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4"/>
  </p:notesMasterIdLst>
  <p:sldIdLst>
    <p:sldId id="305" r:id="rId5"/>
    <p:sldId id="301" r:id="rId6"/>
    <p:sldId id="302" r:id="rId7"/>
    <p:sldId id="262" r:id="rId8"/>
    <p:sldId id="297" r:id="rId9"/>
    <p:sldId id="303" r:id="rId10"/>
    <p:sldId id="268" r:id="rId11"/>
    <p:sldId id="304" r:id="rId12"/>
    <p:sldId id="30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159077-294F-E5D8-D103-1D4C96DB002B}" v="11" dt="2025-11-21T13:13:12.7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63451-F71A-45EA-8B10-04A09C28CC19}" type="datetimeFigureOut">
              <a:rPr lang="en-US" smtClean="0"/>
              <a:t>11/21/2025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B270D-091D-4ED2-8C85-0898DD7D9F21}" type="slidenum">
              <a:rPr lang="en-US" smtClean="0"/>
              <a:t>‹#›</a:t>
            </a:fld>
            <a:endParaRPr lang="en-US"/>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712FDEA-03A1-4F6D-A72C-F016AC56B49F}" type="slidenum">
              <a:rPr lang="en-US" smtClean="0"/>
              <a:t>4</a:t>
            </a:fld>
            <a:endParaRPr lang="en-US"/>
          </a:p>
        </p:txBody>
      </p:sp>
    </p:spTree>
    <p:extLst>
      <p:ext uri="{BB962C8B-B14F-4D97-AF65-F5344CB8AC3E}">
        <p14:creationId xmlns:p14="http://schemas.microsoft.com/office/powerpoint/2010/main" val="1632927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C712FDEA-03A1-4F6D-A72C-F016AC56B49F}" type="slidenum">
              <a:rPr lang="en-US" smtClean="0"/>
              <a:t>5</a:t>
            </a:fld>
            <a:endParaRPr lang="en-US"/>
          </a:p>
        </p:txBody>
      </p:sp>
    </p:spTree>
    <p:extLst>
      <p:ext uri="{BB962C8B-B14F-4D97-AF65-F5344CB8AC3E}">
        <p14:creationId xmlns:p14="http://schemas.microsoft.com/office/powerpoint/2010/main" val="40231359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CE73CB65-B56D-BD15-508C-3D56466364EE}"/>
              </a:ext>
            </a:extLst>
          </p:cNvPr>
          <p:cNvSpPr>
            <a:spLocks noGrp="1"/>
          </p:cNvSpPr>
          <p:nvPr>
            <p:ph type="pic" sz="quarter" idx="10"/>
          </p:nvPr>
        </p:nvSpPr>
        <p:spPr>
          <a:xfrm>
            <a:off x="0" y="0"/>
            <a:ext cx="6096000" cy="6858000"/>
          </a:xfrm>
        </p:spPr>
        <p:txBody>
          <a:bodyPr anchor="ctr">
            <a:normAutofit/>
          </a:bodyPr>
          <a:lstStyle>
            <a:lvl1pPr marL="0" indent="0" algn="ctr">
              <a:buNone/>
              <a:defRPr sz="1600"/>
            </a:lvl1pPr>
          </a:lstStyle>
          <a:p>
            <a:endParaRPr lang="en-US"/>
          </a:p>
        </p:txBody>
      </p:sp>
      <p:sp>
        <p:nvSpPr>
          <p:cNvPr id="25" name="Title 1">
            <a:extLst>
              <a:ext uri="{FF2B5EF4-FFF2-40B4-BE49-F238E27FC236}">
                <a16:creationId xmlns:a16="http://schemas.microsoft.com/office/drawing/2014/main" id="{A358D70D-9392-47FB-82EE-9FDE4389BD81}"/>
              </a:ext>
            </a:extLst>
          </p:cNvPr>
          <p:cNvSpPr>
            <a:spLocks noGrp="1"/>
          </p:cNvSpPr>
          <p:nvPr>
            <p:ph type="title"/>
          </p:nvPr>
        </p:nvSpPr>
        <p:spPr>
          <a:xfrm>
            <a:off x="6905083" y="874663"/>
            <a:ext cx="4650901" cy="2334637"/>
          </a:xfrm>
        </p:spPr>
        <p:txBody>
          <a:bodyPr>
            <a:normAutofit/>
          </a:bodyPr>
          <a:lstStyle>
            <a:lvl1pPr algn="ctr">
              <a:defRPr sz="4800"/>
            </a:lvl1pPr>
          </a:lstStyle>
          <a:p>
            <a:r>
              <a:rPr lang="en-US"/>
              <a:t>Click to edit Master title style</a:t>
            </a:r>
          </a:p>
        </p:txBody>
      </p:sp>
      <p:sp>
        <p:nvSpPr>
          <p:cNvPr id="26" name="Subtitle 2">
            <a:extLst>
              <a:ext uri="{FF2B5EF4-FFF2-40B4-BE49-F238E27FC236}">
                <a16:creationId xmlns:a16="http://schemas.microsoft.com/office/drawing/2014/main" id="{4CFF53CA-CE5D-A4D7-BE57-0BC579563BEC}"/>
              </a:ext>
            </a:extLst>
          </p:cNvPr>
          <p:cNvSpPr>
            <a:spLocks noGrp="1"/>
          </p:cNvSpPr>
          <p:nvPr>
            <p:ph type="subTitle" idx="1"/>
          </p:nvPr>
        </p:nvSpPr>
        <p:spPr>
          <a:xfrm>
            <a:off x="6910561" y="4113213"/>
            <a:ext cx="4636800" cy="1655762"/>
          </a:xfrm>
        </p:spPr>
        <p:txBody>
          <a:bodyPr>
            <a:normAutofit/>
          </a:bodyPr>
          <a:lstStyle>
            <a:lvl1pPr marL="0" indent="0" algn="ctr">
              <a:buNone/>
              <a:defRPr/>
            </a:lvl1pPr>
          </a:lstStyle>
          <a:p>
            <a:r>
              <a:rPr lang="en-US">
                <a:cs typeface="Calibri"/>
              </a:rPr>
              <a:t>Click to edit Master subtitle style</a:t>
            </a:r>
            <a:endParaRPr lang="en-US"/>
          </a:p>
        </p:txBody>
      </p:sp>
      <p:pic>
        <p:nvPicPr>
          <p:cNvPr id="46" name="Picture 45" descr="A picture containing background pattern&#10;&#10;Description automatically generated">
            <a:extLst>
              <a:ext uri="{FF2B5EF4-FFF2-40B4-BE49-F238E27FC236}">
                <a16:creationId xmlns:a16="http://schemas.microsoft.com/office/drawing/2014/main" id="{9EE5558F-A3E5-82AC-06E2-C5BF315878BF}"/>
              </a:ext>
            </a:extLst>
          </p:cNvPr>
          <p:cNvPicPr>
            <a:picLocks noChangeAspect="1"/>
          </p:cNvPicPr>
          <p:nvPr userDrawn="1"/>
        </p:nvPicPr>
        <p:blipFill>
          <a:blip r:embed="rId2"/>
          <a:stretch>
            <a:fillRect/>
          </a:stretch>
        </p:blipFill>
        <p:spPr>
          <a:xfrm>
            <a:off x="8770778" y="3471614"/>
            <a:ext cx="914400" cy="317500"/>
          </a:xfrm>
          <a:prstGeom prst="rect">
            <a:avLst/>
          </a:prstGeom>
        </p:spPr>
      </p:pic>
      <p:pic>
        <p:nvPicPr>
          <p:cNvPr id="48" name="Picture 47" descr="Icon&#10;&#10;Description automatically generated">
            <a:extLst>
              <a:ext uri="{FF2B5EF4-FFF2-40B4-BE49-F238E27FC236}">
                <a16:creationId xmlns:a16="http://schemas.microsoft.com/office/drawing/2014/main" id="{AAE11785-B8B9-1254-B820-DD239446674C}"/>
              </a:ext>
            </a:extLst>
          </p:cNvPr>
          <p:cNvPicPr>
            <a:picLocks noChangeAspect="1"/>
          </p:cNvPicPr>
          <p:nvPr userDrawn="1"/>
        </p:nvPicPr>
        <p:blipFill>
          <a:blip r:embed="rId3"/>
          <a:stretch>
            <a:fillRect/>
          </a:stretch>
        </p:blipFill>
        <p:spPr>
          <a:xfrm rot="1447594">
            <a:off x="8808683" y="5457839"/>
            <a:ext cx="965200" cy="1104900"/>
          </a:xfrm>
          <a:prstGeom prst="rect">
            <a:avLst/>
          </a:prstGeom>
        </p:spPr>
      </p:pic>
      <p:pic>
        <p:nvPicPr>
          <p:cNvPr id="50" name="Picture 49" descr="Icon&#10;&#10;Description automatically generated">
            <a:extLst>
              <a:ext uri="{FF2B5EF4-FFF2-40B4-BE49-F238E27FC236}">
                <a16:creationId xmlns:a16="http://schemas.microsoft.com/office/drawing/2014/main" id="{C0A67330-2C38-2E95-1626-92A972C45250}"/>
              </a:ext>
            </a:extLst>
          </p:cNvPr>
          <p:cNvPicPr>
            <a:picLocks noChangeAspect="1"/>
          </p:cNvPicPr>
          <p:nvPr userDrawn="1"/>
        </p:nvPicPr>
        <p:blipFill>
          <a:blip r:embed="rId3"/>
          <a:stretch>
            <a:fillRect/>
          </a:stretch>
        </p:blipFill>
        <p:spPr>
          <a:xfrm rot="20152406" flipV="1">
            <a:off x="8788087" y="342430"/>
            <a:ext cx="965200" cy="1104900"/>
          </a:xfrm>
          <a:prstGeom prst="rect">
            <a:avLst/>
          </a:prstGeom>
        </p:spPr>
      </p:pic>
    </p:spTree>
    <p:extLst>
      <p:ext uri="{BB962C8B-B14F-4D97-AF65-F5344CB8AC3E}">
        <p14:creationId xmlns:p14="http://schemas.microsoft.com/office/powerpoint/2010/main" val="3709454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image right">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a:lstStyle>
            <a:lvl1pPr algn="ctr">
              <a:defRPr/>
            </a:lvl1pPr>
          </a:lstStyle>
          <a:p>
            <a:r>
              <a:rPr lang="en-US"/>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5" name="Content Placeholder 3">
            <a:extLst>
              <a:ext uri="{FF2B5EF4-FFF2-40B4-BE49-F238E27FC236}">
                <a16:creationId xmlns:a16="http://schemas.microsoft.com/office/drawing/2014/main" id="{53F3D470-318B-003E-30F6-69D8ABD2D6B9}"/>
              </a:ext>
            </a:extLst>
          </p:cNvPr>
          <p:cNvSpPr>
            <a:spLocks noGrp="1"/>
          </p:cNvSpPr>
          <p:nvPr>
            <p:ph sz="quarter" idx="15"/>
          </p:nvPr>
        </p:nvSpPr>
        <p:spPr>
          <a:xfrm>
            <a:off x="530306" y="2871788"/>
            <a:ext cx="3856679" cy="2932112"/>
          </a:xfrm>
        </p:spPr>
        <p:txBody>
          <a:bodyPr>
            <a:normAutofit/>
          </a:bodyPr>
          <a:lstStyle>
            <a:lvl1pPr marL="0" indent="0" algn="ctr">
              <a:lnSpc>
                <a:spcPct val="140000"/>
              </a:lnSpc>
              <a:buNone/>
              <a:defRPr sz="1300"/>
            </a:lvl1pPr>
          </a:lstStyle>
          <a:p>
            <a:pPr lvl="0"/>
            <a:r>
              <a:rPr lang="en-US"/>
              <a:t>Click to edit Master text styles</a:t>
            </a:r>
          </a:p>
        </p:txBody>
      </p:sp>
    </p:spTree>
    <p:extLst>
      <p:ext uri="{BB962C8B-B14F-4D97-AF65-F5344CB8AC3E}">
        <p14:creationId xmlns:p14="http://schemas.microsoft.com/office/powerpoint/2010/main" val="383048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a:lstStyle>
            <a:lvl1pPr algn="ctr">
              <a:defRPr/>
            </a:lvl1pPr>
          </a:lstStyle>
          <a:p>
            <a:r>
              <a:rPr lang="en-US"/>
              <a:t>Click to edit Master title style</a:t>
            </a:r>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a:noAutofit/>
          </a:bodyPr>
          <a:lstStyle>
            <a:lvl1pPr marL="0" indent="0" algn="ctr">
              <a:buNone/>
              <a:defRPr sz="13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a:t>Click to add text</a:t>
            </a:r>
          </a:p>
        </p:txBody>
      </p:sp>
      <p:grpSp>
        <p:nvGrpSpPr>
          <p:cNvPr id="6" name="Group 5">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grpSp>
        <p:nvGrpSpPr>
          <p:cNvPr id="48" name="Group 47">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two image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a:noAutofit/>
          </a:bodyPr>
          <a:lstStyle>
            <a:lvl1pPr algn="ctr">
              <a:defRPr sz="3200"/>
            </a:lvl1pPr>
          </a:lstStyle>
          <a:p>
            <a:r>
              <a:rPr lang="en-US"/>
              <a:t>Click to edit Master title style</a:t>
            </a:r>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p:nvPr>
        </p:nvSpPr>
        <p:spPr>
          <a:xfrm>
            <a:off x="990000" y="4248000"/>
            <a:ext cx="4075200" cy="1520975"/>
          </a:xfrm>
        </p:spPr>
        <p:txBody>
          <a:bodyPr>
            <a:normAutofit/>
          </a:bodyPr>
          <a:lstStyle>
            <a:lvl1pPr marL="0" indent="0" algn="ctr">
              <a:buNone/>
              <a:defRPr/>
            </a:lvl1pPr>
          </a:lstStyle>
          <a:p>
            <a:r>
              <a:rPr lang="en-US"/>
              <a:t>Click to edit Master subtitle style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vert="horz" lIns="91440" tIns="45720" rIns="91440" bIns="45720" rtlCol="0" anchor="ctr">
            <a:normAutofit/>
          </a:bodyPr>
          <a:lstStyle>
            <a:lvl1pPr>
              <a:defRPr lang="en-US" sz="1600" dirty="0"/>
            </a:lvl1pPr>
          </a:lstStyle>
          <a:p>
            <a:pPr marL="0" lvl="0" indent="0" algn="ctr">
              <a:buNone/>
            </a:pPr>
            <a:endParaRPr lang="en-US"/>
          </a:p>
        </p:txBody>
      </p:sp>
      <p:grpSp>
        <p:nvGrpSpPr>
          <p:cNvPr id="6" name="Group 5">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with four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anchor="t">
            <a:noAutofit/>
          </a:bodyPr>
          <a:lstStyle>
            <a:lvl1pPr algn="ctr">
              <a:defRPr sz="32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anchor="ctr">
            <a:noAutofit/>
          </a:bodyPr>
          <a:lstStyle>
            <a:lvl1pPr marL="0" indent="0" algn="ctr">
              <a:lnSpc>
                <a:spcPct val="125000"/>
              </a:lnSpc>
              <a:buNone/>
              <a:defRPr sz="27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0" name="Group 29">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1283764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image with caption">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0A4C510-23B3-2CBB-0E03-D7CDC310C6CB}"/>
              </a:ext>
            </a:extLst>
          </p:cNvPr>
          <p:cNvSpPr>
            <a:spLocks noGrp="1"/>
          </p:cNvSpPr>
          <p:nvPr>
            <p:ph type="pic" sz="quarter" idx="10"/>
          </p:nvPr>
        </p:nvSpPr>
        <p:spPr>
          <a:xfrm>
            <a:off x="0" y="0"/>
            <a:ext cx="12192000" cy="5177481"/>
          </a:xfrm>
        </p:spPr>
        <p:txBody>
          <a:bodyPr vert="horz" lIns="91440" tIns="45720" rIns="91440" bIns="45720" rtlCol="0" anchor="ctr">
            <a:normAutofit/>
          </a:bodyPr>
          <a:lstStyle>
            <a:lvl1pPr>
              <a:defRPr lang="en-US" sz="1600"/>
            </a:lvl1pPr>
          </a:lstStyle>
          <a:p>
            <a:pPr marL="0" lvl="0" indent="0" algn="ctr">
              <a:buNone/>
            </a:pPr>
            <a:endParaRPr lang="en-US"/>
          </a:p>
        </p:txBody>
      </p:sp>
      <p:sp>
        <p:nvSpPr>
          <p:cNvPr id="3" name="Title 1">
            <a:extLst>
              <a:ext uri="{FF2B5EF4-FFF2-40B4-BE49-F238E27FC236}">
                <a16:creationId xmlns:a16="http://schemas.microsoft.com/office/drawing/2014/main" id="{4A84028B-DEC2-923A-7042-69575DE8D755}"/>
              </a:ext>
            </a:extLst>
          </p:cNvPr>
          <p:cNvSpPr>
            <a:spLocks noGrp="1"/>
          </p:cNvSpPr>
          <p:nvPr>
            <p:ph type="title"/>
          </p:nvPr>
        </p:nvSpPr>
        <p:spPr>
          <a:xfrm>
            <a:off x="989400" y="5177481"/>
            <a:ext cx="10213200" cy="1680519"/>
          </a:xfrm>
        </p:spPr>
        <p:txBody>
          <a:bodyPr anchor="ctr"/>
          <a:lstStyle>
            <a:lvl1pPr algn="ctr">
              <a:defRPr/>
            </a:lvl1pPr>
          </a:lstStyle>
          <a:p>
            <a:r>
              <a:rPr lang="en-US"/>
              <a:t>Click to edit Master title style</a:t>
            </a:r>
          </a:p>
        </p:txBody>
      </p:sp>
      <p:pic>
        <p:nvPicPr>
          <p:cNvPr id="4" name="Picture 3" descr="A picture containing icon&#10;&#10;Description automatically generated">
            <a:extLst>
              <a:ext uri="{FF2B5EF4-FFF2-40B4-BE49-F238E27FC236}">
                <a16:creationId xmlns:a16="http://schemas.microsoft.com/office/drawing/2014/main" id="{5EF10B9D-1B9E-C7D8-1988-912522E0C17D}"/>
              </a:ext>
            </a:extLst>
          </p:cNvPr>
          <p:cNvPicPr>
            <a:picLocks noChangeAspect="1"/>
          </p:cNvPicPr>
          <p:nvPr userDrawn="1"/>
        </p:nvPicPr>
        <p:blipFill>
          <a:blip r:embed="rId2"/>
          <a:stretch>
            <a:fillRect/>
          </a:stretch>
        </p:blipFill>
        <p:spPr>
          <a:xfrm rot="2700000">
            <a:off x="537201" y="5841736"/>
            <a:ext cx="904396" cy="352010"/>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ADD2F113-990E-B0D7-7E3D-240FBEAD48AC}"/>
              </a:ext>
            </a:extLst>
          </p:cNvPr>
          <p:cNvPicPr>
            <a:picLocks noChangeAspect="1"/>
          </p:cNvPicPr>
          <p:nvPr userDrawn="1"/>
        </p:nvPicPr>
        <p:blipFill>
          <a:blip r:embed="rId2"/>
          <a:stretch>
            <a:fillRect/>
          </a:stretch>
        </p:blipFill>
        <p:spPr>
          <a:xfrm rot="18900000" flipH="1">
            <a:off x="10740172" y="5841733"/>
            <a:ext cx="904396" cy="352010"/>
          </a:xfrm>
          <a:prstGeom prst="rect">
            <a:avLst/>
          </a:prstGeom>
        </p:spPr>
      </p:pic>
    </p:spTree>
    <p:extLst>
      <p:ext uri="{BB962C8B-B14F-4D97-AF65-F5344CB8AC3E}">
        <p14:creationId xmlns:p14="http://schemas.microsoft.com/office/powerpoint/2010/main" val="731202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36186B06-9FA0-6EAF-B99C-A970446948CE}"/>
              </a:ext>
            </a:extLst>
          </p:cNvPr>
          <p:cNvSpPr>
            <a:spLocks noGrp="1"/>
          </p:cNvSpPr>
          <p:nvPr>
            <p:ph type="pic" sz="quarter" idx="14"/>
          </p:nvPr>
        </p:nvSpPr>
        <p:spPr>
          <a:xfrm>
            <a:off x="4967630"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 name="Title 1">
            <a:extLst>
              <a:ext uri="{FF2B5EF4-FFF2-40B4-BE49-F238E27FC236}">
                <a16:creationId xmlns:a16="http://schemas.microsoft.com/office/drawing/2014/main" id="{46356B57-4993-795F-B5F6-D7B7595AFFC8}"/>
              </a:ext>
            </a:extLst>
          </p:cNvPr>
          <p:cNvSpPr>
            <a:spLocks noGrp="1"/>
          </p:cNvSpPr>
          <p:nvPr>
            <p:ph type="title"/>
          </p:nvPr>
        </p:nvSpPr>
        <p:spPr>
          <a:xfrm>
            <a:off x="530308" y="2534177"/>
            <a:ext cx="3856679" cy="1453003"/>
          </a:xfrm>
        </p:spPr>
        <p:txBody>
          <a:bodyPr anchor="ctr"/>
          <a:lstStyle>
            <a:lvl1pPr algn="ctr">
              <a:defRPr/>
            </a:lvl1pPr>
          </a:lstStyle>
          <a:p>
            <a:r>
              <a:rPr lang="en-US"/>
              <a:t>Click to edit Master title style</a:t>
            </a:r>
          </a:p>
        </p:txBody>
      </p:sp>
      <p:pic>
        <p:nvPicPr>
          <p:cNvPr id="5" name="Picture 4" descr="Icon&#10;&#10;Description automatically generated">
            <a:extLst>
              <a:ext uri="{FF2B5EF4-FFF2-40B4-BE49-F238E27FC236}">
                <a16:creationId xmlns:a16="http://schemas.microsoft.com/office/drawing/2014/main" id="{A3BCF775-E97E-7A5B-29CE-34D8C0C27676}"/>
              </a:ext>
            </a:extLst>
          </p:cNvPr>
          <p:cNvPicPr>
            <a:picLocks noChangeAspect="1"/>
          </p:cNvPicPr>
          <p:nvPr userDrawn="1"/>
        </p:nvPicPr>
        <p:blipFill>
          <a:blip r:embed="rId2"/>
          <a:stretch>
            <a:fillRect/>
          </a:stretch>
        </p:blipFill>
        <p:spPr>
          <a:xfrm rot="1447594">
            <a:off x="2025475" y="4042246"/>
            <a:ext cx="965200" cy="1104900"/>
          </a:xfrm>
          <a:prstGeom prst="rect">
            <a:avLst/>
          </a:prstGeom>
        </p:spPr>
      </p:pic>
    </p:spTree>
    <p:extLst>
      <p:ext uri="{BB962C8B-B14F-4D97-AF65-F5344CB8AC3E}">
        <p14:creationId xmlns:p14="http://schemas.microsoft.com/office/powerpoint/2010/main" val="294084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three imag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a:lstStyle>
            <a:lvl1pPr algn="ctr">
              <a:defRPr/>
            </a:lvl1pPr>
          </a:lstStyle>
          <a:p>
            <a:r>
              <a:rPr lang="en-US"/>
              <a:t>Click to edit Master title style</a:t>
            </a:r>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a:t>Click to edit text</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a:lstStyle>
            <a:lvl1pPr algn="ctr">
              <a:defRPr/>
            </a:lvl1pPr>
          </a:lstStyle>
          <a:p>
            <a:r>
              <a:rPr lang="en-US"/>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a:r>
              <a:rPr lang="en-US"/>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81" r:id="rId1"/>
    <p:sldLayoutId id="2147483685" r:id="rId2"/>
    <p:sldLayoutId id="2147483673" r:id="rId3"/>
    <p:sldLayoutId id="2147483678" r:id="rId4"/>
    <p:sldLayoutId id="2147483679" r:id="rId5"/>
    <p:sldLayoutId id="2147483683" r:id="rId6"/>
    <p:sldLayoutId id="2147483684" r:id="rId7"/>
    <p:sldLayoutId id="2147483676" r:id="rId8"/>
    <p:sldLayoutId id="2147483674" r:id="rId9"/>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imperial.nhs.uk/about-us/news/innovative-home-monitoring-service-aims-to-improve-care" TargetMode="External"/><Relationship Id="rId2" Type="http://schemas.openxmlformats.org/officeDocument/2006/relationships/hyperlink" Target="https://www.nice.org.uk/guidance/ng108/chapter/Recommendations" TargetMode="External"/><Relationship Id="rId1" Type="http://schemas.openxmlformats.org/officeDocument/2006/relationships/slideLayout" Target="../slideLayouts/slideLayout9.xml"/><Relationship Id="rId4" Type="http://schemas.openxmlformats.org/officeDocument/2006/relationships/hyperlink" Target="https://www.nhs.uk/conditions/dementia/about-dementia/pre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4B1BF-6A3D-CFFD-0A25-6390A4CF3CDE}"/>
              </a:ext>
            </a:extLst>
          </p:cNvPr>
          <p:cNvSpPr>
            <a:spLocks noGrp="1"/>
          </p:cNvSpPr>
          <p:nvPr>
            <p:ph type="title"/>
          </p:nvPr>
        </p:nvSpPr>
        <p:spPr>
          <a:xfrm>
            <a:off x="530307" y="-556106"/>
            <a:ext cx="3856679" cy="1453003"/>
          </a:xfrm>
        </p:spPr>
        <p:txBody>
          <a:bodyPr/>
          <a:lstStyle/>
          <a:p>
            <a:r>
              <a:rPr lang="en-GB" b="1">
                <a:solidFill>
                  <a:srgbClr val="002060"/>
                </a:solidFill>
              </a:rPr>
              <a:t>Group 6</a:t>
            </a:r>
          </a:p>
        </p:txBody>
      </p:sp>
      <p:sp>
        <p:nvSpPr>
          <p:cNvPr id="4" name="Content Placeholder 3">
            <a:extLst>
              <a:ext uri="{FF2B5EF4-FFF2-40B4-BE49-F238E27FC236}">
                <a16:creationId xmlns:a16="http://schemas.microsoft.com/office/drawing/2014/main" id="{6A05A300-1AA3-DE79-5DC7-1AD3854FD803}"/>
              </a:ext>
            </a:extLst>
          </p:cNvPr>
          <p:cNvSpPr>
            <a:spLocks noGrp="1"/>
          </p:cNvSpPr>
          <p:nvPr>
            <p:ph sz="quarter" idx="15"/>
          </p:nvPr>
        </p:nvSpPr>
        <p:spPr>
          <a:xfrm>
            <a:off x="530306" y="902090"/>
            <a:ext cx="3856679" cy="4829923"/>
          </a:xfrm>
        </p:spPr>
        <p:txBody>
          <a:bodyPr vert="horz" lIns="91440" tIns="45720" rIns="91440" bIns="45720" rtlCol="0" anchor="t">
            <a:noAutofit/>
          </a:bodyPr>
          <a:lstStyle/>
          <a:p>
            <a:r>
              <a:rPr lang="en-GB" sz="3200" b="1">
                <a:solidFill>
                  <a:srgbClr val="002060"/>
                </a:solidFill>
                <a:latin typeface="Calibri"/>
                <a:ea typeface="Calibri"/>
                <a:cs typeface="Calibri"/>
              </a:rPr>
              <a:t>Susan Isabella Pinto 2440431</a:t>
            </a:r>
          </a:p>
          <a:p>
            <a:r>
              <a:rPr lang="en-GB" sz="3200" b="1" err="1">
                <a:solidFill>
                  <a:srgbClr val="002060"/>
                </a:solidFill>
                <a:latin typeface="Calibri"/>
                <a:ea typeface="Calibri"/>
                <a:cs typeface="Calibri"/>
              </a:rPr>
              <a:t>Racqueal</a:t>
            </a:r>
            <a:r>
              <a:rPr lang="en-GB" sz="3200" b="1">
                <a:solidFill>
                  <a:srgbClr val="002060"/>
                </a:solidFill>
                <a:latin typeface="Calibri"/>
                <a:ea typeface="Calibri"/>
                <a:cs typeface="Calibri"/>
              </a:rPr>
              <a:t> Collins 2442244</a:t>
            </a:r>
          </a:p>
          <a:p>
            <a:r>
              <a:rPr lang="en-GB" sz="3200" b="1">
                <a:solidFill>
                  <a:srgbClr val="002060"/>
                </a:solidFill>
                <a:latin typeface="Calibri"/>
                <a:ea typeface="Calibri"/>
                <a:cs typeface="Calibri"/>
              </a:rPr>
              <a:t>Reshma M Begum 2437665</a:t>
            </a:r>
          </a:p>
          <a:p>
            <a:endParaRPr lang="en-GB" sz="3200" b="1">
              <a:solidFill>
                <a:srgbClr val="002060"/>
              </a:solidFill>
              <a:latin typeface="Calibri"/>
              <a:ea typeface="Calibri"/>
              <a:cs typeface="Calibri"/>
            </a:endParaRPr>
          </a:p>
        </p:txBody>
      </p:sp>
      <p:pic>
        <p:nvPicPr>
          <p:cNvPr id="3" name="Picture Placeholder 2" descr="Early Signs and Symptoms of Dementia">
            <a:extLst>
              <a:ext uri="{FF2B5EF4-FFF2-40B4-BE49-F238E27FC236}">
                <a16:creationId xmlns:a16="http://schemas.microsoft.com/office/drawing/2014/main" id="{B08B86D2-2C2B-EDB2-FC99-188F4F4BE1F8}"/>
              </a:ext>
            </a:extLst>
          </p:cNvPr>
          <p:cNvPicPr>
            <a:picLocks noGrp="1" noChangeAspect="1"/>
          </p:cNvPicPr>
          <p:nvPr>
            <p:ph type="pic" sz="quarter" idx="14"/>
          </p:nvPr>
        </p:nvPicPr>
        <p:blipFill>
          <a:blip r:embed="rId2"/>
          <a:srcRect l="20280" r="20280"/>
          <a:stretch/>
        </p:blipFill>
        <p:spPr>
          <a:xfrm>
            <a:off x="4876006" y="174852"/>
            <a:ext cx="6766831" cy="6521901"/>
          </a:xfrm>
          <a:prstGeom prst="rect">
            <a:avLst/>
          </a:prstGeom>
        </p:spPr>
      </p:pic>
    </p:spTree>
    <p:extLst>
      <p:ext uri="{BB962C8B-B14F-4D97-AF65-F5344CB8AC3E}">
        <p14:creationId xmlns:p14="http://schemas.microsoft.com/office/powerpoint/2010/main" val="2061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41" name="Group 4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4" name="Group 13">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2" name="Rectangle 41">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967DC4-A535-1E69-96BF-CEE64497E246}"/>
              </a:ext>
            </a:extLst>
          </p:cNvPr>
          <p:cNvSpPr>
            <a:spLocks noGrp="1"/>
          </p:cNvSpPr>
          <p:nvPr>
            <p:ph type="title"/>
          </p:nvPr>
        </p:nvSpPr>
        <p:spPr>
          <a:xfrm>
            <a:off x="7113600" y="2939"/>
            <a:ext cx="4060800" cy="2049502"/>
          </a:xfrm>
        </p:spPr>
        <p:txBody>
          <a:bodyPr vert="horz" lIns="91440" tIns="45720" rIns="91440" bIns="45720" rtlCol="0" anchor="b" anchorCtr="0">
            <a:normAutofit/>
          </a:bodyPr>
          <a:lstStyle/>
          <a:p>
            <a:r>
              <a:rPr lang="en-US" b="1" i="1">
                <a:solidFill>
                  <a:srgbClr val="002060"/>
                </a:solidFill>
                <a:latin typeface="Lucida Calligraphy"/>
              </a:rPr>
              <a:t>Dementia</a:t>
            </a:r>
            <a:br>
              <a:rPr lang="en-US" b="1" i="1">
                <a:latin typeface="Lucida Calligraphy"/>
              </a:rPr>
            </a:br>
            <a:endParaRPr lang="en-US"/>
          </a:p>
        </p:txBody>
      </p:sp>
      <p:sp>
        <p:nvSpPr>
          <p:cNvPr id="4" name="Subtitle 3">
            <a:extLst>
              <a:ext uri="{FF2B5EF4-FFF2-40B4-BE49-F238E27FC236}">
                <a16:creationId xmlns:a16="http://schemas.microsoft.com/office/drawing/2014/main" id="{BC3A67F5-755A-8BDC-219E-18AD8BFC5701}"/>
              </a:ext>
            </a:extLst>
          </p:cNvPr>
          <p:cNvSpPr>
            <a:spLocks noGrp="1"/>
          </p:cNvSpPr>
          <p:nvPr>
            <p:ph type="subTitle" idx="1"/>
          </p:nvPr>
        </p:nvSpPr>
        <p:spPr>
          <a:xfrm>
            <a:off x="7276886" y="1550054"/>
            <a:ext cx="4060800" cy="4242577"/>
          </a:xfrm>
        </p:spPr>
        <p:txBody>
          <a:bodyPr vert="horz" lIns="91440" tIns="45720" rIns="91440" bIns="45720" rtlCol="0" anchor="t">
            <a:noAutofit/>
          </a:bodyPr>
          <a:lstStyle/>
          <a:p>
            <a:pPr algn="l">
              <a:lnSpc>
                <a:spcPct val="115000"/>
              </a:lnSpc>
            </a:pPr>
            <a:r>
              <a:rPr lang="en-US">
                <a:solidFill>
                  <a:schemeClr val="tx1"/>
                </a:solidFill>
                <a:latin typeface="Times New Roman"/>
                <a:cs typeface="Times New Roman"/>
              </a:rPr>
              <a:t>Dementia is a syndrome linked with an ongoing decline of brain functioning. Dementia is not only about memory loss. It can also affect the way you speak you, think, feel and behave. There are two types of dementia. In the UK there are an estimated 900,000 people living with dementia and it is predicted that this number may rise to 1.6 million by 2050. Once diagnosed dementia can never be cured.(Alzheimer's society,2022)</a:t>
            </a:r>
          </a:p>
        </p:txBody>
      </p:sp>
      <p:pic>
        <p:nvPicPr>
          <p:cNvPr id="6" name="Picture Placeholder 5" descr="How to recognize, treat, and live with ...">
            <a:extLst>
              <a:ext uri="{FF2B5EF4-FFF2-40B4-BE49-F238E27FC236}">
                <a16:creationId xmlns:a16="http://schemas.microsoft.com/office/drawing/2014/main" id="{A24B7333-E3D5-A7E5-8725-D832C09FBB2A}"/>
              </a:ext>
            </a:extLst>
          </p:cNvPr>
          <p:cNvPicPr>
            <a:picLocks noGrp="1" noChangeAspect="1"/>
          </p:cNvPicPr>
          <p:nvPr>
            <p:ph type="pic" sz="quarter" idx="10"/>
          </p:nvPr>
        </p:nvPicPr>
        <p:blipFill>
          <a:blip r:embed="rId2"/>
          <a:srcRect l="4857" r="31166" b="1"/>
          <a:stretch>
            <a:fillRect/>
          </a:stretch>
        </p:blipFill>
        <p:spPr>
          <a:xfrm>
            <a:off x="540988" y="540000"/>
            <a:ext cx="5555011" cy="5778000"/>
          </a:xfrm>
          <a:prstGeom prst="rect">
            <a:avLst/>
          </a:prstGeom>
        </p:spPr>
      </p:pic>
      <p:grpSp>
        <p:nvGrpSpPr>
          <p:cNvPr id="43" name="Group 42">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22" name="Group 21">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7"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3" name="Group 22">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4"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1" name="Group 30">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32" name="Group 31">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7"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4" name="Group 43">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4"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3968034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75C7F2-494E-CE59-68AD-8C526CEE48C0}"/>
              </a:ext>
            </a:extLst>
          </p:cNvPr>
          <p:cNvSpPr>
            <a:spLocks noGrp="1"/>
          </p:cNvSpPr>
          <p:nvPr>
            <p:ph type="title"/>
          </p:nvPr>
        </p:nvSpPr>
        <p:spPr>
          <a:xfrm>
            <a:off x="989400" y="395289"/>
            <a:ext cx="6328800" cy="1112836"/>
          </a:xfrm>
        </p:spPr>
        <p:txBody>
          <a:bodyPr vert="horz" lIns="91440" tIns="45720" rIns="91440" bIns="45720" rtlCol="0" anchor="b" anchorCtr="0">
            <a:normAutofit fontScale="90000"/>
          </a:bodyPr>
          <a:lstStyle/>
          <a:p>
            <a:r>
              <a:rPr lang="en-US" b="1" i="1" kern="1200" cap="none" spc="0" baseline="0">
                <a:solidFill>
                  <a:srgbClr val="002060"/>
                </a:solidFill>
                <a:latin typeface="Lucida Calligraphy"/>
              </a:rPr>
              <a:t>Main approaches and strategies used to measure dementia</a:t>
            </a:r>
          </a:p>
        </p:txBody>
      </p:sp>
      <p:sp>
        <p:nvSpPr>
          <p:cNvPr id="30" name="Content Placeholder 29">
            <a:extLst>
              <a:ext uri="{FF2B5EF4-FFF2-40B4-BE49-F238E27FC236}">
                <a16:creationId xmlns:a16="http://schemas.microsoft.com/office/drawing/2014/main" id="{E45AEB8B-C5AF-6AAC-EB31-FF17915A3116}"/>
              </a:ext>
            </a:extLst>
          </p:cNvPr>
          <p:cNvSpPr>
            <a:spLocks noGrp="1"/>
          </p:cNvSpPr>
          <p:nvPr>
            <p:ph idx="15"/>
          </p:nvPr>
        </p:nvSpPr>
        <p:spPr>
          <a:xfrm>
            <a:off x="989400" y="1864801"/>
            <a:ext cx="6328800" cy="3913700"/>
          </a:xfrm>
        </p:spPr>
        <p:txBody>
          <a:bodyPr vert="horz" lIns="91440" tIns="45720" rIns="91440" bIns="45720" rtlCol="0" anchor="t">
            <a:noAutofit/>
          </a:bodyPr>
          <a:lstStyle/>
          <a:p>
            <a:pPr algn="l">
              <a:lnSpc>
                <a:spcPct val="150000"/>
              </a:lnSpc>
            </a:pPr>
            <a:r>
              <a:rPr lang="en-US" sz="2400">
                <a:solidFill>
                  <a:schemeClr val="tx1"/>
                </a:solidFill>
                <a:latin typeface="Times New Roman"/>
                <a:cs typeface="Times New Roman"/>
              </a:rPr>
              <a:t>People with symptoms of dementia are given tests to check their memory and thinking. </a:t>
            </a:r>
            <a:br>
              <a:rPr lang="en-US" sz="2400">
                <a:solidFill>
                  <a:schemeClr val="tx1"/>
                </a:solidFill>
                <a:latin typeface="Times New Roman"/>
              </a:rPr>
            </a:br>
            <a:r>
              <a:rPr lang="en-US" sz="2400">
                <a:solidFill>
                  <a:schemeClr val="tx1"/>
                </a:solidFill>
                <a:latin typeface="Times New Roman"/>
                <a:cs typeface="Times New Roman"/>
              </a:rPr>
              <a:t>These tests assess a number of different mental abilities such as short and long term memory, concentration and attention span, language and communication skills and awareness of time and place. There are also brain MRI scans which can diagnose dementia.</a:t>
            </a:r>
          </a:p>
        </p:txBody>
      </p:sp>
      <p:pic>
        <p:nvPicPr>
          <p:cNvPr id="5" name="Picture Placeholder 4" descr="What are the main types of dementia? As ...">
            <a:extLst>
              <a:ext uri="{FF2B5EF4-FFF2-40B4-BE49-F238E27FC236}">
                <a16:creationId xmlns:a16="http://schemas.microsoft.com/office/drawing/2014/main" id="{7D1C86D3-49DB-4C90-FFDC-4E44821228A0}"/>
              </a:ext>
            </a:extLst>
          </p:cNvPr>
          <p:cNvPicPr>
            <a:picLocks noGrp="1" noChangeAspect="1"/>
          </p:cNvPicPr>
          <p:nvPr>
            <p:ph type="pic" sz="quarter" idx="14"/>
          </p:nvPr>
        </p:nvPicPr>
        <p:blipFill>
          <a:blip r:embed="rId2"/>
          <a:srcRect l="26351" r="28906" b="1"/>
          <a:stretch>
            <a:fillRect/>
          </a:stretch>
        </p:blipFill>
        <p:spPr>
          <a:xfrm>
            <a:off x="7766050" y="540000"/>
            <a:ext cx="3884962" cy="5778000"/>
          </a:xfrm>
          <a:prstGeom prst="rect">
            <a:avLst/>
          </a:prstGeom>
        </p:spPr>
      </p:pic>
    </p:spTree>
    <p:extLst>
      <p:ext uri="{BB962C8B-B14F-4D97-AF65-F5344CB8AC3E}">
        <p14:creationId xmlns:p14="http://schemas.microsoft.com/office/powerpoint/2010/main" val="2802831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9" name="Group 18">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1"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0"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4" name="Rectangle 2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285509" y="-740522"/>
            <a:ext cx="4075200" cy="2226688"/>
          </a:xfrm>
        </p:spPr>
        <p:txBody>
          <a:bodyPr vert="horz" lIns="91440" tIns="45720" rIns="91440" bIns="45720" rtlCol="0" anchor="b" anchorCtr="0">
            <a:normAutofit/>
          </a:bodyPr>
          <a:lstStyle/>
          <a:p>
            <a:r>
              <a:rPr lang="en-US" sz="4000" b="1" i="1">
                <a:solidFill>
                  <a:srgbClr val="002060"/>
                </a:solidFill>
                <a:latin typeface="Lucida Calligraphy"/>
              </a:rPr>
              <a:t>Monitoring Dementia</a:t>
            </a:r>
          </a:p>
        </p:txBody>
      </p:sp>
      <p:sp>
        <p:nvSpPr>
          <p:cNvPr id="8" name="Subtitle 7">
            <a:extLst>
              <a:ext uri="{FF2B5EF4-FFF2-40B4-BE49-F238E27FC236}">
                <a16:creationId xmlns:a16="http://schemas.microsoft.com/office/drawing/2014/main" id="{2C602EC3-0115-4FB6-BAA7-BCA17E611651}"/>
              </a:ext>
            </a:extLst>
          </p:cNvPr>
          <p:cNvSpPr>
            <a:spLocks noGrp="1"/>
          </p:cNvSpPr>
          <p:nvPr>
            <p:ph type="subTitle" idx="1"/>
          </p:nvPr>
        </p:nvSpPr>
        <p:spPr>
          <a:xfrm>
            <a:off x="285509" y="1487548"/>
            <a:ext cx="4075200" cy="2745303"/>
          </a:xfrm>
        </p:spPr>
        <p:txBody>
          <a:bodyPr vert="horz" lIns="91440" tIns="45720" rIns="91440" bIns="45720" rtlCol="0" anchor="t">
            <a:noAutofit/>
          </a:bodyPr>
          <a:lstStyle/>
          <a:p>
            <a:pPr>
              <a:lnSpc>
                <a:spcPct val="125000"/>
              </a:lnSpc>
            </a:pPr>
            <a:r>
              <a:rPr lang="en-US" sz="2400">
                <a:solidFill>
                  <a:srgbClr val="161D1A"/>
                </a:solidFill>
                <a:latin typeface="Times New Roman"/>
                <a:ea typeface="+mn-lt"/>
                <a:cs typeface="+mn-lt"/>
              </a:rPr>
              <a:t>Imperial College Healthcare NHS Trust has introduced a new NHS service for individuals with dementia. This service includes regular assessments and remote, at-home monitoring to provide specialized support. The aim is to facilitate more suitable interventions and earlier treatments for some of the most vulnerable members of the community.</a:t>
            </a:r>
            <a:endParaRPr lang="en-US" sz="2400">
              <a:solidFill>
                <a:srgbClr val="000000">
                  <a:alpha val="60000"/>
                </a:srgbClr>
              </a:solidFill>
              <a:latin typeface="Times New Roman"/>
              <a:cs typeface="Times New Roman"/>
            </a:endParaRPr>
          </a:p>
        </p:txBody>
      </p:sp>
      <p:grpSp>
        <p:nvGrpSpPr>
          <p:cNvPr id="28" name="Group 27">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652302" y="2912637"/>
            <a:ext cx="1080000" cy="1080000"/>
            <a:chOff x="6879023" y="2912637"/>
            <a:chExt cx="1080000" cy="1080000"/>
          </a:xfrm>
        </p:grpSpPr>
        <p:grpSp>
          <p:nvGrpSpPr>
            <p:cNvPr id="29" name="Group 28">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34"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0" name="Group 29">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31"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pic>
        <p:nvPicPr>
          <p:cNvPr id="11" name="Picture Placeholder 10" descr="How does dementia feel? A new training ...">
            <a:extLst>
              <a:ext uri="{FF2B5EF4-FFF2-40B4-BE49-F238E27FC236}">
                <a16:creationId xmlns:a16="http://schemas.microsoft.com/office/drawing/2014/main" id="{8EB95182-189D-4E16-A4DA-FF3A861875D1}"/>
              </a:ext>
            </a:extLst>
          </p:cNvPr>
          <p:cNvPicPr>
            <a:picLocks noGrp="1" noChangeAspect="1"/>
          </p:cNvPicPr>
          <p:nvPr>
            <p:ph type="pic" sz="quarter" idx="14"/>
          </p:nvPr>
        </p:nvPicPr>
        <p:blipFill>
          <a:blip r:embed="rId3"/>
          <a:srcRect l="13715" r="19740" b="1"/>
          <a:stretch>
            <a:fillRect/>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811730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73725" y="4067109"/>
            <a:ext cx="319088" cy="1862138"/>
            <a:chOff x="5959192" y="333389"/>
            <a:chExt cx="319088" cy="1862138"/>
          </a:xfrm>
        </p:grpSpPr>
        <p:sp>
          <p:nvSpPr>
            <p:cNvPr id="2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7" name="Rectangle 26">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FB443-F374-4074-A3AF-F824D82C8FE2}"/>
              </a:ext>
            </a:extLst>
          </p:cNvPr>
          <p:cNvSpPr>
            <a:spLocks noGrp="1"/>
          </p:cNvSpPr>
          <p:nvPr>
            <p:ph type="ctrTitle"/>
          </p:nvPr>
        </p:nvSpPr>
        <p:spPr>
          <a:xfrm>
            <a:off x="6687415" y="1916155"/>
            <a:ext cx="4650271" cy="4220483"/>
          </a:xfrm>
        </p:spPr>
        <p:txBody>
          <a:bodyPr vert="horz" lIns="91440" tIns="45720" rIns="91440" bIns="45720" rtlCol="0" anchor="b" anchorCtr="0">
            <a:noAutofit/>
          </a:bodyPr>
          <a:lstStyle/>
          <a:p>
            <a:pPr algn="l">
              <a:lnSpc>
                <a:spcPct val="90000"/>
              </a:lnSpc>
            </a:pPr>
            <a:r>
              <a:rPr lang="en-US" sz="2800">
                <a:latin typeface="Times New Roman"/>
                <a:cs typeface="Times New Roman"/>
              </a:rPr>
              <a:t>There's no certain way to prevent all types of dementia, as researchers are still investigating how the condition develops.</a:t>
            </a:r>
          </a:p>
          <a:p>
            <a:pPr algn="l">
              <a:lnSpc>
                <a:spcPct val="90000"/>
              </a:lnSpc>
            </a:pPr>
            <a:r>
              <a:rPr lang="en-US" sz="2800">
                <a:latin typeface="Times New Roman"/>
                <a:cs typeface="Times New Roman"/>
              </a:rPr>
              <a:t>However, there's good chance that a healthy lifestyle can help reduce the risk of developing dementia when a person gets older.</a:t>
            </a:r>
          </a:p>
          <a:p>
            <a:pPr algn="l">
              <a:lnSpc>
                <a:spcPct val="90000"/>
              </a:lnSpc>
            </a:pPr>
            <a:endParaRPr lang="en-US" sz="2500">
              <a:latin typeface="Avenir Next LT Pro"/>
            </a:endParaRPr>
          </a:p>
        </p:txBody>
      </p:sp>
      <p:sp>
        <p:nvSpPr>
          <p:cNvPr id="7" name="Subtitle 6">
            <a:extLst>
              <a:ext uri="{FF2B5EF4-FFF2-40B4-BE49-F238E27FC236}">
                <a16:creationId xmlns:a16="http://schemas.microsoft.com/office/drawing/2014/main" id="{F9013BD0-EEB5-4536-B6C3-3DCD3D3F1ABD}"/>
              </a:ext>
            </a:extLst>
          </p:cNvPr>
          <p:cNvSpPr>
            <a:spLocks noGrp="1"/>
          </p:cNvSpPr>
          <p:nvPr>
            <p:ph type="subTitle" idx="1"/>
          </p:nvPr>
        </p:nvSpPr>
        <p:spPr>
          <a:xfrm>
            <a:off x="7271750" y="329006"/>
            <a:ext cx="3902650" cy="1827183"/>
          </a:xfrm>
        </p:spPr>
        <p:txBody>
          <a:bodyPr vert="horz" lIns="91440" tIns="45720" rIns="91440" bIns="45720" rtlCol="0">
            <a:normAutofit lnSpcReduction="10000"/>
          </a:bodyPr>
          <a:lstStyle/>
          <a:p>
            <a:r>
              <a:rPr lang="en-US" sz="3200" b="1" i="1">
                <a:solidFill>
                  <a:srgbClr val="002060"/>
                </a:solidFill>
                <a:latin typeface="Lucida Calligraphy"/>
                <a:cs typeface="Times New Roman"/>
              </a:rPr>
              <a:t>What can be used to control dementia</a:t>
            </a:r>
          </a:p>
          <a:p>
            <a:endParaRPr lang="en-US" sz="3200">
              <a:solidFill>
                <a:schemeClr val="tx1"/>
              </a:solidFill>
              <a:latin typeface="Times New Roman"/>
              <a:cs typeface="Times New Roman"/>
            </a:endParaRPr>
          </a:p>
        </p:txBody>
      </p:sp>
      <p:pic>
        <p:nvPicPr>
          <p:cNvPr id="14" name="Picture Placeholder 13" descr="Sea Looking Out Stock Photos ...">
            <a:extLst>
              <a:ext uri="{FF2B5EF4-FFF2-40B4-BE49-F238E27FC236}">
                <a16:creationId xmlns:a16="http://schemas.microsoft.com/office/drawing/2014/main" id="{C0158E15-98C7-607B-9407-8A3B0E846E42}"/>
              </a:ext>
            </a:extLst>
          </p:cNvPr>
          <p:cNvPicPr>
            <a:picLocks noGrp="1" noChangeAspect="1"/>
          </p:cNvPicPr>
          <p:nvPr>
            <p:ph type="pic" sz="quarter" idx="10"/>
          </p:nvPr>
        </p:nvPicPr>
        <p:blipFill>
          <a:blip r:embed="rId3"/>
          <a:srcRect l="36022" r="1" b="1"/>
          <a:stretch>
            <a:fillRect/>
          </a:stretch>
        </p:blipFill>
        <p:spPr>
          <a:xfrm>
            <a:off x="540988" y="540000"/>
            <a:ext cx="5555011" cy="5778000"/>
          </a:xfrm>
          <a:prstGeom prst="rect">
            <a:avLst/>
          </a:prstGeom>
        </p:spPr>
      </p:pic>
      <p:grpSp>
        <p:nvGrpSpPr>
          <p:cNvPr id="29" name="Group 28">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30" name="Group 29">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5"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1" name="Group 30">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2"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9" name="Group 38">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40" name="Group 39">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45"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1" name="Group 40">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42"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13" name="Picture Placeholder 12">
            <a:extLst>
              <a:ext uri="{FF2B5EF4-FFF2-40B4-BE49-F238E27FC236}">
                <a16:creationId xmlns:a16="http://schemas.microsoft.com/office/drawing/2014/main" id="{437D8521-7BF1-48D5-2902-CB6B698E40A2}"/>
              </a:ext>
            </a:extLst>
          </p:cNvPr>
          <p:cNvSpPr>
            <a:spLocks noGrp="1"/>
          </p:cNvSpPr>
          <p:nvPr>
            <p:ph type="pic" sz="quarter" idx="12"/>
          </p:nvPr>
        </p:nvSpPr>
        <p:spPr/>
      </p:sp>
    </p:spTree>
    <p:extLst>
      <p:ext uri="{BB962C8B-B14F-4D97-AF65-F5344CB8AC3E}">
        <p14:creationId xmlns:p14="http://schemas.microsoft.com/office/powerpoint/2010/main" val="962321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2F6C35D-9A65-36B0-88B0-60158449885F}"/>
              </a:ext>
            </a:extLst>
          </p:cNvPr>
          <p:cNvSpPr>
            <a:spLocks noGrp="1"/>
          </p:cNvSpPr>
          <p:nvPr>
            <p:ph type="title"/>
          </p:nvPr>
        </p:nvSpPr>
        <p:spPr>
          <a:xfrm>
            <a:off x="7112369" y="395297"/>
            <a:ext cx="4078800" cy="1594282"/>
          </a:xfrm>
        </p:spPr>
        <p:txBody>
          <a:bodyPr vert="horz" wrap="square" lIns="91440" tIns="45720" rIns="91440" bIns="45720" rtlCol="0" anchor="b" anchorCtr="0">
            <a:normAutofit fontScale="90000"/>
          </a:bodyPr>
          <a:lstStyle/>
          <a:p>
            <a:r>
              <a:rPr lang="en-US" b="1" i="1" kern="1200" cap="none" spc="0" baseline="0">
                <a:solidFill>
                  <a:srgbClr val="002060"/>
                </a:solidFill>
                <a:latin typeface="Lucida Calligraphy"/>
                <a:cs typeface="Times New Roman"/>
              </a:rPr>
              <a:t>Policy and Strategies available in the UK to manage dementia</a:t>
            </a:r>
          </a:p>
        </p:txBody>
      </p:sp>
      <p:pic>
        <p:nvPicPr>
          <p:cNvPr id="5" name="Picture 4" descr="Reducing the risk - Alzheimers New Zealand">
            <a:extLst>
              <a:ext uri="{FF2B5EF4-FFF2-40B4-BE49-F238E27FC236}">
                <a16:creationId xmlns:a16="http://schemas.microsoft.com/office/drawing/2014/main" id="{15734052-7B42-970C-FD7A-5A18A8E080AC}"/>
              </a:ext>
            </a:extLst>
          </p:cNvPr>
          <p:cNvPicPr>
            <a:picLocks noChangeAspect="1"/>
          </p:cNvPicPr>
          <p:nvPr/>
        </p:nvPicPr>
        <p:blipFill>
          <a:blip r:embed="rId2"/>
          <a:srcRect l="11036" r="18177" b="-1"/>
          <a:stretch>
            <a:fillRect/>
          </a:stretch>
        </p:blipFill>
        <p:spPr>
          <a:xfrm>
            <a:off x="540114"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5" name="Straight Connector 14">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6007860-F3AD-97C4-B88F-06A487B2965B}"/>
              </a:ext>
            </a:extLst>
          </p:cNvPr>
          <p:cNvSpPr txBox="1"/>
          <p:nvPr/>
        </p:nvSpPr>
        <p:spPr>
          <a:xfrm>
            <a:off x="6997350" y="1985622"/>
            <a:ext cx="4653894" cy="487118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40000"/>
              </a:lnSpc>
              <a:spcAft>
                <a:spcPts val="600"/>
              </a:spcAft>
              <a:buFont typeface="Arial"/>
              <a:buChar char="•"/>
            </a:pPr>
            <a:r>
              <a:rPr lang="en-US" spc="50">
                <a:solidFill>
                  <a:schemeClr val="tx1">
                    <a:alpha val="60000"/>
                  </a:schemeClr>
                </a:solidFill>
              </a:rPr>
              <a:t> </a:t>
            </a:r>
            <a:r>
              <a:rPr lang="en-US" sz="2400" spc="50">
                <a:solidFill>
                  <a:schemeClr val="tx1">
                    <a:alpha val="60000"/>
                  </a:schemeClr>
                </a:solidFill>
                <a:latin typeface="Times New Roman"/>
                <a:cs typeface="Times New Roman"/>
              </a:rPr>
              <a:t> </a:t>
            </a:r>
            <a:r>
              <a:rPr lang="en-US" sz="2400" spc="50">
                <a:latin typeface="Times New Roman"/>
                <a:cs typeface="Times New Roman"/>
              </a:rPr>
              <a:t>Be more active through exercise</a:t>
            </a:r>
            <a:endParaRPr lang="en-US"/>
          </a:p>
          <a:p>
            <a:pPr>
              <a:lnSpc>
                <a:spcPct val="140000"/>
              </a:lnSpc>
              <a:spcAft>
                <a:spcPts val="600"/>
              </a:spcAft>
              <a:buFont typeface="Arial"/>
              <a:buChar char="•"/>
            </a:pPr>
            <a:r>
              <a:rPr lang="en-US" sz="2400" spc="50">
                <a:latin typeface="Times New Roman"/>
                <a:cs typeface="Times New Roman"/>
              </a:rPr>
              <a:t>  Eat healthy foods and maintain a healthy weight</a:t>
            </a:r>
          </a:p>
          <a:p>
            <a:pPr>
              <a:lnSpc>
                <a:spcPct val="140000"/>
              </a:lnSpc>
              <a:spcAft>
                <a:spcPts val="600"/>
              </a:spcAft>
              <a:buFont typeface="Arial"/>
              <a:buChar char="•"/>
            </a:pPr>
            <a:r>
              <a:rPr lang="en-US" sz="2400" spc="50">
                <a:latin typeface="Times New Roman"/>
                <a:cs typeface="Times New Roman"/>
              </a:rPr>
              <a:t>  </a:t>
            </a:r>
            <a:r>
              <a:rPr lang="en-US" sz="2400" spc="50" err="1">
                <a:latin typeface="Times New Roman"/>
                <a:cs typeface="Times New Roman"/>
              </a:rPr>
              <a:t>Avoide</a:t>
            </a:r>
            <a:r>
              <a:rPr lang="en-US" sz="2400" spc="50">
                <a:latin typeface="Times New Roman"/>
                <a:cs typeface="Times New Roman"/>
              </a:rPr>
              <a:t> alcohol and smoking</a:t>
            </a:r>
          </a:p>
          <a:p>
            <a:pPr marL="342900" indent="-342900">
              <a:lnSpc>
                <a:spcPct val="140000"/>
              </a:lnSpc>
              <a:spcAft>
                <a:spcPts val="600"/>
              </a:spcAft>
              <a:buFont typeface="Arial"/>
              <a:buChar char="•"/>
            </a:pPr>
            <a:r>
              <a:rPr lang="en-US" sz="2400" spc="50">
                <a:latin typeface="Times New Roman"/>
                <a:cs typeface="Times New Roman"/>
              </a:rPr>
              <a:t>Be socially active</a:t>
            </a:r>
          </a:p>
          <a:p>
            <a:pPr>
              <a:lnSpc>
                <a:spcPct val="140000"/>
              </a:lnSpc>
              <a:spcAft>
                <a:spcPts val="600"/>
              </a:spcAft>
              <a:buFont typeface="Arial"/>
              <a:buChar char="•"/>
            </a:pPr>
            <a:r>
              <a:rPr lang="en-US" sz="2400" spc="50">
                <a:latin typeface="Times New Roman"/>
                <a:cs typeface="Times New Roman"/>
              </a:rPr>
              <a:t>  Control diabetes and high blood pressure </a:t>
            </a:r>
          </a:p>
          <a:p>
            <a:pPr>
              <a:lnSpc>
                <a:spcPct val="140000"/>
              </a:lnSpc>
              <a:spcAft>
                <a:spcPts val="600"/>
              </a:spcAft>
            </a:pPr>
            <a:endParaRPr lang="en-US" spc="50">
              <a:solidFill>
                <a:schemeClr val="tx1">
                  <a:alpha val="60000"/>
                </a:schemeClr>
              </a:solidFill>
            </a:endParaRPr>
          </a:p>
        </p:txBody>
      </p:sp>
    </p:spTree>
    <p:extLst>
      <p:ext uri="{BB962C8B-B14F-4D97-AF65-F5344CB8AC3E}">
        <p14:creationId xmlns:p14="http://schemas.microsoft.com/office/powerpoint/2010/main" val="2870250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3050180" y="18988"/>
            <a:ext cx="4978112" cy="1539267"/>
          </a:xfrm>
        </p:spPr>
        <p:txBody>
          <a:bodyPr>
            <a:normAutofit/>
          </a:bodyPr>
          <a:lstStyle/>
          <a:p>
            <a:r>
              <a:rPr lang="en-US" sz="3600" b="1" i="1">
                <a:solidFill>
                  <a:srgbClr val="002060"/>
                </a:solidFill>
                <a:latin typeface="Lucida Calligraphy"/>
              </a:rPr>
              <a:t>Recommendation</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body" sz="quarter" idx="14"/>
          </p:nvPr>
        </p:nvSpPr>
        <p:spPr>
          <a:xfrm>
            <a:off x="906743" y="2272701"/>
            <a:ext cx="10578471" cy="2983947"/>
          </a:xfrm>
        </p:spPr>
        <p:txBody>
          <a:bodyPr vert="horz" lIns="91440" tIns="45720" rIns="91440" bIns="45720" rtlCol="0" anchor="t">
            <a:noAutofit/>
          </a:bodyPr>
          <a:lstStyle/>
          <a:p>
            <a:r>
              <a:rPr lang="en-US" sz="2400">
                <a:solidFill>
                  <a:srgbClr val="161D1A"/>
                </a:solidFill>
                <a:latin typeface="Times New Roman"/>
                <a:ea typeface="+mn-lt"/>
                <a:cs typeface="+mn-lt"/>
              </a:rPr>
              <a:t>Key recommendations from NICE (2018) and others emphasize proactive planning and actively involving individuals in their personal wellbeing. People have the right to participate in or make choices about their own care. This includes encouraging them to share their perspectives on their care, potentially using alternative communication methods like visual aids. Additionally, utilizing structured tools to understand the preferences, routines, and personal history of someone with dementia is crucial.</a:t>
            </a:r>
            <a:endParaRPr lang="en-US" sz="2400">
              <a:solidFill>
                <a:srgbClr val="000000">
                  <a:alpha val="60000"/>
                </a:srgbClr>
              </a:solidFill>
              <a:latin typeface="Times New Roman"/>
              <a:cs typeface="Times New Roman"/>
            </a:endParaRPr>
          </a:p>
        </p:txBody>
      </p:sp>
    </p:spTree>
    <p:extLst>
      <p:ext uri="{BB962C8B-B14F-4D97-AF65-F5344CB8AC3E}">
        <p14:creationId xmlns:p14="http://schemas.microsoft.com/office/powerpoint/2010/main" val="3103683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30" name="Rectangle 29">
            <a:extLst>
              <a:ext uri="{FF2B5EF4-FFF2-40B4-BE49-F238E27FC236}">
                <a16:creationId xmlns:a16="http://schemas.microsoft.com/office/drawing/2014/main" id="{2E61ADD4-967B-4465-8688-0530A73F6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006CE-36A7-06AE-918A-387EEF1D308A}"/>
              </a:ext>
            </a:extLst>
          </p:cNvPr>
          <p:cNvSpPr>
            <a:spLocks noGrp="1"/>
          </p:cNvSpPr>
          <p:nvPr>
            <p:ph type="title"/>
          </p:nvPr>
        </p:nvSpPr>
        <p:spPr>
          <a:xfrm>
            <a:off x="1848408" y="-685827"/>
            <a:ext cx="7977600" cy="2085696"/>
          </a:xfrm>
        </p:spPr>
        <p:txBody>
          <a:bodyPr vert="horz" lIns="91440" tIns="45720" rIns="91440" bIns="45720" rtlCol="0" anchor="b" anchorCtr="0">
            <a:normAutofit/>
          </a:bodyPr>
          <a:lstStyle/>
          <a:p>
            <a:r>
              <a:rPr lang="en-US" sz="4800" b="1" i="1">
                <a:solidFill>
                  <a:srgbClr val="002060"/>
                </a:solidFill>
                <a:latin typeface="Lucida Calligraphy"/>
              </a:rPr>
              <a:t>Conclusion </a:t>
            </a:r>
          </a:p>
        </p:txBody>
      </p:sp>
      <p:grpSp>
        <p:nvGrpSpPr>
          <p:cNvPr id="31" name="Group 30">
            <a:extLst>
              <a:ext uri="{FF2B5EF4-FFF2-40B4-BE49-F238E27FC236}">
                <a16:creationId xmlns:a16="http://schemas.microsoft.com/office/drawing/2014/main" id="{D9ED822D-7562-43BC-A300-9D43D8263D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9286248" y="3861832"/>
            <a:ext cx="1785984" cy="2211229"/>
            <a:chOff x="3125006" y="3171595"/>
            <a:chExt cx="1785984" cy="2211229"/>
          </a:xfrm>
        </p:grpSpPr>
        <p:grpSp>
          <p:nvGrpSpPr>
            <p:cNvPr id="19" name="Group 18">
              <a:extLst>
                <a:ext uri="{FF2B5EF4-FFF2-40B4-BE49-F238E27FC236}">
                  <a16:creationId xmlns:a16="http://schemas.microsoft.com/office/drawing/2014/main" id="{F8C91660-E81E-4AAD-B70B-605E5E42221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 name="Straight Connector 22">
                <a:extLst>
                  <a:ext uri="{FF2B5EF4-FFF2-40B4-BE49-F238E27FC236}">
                    <a16:creationId xmlns:a16="http://schemas.microsoft.com/office/drawing/2014/main" id="{D194AEDB-F6EE-45F1-9F46-64DBFF493E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1E50E8-4E3B-4B94-8730-E3D19EDA49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30">
                <a:extLst>
                  <a:ext uri="{FF2B5EF4-FFF2-40B4-BE49-F238E27FC236}">
                    <a16:creationId xmlns:a16="http://schemas.microsoft.com/office/drawing/2014/main" id="{26410BD7-35AF-4199-9AC4-98CEC7E5A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30">
                <a:extLst>
                  <a:ext uri="{FF2B5EF4-FFF2-40B4-BE49-F238E27FC236}">
                    <a16:creationId xmlns:a16="http://schemas.microsoft.com/office/drawing/2014/main" id="{E5036267-609C-410F-9B65-FDD5A224B1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264022BE-FC1A-442A-AECD-D1D3476BC57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1" name="Freeform: Shape 20">
                <a:extLst>
                  <a:ext uri="{FF2B5EF4-FFF2-40B4-BE49-F238E27FC236}">
                    <a16:creationId xmlns:a16="http://schemas.microsoft.com/office/drawing/2014/main" id="{BDF8A574-060D-4A44-AA43-D2E14254B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2" name="Freeform: Shape 21">
                <a:extLst>
                  <a:ext uri="{FF2B5EF4-FFF2-40B4-BE49-F238E27FC236}">
                    <a16:creationId xmlns:a16="http://schemas.microsoft.com/office/drawing/2014/main" id="{90E512AF-C8D4-473B-A1AC-F44B9478C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
        <p:nvSpPr>
          <p:cNvPr id="3" name="Text Placeholder 2">
            <a:extLst>
              <a:ext uri="{FF2B5EF4-FFF2-40B4-BE49-F238E27FC236}">
                <a16:creationId xmlns:a16="http://schemas.microsoft.com/office/drawing/2014/main" id="{9AACC4AE-1AA7-B2B8-EC4F-9A0E3D0E5FF9}"/>
              </a:ext>
            </a:extLst>
          </p:cNvPr>
          <p:cNvSpPr>
            <a:spLocks noGrp="1"/>
          </p:cNvSpPr>
          <p:nvPr>
            <p:ph type="body" sz="quarter" idx="14"/>
          </p:nvPr>
        </p:nvSpPr>
        <p:spPr>
          <a:xfrm>
            <a:off x="1045019" y="1904186"/>
            <a:ext cx="7226491" cy="5312050"/>
          </a:xfrm>
        </p:spPr>
        <p:txBody>
          <a:bodyPr vert="horz" lIns="91440" tIns="45720" rIns="91440" bIns="45720" rtlCol="0" anchor="t">
            <a:noAutofit/>
          </a:bodyPr>
          <a:lstStyle/>
          <a:p>
            <a:pPr>
              <a:lnSpc>
                <a:spcPct val="125000"/>
              </a:lnSpc>
            </a:pPr>
            <a:r>
              <a:rPr lang="en-US" sz="2400">
                <a:solidFill>
                  <a:schemeClr val="tx1"/>
                </a:solidFill>
                <a:latin typeface="Times New Roman"/>
                <a:cs typeface="Times New Roman"/>
              </a:rPr>
              <a:t>Dementia is  really a scary syndrome.  900,000 people in the UK are living with dementia. This is 1 in 11 people who are aged 65 and over. There are a lot of approaches to measure dementia to prevent it early. There are a lot of ways to reduce the risk of having dementia. You can do more exercise, maintain a healthy lifestyle, be socially active </a:t>
            </a:r>
            <a:r>
              <a:rPr lang="en-US" sz="2400" err="1">
                <a:solidFill>
                  <a:schemeClr val="tx1"/>
                </a:solidFill>
                <a:latin typeface="Times New Roman"/>
                <a:cs typeface="Times New Roman"/>
              </a:rPr>
              <a:t>e.t.c</a:t>
            </a:r>
            <a:r>
              <a:rPr lang="en-US" sz="2400">
                <a:solidFill>
                  <a:schemeClr val="tx1"/>
                </a:solidFill>
                <a:latin typeface="Times New Roman"/>
                <a:cs typeface="Times New Roman"/>
              </a:rPr>
              <a:t>. It is important to learn about dementia so you can reduce the chance of having this scary syndrome.</a:t>
            </a:r>
          </a:p>
        </p:txBody>
      </p:sp>
      <p:cxnSp>
        <p:nvCxnSpPr>
          <p:cNvPr id="28" name="Straight Connector 27">
            <a:extLst>
              <a:ext uri="{FF2B5EF4-FFF2-40B4-BE49-F238E27FC236}">
                <a16:creationId xmlns:a16="http://schemas.microsoft.com/office/drawing/2014/main" id="{52A8EF8A-6DD1-434A-9E4F-EFD86A15E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Creative Commons prevent Image ...">
            <a:extLst>
              <a:ext uri="{FF2B5EF4-FFF2-40B4-BE49-F238E27FC236}">
                <a16:creationId xmlns:a16="http://schemas.microsoft.com/office/drawing/2014/main" id="{776DBC48-D8F3-2AC1-5F7A-36A7D8F47162}"/>
              </a:ext>
            </a:extLst>
          </p:cNvPr>
          <p:cNvPicPr>
            <a:picLocks noChangeAspect="1"/>
          </p:cNvPicPr>
          <p:nvPr/>
        </p:nvPicPr>
        <p:blipFill>
          <a:blip r:embed="rId2"/>
          <a:stretch>
            <a:fillRect/>
          </a:stretch>
        </p:blipFill>
        <p:spPr>
          <a:xfrm>
            <a:off x="254834" y="3003"/>
            <a:ext cx="2619375" cy="1743075"/>
          </a:xfrm>
          <a:prstGeom prst="rect">
            <a:avLst/>
          </a:prstGeom>
        </p:spPr>
      </p:pic>
      <p:pic>
        <p:nvPicPr>
          <p:cNvPr id="5" name="Picture 4" descr="MONITOR writing vector design on white ...">
            <a:extLst>
              <a:ext uri="{FF2B5EF4-FFF2-40B4-BE49-F238E27FC236}">
                <a16:creationId xmlns:a16="http://schemas.microsoft.com/office/drawing/2014/main" id="{79E523EA-5A63-9AA2-1E4D-688FDC5533CA}"/>
              </a:ext>
            </a:extLst>
          </p:cNvPr>
          <p:cNvPicPr>
            <a:picLocks noChangeAspect="1"/>
          </p:cNvPicPr>
          <p:nvPr/>
        </p:nvPicPr>
        <p:blipFill>
          <a:blip r:embed="rId3"/>
          <a:stretch>
            <a:fillRect/>
          </a:stretch>
        </p:blipFill>
        <p:spPr>
          <a:xfrm>
            <a:off x="9435293" y="5163253"/>
            <a:ext cx="2762250" cy="1690971"/>
          </a:xfrm>
          <a:prstGeom prst="rect">
            <a:avLst/>
          </a:prstGeom>
        </p:spPr>
      </p:pic>
    </p:spTree>
    <p:extLst>
      <p:ext uri="{BB962C8B-B14F-4D97-AF65-F5344CB8AC3E}">
        <p14:creationId xmlns:p14="http://schemas.microsoft.com/office/powerpoint/2010/main" val="794290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2" name="Title 1">
            <a:extLst>
              <a:ext uri="{FF2B5EF4-FFF2-40B4-BE49-F238E27FC236}">
                <a16:creationId xmlns:a16="http://schemas.microsoft.com/office/drawing/2014/main" id="{21E54998-3147-BABC-AE84-5EE28E723E33}"/>
              </a:ext>
            </a:extLst>
          </p:cNvPr>
          <p:cNvSpPr>
            <a:spLocks noGrp="1"/>
          </p:cNvSpPr>
          <p:nvPr>
            <p:ph type="title"/>
          </p:nvPr>
        </p:nvSpPr>
        <p:spPr>
          <a:xfrm>
            <a:off x="4153019" y="112039"/>
            <a:ext cx="5357524" cy="657150"/>
          </a:xfrm>
        </p:spPr>
        <p:txBody>
          <a:bodyPr vert="horz" lIns="91440" tIns="45720" rIns="91440" bIns="45720" rtlCol="0" anchor="t" anchorCtr="0">
            <a:normAutofit/>
          </a:bodyPr>
          <a:lstStyle/>
          <a:p>
            <a:pPr algn="l"/>
            <a:r>
              <a:rPr lang="en-US" b="1" i="1" u="sng">
                <a:solidFill>
                  <a:srgbClr val="002060"/>
                </a:solidFill>
                <a:latin typeface="Lucida Calligraphy"/>
              </a:rPr>
              <a:t>References </a:t>
            </a:r>
            <a:endParaRPr lang="en-US" b="1" i="1">
              <a:solidFill>
                <a:srgbClr val="002060"/>
              </a:solidFill>
              <a:latin typeface="Lucida Calligraphy"/>
            </a:endParaRPr>
          </a:p>
        </p:txBody>
      </p:sp>
      <p:sp>
        <p:nvSpPr>
          <p:cNvPr id="3" name="Text Placeholder 2">
            <a:extLst>
              <a:ext uri="{FF2B5EF4-FFF2-40B4-BE49-F238E27FC236}">
                <a16:creationId xmlns:a16="http://schemas.microsoft.com/office/drawing/2014/main" id="{3B3BCA60-8654-72A0-339F-43148B6091C4}"/>
              </a:ext>
            </a:extLst>
          </p:cNvPr>
          <p:cNvSpPr>
            <a:spLocks noGrp="1"/>
          </p:cNvSpPr>
          <p:nvPr>
            <p:ph type="body" sz="quarter" idx="14"/>
          </p:nvPr>
        </p:nvSpPr>
        <p:spPr>
          <a:xfrm>
            <a:off x="1661909" y="1209169"/>
            <a:ext cx="7581033" cy="4447883"/>
          </a:xfrm>
        </p:spPr>
        <p:txBody>
          <a:bodyPr vert="horz" lIns="91440" tIns="45720" rIns="91440" bIns="45720" rtlCol="0" anchor="t">
            <a:noAutofit/>
          </a:bodyPr>
          <a:lstStyle/>
          <a:p>
            <a:endParaRPr lang="en-US" sz="1200">
              <a:solidFill>
                <a:srgbClr val="000000"/>
              </a:solidFill>
              <a:latin typeface="Times New Roman"/>
              <a:cs typeface="Times New Roman"/>
            </a:endParaRPr>
          </a:p>
          <a:p>
            <a:r>
              <a:rPr lang="en-US" sz="1400">
                <a:solidFill>
                  <a:schemeClr val="tx1"/>
                </a:solidFill>
                <a:latin typeface="Times New Roman"/>
                <a:ea typeface="+mn-lt"/>
                <a:cs typeface="+mn-lt"/>
                <a:hlinkClick r:id="rId2">
                  <a:extLst>
                    <a:ext uri="{A12FA001-AC4F-418D-AE19-62706E023703}">
                      <ahyp:hlinkClr xmlns:ahyp="http://schemas.microsoft.com/office/drawing/2018/hyperlinkcolor" val="tx"/>
                    </a:ext>
                  </a:extLst>
                </a:hlinkClick>
              </a:rPr>
              <a:t>Recommendations | Decision-making and mental capacity | Guidance | NICE</a:t>
            </a:r>
            <a:endParaRPr lang="en-US" sz="1400">
              <a:solidFill>
                <a:schemeClr val="tx1"/>
              </a:solidFill>
              <a:latin typeface="Times New Roman"/>
              <a:ea typeface="+mn-lt"/>
              <a:cs typeface="+mn-lt"/>
            </a:endParaRPr>
          </a:p>
          <a:p>
            <a:r>
              <a:rPr lang="en-US" sz="1400">
                <a:solidFill>
                  <a:schemeClr val="tx1"/>
                </a:solidFill>
                <a:latin typeface="Times New Roman"/>
                <a:cs typeface="Times New Roman"/>
              </a:rPr>
              <a:t>(National Health Service, “What Is Dementia”)</a:t>
            </a:r>
            <a:r>
              <a:rPr lang="en-US" sz="1400">
                <a:solidFill>
                  <a:schemeClr val="tx1"/>
                </a:solidFill>
                <a:latin typeface="Times New Roman"/>
                <a:ea typeface="+mn-lt"/>
                <a:cs typeface="+mn-lt"/>
              </a:rPr>
              <a:t>https://www.nhs.uk/conditions/dementia/about-dementia/what-is-dementia/ (Accessed in 09/11/25)</a:t>
            </a:r>
          </a:p>
          <a:p>
            <a:r>
              <a:rPr lang="en-US" sz="1400">
                <a:solidFill>
                  <a:schemeClr val="tx1"/>
                </a:solidFill>
                <a:latin typeface="Times New Roman"/>
                <a:ea typeface="Calibri"/>
                <a:cs typeface="Calibri"/>
              </a:rPr>
              <a:t>Imperial.nhs.uk. (2025). </a:t>
            </a:r>
            <a:r>
              <a:rPr lang="en-US" sz="1400" i="1">
                <a:solidFill>
                  <a:schemeClr val="tx1"/>
                </a:solidFill>
                <a:latin typeface="Times New Roman"/>
                <a:ea typeface="Calibri"/>
                <a:cs typeface="Calibri"/>
              </a:rPr>
              <a:t>Innovative home monitoring service aims to improve care for patients with dementia</a:t>
            </a:r>
            <a:r>
              <a:rPr lang="en-US" sz="1400">
                <a:solidFill>
                  <a:schemeClr val="tx1"/>
                </a:solidFill>
                <a:latin typeface="Times New Roman"/>
                <a:ea typeface="Calibri"/>
                <a:cs typeface="Calibri"/>
              </a:rPr>
              <a:t>. [online] Available at: </a:t>
            </a:r>
            <a:r>
              <a:rPr lang="en-US" sz="1400">
                <a:solidFill>
                  <a:schemeClr val="tx1"/>
                </a:solidFill>
                <a:latin typeface="Times New Roman"/>
                <a:ea typeface="Calibri"/>
                <a:cs typeface="Calibri"/>
                <a:hlinkClick r:id="rId3">
                  <a:extLst>
                    <a:ext uri="{A12FA001-AC4F-418D-AE19-62706E023703}">
                      <ahyp:hlinkClr xmlns:ahyp="http://schemas.microsoft.com/office/drawing/2018/hyperlinkcolor" val="tx"/>
                    </a:ext>
                  </a:extLst>
                </a:hlinkClick>
              </a:rPr>
              <a:t>https://www.imperial.nhs.uk/about-us/news/innovative-home-monitoring-service-aims-to-improve-care</a:t>
            </a:r>
            <a:r>
              <a:rPr lang="en-US" sz="1400">
                <a:solidFill>
                  <a:schemeClr val="tx1"/>
                </a:solidFill>
                <a:latin typeface="Times New Roman"/>
                <a:ea typeface="Calibri"/>
                <a:cs typeface="Calibri"/>
              </a:rPr>
              <a:t> [Accessed 10 Nov 2025].</a:t>
            </a:r>
            <a:endParaRPr lang="en-US" sz="1400">
              <a:solidFill>
                <a:schemeClr val="tx1"/>
              </a:solidFill>
              <a:latin typeface="Times New Roman"/>
              <a:cs typeface="Times New Roman"/>
            </a:endParaRPr>
          </a:p>
          <a:p>
            <a:r>
              <a:rPr lang="en-US" sz="1400">
                <a:solidFill>
                  <a:schemeClr val="tx1"/>
                </a:solidFill>
                <a:latin typeface="Times New Roman"/>
                <a:ea typeface="Calibri"/>
                <a:cs typeface="Calibri"/>
              </a:rPr>
              <a:t>NHS (2023). </a:t>
            </a:r>
            <a:r>
              <a:rPr lang="en-US" sz="1400" i="1">
                <a:solidFill>
                  <a:schemeClr val="tx1"/>
                </a:solidFill>
                <a:latin typeface="Times New Roman"/>
                <a:ea typeface="Calibri"/>
                <a:cs typeface="Calibri"/>
              </a:rPr>
              <a:t>Can Dementia Be Prevented</a:t>
            </a:r>
            <a:r>
              <a:rPr lang="en-US" sz="1400">
                <a:solidFill>
                  <a:schemeClr val="tx1"/>
                </a:solidFill>
                <a:latin typeface="Times New Roman"/>
                <a:ea typeface="Calibri"/>
                <a:cs typeface="Calibri"/>
              </a:rPr>
              <a:t>. [online] nhs.uk. Available at: </a:t>
            </a:r>
            <a:r>
              <a:rPr lang="en-US" sz="1400">
                <a:solidFill>
                  <a:schemeClr val="tx1"/>
                </a:solidFill>
                <a:latin typeface="Times New Roman"/>
                <a:ea typeface="Calibri"/>
                <a:cs typeface="Calibri"/>
                <a:hlinkClick r:id="rId4">
                  <a:extLst>
                    <a:ext uri="{A12FA001-AC4F-418D-AE19-62706E023703}">
                      <ahyp:hlinkClr xmlns:ahyp="http://schemas.microsoft.com/office/drawing/2018/hyperlinkcolor" val="tx"/>
                    </a:ext>
                  </a:extLst>
                </a:hlinkClick>
              </a:rPr>
              <a:t>https://www.nhs.uk/conditions/dementia/about-dementia/prevention/</a:t>
            </a:r>
            <a:r>
              <a:rPr lang="en-US" sz="1400">
                <a:solidFill>
                  <a:schemeClr val="tx1"/>
                </a:solidFill>
                <a:latin typeface="Times New Roman"/>
                <a:ea typeface="Calibri"/>
                <a:cs typeface="Calibri"/>
              </a:rPr>
              <a:t>. ( Accessed  10 Nov 2025 )</a:t>
            </a:r>
            <a:endParaRPr lang="en-US" sz="1400">
              <a:solidFill>
                <a:schemeClr val="tx1"/>
              </a:solidFill>
              <a:latin typeface="Times New Roman"/>
              <a:cs typeface="Times New Roman"/>
            </a:endParaRPr>
          </a:p>
          <a:p>
            <a:r>
              <a:rPr lang="en-US" sz="1400">
                <a:solidFill>
                  <a:schemeClr val="tx1"/>
                </a:solidFill>
                <a:latin typeface="Times New Roman"/>
                <a:ea typeface="+mn-lt"/>
                <a:cs typeface="+mn-lt"/>
              </a:rPr>
              <a:t>https://pmc.ncbi.nlm.nih.gov/articles/PMC11584184/</a:t>
            </a:r>
            <a:endParaRPr lang="en-US" sz="1400">
              <a:solidFill>
                <a:schemeClr val="tx1"/>
              </a:solidFill>
              <a:latin typeface="Times New Roman"/>
              <a:cs typeface="Times New Roman"/>
            </a:endParaRPr>
          </a:p>
          <a:p>
            <a:r>
              <a:rPr lang="en-US" sz="1400">
                <a:solidFill>
                  <a:schemeClr val="tx1"/>
                </a:solidFill>
                <a:latin typeface="Times New Roman"/>
                <a:ea typeface="Calibri"/>
                <a:cs typeface="Calibri"/>
              </a:rPr>
              <a:t>‌</a:t>
            </a:r>
            <a:r>
              <a:rPr lang="en-US" sz="1400">
                <a:solidFill>
                  <a:schemeClr val="tx1"/>
                </a:solidFill>
                <a:latin typeface="Times New Roman"/>
                <a:ea typeface="+mn-lt"/>
                <a:cs typeface="+mn-lt"/>
              </a:rPr>
              <a:t>https://www.gov.uk/government/publications/dementia-applying-all-our-health/dementia-applying-all-our-health (Accessed in 11 November  2025)</a:t>
            </a:r>
            <a:endParaRPr lang="en-US" sz="1400">
              <a:solidFill>
                <a:schemeClr val="tx1"/>
              </a:solidFill>
              <a:latin typeface="Times New Roman"/>
              <a:cs typeface="Times New Roman"/>
            </a:endParaRPr>
          </a:p>
          <a:p>
            <a:endParaRPr lang="en-US" sz="1400">
              <a:solidFill>
                <a:schemeClr val="tx1"/>
              </a:solidFill>
              <a:latin typeface="Times New Roman"/>
              <a:cs typeface="Times New Roman"/>
            </a:endParaRPr>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522411809"/>
      </p:ext>
    </p:extLst>
  </p:cSld>
  <p:clrMapOvr>
    <a:masterClrMapping/>
  </p:clrMapOvr>
</p:sld>
</file>

<file path=ppt/theme/theme1.xml><?xml version="1.0" encoding="utf-8"?>
<a:theme xmlns:a="http://schemas.openxmlformats.org/drawingml/2006/main" name="FrostyVTI">
  <a:themeElements>
    <a:clrScheme name="Memorial 2">
      <a:dk1>
        <a:srgbClr val="000000"/>
      </a:dk1>
      <a:lt1>
        <a:srgbClr val="FFFFFF"/>
      </a:lt1>
      <a:dk2>
        <a:srgbClr val="0B2827"/>
      </a:dk2>
      <a:lt2>
        <a:srgbClr val="E7E6E6"/>
      </a:lt2>
      <a:accent1>
        <a:srgbClr val="767E37"/>
      </a:accent1>
      <a:accent2>
        <a:srgbClr val="B495C2"/>
      </a:accent2>
      <a:accent3>
        <a:srgbClr val="8FA3A3"/>
      </a:accent3>
      <a:accent4>
        <a:srgbClr val="CE7F01"/>
      </a:accent4>
      <a:accent5>
        <a:srgbClr val="D15A29"/>
      </a:accent5>
      <a:accent6>
        <a:srgbClr val="DAE3E3"/>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47D479-9306-4869-B821-2678B50A7BC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EC2C3422-315B-428E-9E80-B515DA4F191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C8A9110-9792-4D74-9472-55DB8A9AACC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FrostyVTI</Template>
  <Application>Microsoft Office PowerPoint</Application>
  <PresentationFormat>Widescreen</PresentationFormat>
  <Slides>9</Slides>
  <Notes>2</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FrostyVTI</vt:lpstr>
      <vt:lpstr>Group 6</vt:lpstr>
      <vt:lpstr>Dementia </vt:lpstr>
      <vt:lpstr>Main approaches and strategies used to measure dementia</vt:lpstr>
      <vt:lpstr>Monitoring Dementia</vt:lpstr>
      <vt:lpstr>There's no certain way to prevent all types of dementia, as researchers are still investigating how the condition develops. However, there's good chance that a healthy lifestyle can help reduce the risk of developing dementia when a person gets older. </vt:lpstr>
      <vt:lpstr>Policy and Strategies available in the UK to manage dementia</vt:lpstr>
      <vt:lpstr>Recommendation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2025-11-07T11:52:02Z</dcterms:created>
  <dcterms:modified xsi:type="dcterms:W3CDTF">2025-11-21T13:17:29Z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