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4"/>
  </p:notesMasterIdLst>
  <p:handoutMasterIdLst>
    <p:handoutMasterId r:id="rId45"/>
  </p:handoutMasterIdLst>
  <p:sldIdLst>
    <p:sldId id="363" r:id="rId3"/>
    <p:sldId id="414" r:id="rId4"/>
    <p:sldId id="367" r:id="rId5"/>
    <p:sldId id="403" r:id="rId6"/>
    <p:sldId id="405" r:id="rId7"/>
    <p:sldId id="428" r:id="rId8"/>
    <p:sldId id="417" r:id="rId9"/>
    <p:sldId id="419" r:id="rId10"/>
    <p:sldId id="420" r:id="rId11"/>
    <p:sldId id="400" r:id="rId12"/>
    <p:sldId id="401" r:id="rId13"/>
    <p:sldId id="435" r:id="rId14"/>
    <p:sldId id="434" r:id="rId15"/>
    <p:sldId id="425" r:id="rId16"/>
    <p:sldId id="430" r:id="rId17"/>
    <p:sldId id="404" r:id="rId18"/>
    <p:sldId id="394" r:id="rId19"/>
    <p:sldId id="379" r:id="rId20"/>
    <p:sldId id="383" r:id="rId21"/>
    <p:sldId id="395" r:id="rId22"/>
    <p:sldId id="397" r:id="rId23"/>
    <p:sldId id="396" r:id="rId24"/>
    <p:sldId id="479" r:id="rId25"/>
    <p:sldId id="398" r:id="rId26"/>
    <p:sldId id="399" r:id="rId27"/>
    <p:sldId id="433" r:id="rId28"/>
    <p:sldId id="402" r:id="rId29"/>
    <p:sldId id="480" r:id="rId30"/>
    <p:sldId id="416" r:id="rId31"/>
    <p:sldId id="431" r:id="rId32"/>
    <p:sldId id="409" r:id="rId33"/>
    <p:sldId id="426" r:id="rId34"/>
    <p:sldId id="421" r:id="rId35"/>
    <p:sldId id="427" r:id="rId36"/>
    <p:sldId id="422" r:id="rId37"/>
    <p:sldId id="481" r:id="rId38"/>
    <p:sldId id="436" r:id="rId39"/>
    <p:sldId id="478" r:id="rId40"/>
    <p:sldId id="424" r:id="rId41"/>
    <p:sldId id="477" r:id="rId42"/>
    <p:sldId id="370" r:id="rId4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58" d="100"/>
          <a:sy n="58" d="100"/>
        </p:scale>
        <p:origin x="1502" y="274"/>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www.transparency.org/en/cpi/2024"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231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88754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goal of a country’s political system is to integrate the diverse elements of a society.  A successful political system unites a society in the face of differing viewpoints.  So for example, the peace and prosperity that exists in countries like Sweden and Australia illustrate the success of the political systems in those countries, while the instability and insurrection of Libya’s political system shows its failings.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71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68029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Political risk represents a very real threat for companies today especially in fast-growing, emerging markets where weak legal systems, makeshift institutions, volatile cities, and fragile regimes complicate the business environment. Moreover, the global credit crisis has aggravated political risk across both developed and developing markets.  </a:t>
            </a:r>
          </a:p>
          <a:p>
            <a:pPr eaLnBrk="1" hangingPunct="1"/>
            <a:r>
              <a:rPr lang="en-GB" altLang="en-US" dirty="0"/>
              <a:t>There are four categories of political risk.  </a:t>
            </a:r>
          </a:p>
          <a:p>
            <a:pPr eaLnBrk="1" hangingPunct="1"/>
            <a:r>
              <a:rPr lang="en-GB" altLang="en-US" dirty="0"/>
              <a:t>Systemic Risks are risks that impact all firms that operate in the particular political system.  </a:t>
            </a:r>
          </a:p>
          <a:p>
            <a:pPr eaLnBrk="1" hangingPunct="1"/>
            <a:r>
              <a:rPr lang="en-GB" altLang="en-US" dirty="0"/>
              <a:t>Procedural Risk refers to the risk evolving from the daily movement of  people, products, and funds from point to point in the global market. Each move creates a procedural transaction between the units involved, whether units of a company or units of a country. Political actions sometimes create frictions that interfere with these transactions. </a:t>
            </a:r>
          </a:p>
          <a:p>
            <a:pPr eaLnBrk="1" hangingPunct="1"/>
            <a:r>
              <a:rPr lang="en-GB" altLang="en-US" dirty="0"/>
              <a:t>Distributive Risk  is a result of the profits generated by foreign companies in the local economy.  If the host country questions the distributive justice of the rewards of operating in its market, it may wonder whether, as the business grows more successful, it is receiving its “fair” share of the growing profits.</a:t>
            </a:r>
          </a:p>
          <a:p>
            <a:pPr eaLnBrk="1" hangingPunct="1"/>
            <a:r>
              <a:rPr lang="en-GB" altLang="en-US" dirty="0"/>
              <a:t>Finally, Catastrophic Risk includes random political developments that adversely affect the operations of every company in a country.  Typically, it arises from specific flash points, such as ethnic discord, illegal regime change, civil disorder, or insurrection. It disrupts the business environment in a way that affects every firm in the country.  If such disruptions spiral out of control, they devastate companies and nations.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026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can explore a country’s economic system to understand how the host government regulates the economy, protects property rights, sets fiscal and monetary policies, and enforces antitrust regulation.  </a:t>
            </a:r>
          </a:p>
          <a:p>
            <a:pPr eaLnBrk="1" hangingPunct="1"/>
            <a:r>
              <a:rPr lang="en-GB" altLang="en-US" dirty="0"/>
              <a:t>There are three main types of economic systems: market, command, and mixed economies.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763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0679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23925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ease of doing ranking has been replaced by the Business Ready rankings. However, the data is not as well populated so far</a:t>
            </a:r>
          </a:p>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46474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22087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97103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study economic environments to estimate how market trends and government policy influence the performance of their companies.  A country’s economic policies are a leading indicator of a government’s goals and its planned use of economic tools and market reforms.  Managers should study a country’s economic environment to assess its development, explain its performance, and estimate its potential.  Managers do this knowing countries differ in different ways, economic and political changes alter market circumstances, that it’s critical to make connections between events and predict the consequences of changes, the challenges of the comeback, and choices of citizens, policymakers, and institutions.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Chronic inflation usually plagues countries where prices have been rising for prolonged periods of time.  </a:t>
            </a:r>
          </a:p>
          <a:p>
            <a:r>
              <a:rPr lang="en-GB" altLang="en-US" dirty="0"/>
              <a:t>Deflation occurs when the general price level of goods and services falls.  It’s often caused by a reduction in the money supply or a reduction in credit.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unemployment rate measures the number of workers who want to work but do not have jobs.  High unemployment is a warning sign for managers because it symbolizes a government’s ineptitude in managing domestic affairs. </a:t>
            </a:r>
          </a:p>
          <a:p>
            <a:r>
              <a:rPr lang="en-GB" altLang="en-US" dirty="0"/>
              <a:t>Underemployment occurs when people work fewer hours per day than they would prefer or when they work below the level for which they have been trained.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can look at a country’s debt to gauge how much a country borrows from its citizens, foreign organizations, foreign governments, and international institutions. When total debt is high the more uncertain an economy’s performance and potential.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should also look at income distribution to better understand a market’s performance and potential.  One trend that is affecting markets across the globe is the growing gap between rich and poor.  Managers can estimate inequalities in income distribution using a Gini coefficient.  A score of one indicates that one person has all the income.  Most countries range between 25 and 60 percent.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6443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1657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Poverty shapes economic environments.  While the number of people in extreme poverty in the world has fallen, this figure is misleading because much of the drop has been in a single country, China.  Poverty continues to be a problem with as many as 1.2 billion people in poverty.  </a:t>
            </a:r>
          </a:p>
          <a:p>
            <a:pPr eaLnBrk="1" hangingPunct="1"/>
            <a:r>
              <a:rPr lang="en-US" altLang="en-US" dirty="0"/>
              <a:t>The growth of business and economic progress is dependent on ending poverty.  Keep in mind though, that despite being poor, there may still be a market for goods.  Some 80 percent of Indians live on less than $2 per day for example, yet there are 700 million cell phone subscribers in the country. </a:t>
            </a:r>
          </a:p>
          <a:p>
            <a:pPr eaLnBrk="1" hangingPunct="1"/>
            <a:r>
              <a:rPr lang="en-US" altLang="en-US" dirty="0"/>
              <a:t>The Base of the Pyramid is the largest, but poorest, socioeconomic group in the world who live on less than $2.50 per day. This group may in fact be the future of the global economy prompting the development of frugal engineering which focuses on the needs of poor consumers as a starting point for developing functional, economic products.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86016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 country</a:t>
            </a:r>
            <a:r>
              <a:rPr lang="ja-JP" altLang="en-US" dirty="0"/>
              <a:t>’</a:t>
            </a:r>
            <a:r>
              <a:rPr lang="en-US" altLang="ja-JP" dirty="0"/>
              <a:t>s balance of payments is a system of monitoring all of a country</a:t>
            </a:r>
            <a:r>
              <a:rPr lang="ja-JP" altLang="en-US" dirty="0"/>
              <a:t>’</a:t>
            </a:r>
            <a:r>
              <a:rPr lang="en-US" altLang="ja-JP" dirty="0"/>
              <a:t>s economic transactions with the rest of the world.</a:t>
            </a:r>
            <a:endParaRPr lang="en-US" altLang="ja-JP" b="1" dirty="0"/>
          </a:p>
          <a:p>
            <a:pPr eaLnBrk="1" hangingPunct="1"/>
            <a:r>
              <a:rPr lang="en-US" altLang="en-US" dirty="0"/>
              <a:t>It reports the country</a:t>
            </a:r>
            <a:r>
              <a:rPr lang="ja-JP" altLang="en-US" dirty="0"/>
              <a:t>’</a:t>
            </a:r>
            <a:r>
              <a:rPr lang="en-US" altLang="ja-JP" dirty="0"/>
              <a:t>s trade and financial transactions with the rest of the world.  A current account surplus occurs when exports exceed imports, while a current account deficit occurs when imports exceed exports.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7665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So, it’s important for managers to monitor a range of economic issues, but perhaps most important is an assessment of economic freedom, or what a manager has the freedom to do.  Economic freedom reflects the absence of government coercion or constraint on the production, distribution, or consumption of goods and services beyond the extent necessary for citizens to protect and maintain liberty.    </a:t>
            </a:r>
          </a:p>
          <a:p>
            <a:pPr eaLnBrk="1" hangingPunct="1"/>
            <a:r>
              <a:rPr lang="en-GB" altLang="en-US" dirty="0"/>
              <a:t>In some countries these freedoms are taken for granted, while in others they are rare.</a:t>
            </a:r>
          </a:p>
          <a:p>
            <a:pPr eaLnBrk="1" hangingPunct="1"/>
            <a:r>
              <a:rPr lang="en-GB" altLang="en-US" dirty="0"/>
              <a:t>Economic freedom advanced in 2011.  As you might expect, it tends to be higher in Western countries and lower in Eastern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92128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054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need to assess a country’s level of economic development, performance, and potential.  Countries can be classified as developing countries, emerging economies, and developed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69850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dirty="0"/>
          </a:p>
        </p:txBody>
      </p:sp>
    </p:spTree>
    <p:extLst>
      <p:ext uri="{BB962C8B-B14F-4D97-AF65-F5344CB8AC3E}">
        <p14:creationId xmlns:p14="http://schemas.microsoft.com/office/powerpoint/2010/main" val="14740695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doing business internationally must navigate different philosophies, laws, and attitudes concerning political freedom, property rights, and social responsibility.  Managers that understand the differences between countries are in a better position to compete.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711077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doing business abroad face a complex political and legal environment that makes decision- making in the multinational company challenging.   </a:t>
            </a:r>
          </a:p>
          <a:p>
            <a:pPr eaLnBrk="1" hangingPunct="1"/>
            <a:r>
              <a:rPr lang="en-GB" altLang="en-US" dirty="0"/>
              <a:t>Just starting a new business creates several concerns related to registering the new company’s name, choosing the appropriate tax structure, getting licenses and permits, arranging credit, and securing insurance.   Some countries facilitate this process, while others do not. </a:t>
            </a:r>
          </a:p>
          <a:p>
            <a:pPr eaLnBrk="1" hangingPunct="1"/>
            <a:r>
              <a:rPr lang="en-GB" altLang="en-US" dirty="0"/>
              <a:t>Managers must also be aware of how a country’s political and legal environment affects both entering and enforcing contracts.  A contract, which is essential to business transactions, is a binding legal agreement that formally exchanges promises, the breach of which triggers legal proceedings. Countries with common law systems tend to encourage precise, detailed contracts, but countries with civil law systems where the civil code deals with many pertinent issues, encourage shorter and less specific contracts.</a:t>
            </a:r>
          </a:p>
          <a:p>
            <a:pPr eaLnBrk="1" hangingPunct="1"/>
            <a:r>
              <a:rPr lang="en-GB" altLang="en-US" dirty="0"/>
              <a:t>Another area that managers must explore is related to hiring and firing local workers.  However, laws and practices in this area vary greatly across the world.  Singapore, New Zealand, and the United States are among the countries with the most flexible </a:t>
            </a:r>
            <a:r>
              <a:rPr lang="en-GB" altLang="en-US" dirty="0" err="1"/>
              <a:t>labor</a:t>
            </a:r>
            <a:r>
              <a:rPr lang="en-GB" altLang="en-US" dirty="0"/>
              <a:t>-regulation statutes. China has the most flexibility in hiring and firing plus the greatest discretion in setting employment conditions, but, Angola, Belarus, and Paraguay place rigid restrictions on firing.</a:t>
            </a:r>
          </a:p>
          <a:p>
            <a:pPr eaLnBrk="1" hangingPunct="1"/>
            <a:r>
              <a:rPr lang="en-GB" altLang="en-US" dirty="0"/>
              <a:t>Finally, how a business is closed down must be explored.  Some countries make the process quite difficult.  In the United States, for example, the Internal Revenue Service requires completing a series of forms that report, among many others points, changes in the business structure, the sale of assets, payments to subcontractors, and termination of a retirement plan.  Other countries like Ireland, Japan, and Canada allow companies to close their doors much more easily. </a:t>
            </a:r>
          </a:p>
          <a:p>
            <a:pPr eaLnBrk="1" hangingPunct="1"/>
            <a:r>
              <a:rPr lang="en-GB" altLang="en-US" dirty="0"/>
              <a:t>In general we say that there is an inverse relationship between a nation’s wealth and its tendency to regulate business.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812917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7427633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protection of intellectual property has become a hot topic in today’s global economy.  Product piracy has become common, and many countries feel that others are not doing enough to safeguard the rights of those who own intellectual property.  </a:t>
            </a:r>
          </a:p>
          <a:p>
            <a:pPr eaLnBrk="1" hangingPunct="1"/>
            <a:r>
              <a:rPr lang="en-GB" altLang="en-US" dirty="0"/>
              <a:t>It is difficult for companies to maintain control over their intellectual property because no “global” patent, trademark, or copyright exists.  Therefore, managers must be especially vigilant to ensure that product piracy does not occur.   Yet, it can be exceedingly difficult to do so.  The business of intellectual property theft is huge.  Some estimates suggest that international trade in pirated goods is more than $600 billion a year.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7984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800" dirty="0">
                <a:latin typeface="Calibri" panose="020F0502020204030204" pitchFamily="34" charset="0"/>
                <a:hlinkClick r:id="rId3"/>
              </a:rPr>
              <a:t>https://www.transparency.org/en/cpi/2024</a:t>
            </a:r>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9123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819977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40</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41</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11/05/2025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11/05/2025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11/05/2025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395561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11/05/2025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7075019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2974438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67941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11/05/2025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1338980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11/05/2025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351068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11/05/2025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0582566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37676803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4637698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7016960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11/05/2025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4901879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11/05/2025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53958487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hyperlink" Target="https://www.youtube.com/watch?v=5xgwYRX19VU"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worldbank.org/en/businessready"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worldbank.org/en/publication/poverty-prosperity-and-planet#global" TargetMode="External"/><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www.ons.gov.uk/economy/nationalaccounts/balanceofpayments"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18.xml"/><Relationship Id="rId5" Type="http://schemas.openxmlformats.org/officeDocument/2006/relationships/hyperlink" Target="https://www.heritage.org/index/" TargetMode="Externa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www.imf.org/external/datamapper/NGDPDPC@WEO/OEMDC/ADVEC/WEOWORLD" TargetMode="External"/><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19.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3.xml"/><Relationship Id="rId1" Type="http://schemas.openxmlformats.org/officeDocument/2006/relationships/slideLayout" Target="../slideLayouts/slideLayout18.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3" Type="http://schemas.openxmlformats.org/officeDocument/2006/relationships/hyperlink" Target="https://www.coface.com/news-economy-and-insights/business-risk-dashboard/country-risk-map" TargetMode="External"/><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hyperlink" Target="https://www.coface.com/news-economy-and-insights/coface-country-sector-risks-handbook-2024-major-trends-of-the-world-economy" TargetMode="External"/><Relationship Id="rId2" Type="http://schemas.openxmlformats.org/officeDocument/2006/relationships/notesSlide" Target="../notesSlides/notesSlide34.xml"/><Relationship Id="rId1" Type="http://schemas.openxmlformats.org/officeDocument/2006/relationships/slideLayout" Target="../slideLayouts/slideLayout18.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hyperlink" Target="https://www.weforum.org/publications/global-risks-report-2024/"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_JHohyoGpzo" TargetMode="External"/><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5.xml"/><Relationship Id="rId1" Type="http://schemas.openxmlformats.org/officeDocument/2006/relationships/slideLayout" Target="../slideLayouts/slideLayout18.xml"/><Relationship Id="rId4" Type="http://schemas.openxmlformats.org/officeDocument/2006/relationships/image" Target="../media/image30.jpg"/></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008020"/>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5</a:t>
            </a:r>
            <a:endParaRPr lang="en-GB" altLang="en-US" b="1" dirty="0">
              <a:solidFill>
                <a:srgbClr val="FFFF00"/>
              </a:solidFill>
            </a:endParaRPr>
          </a:p>
          <a:p>
            <a:pPr eaLnBrk="1" hangingPunct="1"/>
            <a:r>
              <a:rPr lang="en-GB" altLang="en-US" sz="4000" dirty="0">
                <a:solidFill>
                  <a:srgbClr val="FFFF00"/>
                </a:solidFill>
              </a:rPr>
              <a:t>Political, Economic, and Legal Systems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5380" y="1143000"/>
            <a:ext cx="11161240" cy="4590256"/>
          </a:xfrm>
        </p:spPr>
        <p:txBody>
          <a:bodyPr/>
          <a:lstStyle/>
          <a:p>
            <a:pPr algn="just"/>
            <a:r>
              <a:rPr lang="en-GB" sz="2800" dirty="0"/>
              <a:t>To explain the implications for management practice of national difference in political economy</a:t>
            </a:r>
          </a:p>
          <a:p>
            <a:pPr algn="just"/>
            <a:r>
              <a:rPr lang="en-GB" sz="2800" dirty="0"/>
              <a:t>To describe the idea of political risk</a:t>
            </a:r>
          </a:p>
          <a:p>
            <a:pPr algn="just"/>
            <a:r>
              <a:rPr lang="en-GB" sz="2800" dirty="0"/>
              <a:t>To communicate the importance of economic analysis</a:t>
            </a:r>
          </a:p>
          <a:p>
            <a:pPr algn="just"/>
            <a:r>
              <a:rPr lang="en-GB" sz="2800" dirty="0"/>
              <a:t>To profile the characteristics of the types of economic systems</a:t>
            </a:r>
          </a:p>
          <a:p>
            <a:pPr algn="just"/>
            <a:r>
              <a:rPr lang="en-GB" sz="2800" dirty="0"/>
              <a:t>To profile leading indicators of economic development, performance, and potential</a:t>
            </a:r>
          </a:p>
          <a:p>
            <a:pPr algn="just"/>
            <a:r>
              <a:rPr lang="en-GB" sz="2800" dirty="0"/>
              <a:t>To profile the benefits and drawbacks of economic growth</a:t>
            </a:r>
          </a:p>
          <a:p>
            <a:pPr algn="just"/>
            <a:r>
              <a:rPr lang="en-GB" sz="2800"/>
              <a:t>To describe </a:t>
            </a:r>
            <a:r>
              <a:rPr lang="en-GB" sz="2800" dirty="0"/>
              <a:t>legal issues facing international companies</a:t>
            </a:r>
          </a:p>
          <a:p>
            <a:pPr algn="just"/>
            <a:endParaRPr lang="en-GB" sz="3000"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602A9A7B-FE06-CB71-5971-AD34BF0E359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000" b="1" dirty="0">
                <a:solidFill>
                  <a:schemeClr val="tx2">
                    <a:lumMod val="75000"/>
                  </a:schemeClr>
                </a:solidFill>
              </a:rPr>
              <a:t>How Can Managers Determine A Market’s Overall Attractiveness?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The overall attractiveness of a country as a potential market and/or investment site for an international business depends on balancing the benefits, costs, and risks associated with doing business in that country</a:t>
            </a:r>
          </a:p>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Other things being equal, the benefit-cost-risk trade-off is likely to be most favorable in politically stable developed and developing nations that have free market systems and no dramatic upsurge in either inflation rates or private sector debt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A975B1E4-54D6-9600-57B0-29C938E3AE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000" b="1" dirty="0">
                <a:solidFill>
                  <a:schemeClr val="tx2">
                    <a:lumMod val="75000"/>
                  </a:schemeClr>
                </a:solidFill>
              </a:rPr>
              <a:t>How Can Managers Determine A Market’s Overall Attractiveness?</a:t>
            </a:r>
          </a:p>
        </p:txBody>
      </p:sp>
      <p:pic>
        <p:nvPicPr>
          <p:cNvPr id="2" name="Picture 5">
            <a:extLst>
              <a:ext uri="{FF2B5EF4-FFF2-40B4-BE49-F238E27FC236}">
                <a16:creationId xmlns:a16="http://schemas.microsoft.com/office/drawing/2014/main" id="{0D6F4DC6-D022-4DA3-9375-BAF3F1916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5240" y="1021498"/>
            <a:ext cx="776152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B4DF0A28-854F-4D8E-A67F-8C8FEA92B656}"/>
              </a:ext>
            </a:extLst>
          </p:cNvPr>
          <p:cNvSpPr txBox="1"/>
          <p:nvPr/>
        </p:nvSpPr>
        <p:spPr>
          <a:xfrm>
            <a:off x="263352" y="3217458"/>
            <a:ext cx="3024336"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2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Country Attractiveness</a:t>
            </a:r>
          </a:p>
        </p:txBody>
      </p:sp>
      <p:sp>
        <p:nvSpPr>
          <p:cNvPr id="3" name="Footer Placeholder 1">
            <a:extLst>
              <a:ext uri="{FF2B5EF4-FFF2-40B4-BE49-F238E27FC236}">
                <a16:creationId xmlns:a16="http://schemas.microsoft.com/office/drawing/2014/main" id="{64277C25-2F10-261D-8974-9E5EF84FF51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2600" b="1" dirty="0">
                <a:solidFill>
                  <a:schemeClr val="tx2">
                    <a:lumMod val="75000"/>
                  </a:schemeClr>
                </a:solidFill>
              </a:rPr>
              <a:t>What Are The Implications of Political Economy Differences For Managers?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17488"/>
            <a:ext cx="10945216"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risks of doing business in a country are a function of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Political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political forces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Economic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economic mismanagement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Legal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a trading partner will opportunistically</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break a contract or expropriate property rights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D73FD78-6078-739D-B09A-4D53253A767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02122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Political/Social Environment </a:t>
            </a:r>
          </a:p>
        </p:txBody>
      </p:sp>
      <p:sp>
        <p:nvSpPr>
          <p:cNvPr id="2" name="Footer Placeholder 1">
            <a:extLst>
              <a:ext uri="{FF2B5EF4-FFF2-40B4-BE49-F238E27FC236}">
                <a16:creationId xmlns:a16="http://schemas.microsoft.com/office/drawing/2014/main" id="{3E67EFBD-0FF5-68A3-41BD-AA39AFF3377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91148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000" fill="hold"/>
                                        <p:tgtEl>
                                          <p:spTgt spid="7171"/>
                                        </p:tgtEl>
                                        <p:attrNameLst>
                                          <p:attrName>ppt_w</p:attrName>
                                        </p:attrNameLst>
                                      </p:cBhvr>
                                      <p:tavLst>
                                        <p:tav tm="0">
                                          <p:val>
                                            <p:fltVal val="0"/>
                                          </p:val>
                                        </p:tav>
                                        <p:tav tm="100000">
                                          <p:val>
                                            <p:strVal val="#ppt_w"/>
                                          </p:val>
                                        </p:tav>
                                      </p:tavLst>
                                    </p:anim>
                                    <p:anim calcmode="lin" valueType="num">
                                      <p:cBhvr>
                                        <p:cTn id="8" dur="2000" fill="hold"/>
                                        <p:tgtEl>
                                          <p:spTgt spid="7171"/>
                                        </p:tgtEl>
                                        <p:attrNameLst>
                                          <p:attrName>ppt_h</p:attrName>
                                        </p:attrNameLst>
                                      </p:cBhvr>
                                      <p:tavLst>
                                        <p:tav tm="0">
                                          <p:val>
                                            <p:fltVal val="0"/>
                                          </p:val>
                                        </p:tav>
                                        <p:tav tm="100000">
                                          <p:val>
                                            <p:strVal val="#ppt_h"/>
                                          </p:val>
                                        </p:tav>
                                      </p:tavLst>
                                    </p:anim>
                                    <p:animEffect transition="in" filter="fade">
                                      <p:cBhvr>
                                        <p:cTn id="9"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Political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64254"/>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Managers evaluate, monitor, and forecast political environments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A country</a:t>
            </a:r>
            <a:r>
              <a:rPr kumimoji="0" lang="ja-JP" altLang="en-US" sz="3200" b="0"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s </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political system </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refers to the structural dimensions and power dynamics of its government that specify institutions, organizations, and interest groups, and define the norms that govern political activities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Includes complete set of institutions, political organizations, and interest groups as well as the relationship among institutions and political norms and values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8937A1A-D284-F04D-0884-AEBB33A1F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722961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Political 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76409" y="1412776"/>
            <a:ext cx="10639181" cy="4248472"/>
          </a:xfrm>
        </p:spPr>
        <p:txBody>
          <a:bodyPr/>
          <a:lstStyle/>
          <a:p>
            <a:pPr algn="just">
              <a:lnSpc>
                <a:spcPct val="80000"/>
              </a:lnSpc>
              <a:spcBef>
                <a:spcPts val="600"/>
              </a:spcBef>
              <a:spcAft>
                <a:spcPts val="600"/>
              </a:spcAft>
            </a:pPr>
            <a:r>
              <a:rPr lang="en-US" altLang="en-US" sz="3300" b="1" dirty="0">
                <a:solidFill>
                  <a:srgbClr val="003399"/>
                </a:solidFill>
              </a:rPr>
              <a:t>Collectivism</a:t>
            </a:r>
            <a:r>
              <a:rPr lang="en-US" altLang="en-US" sz="3300" b="1" dirty="0">
                <a:solidFill>
                  <a:srgbClr val="959535"/>
                </a:solidFill>
              </a:rPr>
              <a:t> </a:t>
            </a:r>
            <a:r>
              <a:rPr lang="en-US" altLang="en-US" sz="3300" dirty="0"/>
              <a:t>stresses the primacy of collective goals over individual goals</a:t>
            </a:r>
          </a:p>
          <a:p>
            <a:pPr algn="just">
              <a:lnSpc>
                <a:spcPct val="80000"/>
              </a:lnSpc>
              <a:spcBef>
                <a:spcPts val="600"/>
              </a:spcBef>
              <a:spcAft>
                <a:spcPts val="600"/>
              </a:spcAft>
            </a:pPr>
            <a:r>
              <a:rPr lang="en-US" altLang="en-US" sz="3300" b="1" dirty="0">
                <a:solidFill>
                  <a:srgbClr val="003399"/>
                </a:solidFill>
              </a:rPr>
              <a:t>Individualism </a:t>
            </a:r>
            <a:r>
              <a:rPr lang="en-US" altLang="en-US" sz="3300" dirty="0"/>
              <a:t>– An individual should have freedom in his own economic and political pursuits</a:t>
            </a:r>
          </a:p>
          <a:p>
            <a:pPr algn="just">
              <a:lnSpc>
                <a:spcPct val="80000"/>
              </a:lnSpc>
              <a:spcBef>
                <a:spcPts val="600"/>
              </a:spcBef>
              <a:spcAft>
                <a:spcPts val="600"/>
              </a:spcAft>
            </a:pPr>
            <a:r>
              <a:rPr lang="en-US" altLang="en-US" sz="3300" b="1" dirty="0">
                <a:solidFill>
                  <a:srgbClr val="003399"/>
                </a:solidFill>
              </a:rPr>
              <a:t>Democracy</a:t>
            </a:r>
            <a:r>
              <a:rPr lang="en-US" altLang="en-US" sz="3300" dirty="0"/>
              <a:t> - Government is by the people, exercised either directly or through elected representatives</a:t>
            </a:r>
          </a:p>
          <a:p>
            <a:pPr algn="just">
              <a:lnSpc>
                <a:spcPct val="80000"/>
              </a:lnSpc>
              <a:spcBef>
                <a:spcPts val="600"/>
              </a:spcBef>
              <a:spcAft>
                <a:spcPts val="600"/>
              </a:spcAft>
            </a:pPr>
            <a:r>
              <a:rPr lang="en-US" altLang="en-US" sz="3300" b="1" dirty="0">
                <a:solidFill>
                  <a:srgbClr val="003399"/>
                </a:solidFill>
              </a:rPr>
              <a:t>Totalitarianism</a:t>
            </a:r>
            <a:r>
              <a:rPr lang="en-US" altLang="en-US" sz="3300" dirty="0"/>
              <a:t> - One person or political party exercises absolute control over all spheres of human life and prohibits opposing political parties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CED48EE-FD9A-3276-FA03-8556BD3930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614068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Political Risk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43372" y="1143000"/>
            <a:ext cx="11197244" cy="4680520"/>
          </a:xfrm>
        </p:spPr>
        <p:txBody>
          <a:bodyPr/>
          <a:lstStyle/>
          <a:p>
            <a:pPr marL="0" indent="0" algn="just" eaLnBrk="1" hangingPunct="1">
              <a:buNone/>
            </a:pPr>
            <a:r>
              <a:rPr lang="en-US" altLang="en-US" sz="2600" b="1" dirty="0">
                <a:solidFill>
                  <a:schemeClr val="accent2">
                    <a:lumMod val="50000"/>
                  </a:schemeClr>
                </a:solidFill>
              </a:rPr>
              <a:t>Political risk </a:t>
            </a:r>
            <a:r>
              <a:rPr lang="en-US" altLang="en-US" sz="2600" dirty="0"/>
              <a:t>refers to the risk that political decisions or events in a country negatively affect the profitability or sustainability of an investment</a:t>
            </a:r>
          </a:p>
          <a:p>
            <a:pPr marL="0" indent="0" algn="just" eaLnBrk="1" hangingPunct="1">
              <a:buNone/>
            </a:pPr>
            <a:r>
              <a:rPr lang="en-US" altLang="en-US" sz="2600" dirty="0"/>
              <a:t>Types:</a:t>
            </a:r>
          </a:p>
          <a:p>
            <a:pPr lvl="1" algn="just" eaLnBrk="1" hangingPunct="1"/>
            <a:r>
              <a:rPr lang="en-US" altLang="en-US" sz="2200" b="1" dirty="0">
                <a:ea typeface="Arial" panose="020B0604020202020204" pitchFamily="34" charset="0"/>
              </a:rPr>
              <a:t>Systemic</a:t>
            </a:r>
            <a:r>
              <a:rPr lang="en-US" altLang="en-US" sz="2200" dirty="0">
                <a:ea typeface="Arial" panose="020B0604020202020204" pitchFamily="34" charset="0"/>
              </a:rPr>
              <a:t>: Change in political leadership where new leader may adopt a different approach to management</a:t>
            </a:r>
          </a:p>
          <a:p>
            <a:pPr lvl="1" algn="just" eaLnBrk="1" hangingPunct="1"/>
            <a:r>
              <a:rPr lang="en-US" altLang="en-US" sz="2200" b="1" dirty="0">
                <a:ea typeface="Arial" panose="020B0604020202020204" pitchFamily="34" charset="0"/>
              </a:rPr>
              <a:t>Procedural</a:t>
            </a:r>
            <a:r>
              <a:rPr lang="en-US" altLang="en-US" sz="2200" dirty="0">
                <a:ea typeface="Arial" panose="020B0604020202020204" pitchFamily="34" charset="0"/>
              </a:rPr>
              <a:t>: Risk arises from political actions, such as public corruption, that interfere with transactions between sellers and buyers and that can raise the costs of getting things done</a:t>
            </a:r>
          </a:p>
          <a:p>
            <a:pPr lvl="1" algn="just" eaLnBrk="1" hangingPunct="1"/>
            <a:r>
              <a:rPr lang="en-US" altLang="en-US" sz="2200" b="1" dirty="0">
                <a:ea typeface="Arial" panose="020B0604020202020204" pitchFamily="34" charset="0"/>
              </a:rPr>
              <a:t>Distributive</a:t>
            </a:r>
            <a:r>
              <a:rPr lang="en-US" altLang="en-US" sz="2200" dirty="0">
                <a:ea typeface="Arial" panose="020B0604020202020204" pitchFamily="34" charset="0"/>
              </a:rPr>
              <a:t>: As businesses prosper, the officials seek ways to greater share of rewards</a:t>
            </a:r>
          </a:p>
          <a:p>
            <a:pPr lvl="1" algn="just" eaLnBrk="1" hangingPunct="1"/>
            <a:r>
              <a:rPr lang="en-US" altLang="en-US" sz="2200" b="1" dirty="0">
                <a:ea typeface="Arial" panose="020B0604020202020204" pitchFamily="34" charset="0"/>
              </a:rPr>
              <a:t>Catastrophic</a:t>
            </a:r>
            <a:r>
              <a:rPr lang="en-US" altLang="en-US" sz="2200" dirty="0">
                <a:ea typeface="Arial" panose="020B0604020202020204" pitchFamily="34" charset="0"/>
              </a:rPr>
              <a:t>: Random political developments, ethnic discord, civil disorder, or war</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98DFBFE-0119-2D3C-BFCC-D08DB55C09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43664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96752"/>
            <a:ext cx="10765195" cy="4660728"/>
          </a:xfrm>
        </p:spPr>
        <p:txBody>
          <a:bodyPr/>
          <a:lstStyle/>
          <a:p>
            <a:pPr algn="just" eaLnBrk="1" hangingPunct="1"/>
            <a:r>
              <a:rPr lang="en-US" altLang="en-US" sz="2700" dirty="0"/>
              <a:t>An </a:t>
            </a:r>
            <a:r>
              <a:rPr lang="en-US" altLang="en-US" sz="2700" b="1" dirty="0">
                <a:solidFill>
                  <a:schemeClr val="accent6">
                    <a:lumMod val="50000"/>
                  </a:schemeClr>
                </a:solidFill>
              </a:rPr>
              <a:t>economic system </a:t>
            </a:r>
            <a:r>
              <a:rPr lang="en-US" altLang="en-US" sz="2700" dirty="0"/>
              <a:t>refers to the mechanism that deals with the production, distribution, and consumption of goods and services</a:t>
            </a:r>
          </a:p>
          <a:p>
            <a:pPr lvl="1" algn="just" eaLnBrk="1" hangingPunct="1"/>
            <a:r>
              <a:rPr lang="en-US" altLang="en-US" sz="2700" dirty="0">
                <a:ea typeface="Arial" panose="020B0604020202020204" pitchFamily="34" charset="0"/>
              </a:rPr>
              <a:t>Set of structures and processes that guides the allocation of resources and shares the conduct of business activities in a country</a:t>
            </a:r>
          </a:p>
          <a:p>
            <a:pPr algn="just" eaLnBrk="1" hangingPunct="1"/>
            <a:r>
              <a:rPr lang="en-US" altLang="en-US" sz="2700" dirty="0"/>
              <a:t>Spectrum analysis gives a range of economic systems in the world with capitalism and communism on two ends</a:t>
            </a:r>
          </a:p>
          <a:p>
            <a:pPr algn="just" eaLnBrk="1" hangingPunct="1"/>
            <a:r>
              <a:rPr lang="en-US" altLang="en-US" sz="2700" dirty="0"/>
              <a:t>Major difference between economic systems is in terms of their implications for economic matters such as ownership and control and freedom of prices to balance supply and demand</a:t>
            </a:r>
          </a:p>
          <a:p>
            <a:pPr algn="just">
              <a:buClr>
                <a:schemeClr val="tx1"/>
              </a:buClr>
            </a:pPr>
            <a:endParaRPr lang="en-GB" sz="2400" dirty="0"/>
          </a:p>
        </p:txBody>
      </p:sp>
      <p:sp>
        <p:nvSpPr>
          <p:cNvPr id="2" name="Footer Placeholder 1">
            <a:extLst>
              <a:ext uri="{FF2B5EF4-FFF2-40B4-BE49-F238E27FC236}">
                <a16:creationId xmlns:a16="http://schemas.microsoft.com/office/drawing/2014/main" id="{542D44B7-6061-D3E3-AE41-6CB01FD4D4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67999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20688"/>
          </a:xfrm>
        </p:spPr>
        <p:txBody>
          <a:bodyPr/>
          <a:lstStyle/>
          <a:p>
            <a:pPr eaLnBrk="1" hangingPunct="1"/>
            <a:r>
              <a:rPr lang="en-GB" altLang="en-US" sz="3600" b="1" dirty="0">
                <a:solidFill>
                  <a:schemeClr val="tx2">
                    <a:lumMod val="75000"/>
                  </a:schemeClr>
                </a:solidFill>
              </a:rPr>
              <a:t>Types of Economic Systems</a:t>
            </a:r>
          </a:p>
        </p:txBody>
      </p:sp>
      <p:pic>
        <p:nvPicPr>
          <p:cNvPr id="2" name="Picture 1" descr="FG_04_007.eps">
            <a:extLst>
              <a:ext uri="{FF2B5EF4-FFF2-40B4-BE49-F238E27FC236}">
                <a16:creationId xmlns:a16="http://schemas.microsoft.com/office/drawing/2014/main" id="{485393A5-7547-4C7B-8A96-18D873DDFC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1384" y="764704"/>
            <a:ext cx="828092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Down 2">
            <a:extLst>
              <a:ext uri="{FF2B5EF4-FFF2-40B4-BE49-F238E27FC236}">
                <a16:creationId xmlns:a16="http://schemas.microsoft.com/office/drawing/2014/main" id="{9B7805AB-9B31-DED5-1249-92211A2F113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A8C92D21-054E-BEF9-0C81-2D9C1F92C72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TextBox 5">
            <a:extLst>
              <a:ext uri="{FF2B5EF4-FFF2-40B4-BE49-F238E27FC236}">
                <a16:creationId xmlns:a16="http://schemas.microsoft.com/office/drawing/2014/main" id="{561483DB-B623-BAE5-C333-D4E7DED26F04}"/>
              </a:ext>
            </a:extLst>
          </p:cNvPr>
          <p:cNvSpPr txBox="1"/>
          <p:nvPr/>
        </p:nvSpPr>
        <p:spPr>
          <a:xfrm>
            <a:off x="3503712" y="5249520"/>
            <a:ext cx="6094140" cy="369332"/>
          </a:xfrm>
          <a:prstGeom prst="rect">
            <a:avLst/>
          </a:prstGeom>
          <a:noFill/>
        </p:spPr>
        <p:txBody>
          <a:bodyPr wrap="square">
            <a:spAutoFit/>
          </a:bodyPr>
          <a:lstStyle/>
          <a:p>
            <a:r>
              <a:rPr lang="en-US" dirty="0" err="1">
                <a:hlinkClick r:id="rId4"/>
              </a:rPr>
              <a:t>UniversityNow</a:t>
            </a:r>
            <a:r>
              <a:rPr lang="en-US" dirty="0">
                <a:hlinkClick r:id="rId4"/>
              </a:rPr>
              <a:t>: Types of Economic Systems - YouTube</a:t>
            </a:r>
            <a:endParaRPr lang="en-GB" dirty="0"/>
          </a:p>
        </p:txBody>
      </p:sp>
      <p:sp>
        <p:nvSpPr>
          <p:cNvPr id="7" name="Rectangle 6">
            <a:extLst>
              <a:ext uri="{FF2B5EF4-FFF2-40B4-BE49-F238E27FC236}">
                <a16:creationId xmlns:a16="http://schemas.microsoft.com/office/drawing/2014/main" id="{28CE1492-B71D-21DF-8EBB-96839A63C613}"/>
              </a:ext>
            </a:extLst>
          </p:cNvPr>
          <p:cNvSpPr/>
          <p:nvPr/>
        </p:nvSpPr>
        <p:spPr>
          <a:xfrm>
            <a:off x="9597852" y="1484784"/>
            <a:ext cx="2258788" cy="345638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Command Economies: </a:t>
            </a:r>
            <a:r>
              <a:rPr lang="en-US" dirty="0">
                <a:solidFill>
                  <a:schemeClr val="tx1"/>
                </a:solidFill>
              </a:rPr>
              <a:t>Cuba, North Korea, Maoist China</a:t>
            </a:r>
          </a:p>
          <a:p>
            <a:pPr algn="ctr"/>
            <a:endParaRPr lang="en-US" b="1" dirty="0">
              <a:solidFill>
                <a:schemeClr val="tx1"/>
              </a:solidFill>
            </a:endParaRPr>
          </a:p>
          <a:p>
            <a:pPr algn="ctr"/>
            <a:r>
              <a:rPr lang="en-US" b="1" dirty="0">
                <a:solidFill>
                  <a:schemeClr val="tx1"/>
                </a:solidFill>
              </a:rPr>
              <a:t>Mixed Economies: </a:t>
            </a:r>
            <a:r>
              <a:rPr lang="en-US" dirty="0">
                <a:solidFill>
                  <a:schemeClr val="tx1"/>
                </a:solidFill>
              </a:rPr>
              <a:t>UK, France, Japan</a:t>
            </a:r>
          </a:p>
          <a:p>
            <a:pPr algn="ctr"/>
            <a:endParaRPr lang="en-US" dirty="0">
              <a:solidFill>
                <a:schemeClr val="tx1"/>
              </a:solidFill>
            </a:endParaRPr>
          </a:p>
          <a:p>
            <a:pPr algn="ctr"/>
            <a:r>
              <a:rPr lang="en-US" b="1" dirty="0">
                <a:solidFill>
                  <a:schemeClr val="tx1"/>
                </a:solidFill>
              </a:rPr>
              <a:t>Market Economies:</a:t>
            </a:r>
          </a:p>
          <a:p>
            <a:pPr algn="ctr"/>
            <a:r>
              <a:rPr lang="en-US" dirty="0">
                <a:solidFill>
                  <a:schemeClr val="tx1"/>
                </a:solidFill>
              </a:rPr>
              <a:t>Singapore, Hongkong</a:t>
            </a:r>
            <a:r>
              <a:rPr lang="en-US" b="1" dirty="0">
                <a:solidFill>
                  <a:schemeClr val="tx1"/>
                </a:solidFill>
              </a:rPr>
              <a:t> </a:t>
            </a:r>
          </a:p>
          <a:p>
            <a:pPr algn="ctr"/>
            <a:endParaRPr lang="en-US"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12928780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pic>
        <p:nvPicPr>
          <p:cNvPr id="3" name="Content Placeholder 4" descr="An illustration shows the range of economic systems. For long description in Notes pane, press F6.&#10;&#10;">
            <a:extLst>
              <a:ext uri="{FF2B5EF4-FFF2-40B4-BE49-F238E27FC236}">
                <a16:creationId xmlns:a16="http://schemas.microsoft.com/office/drawing/2014/main" id="{5B8231EB-A3D3-5BBC-FBF1-C0F806BDA20A}"/>
              </a:ext>
            </a:extLst>
          </p:cNvPr>
          <p:cNvPicPr>
            <a:picLocks noChangeAspect="1"/>
          </p:cNvPicPr>
          <p:nvPr/>
        </p:nvPicPr>
        <p:blipFill>
          <a:blip r:embed="rId3"/>
          <a:stretch>
            <a:fillRect/>
          </a:stretch>
        </p:blipFill>
        <p:spPr>
          <a:xfrm>
            <a:off x="875556" y="1912413"/>
            <a:ext cx="10440887" cy="3033174"/>
          </a:xfrm>
          <a:prstGeom prst="rect">
            <a:avLst/>
          </a:prstGeom>
        </p:spPr>
      </p:pic>
      <p:sp>
        <p:nvSpPr>
          <p:cNvPr id="4" name="Arrow: Down 3">
            <a:extLst>
              <a:ext uri="{FF2B5EF4-FFF2-40B4-BE49-F238E27FC236}">
                <a16:creationId xmlns:a16="http://schemas.microsoft.com/office/drawing/2014/main" id="{A0B994D6-30DF-9A6B-E379-E10F5D2911C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Title 1">
            <a:extLst>
              <a:ext uri="{FF2B5EF4-FFF2-40B4-BE49-F238E27FC236}">
                <a16:creationId xmlns:a16="http://schemas.microsoft.com/office/drawing/2014/main" id="{BB1018E2-4966-2E02-08C7-E4A3E13435D8}"/>
              </a:ext>
            </a:extLst>
          </p:cNvPr>
          <p:cNvSpPr txBox="1">
            <a:spLocks/>
          </p:cNvSpPr>
          <p:nvPr/>
        </p:nvSpPr>
        <p:spPr bwMode="auto">
          <a:xfrm>
            <a:off x="8663608" y="5190997"/>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2" name="Footer Placeholder 1">
            <a:extLst>
              <a:ext uri="{FF2B5EF4-FFF2-40B4-BE49-F238E27FC236}">
                <a16:creationId xmlns:a16="http://schemas.microsoft.com/office/drawing/2014/main" id="{BF69CED5-5336-2A14-3550-C75EA74CB9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1956098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Business Ready</a:t>
            </a:r>
            <a:r>
              <a:rPr lang="en-GB" sz="2400" dirty="0"/>
              <a:t> - </a:t>
            </a:r>
            <a:r>
              <a:rPr lang="en-GB" sz="2000" dirty="0"/>
              <a:t>Business Ready (B-READY) 2024 report assesses the regulatory framework and public services directed at firms, and the efficiency with which regulatory framework and public services are combined in practice.</a:t>
            </a:r>
            <a:endParaRPr lang="en-GB" sz="1600" dirty="0"/>
          </a:p>
          <a:p>
            <a:pPr marL="0" indent="0" algn="just">
              <a:buClr>
                <a:schemeClr val="tx1"/>
              </a:buClr>
              <a:buNone/>
            </a:pPr>
            <a:endParaRPr lang="en-GB" sz="2400" dirty="0"/>
          </a:p>
        </p:txBody>
      </p:sp>
      <p:sp>
        <p:nvSpPr>
          <p:cNvPr id="2" name="Footer Placeholder 1">
            <a:extLst>
              <a:ext uri="{FF2B5EF4-FFF2-40B4-BE49-F238E27FC236}">
                <a16:creationId xmlns:a16="http://schemas.microsoft.com/office/drawing/2014/main" id="{B6CE5D53-B0D2-5291-254D-C48AE237E5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5" name="Picture 4">
            <a:extLst>
              <a:ext uri="{FF2B5EF4-FFF2-40B4-BE49-F238E27FC236}">
                <a16:creationId xmlns:a16="http://schemas.microsoft.com/office/drawing/2014/main" id="{7AA2A643-4495-1CA4-7C15-91DD29757A96}"/>
              </a:ext>
            </a:extLst>
          </p:cNvPr>
          <p:cNvPicPr>
            <a:picLocks noChangeAspect="1"/>
          </p:cNvPicPr>
          <p:nvPr/>
        </p:nvPicPr>
        <p:blipFill>
          <a:blip r:embed="rId4"/>
          <a:stretch>
            <a:fillRect/>
          </a:stretch>
        </p:blipFill>
        <p:spPr>
          <a:xfrm>
            <a:off x="8544272" y="1143000"/>
            <a:ext cx="3136681" cy="4139390"/>
          </a:xfrm>
          <a:prstGeom prst="rect">
            <a:avLst/>
          </a:prstGeom>
        </p:spPr>
      </p:pic>
    </p:spTree>
    <p:extLst>
      <p:ext uri="{BB962C8B-B14F-4D97-AF65-F5344CB8AC3E}">
        <p14:creationId xmlns:p14="http://schemas.microsoft.com/office/powerpoint/2010/main" val="30067132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000" b="1" dirty="0">
                <a:solidFill>
                  <a:schemeClr val="tx2">
                    <a:lumMod val="75000"/>
                  </a:schemeClr>
                </a:solidFill>
              </a:rPr>
              <a:t>Case Study 1 – China: Complicated Risks, Case Big Opportunities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Identify three compelling economic reasons to invest in China. Then identify three compelling political reasons to avoid doing so. Recommend a criterion one could use to trade off the opportunities of operating in China versus the risks of doing so.</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What sort of operational safeguards would you advise a company to adopt in order to better manage the risks of China’s legal environment?</a:t>
            </a:r>
          </a:p>
        </p:txBody>
      </p:sp>
      <p:pic>
        <p:nvPicPr>
          <p:cNvPr id="3" name="Picture 2" descr="A picture containing curtain&#10;&#10;Description automatically generated">
            <a:extLst>
              <a:ext uri="{FF2B5EF4-FFF2-40B4-BE49-F238E27FC236}">
                <a16:creationId xmlns:a16="http://schemas.microsoft.com/office/drawing/2014/main" id="{8317E6A9-CF55-44FA-890F-254DCA1181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92344" y="1923624"/>
            <a:ext cx="2511602" cy="1412776"/>
          </a:xfrm>
          <a:prstGeom prst="rect">
            <a:avLst/>
          </a:prstGeom>
        </p:spPr>
      </p:pic>
      <p:pic>
        <p:nvPicPr>
          <p:cNvPr id="7" name="Picture 6" descr="A flag flying on a cloudy day&#10;&#10;Description automatically generated">
            <a:extLst>
              <a:ext uri="{FF2B5EF4-FFF2-40B4-BE49-F238E27FC236}">
                <a16:creationId xmlns:a16="http://schemas.microsoft.com/office/drawing/2014/main" id="{2B8C17C6-D4AB-4698-A16B-14A718206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92344" y="3624432"/>
            <a:ext cx="2511602" cy="1412776"/>
          </a:xfrm>
          <a:prstGeom prst="rect">
            <a:avLst/>
          </a:prstGeom>
        </p:spPr>
      </p:pic>
      <p:sp>
        <p:nvSpPr>
          <p:cNvPr id="2" name="Footer Placeholder 1">
            <a:extLst>
              <a:ext uri="{FF2B5EF4-FFF2-40B4-BE49-F238E27FC236}">
                <a16:creationId xmlns:a16="http://schemas.microsoft.com/office/drawing/2014/main" id="{7F3C8FB8-D673-92FF-3E8E-9EF439206E7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422635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Economic Environment </a:t>
            </a:r>
          </a:p>
        </p:txBody>
      </p:sp>
      <p:sp>
        <p:nvSpPr>
          <p:cNvPr id="2" name="Footer Placeholder 1">
            <a:extLst>
              <a:ext uri="{FF2B5EF4-FFF2-40B4-BE49-F238E27FC236}">
                <a16:creationId xmlns:a16="http://schemas.microsoft.com/office/drawing/2014/main" id="{18A72EA9-DEF9-8FB5-4DB5-F3128DF1AA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4942401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1750" fill="hold"/>
                                        <p:tgtEl>
                                          <p:spTgt spid="7171"/>
                                        </p:tgtEl>
                                        <p:attrNameLst>
                                          <p:attrName>ppt_w</p:attrName>
                                        </p:attrNameLst>
                                      </p:cBhvr>
                                      <p:tavLst>
                                        <p:tav tm="0">
                                          <p:val>
                                            <p:fltVal val="0"/>
                                          </p:val>
                                        </p:tav>
                                        <p:tav tm="100000">
                                          <p:val>
                                            <p:strVal val="#ppt_w"/>
                                          </p:val>
                                        </p:tav>
                                      </p:tavLst>
                                    </p:anim>
                                    <p:anim calcmode="lin" valueType="num">
                                      <p:cBhvr>
                                        <p:cTn id="8" dur="1750" fill="hold"/>
                                        <p:tgtEl>
                                          <p:spTgt spid="7171"/>
                                        </p:tgtEl>
                                        <p:attrNameLst>
                                          <p:attrName>ppt_h</p:attrName>
                                        </p:attrNameLst>
                                      </p:cBhvr>
                                      <p:tavLst>
                                        <p:tav tm="0">
                                          <p:val>
                                            <p:fltVal val="0"/>
                                          </p:val>
                                        </p:tav>
                                        <p:tav tm="100000">
                                          <p:val>
                                            <p:strVal val="#ppt_h"/>
                                          </p:val>
                                        </p:tav>
                                      </p:tavLst>
                                    </p:anim>
                                    <p:animEffect transition="in" filter="fade">
                                      <p:cBhvr>
                                        <p:cTn id="9" dur="17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Managers assess a country</a:t>
            </a:r>
            <a:r>
              <a:rPr kumimoji="0" lang="ja-JP" altLang="en-US" sz="3200" b="1"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s economic environment knowing: </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Countries differ in different ways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Economic and political changes alter market circumstances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It is important to understand connections, change, and consequences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challenges of the comeback</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Choices of citizens, policymakers, and institutions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1C5775C-530A-3FB3-3A2D-C5CDF4E761E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Inflation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268760"/>
            <a:ext cx="10801200" cy="4464496"/>
          </a:xfrm>
        </p:spPr>
        <p:txBody>
          <a:bodyPr/>
          <a:lstStyle/>
          <a:p>
            <a:pPr algn="just" eaLnBrk="1" hangingPunct="1"/>
            <a:r>
              <a:rPr lang="en-US" altLang="en-US" sz="2000" b="1" dirty="0"/>
              <a:t>Inflation </a:t>
            </a:r>
            <a:endParaRPr lang="en-US" altLang="en-US" sz="2000" dirty="0"/>
          </a:p>
          <a:p>
            <a:pPr lvl="1" algn="just" eaLnBrk="1" hangingPunct="1"/>
            <a:r>
              <a:rPr lang="en-US" altLang="en-US" sz="2000" dirty="0">
                <a:ea typeface="Arial" panose="020B0604020202020204" pitchFamily="34" charset="0"/>
              </a:rPr>
              <a:t>A general, sustained rise in prices measured against a standard level of purchasing power </a:t>
            </a:r>
          </a:p>
          <a:p>
            <a:pPr lvl="2" algn="just" eaLnBrk="1" hangingPunct="1"/>
            <a:r>
              <a:rPr lang="en-US" altLang="en-US" sz="1600" dirty="0">
                <a:ea typeface="Arial" panose="020B0604020202020204" pitchFamily="34" charset="0"/>
              </a:rPr>
              <a:t>A measure of the increase in the cost of living</a:t>
            </a:r>
          </a:p>
          <a:p>
            <a:pPr lvl="1" algn="just" eaLnBrk="1" hangingPunct="1"/>
            <a:r>
              <a:rPr lang="en-US" altLang="en-US" sz="2000" dirty="0">
                <a:ea typeface="Arial" panose="020B0604020202020204" pitchFamily="34" charset="0"/>
              </a:rPr>
              <a:t>Measured by comparing two sets of goods at two points in time and computing the increase in cost that is not reflected by an increase if the quality of good</a:t>
            </a:r>
          </a:p>
          <a:p>
            <a:pPr lvl="2" algn="just" eaLnBrk="1" hangingPunct="1"/>
            <a:r>
              <a:rPr lang="en-US" altLang="en-US" sz="1600" dirty="0">
                <a:ea typeface="Arial" panose="020B0604020202020204" pitchFamily="34" charset="0"/>
              </a:rPr>
              <a:t>Results when aggregate demand grows faster than aggregate supply</a:t>
            </a:r>
          </a:p>
          <a:p>
            <a:pPr lvl="1" algn="just" eaLnBrk="1" hangingPunct="1"/>
            <a:r>
              <a:rPr lang="en-US" altLang="en-US" sz="2000" dirty="0">
                <a:ea typeface="Arial" panose="020B0604020202020204" pitchFamily="34" charset="0"/>
              </a:rPr>
              <a:t>Chronic inflation decreases confidence in a country’s currency</a:t>
            </a:r>
          </a:p>
          <a:p>
            <a:pPr algn="just" eaLnBrk="1" hangingPunct="1"/>
            <a:r>
              <a:rPr lang="en-US" altLang="en-US" sz="2000" b="1" dirty="0"/>
              <a:t>Deflation </a:t>
            </a:r>
          </a:p>
          <a:p>
            <a:pPr lvl="1" algn="just" eaLnBrk="1" hangingPunct="1"/>
            <a:r>
              <a:rPr lang="en-US" altLang="en-US" sz="2000" dirty="0">
                <a:ea typeface="Arial" panose="020B0604020202020204" pitchFamily="34" charset="0"/>
              </a:rPr>
              <a:t>When prices for products go down not up</a:t>
            </a:r>
          </a:p>
          <a:p>
            <a:pPr algn="just" eaLnBrk="1" hangingPunct="1"/>
            <a:r>
              <a:rPr lang="en-US" altLang="en-US" sz="2000" b="1" dirty="0"/>
              <a:t>Reflation </a:t>
            </a:r>
          </a:p>
          <a:p>
            <a:pPr lvl="1" algn="just" eaLnBrk="1" hangingPunct="1"/>
            <a:r>
              <a:rPr lang="en-US" altLang="en-US" sz="2000" dirty="0">
                <a:ea typeface="Arial" panose="020B0604020202020204" pitchFamily="34" charset="0"/>
              </a:rPr>
              <a:t>Increase the money supply and reduce taxes to accelerate economic activity </a:t>
            </a:r>
            <a:endParaRPr lang="en-US" altLang="en-US" sz="2000" b="1" dirty="0">
              <a:ea typeface="Arial" panose="020B0604020202020204" pitchFamily="34" charset="0"/>
            </a:endParaRPr>
          </a:p>
        </p:txBody>
      </p:sp>
      <p:pic>
        <p:nvPicPr>
          <p:cNvPr id="3" name="Picture 2" descr="Diagram&#10;&#10;Description automatically generated">
            <a:extLst>
              <a:ext uri="{FF2B5EF4-FFF2-40B4-BE49-F238E27FC236}">
                <a16:creationId xmlns:a16="http://schemas.microsoft.com/office/drawing/2014/main" id="{D5610762-22A0-4861-BC61-05402FD735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57531" y="3356992"/>
            <a:ext cx="2533214" cy="1689208"/>
          </a:xfrm>
          <a:prstGeom prst="rect">
            <a:avLst/>
          </a:prstGeom>
        </p:spPr>
      </p:pic>
      <p:sp>
        <p:nvSpPr>
          <p:cNvPr id="2" name="Footer Placeholder 1">
            <a:extLst>
              <a:ext uri="{FF2B5EF4-FFF2-40B4-BE49-F238E27FC236}">
                <a16:creationId xmlns:a16="http://schemas.microsoft.com/office/drawing/2014/main" id="{64683909-C3C3-350C-C523-1ACB4F8D857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500" fill="hold"/>
                                        <p:tgtEl>
                                          <p:spTgt spid="3"/>
                                        </p:tgtEl>
                                        <p:attrNameLst>
                                          <p:attrName>ppt_w</p:attrName>
                                        </p:attrNameLst>
                                      </p:cBhvr>
                                      <p:tavLst>
                                        <p:tav tm="0">
                                          <p:val>
                                            <p:fltVal val="0"/>
                                          </p:val>
                                        </p:tav>
                                        <p:tav tm="100000">
                                          <p:val>
                                            <p:strVal val="#ppt_w"/>
                                          </p:val>
                                        </p:tav>
                                      </p:tavLst>
                                    </p:anim>
                                    <p:anim calcmode="lin" valueType="num">
                                      <p:cBhvr>
                                        <p:cTn id="59" dur="500" fill="hold"/>
                                        <p:tgtEl>
                                          <p:spTgt spid="3"/>
                                        </p:tgtEl>
                                        <p:attrNameLst>
                                          <p:attrName>ppt_h</p:attrName>
                                        </p:attrNameLst>
                                      </p:cBhvr>
                                      <p:tavLst>
                                        <p:tav tm="0">
                                          <p:val>
                                            <p:fltVal val="0"/>
                                          </p:val>
                                        </p:tav>
                                        <p:tav tm="100000">
                                          <p:val>
                                            <p:strVal val="#ppt_h"/>
                                          </p:val>
                                        </p:tav>
                                      </p:tavLst>
                                    </p:anim>
                                    <p:animEffect transition="in" filter="fade">
                                      <p:cBhvr>
                                        <p:cTn id="6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12776"/>
            <a:ext cx="7193403" cy="4356484"/>
          </a:xfrm>
        </p:spPr>
        <p:txBody>
          <a:bodyPr/>
          <a:lstStyle/>
          <a:p>
            <a:pPr eaLnBrk="1" hangingPunct="1"/>
            <a:r>
              <a:rPr lang="en-US" altLang="en-US" sz="2200" b="1" dirty="0"/>
              <a:t>Unemployment rate</a:t>
            </a:r>
          </a:p>
          <a:p>
            <a:pPr lvl="1" eaLnBrk="1" hangingPunct="1"/>
            <a:r>
              <a:rPr lang="en-US" altLang="en-US" sz="2200" dirty="0">
                <a:ea typeface="Arial" panose="020B0604020202020204" pitchFamily="34" charset="0"/>
              </a:rPr>
              <a:t>Number of unemployed workers seeking employment for pay relative to the total civilian labor force</a:t>
            </a:r>
          </a:p>
          <a:p>
            <a:pPr eaLnBrk="1" hangingPunct="1"/>
            <a:r>
              <a:rPr lang="en-US" altLang="en-US" sz="2200" b="1" dirty="0"/>
              <a:t>Misery index </a:t>
            </a:r>
          </a:p>
          <a:p>
            <a:pPr lvl="1" eaLnBrk="1" hangingPunct="1"/>
            <a:r>
              <a:rPr lang="en-US" altLang="en-US" sz="2200" dirty="0">
                <a:ea typeface="Arial" panose="020B0604020202020204" pitchFamily="34" charset="0"/>
              </a:rPr>
              <a:t>The sum of a country</a:t>
            </a:r>
            <a:r>
              <a:rPr lang="ja-JP" altLang="en-US" sz="2200" dirty="0">
                <a:ea typeface="MS PGothic" panose="020B0600070205080204" pitchFamily="34" charset="-128"/>
              </a:rPr>
              <a:t>’</a:t>
            </a:r>
            <a:r>
              <a:rPr lang="en-US" altLang="ja-JP" sz="2200" dirty="0">
                <a:ea typeface="MS PGothic" panose="020B0600070205080204" pitchFamily="34" charset="-128"/>
              </a:rPr>
              <a:t>s inflation and unemployment rates</a:t>
            </a:r>
          </a:p>
          <a:p>
            <a:pPr lvl="1" eaLnBrk="1" hangingPunct="1"/>
            <a:endParaRPr lang="en-US" altLang="en-US" sz="2200" b="1" dirty="0">
              <a:ea typeface="MS PGothic" panose="020B0600070205080204" pitchFamily="34" charset="-128"/>
            </a:endParaRPr>
          </a:p>
          <a:p>
            <a:pPr lvl="1" eaLnBrk="1" hangingPunct="1"/>
            <a:r>
              <a:rPr lang="en-US" altLang="en-US" sz="2200" b="1" dirty="0">
                <a:ea typeface="MS PGothic" panose="020B0600070205080204" pitchFamily="34" charset="-128"/>
              </a:rPr>
              <a:t>Inflation </a:t>
            </a:r>
            <a:r>
              <a:rPr lang="en-US" altLang="en-US" sz="2200" dirty="0">
                <a:ea typeface="MS PGothic" panose="020B0600070205080204" pitchFamily="34" charset="-128"/>
              </a:rPr>
              <a:t>depresses economic growth, create social pressures, and increases political uncertainty</a:t>
            </a:r>
            <a:endParaRPr lang="en-US" altLang="en-US" sz="2200" b="1" dirty="0">
              <a:ea typeface="Arial" panose="020B0604020202020204" pitchFamily="34" charset="0"/>
            </a:endParaRPr>
          </a:p>
        </p:txBody>
      </p:sp>
      <p:pic>
        <p:nvPicPr>
          <p:cNvPr id="3" name="Picture 2" descr="Text, letter&#10;&#10;Description automatically generated">
            <a:extLst>
              <a:ext uri="{FF2B5EF4-FFF2-40B4-BE49-F238E27FC236}">
                <a16:creationId xmlns:a16="http://schemas.microsoft.com/office/drawing/2014/main" id="{A8F0CF97-8DD2-4C8D-B4E4-FD6F40D608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6160" y="1844824"/>
            <a:ext cx="3930183" cy="2947637"/>
          </a:xfrm>
          <a:prstGeom prst="rect">
            <a:avLst/>
          </a:prstGeom>
        </p:spPr>
      </p:pic>
      <p:sp>
        <p:nvSpPr>
          <p:cNvPr id="2" name="Footer Placeholder 1">
            <a:extLst>
              <a:ext uri="{FF2B5EF4-FFF2-40B4-BE49-F238E27FC236}">
                <a16:creationId xmlns:a16="http://schemas.microsoft.com/office/drawing/2014/main" id="{123C8C15-EB86-A9EB-6570-D40CB91F53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Effect transition="in" filter="fade">
                                      <p:cBhvr>
                                        <p:cTn id="27" dur="1000"/>
                                        <p:tgtEl>
                                          <p:spTgt spid="7172">
                                            <p:txEl>
                                              <p:pRg st="5" end="5"/>
                                            </p:txEl>
                                          </p:spTgt>
                                        </p:tgtEl>
                                      </p:cBhvr>
                                    </p:animEffect>
                                    <p:anim calcmode="lin" valueType="num">
                                      <p:cBhvr>
                                        <p:cTn id="2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31" presetClass="entr" presetSubtype="0"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000" fill="hold"/>
                                        <p:tgtEl>
                                          <p:spTgt spid="3"/>
                                        </p:tgtEl>
                                        <p:attrNameLst>
                                          <p:attrName>ppt_w</p:attrName>
                                        </p:attrNameLst>
                                      </p:cBhvr>
                                      <p:tavLst>
                                        <p:tav tm="0">
                                          <p:val>
                                            <p:fltVal val="0"/>
                                          </p:val>
                                        </p:tav>
                                        <p:tav tm="100000">
                                          <p:val>
                                            <p:strVal val="#ppt_w"/>
                                          </p:val>
                                        </p:tav>
                                      </p:tavLst>
                                    </p:anim>
                                    <p:anim calcmode="lin" valueType="num">
                                      <p:cBhvr>
                                        <p:cTn id="34" dur="1000" fill="hold"/>
                                        <p:tgtEl>
                                          <p:spTgt spid="3"/>
                                        </p:tgtEl>
                                        <p:attrNameLst>
                                          <p:attrName>ppt_h</p:attrName>
                                        </p:attrNameLst>
                                      </p:cBhvr>
                                      <p:tavLst>
                                        <p:tav tm="0">
                                          <p:val>
                                            <p:fltVal val="0"/>
                                          </p:val>
                                        </p:tav>
                                        <p:tav tm="100000">
                                          <p:val>
                                            <p:strVal val="#ppt_h"/>
                                          </p:val>
                                        </p:tav>
                                      </p:tavLst>
                                    </p:anim>
                                    <p:anim calcmode="lin" valueType="num">
                                      <p:cBhvr>
                                        <p:cTn id="35" dur="1000" fill="hold"/>
                                        <p:tgtEl>
                                          <p:spTgt spid="3"/>
                                        </p:tgtEl>
                                        <p:attrNameLst>
                                          <p:attrName>style.rotation</p:attrName>
                                        </p:attrNameLst>
                                      </p:cBhvr>
                                      <p:tavLst>
                                        <p:tav tm="0">
                                          <p:val>
                                            <p:fltVal val="90"/>
                                          </p:val>
                                        </p:tav>
                                        <p:tav tm="100000">
                                          <p:val>
                                            <p:fltVal val="0"/>
                                          </p:val>
                                        </p:tav>
                                      </p:tavLst>
                                    </p:anim>
                                    <p:animEffect transition="in" filter="fade">
                                      <p:cBhvr>
                                        <p:cTn id="3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Debt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eaLnBrk="1" hangingPunct="1"/>
            <a:r>
              <a:rPr lang="en-US" altLang="en-US" sz="2400" b="1" dirty="0"/>
              <a:t>Debt </a:t>
            </a:r>
          </a:p>
          <a:p>
            <a:pPr lvl="1" algn="just" eaLnBrk="1" hangingPunct="1"/>
            <a:r>
              <a:rPr lang="en-US" altLang="en-US" sz="2200" dirty="0">
                <a:ea typeface="Arial" panose="020B0604020202020204" pitchFamily="34" charset="0"/>
              </a:rPr>
              <a:t>The total of a government</a:t>
            </a:r>
            <a:r>
              <a:rPr lang="ja-JP" altLang="en-US" sz="2200" dirty="0">
                <a:ea typeface="MS PGothic" panose="020B0600070205080204" pitchFamily="34" charset="-128"/>
              </a:rPr>
              <a:t>’</a:t>
            </a:r>
            <a:r>
              <a:rPr lang="en-US" altLang="ja-JP" sz="2200" dirty="0">
                <a:ea typeface="MS PGothic" panose="020B0600070205080204" pitchFamily="34" charset="-128"/>
              </a:rPr>
              <a:t>s financial obligations; measures the stats borrowing from its population, from foreign organizations, foreign governments, and international institutions</a:t>
            </a:r>
          </a:p>
          <a:p>
            <a:pPr lvl="2" algn="just" eaLnBrk="1" hangingPunct="1"/>
            <a:r>
              <a:rPr lang="en-US" altLang="en-US" sz="2200" b="1" dirty="0">
                <a:ea typeface="Arial" panose="020B0604020202020204" pitchFamily="34" charset="0"/>
              </a:rPr>
              <a:t>Internal debt:</a:t>
            </a:r>
            <a:r>
              <a:rPr lang="en-US" altLang="en-US" sz="2200" dirty="0">
                <a:ea typeface="Arial" panose="020B0604020202020204" pitchFamily="34" charset="0"/>
              </a:rPr>
              <a:t> Results when a govt spends more than it collects in the revenues</a:t>
            </a:r>
          </a:p>
          <a:p>
            <a:pPr lvl="3" algn="just" eaLnBrk="1" hangingPunct="1"/>
            <a:r>
              <a:rPr lang="en-US" altLang="en-US" sz="1800" b="1" dirty="0">
                <a:ea typeface="Arial" panose="020B0604020202020204" pitchFamily="34" charset="0"/>
              </a:rPr>
              <a:t>Reasons:</a:t>
            </a:r>
            <a:r>
              <a:rPr lang="en-US" altLang="en-US" sz="1800" dirty="0">
                <a:ea typeface="Arial" panose="020B0604020202020204" pitchFamily="34" charset="0"/>
              </a:rPr>
              <a:t> Imperfect tax system, costs of security or social programs exceed available tax revenues, state-owned enterprises run deficits</a:t>
            </a:r>
            <a:r>
              <a:rPr lang="en-US" altLang="en-US" sz="2200" b="1" dirty="0">
                <a:ea typeface="Arial" panose="020B0604020202020204" pitchFamily="34" charset="0"/>
              </a:rPr>
              <a:t> </a:t>
            </a:r>
          </a:p>
          <a:p>
            <a:pPr lvl="2" algn="just" eaLnBrk="1" hangingPunct="1"/>
            <a:r>
              <a:rPr lang="en-US" altLang="en-US" sz="2200" b="1" dirty="0">
                <a:ea typeface="Arial" panose="020B0604020202020204" pitchFamily="34" charset="0"/>
              </a:rPr>
              <a:t>External debt: </a:t>
            </a:r>
            <a:r>
              <a:rPr lang="en-US" altLang="en-US" sz="2200" dirty="0">
                <a:ea typeface="Arial" panose="020B0604020202020204" pitchFamily="34" charset="0"/>
              </a:rPr>
              <a:t>Results when a govt borrows money from foreign lenders </a:t>
            </a:r>
          </a:p>
          <a:p>
            <a:pPr algn="just" eaLnBrk="1" hangingPunct="1"/>
            <a:r>
              <a:rPr lang="en-US" altLang="en-US" sz="2200" b="1" dirty="0"/>
              <a:t>Growing public debt signals</a:t>
            </a:r>
          </a:p>
          <a:p>
            <a:pPr lvl="1" algn="just" eaLnBrk="1" hangingPunct="1"/>
            <a:r>
              <a:rPr lang="en-US" altLang="en-US" sz="2200" dirty="0">
                <a:ea typeface="Arial" panose="020B0604020202020204" pitchFamily="34" charset="0"/>
              </a:rPr>
              <a:t>Tax increases  / reduced growth / rising inflation / increasing austerity (governess)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1F91C30-601F-987F-388B-359007A23B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Income Distribution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sz="2400" b="1" dirty="0"/>
              <a:t>Income distribution </a:t>
            </a:r>
          </a:p>
          <a:p>
            <a:pPr lvl="1" algn="just" eaLnBrk="1" hangingPunct="1"/>
            <a:r>
              <a:rPr lang="en-US" altLang="en-US" sz="2400" dirty="0">
                <a:ea typeface="Arial" panose="020B0604020202020204" pitchFamily="34" charset="0"/>
              </a:rPr>
              <a:t>Estimates the proportion of the population that earns various levels of income</a:t>
            </a:r>
          </a:p>
          <a:p>
            <a:pPr algn="just" eaLnBrk="1" hangingPunct="1"/>
            <a:r>
              <a:rPr lang="en-US" altLang="en-US" sz="2400" dirty="0"/>
              <a:t>GNI or PPP per capita report how much income the average person earns but everyone is NOT an average</a:t>
            </a:r>
          </a:p>
          <a:p>
            <a:pPr algn="just" eaLnBrk="1" hangingPunct="1"/>
            <a:r>
              <a:rPr lang="en-US" altLang="en-US" sz="2400" b="1" dirty="0"/>
              <a:t>Gini Coefficient </a:t>
            </a:r>
          </a:p>
          <a:p>
            <a:pPr lvl="1" algn="just" eaLnBrk="1" hangingPunct="1"/>
            <a:r>
              <a:rPr lang="en-US" altLang="en-US" sz="2400" dirty="0">
                <a:ea typeface="Arial" panose="020B0604020202020204" pitchFamily="34" charset="0"/>
              </a:rPr>
              <a:t>Measures the extent to which the distribution of resources deviates from a perfectly equal distribution</a:t>
            </a:r>
          </a:p>
          <a:p>
            <a:pPr lvl="2" algn="just" eaLnBrk="1" hangingPunct="1"/>
            <a:r>
              <a:rPr lang="en-US" altLang="en-US" sz="1800" dirty="0">
                <a:ea typeface="Arial" panose="020B0604020202020204" pitchFamily="34" charset="0"/>
              </a:rPr>
              <a:t>Assess the degree of inequality in the distribution of income in a country</a:t>
            </a:r>
          </a:p>
          <a:p>
            <a:pPr algn="just" eaLnBrk="1" hangingPunct="1"/>
            <a:r>
              <a:rPr lang="en-US" altLang="en-US" sz="2400" dirty="0"/>
              <a:t>Uneven income distributions exists in almost every country</a:t>
            </a:r>
          </a:p>
          <a:p>
            <a:pPr algn="just" eaLnBrk="1" hangingPunct="1"/>
            <a:r>
              <a:rPr lang="en-US" altLang="en-US" sz="2400" dirty="0"/>
              <a:t>Urban versus Rural income Distribution</a:t>
            </a:r>
            <a:endParaRPr lang="en-US" altLang="en-US" sz="2400" b="1" dirty="0"/>
          </a:p>
          <a:p>
            <a:pPr algn="just">
              <a:buClr>
                <a:schemeClr val="tx1"/>
              </a:buClr>
            </a:pPr>
            <a:endParaRPr lang="en-GB" sz="2400" dirty="0"/>
          </a:p>
        </p:txBody>
      </p:sp>
      <p:sp>
        <p:nvSpPr>
          <p:cNvPr id="2" name="Footer Placeholder 1">
            <a:extLst>
              <a:ext uri="{FF2B5EF4-FFF2-40B4-BE49-F238E27FC236}">
                <a16:creationId xmlns:a16="http://schemas.microsoft.com/office/drawing/2014/main" id="{11908AED-8B74-D2CE-965C-91575F4A430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76459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D7E0FC2C-CA66-4FF2-8CCE-317A8310E4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23" y="1600201"/>
            <a:ext cx="5114153" cy="3989040"/>
          </a:xfrm>
          <a:prstGeom prst="rect">
            <a:avLst/>
          </a:prstGeom>
          <a:noFill/>
        </p:spPr>
      </p:pic>
      <p:sp>
        <p:nvSpPr>
          <p:cNvPr id="7172" name="Content Placeholder 2">
            <a:extLst>
              <a:ext uri="{FF2B5EF4-FFF2-40B4-BE49-F238E27FC236}">
                <a16:creationId xmlns:a16="http://schemas.microsoft.com/office/drawing/2014/main" id="{0724A76E-155B-47DE-A1DF-4361EF20C5CA}"/>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US" altLang="en-US" sz="2600" b="1" dirty="0"/>
              <a:t>Labor Costs</a:t>
            </a:r>
            <a:r>
              <a:rPr lang="en-US" altLang="en-US" sz="2600" dirty="0"/>
              <a:t>: The cost of labor is a key element of total costs</a:t>
            </a:r>
          </a:p>
          <a:p>
            <a:pPr marL="742950" lvl="2" indent="-342900">
              <a:lnSpc>
                <a:spcPct val="90000"/>
              </a:lnSpc>
              <a:buClr>
                <a:schemeClr val="tx1"/>
              </a:buClr>
              <a:buFont typeface="Wingdings" panose="05000000000000000000" pitchFamily="2" charset="2"/>
              <a:buChar char="Ø"/>
            </a:pPr>
            <a:r>
              <a:rPr lang="en-US" altLang="en-US" sz="2400" dirty="0"/>
              <a:t>Consider labor cost for a factory worker across countries</a:t>
            </a:r>
          </a:p>
          <a:p>
            <a:pPr>
              <a:lnSpc>
                <a:spcPct val="90000"/>
              </a:lnSpc>
            </a:pPr>
            <a:endParaRPr lang="en-US" altLang="en-US" sz="2600" dirty="0"/>
          </a:p>
          <a:p>
            <a:pPr>
              <a:lnSpc>
                <a:spcPct val="90000"/>
              </a:lnSpc>
            </a:pPr>
            <a:r>
              <a:rPr lang="en-US" altLang="en-US" sz="2600" b="1" dirty="0"/>
              <a:t>Productivity</a:t>
            </a:r>
            <a:r>
              <a:rPr lang="en-US" altLang="en-US" sz="2600" dirty="0"/>
              <a:t>: Amount of output created per unit input used</a:t>
            </a:r>
          </a:p>
          <a:p>
            <a:pPr lvl="1">
              <a:lnSpc>
                <a:spcPct val="90000"/>
              </a:lnSpc>
              <a:buFont typeface="Wingdings" panose="05000000000000000000" pitchFamily="2" charset="2"/>
              <a:buChar char="Ø"/>
            </a:pPr>
            <a:r>
              <a:rPr lang="en-US" altLang="en-US" dirty="0"/>
              <a:t>Quantity produced per person per labor hour </a:t>
            </a:r>
          </a:p>
          <a:p>
            <a:pPr>
              <a:lnSpc>
                <a:spcPct val="90000"/>
              </a:lnSpc>
              <a:buClr>
                <a:schemeClr val="tx1"/>
              </a:buClr>
            </a:pPr>
            <a:endParaRPr lang="en-GB" sz="2600" dirty="0"/>
          </a:p>
        </p:txBody>
      </p:sp>
      <p:sp>
        <p:nvSpPr>
          <p:cNvPr id="2" name="Footer Placeholder 1">
            <a:extLst>
              <a:ext uri="{FF2B5EF4-FFF2-40B4-BE49-F238E27FC236}">
                <a16:creationId xmlns:a16="http://schemas.microsoft.com/office/drawing/2014/main" id="{210748FB-A516-0B39-87C0-8C36F541A8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D21DAFD8-6CAD-3861-330E-1232F66A5D4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Labour Costs and Productivity</a:t>
            </a:r>
          </a:p>
        </p:txBody>
      </p:sp>
    </p:spTree>
    <p:extLst>
      <p:ext uri="{BB962C8B-B14F-4D97-AF65-F5344CB8AC3E}">
        <p14:creationId xmlns:p14="http://schemas.microsoft.com/office/powerpoint/2010/main" val="238147271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3" end="3"/>
                                            </p:txEl>
                                          </p:spTgt>
                                        </p:tgtEl>
                                        <p:attrNameLst>
                                          <p:attrName>style.visibility</p:attrName>
                                        </p:attrNameLst>
                                      </p:cBhvr>
                                      <p:to>
                                        <p:strVal val="visible"/>
                                      </p:to>
                                    </p:set>
                                    <p:animEffect transition="in" filter="fade">
                                      <p:cBhvr>
                                        <p:cTn id="17" dur="1000"/>
                                        <p:tgtEl>
                                          <p:spTgt spid="7172">
                                            <p:txEl>
                                              <p:pRg st="3" end="3"/>
                                            </p:txEl>
                                          </p:spTgt>
                                        </p:tgtEl>
                                      </p:cBhvr>
                                    </p:animEffect>
                                    <p:anim calcmode="lin" valueType="num">
                                      <p:cBhvr>
                                        <p:cTn id="1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4" end="4"/>
                                            </p:txEl>
                                          </p:spTgt>
                                        </p:tgtEl>
                                        <p:attrNameLst>
                                          <p:attrName>style.visibility</p:attrName>
                                        </p:attrNameLst>
                                      </p:cBhvr>
                                      <p:to>
                                        <p:strVal val="visible"/>
                                      </p:to>
                                    </p:set>
                                    <p:animEffect transition="in" filter="fade">
                                      <p:cBhvr>
                                        <p:cTn id="22" dur="1000"/>
                                        <p:tgtEl>
                                          <p:spTgt spid="7172">
                                            <p:txEl>
                                              <p:pRg st="4" end="4"/>
                                            </p:txEl>
                                          </p:spTgt>
                                        </p:tgtEl>
                                      </p:cBhvr>
                                    </p:animEffect>
                                    <p:anim calcmode="lin" valueType="num">
                                      <p:cBhvr>
                                        <p:cTn id="2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3000" fill="hold"/>
                                        <p:tgtEl>
                                          <p:spTgt spid="3"/>
                                        </p:tgtEl>
                                        <p:attrNameLst>
                                          <p:attrName>ppt_w</p:attrName>
                                        </p:attrNameLst>
                                      </p:cBhvr>
                                      <p:tavLst>
                                        <p:tav tm="0">
                                          <p:val>
                                            <p:fltVal val="0"/>
                                          </p:val>
                                        </p:tav>
                                        <p:tav tm="100000">
                                          <p:val>
                                            <p:strVal val="#ppt_w"/>
                                          </p:val>
                                        </p:tav>
                                      </p:tavLst>
                                    </p:anim>
                                    <p:anim calcmode="lin" valueType="num">
                                      <p:cBhvr>
                                        <p:cTn id="28" dur="3000" fill="hold"/>
                                        <p:tgtEl>
                                          <p:spTgt spid="3"/>
                                        </p:tgtEl>
                                        <p:attrNameLst>
                                          <p:attrName>ppt_h</p:attrName>
                                        </p:attrNameLst>
                                      </p:cBhvr>
                                      <p:tavLst>
                                        <p:tav tm="0">
                                          <p:val>
                                            <p:fltVal val="0"/>
                                          </p:val>
                                        </p:tav>
                                        <p:tav tm="100000">
                                          <p:val>
                                            <p:strVal val="#ppt_h"/>
                                          </p:val>
                                        </p:tav>
                                      </p:tavLst>
                                    </p:anim>
                                    <p:animEffect transition="in" filter="fade">
                                      <p:cBhvr>
                                        <p:cTn id="2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Poverty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US" altLang="en-US" sz="2800" b="1" dirty="0">
                <a:solidFill>
                  <a:schemeClr val="accent2">
                    <a:lumMod val="75000"/>
                  </a:schemeClr>
                </a:solidFill>
              </a:rPr>
              <a:t>Poverty</a:t>
            </a:r>
            <a:r>
              <a:rPr lang="en-US" altLang="en-US" sz="2400" b="1" dirty="0"/>
              <a:t> </a:t>
            </a:r>
            <a:r>
              <a:rPr lang="en-US" altLang="en-US" sz="2400" dirty="0"/>
              <a:t>the state of having little or no money and few or no material possessions</a:t>
            </a:r>
          </a:p>
          <a:p>
            <a:pPr algn="just" eaLnBrk="1" hangingPunct="1">
              <a:lnSpc>
                <a:spcPct val="90000"/>
              </a:lnSpc>
            </a:pPr>
            <a:r>
              <a:rPr lang="en-US" altLang="en-US" sz="2400" dirty="0"/>
              <a:t>~ Condition in which a person or community is deprived of, or lacks the essentials for, a minimum standard of well being in life</a:t>
            </a:r>
          </a:p>
          <a:p>
            <a:pPr lvl="1" algn="just" eaLnBrk="1" hangingPunct="1">
              <a:lnSpc>
                <a:spcPct val="90000"/>
              </a:lnSpc>
            </a:pPr>
            <a:r>
              <a:rPr lang="en-US" altLang="en-US" sz="2000" dirty="0">
                <a:ea typeface="Arial" panose="020B0604020202020204" pitchFamily="34" charset="0"/>
              </a:rPr>
              <a:t>The essentials can be food, safe drinking water, shelter; social resources such as education and access to information, healthcare, and social status; opportunity to develop meaningful connections with other people in the society</a:t>
            </a:r>
          </a:p>
          <a:p>
            <a:pPr lvl="1" algn="just" eaLnBrk="1" hangingPunct="1">
              <a:lnSpc>
                <a:spcPct val="90000"/>
              </a:lnSpc>
            </a:pPr>
            <a:r>
              <a:rPr lang="en-US" altLang="en-US" sz="2400" b="1" i="1" dirty="0">
                <a:ea typeface="Arial" panose="020B0604020202020204" pitchFamily="34" charset="0"/>
              </a:rPr>
              <a:t>Extreme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$1.25 per day</a:t>
            </a:r>
          </a:p>
          <a:p>
            <a:pPr lvl="1" algn="just" eaLnBrk="1" hangingPunct="1">
              <a:lnSpc>
                <a:spcPct val="90000"/>
              </a:lnSpc>
            </a:pPr>
            <a:r>
              <a:rPr lang="en-US" altLang="en-US" sz="2400" b="1" i="1" dirty="0">
                <a:ea typeface="Arial" panose="020B0604020202020204" pitchFamily="34" charset="0"/>
              </a:rPr>
              <a:t>Moderate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$2.00 per day (over 3 billion people)</a:t>
            </a:r>
          </a:p>
          <a:p>
            <a:pPr algn="just" eaLnBrk="1" hangingPunct="1">
              <a:lnSpc>
                <a:spcPct val="90000"/>
              </a:lnSpc>
            </a:pPr>
            <a:r>
              <a:rPr lang="en-US" altLang="en-US" sz="2400" dirty="0"/>
              <a:t>Today the world population is 80% poor, 10% middle income, and 10% rich</a:t>
            </a:r>
          </a:p>
          <a:p>
            <a:pPr algn="just">
              <a:buClr>
                <a:schemeClr val="tx1"/>
              </a:buClr>
            </a:pPr>
            <a:endParaRPr lang="en-GB" sz="2400" dirty="0"/>
          </a:p>
        </p:txBody>
      </p:sp>
      <p:sp>
        <p:nvSpPr>
          <p:cNvPr id="2" name="Footer Placeholder 1">
            <a:extLst>
              <a:ext uri="{FF2B5EF4-FFF2-40B4-BE49-F238E27FC236}">
                <a16:creationId xmlns:a16="http://schemas.microsoft.com/office/drawing/2014/main" id="{473C9BEB-17BF-B08A-0EB2-6158D3CC3D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82255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752C1E-153D-0910-58B7-9E3AFDF5C947}"/>
              </a:ext>
            </a:extLst>
          </p:cNvPr>
          <p:cNvPicPr>
            <a:picLocks noChangeAspect="1"/>
          </p:cNvPicPr>
          <p:nvPr/>
        </p:nvPicPr>
        <p:blipFill>
          <a:blip r:embed="rId2"/>
          <a:stretch>
            <a:fillRect/>
          </a:stretch>
        </p:blipFill>
        <p:spPr>
          <a:xfrm>
            <a:off x="1343472" y="332656"/>
            <a:ext cx="8286619" cy="4464496"/>
          </a:xfrm>
          <a:prstGeom prst="rect">
            <a:avLst/>
          </a:prstGeom>
        </p:spPr>
      </p:pic>
      <p:sp>
        <p:nvSpPr>
          <p:cNvPr id="4" name="TextBox 3">
            <a:extLst>
              <a:ext uri="{FF2B5EF4-FFF2-40B4-BE49-F238E27FC236}">
                <a16:creationId xmlns:a16="http://schemas.microsoft.com/office/drawing/2014/main" id="{11F5325E-CD24-C60D-6FCF-8E8E5C3000AC}"/>
              </a:ext>
            </a:extLst>
          </p:cNvPr>
          <p:cNvSpPr txBox="1"/>
          <p:nvPr/>
        </p:nvSpPr>
        <p:spPr>
          <a:xfrm>
            <a:off x="2711624" y="4941168"/>
            <a:ext cx="5904656" cy="369332"/>
          </a:xfrm>
          <a:prstGeom prst="rect">
            <a:avLst/>
          </a:prstGeom>
          <a:noFill/>
        </p:spPr>
        <p:txBody>
          <a:bodyPr wrap="square" rtlCol="0">
            <a:spAutoFit/>
          </a:bodyPr>
          <a:lstStyle/>
          <a:p>
            <a:r>
              <a:rPr lang="en-GB" dirty="0"/>
              <a:t>Poverty Trends – </a:t>
            </a:r>
            <a:r>
              <a:rPr lang="en-GB" dirty="0">
                <a:hlinkClick r:id="rId3"/>
              </a:rPr>
              <a:t>World Bank Data</a:t>
            </a:r>
            <a:endParaRPr lang="en-GB" dirty="0"/>
          </a:p>
        </p:txBody>
      </p:sp>
    </p:spTree>
    <p:extLst>
      <p:ext uri="{BB962C8B-B14F-4D97-AF65-F5344CB8AC3E}">
        <p14:creationId xmlns:p14="http://schemas.microsoft.com/office/powerpoint/2010/main" val="8330688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Balance of Payments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76960"/>
            <a:ext cx="7056784" cy="4412280"/>
          </a:xfrm>
        </p:spPr>
        <p:txBody>
          <a:bodyPr/>
          <a:lstStyle/>
          <a:p>
            <a:pPr eaLnBrk="1" hangingPunct="1"/>
            <a:r>
              <a:rPr lang="en-US" altLang="en-US" sz="2400" b="1" dirty="0"/>
              <a:t>Balance of payments </a:t>
            </a:r>
          </a:p>
          <a:p>
            <a:pPr eaLnBrk="1" hangingPunct="1"/>
            <a:r>
              <a:rPr lang="en-US" altLang="en-US" sz="2400" dirty="0"/>
              <a:t>Officially known as </a:t>
            </a:r>
            <a:r>
              <a:rPr lang="en-US" altLang="en-US" sz="2400" b="1" i="1" dirty="0"/>
              <a:t>Statement of International Transactions</a:t>
            </a:r>
          </a:p>
          <a:p>
            <a:pPr lvl="1" eaLnBrk="1" hangingPunct="1"/>
            <a:r>
              <a:rPr lang="en-US" altLang="en-US" sz="2400" dirty="0">
                <a:ea typeface="Arial" panose="020B0604020202020204" pitchFamily="34" charset="0"/>
              </a:rPr>
              <a:t>Reports a country</a:t>
            </a:r>
            <a:r>
              <a:rPr lang="ja-JP" altLang="en-US" sz="2400" dirty="0">
                <a:ea typeface="MS PGothic" panose="020B0600070205080204" pitchFamily="34" charset="-128"/>
              </a:rPr>
              <a:t>’</a:t>
            </a:r>
            <a:r>
              <a:rPr lang="en-US" altLang="ja-JP" sz="2400" dirty="0">
                <a:ea typeface="MS PGothic" panose="020B0600070205080204" pitchFamily="34" charset="-128"/>
              </a:rPr>
              <a:t>s trade and financial transactions with the rest of the world (usually over one year)</a:t>
            </a:r>
          </a:p>
          <a:p>
            <a:pPr eaLnBrk="1" hangingPunct="1"/>
            <a:r>
              <a:rPr lang="en-US" altLang="en-US" sz="2400" b="1" dirty="0"/>
              <a:t>Current account: </a:t>
            </a:r>
            <a:r>
              <a:rPr lang="en-US" altLang="en-US" sz="2400" dirty="0"/>
              <a:t>Tracks all trade activities in merchandise</a:t>
            </a:r>
          </a:p>
          <a:p>
            <a:pPr eaLnBrk="1" hangingPunct="1"/>
            <a:r>
              <a:rPr lang="en-US" altLang="en-US" sz="2400" b="1" dirty="0"/>
              <a:t>Capital account: </a:t>
            </a:r>
            <a:r>
              <a:rPr lang="en-US" altLang="en-US" sz="2400" dirty="0"/>
              <a:t>Tracks both loans given to foreigners and loans received by citizens  </a:t>
            </a:r>
          </a:p>
          <a:p>
            <a:pPr algn="just">
              <a:buClr>
                <a:schemeClr val="tx1"/>
              </a:buClr>
            </a:pPr>
            <a:endParaRPr lang="en-GB" sz="2400" dirty="0"/>
          </a:p>
        </p:txBody>
      </p:sp>
      <p:sp>
        <p:nvSpPr>
          <p:cNvPr id="3" name="TextBox 2">
            <a:extLst>
              <a:ext uri="{FF2B5EF4-FFF2-40B4-BE49-F238E27FC236}">
                <a16:creationId xmlns:a16="http://schemas.microsoft.com/office/drawing/2014/main" id="{A5BE2BFA-FC6B-2E04-D334-965FE9AFCAF8}"/>
              </a:ext>
            </a:extLst>
          </p:cNvPr>
          <p:cNvSpPr txBox="1"/>
          <p:nvPr/>
        </p:nvSpPr>
        <p:spPr>
          <a:xfrm>
            <a:off x="7824191" y="4397720"/>
            <a:ext cx="3600399"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UK Balance of payments</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descr="A picture containing text, queen, flag&#10;&#10;Description automatically generated">
            <a:extLst>
              <a:ext uri="{FF2B5EF4-FFF2-40B4-BE49-F238E27FC236}">
                <a16:creationId xmlns:a16="http://schemas.microsoft.com/office/drawing/2014/main" id="{C04FC8B5-7CD2-544D-025C-821647F61B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28248" y="1116953"/>
            <a:ext cx="2380717" cy="3306815"/>
          </a:xfrm>
          <a:prstGeom prst="rect">
            <a:avLst/>
          </a:prstGeom>
        </p:spPr>
      </p:pic>
      <p:sp>
        <p:nvSpPr>
          <p:cNvPr id="2" name="Footer Placeholder 1">
            <a:extLst>
              <a:ext uri="{FF2B5EF4-FFF2-40B4-BE49-F238E27FC236}">
                <a16:creationId xmlns:a16="http://schemas.microsoft.com/office/drawing/2014/main" id="{BD9E37AF-9344-6946-2656-2386F9CD4A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962983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fill="hold"/>
                                        <p:tgtEl>
                                          <p:spTgt spid="5"/>
                                        </p:tgtEl>
                                        <p:attrNameLst>
                                          <p:attrName>ppt_w</p:attrName>
                                        </p:attrNameLst>
                                      </p:cBhvr>
                                      <p:tavLst>
                                        <p:tav tm="0">
                                          <p:val>
                                            <p:fltVal val="0"/>
                                          </p:val>
                                        </p:tav>
                                        <p:tav tm="100000">
                                          <p:val>
                                            <p:strVal val="#ppt_w"/>
                                          </p:val>
                                        </p:tav>
                                      </p:tavLst>
                                    </p:anim>
                                    <p:anim calcmode="lin" valueType="num">
                                      <p:cBhvr>
                                        <p:cTn id="34" dur="500" fill="hold"/>
                                        <p:tgtEl>
                                          <p:spTgt spid="5"/>
                                        </p:tgtEl>
                                        <p:attrNameLst>
                                          <p:attrName>ppt_h</p:attrName>
                                        </p:attrNameLst>
                                      </p:cBhvr>
                                      <p:tavLst>
                                        <p:tav tm="0">
                                          <p:val>
                                            <p:fltVal val="0"/>
                                          </p:val>
                                        </p:tav>
                                        <p:tav tm="100000">
                                          <p:val>
                                            <p:strVal val="#ppt_h"/>
                                          </p:val>
                                        </p:tav>
                                      </p:tavLst>
                                    </p:anim>
                                    <p:animEffect transition="in" filter="fade">
                                      <p:cBhvr>
                                        <p:cTn id="35" dur="500"/>
                                        <p:tgtEl>
                                          <p:spTgt spid="5"/>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500" fill="hold"/>
                                        <p:tgtEl>
                                          <p:spTgt spid="3"/>
                                        </p:tgtEl>
                                        <p:attrNameLst>
                                          <p:attrName>ppt_w</p:attrName>
                                        </p:attrNameLst>
                                      </p:cBhvr>
                                      <p:tavLst>
                                        <p:tav tm="0">
                                          <p:val>
                                            <p:fltVal val="0"/>
                                          </p:val>
                                        </p:tav>
                                        <p:tav tm="100000">
                                          <p:val>
                                            <p:strVal val="#ppt_w"/>
                                          </p:val>
                                        </p:tav>
                                      </p:tavLst>
                                    </p:anim>
                                    <p:anim calcmode="lin" valueType="num">
                                      <p:cBhvr>
                                        <p:cTn id="39" dur="500" fill="hold"/>
                                        <p:tgtEl>
                                          <p:spTgt spid="3"/>
                                        </p:tgtEl>
                                        <p:attrNameLst>
                                          <p:attrName>ppt_h</p:attrName>
                                        </p:attrNameLst>
                                      </p:cBhvr>
                                      <p:tavLst>
                                        <p:tav tm="0">
                                          <p:val>
                                            <p:fltVal val="0"/>
                                          </p:val>
                                        </p:tav>
                                        <p:tav tm="100000">
                                          <p:val>
                                            <p:strVal val="#ppt_h"/>
                                          </p:val>
                                        </p:tav>
                                      </p:tavLst>
                                    </p:anim>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Freedom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8680"/>
          </a:xfrm>
        </p:spPr>
        <p:txBody>
          <a:bodyPr/>
          <a:lstStyle/>
          <a:p>
            <a:pPr marL="0" indent="0" algn="just" eaLnBrk="1" hangingPunct="1">
              <a:buNone/>
            </a:pPr>
            <a:r>
              <a:rPr lang="en-US" altLang="en-US" sz="3400" b="1" dirty="0">
                <a:solidFill>
                  <a:srgbClr val="FF0000"/>
                </a:solidFill>
              </a:rPr>
              <a:t>Economic freedom</a:t>
            </a:r>
            <a:r>
              <a:rPr lang="en-US" altLang="en-US" sz="3400" dirty="0">
                <a:solidFill>
                  <a:srgbClr val="FF0000"/>
                </a:solidFill>
              </a:rPr>
              <a:t> </a:t>
            </a:r>
            <a:r>
              <a:rPr lang="en-US" altLang="en-US" sz="3400" dirty="0"/>
              <a:t>– People have the right to work, produce, consume, save, and invest the way they prefer</a:t>
            </a:r>
          </a:p>
          <a:p>
            <a:pPr marL="0" indent="0" algn="just" eaLnBrk="1" hangingPunct="1">
              <a:buNone/>
            </a:pPr>
            <a:endParaRPr lang="en-US" altLang="en-US" sz="1000" dirty="0"/>
          </a:p>
          <a:p>
            <a:pPr marL="892175" lvl="1" indent="-434975" algn="just" eaLnBrk="1" hangingPunct="1"/>
            <a:r>
              <a:rPr lang="en-US" altLang="en-US" sz="3200" dirty="0">
                <a:ea typeface="Arial" panose="020B0604020202020204" pitchFamily="34" charset="0"/>
              </a:rPr>
              <a:t>Measured across business freedom, monetary freedom, fiscal freedom, investment freedom, freedom from corruption, property rights, trade freedom, government size, financial freedom, and labor freedom</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33DF232-4D7B-5A9C-27E1-D9BBBA0890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452705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2" end="2"/>
                                            </p:txEl>
                                          </p:spTgt>
                                        </p:tgtEl>
                                        <p:attrNameLst>
                                          <p:attrName>style.visibility</p:attrName>
                                        </p:attrNameLst>
                                      </p:cBhvr>
                                      <p:to>
                                        <p:strVal val="visible"/>
                                      </p:to>
                                    </p:set>
                                    <p:animEffect transition="in" filter="fade">
                                      <p:cBhvr>
                                        <p:cTn id="12" dur="1000"/>
                                        <p:tgtEl>
                                          <p:spTgt spid="7172">
                                            <p:txEl>
                                              <p:pRg st="2" end="2"/>
                                            </p:txEl>
                                          </p:spTgt>
                                        </p:tgtEl>
                                      </p:cBhvr>
                                    </p:animEffect>
                                    <p:anim calcmode="lin" valueType="num">
                                      <p:cBhvr>
                                        <p:cTn id="13"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Index of Economic Freedom</a:t>
            </a:r>
          </a:p>
        </p:txBody>
      </p:sp>
      <p:pic>
        <p:nvPicPr>
          <p:cNvPr id="5" name="Content Placeholder 4">
            <a:extLst>
              <a:ext uri="{FF2B5EF4-FFF2-40B4-BE49-F238E27FC236}">
                <a16:creationId xmlns:a16="http://schemas.microsoft.com/office/drawing/2014/main" id="{9AE6F20D-62F3-C72B-32E4-938BC7091273}"/>
              </a:ext>
            </a:extLst>
          </p:cNvPr>
          <p:cNvPicPr>
            <a:picLocks noGrp="1" noChangeAspect="1"/>
          </p:cNvPicPr>
          <p:nvPr>
            <p:ph idx="4294967295"/>
          </p:nvPr>
        </p:nvPicPr>
        <p:blipFill>
          <a:blip r:embed="rId3"/>
          <a:stretch>
            <a:fillRect/>
          </a:stretch>
        </p:blipFill>
        <p:spPr>
          <a:xfrm>
            <a:off x="54073" y="908720"/>
            <a:ext cx="8221941" cy="4680520"/>
          </a:xfrm>
        </p:spPr>
      </p:pic>
      <p:sp>
        <p:nvSpPr>
          <p:cNvPr id="2" name="Footer Placeholder 1">
            <a:extLst>
              <a:ext uri="{FF2B5EF4-FFF2-40B4-BE49-F238E27FC236}">
                <a16:creationId xmlns:a16="http://schemas.microsoft.com/office/drawing/2014/main" id="{E7037A1F-B38B-92E3-DDD9-026D6D4819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a:extLst>
              <a:ext uri="{FF2B5EF4-FFF2-40B4-BE49-F238E27FC236}">
                <a16:creationId xmlns:a16="http://schemas.microsoft.com/office/drawing/2014/main" id="{3517C3F7-2D3F-F546-80F5-BCEFB270382A}"/>
              </a:ext>
            </a:extLst>
          </p:cNvPr>
          <p:cNvPicPr>
            <a:picLocks noChangeAspect="1"/>
          </p:cNvPicPr>
          <p:nvPr/>
        </p:nvPicPr>
        <p:blipFill>
          <a:blip r:embed="rId4"/>
          <a:stretch>
            <a:fillRect/>
          </a:stretch>
        </p:blipFill>
        <p:spPr>
          <a:xfrm>
            <a:off x="8976320" y="1052736"/>
            <a:ext cx="2710616" cy="4079186"/>
          </a:xfrm>
          <a:prstGeom prst="rect">
            <a:avLst/>
          </a:prstGeom>
        </p:spPr>
      </p:pic>
      <p:sp>
        <p:nvSpPr>
          <p:cNvPr id="9" name="TextBox 8">
            <a:extLst>
              <a:ext uri="{FF2B5EF4-FFF2-40B4-BE49-F238E27FC236}">
                <a16:creationId xmlns:a16="http://schemas.microsoft.com/office/drawing/2014/main" id="{99F82C40-DCC4-F572-A47E-158F522E2DA2}"/>
              </a:ext>
            </a:extLst>
          </p:cNvPr>
          <p:cNvSpPr txBox="1"/>
          <p:nvPr/>
        </p:nvSpPr>
        <p:spPr>
          <a:xfrm>
            <a:off x="6312024" y="5264823"/>
            <a:ext cx="6096000" cy="369332"/>
          </a:xfrm>
          <a:prstGeom prst="rect">
            <a:avLst/>
          </a:prstGeom>
          <a:noFill/>
        </p:spPr>
        <p:txBody>
          <a:bodyPr wrap="square">
            <a:spAutoFit/>
          </a:bodyPr>
          <a:lstStyle/>
          <a:p>
            <a:r>
              <a:rPr lang="en-GB" dirty="0">
                <a:hlinkClick r:id="rId5"/>
              </a:rPr>
              <a:t>Index of Economic Freedom | The Heritage Foundation</a:t>
            </a:r>
            <a:endParaRPr lang="en-GB" dirty="0"/>
          </a:p>
        </p:txBody>
      </p:sp>
    </p:spTree>
    <p:extLst>
      <p:ext uri="{BB962C8B-B14F-4D97-AF65-F5344CB8AC3E}">
        <p14:creationId xmlns:p14="http://schemas.microsoft.com/office/powerpoint/2010/main" val="1006470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Economic Development, Performance, and Potential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96752"/>
            <a:ext cx="8064896" cy="4660728"/>
          </a:xfrm>
        </p:spPr>
        <p:txBody>
          <a:bodyPr/>
          <a:lstStyle/>
          <a:p>
            <a:pPr marL="0" indent="0" eaLnBrk="1" hangingPunct="1">
              <a:lnSpc>
                <a:spcPct val="90000"/>
              </a:lnSpc>
              <a:buNone/>
            </a:pPr>
            <a:r>
              <a:rPr lang="en-US" altLang="en-US" b="1" dirty="0"/>
              <a:t>Broad classes of countries include</a:t>
            </a:r>
          </a:p>
          <a:p>
            <a:pPr lvl="1" eaLnBrk="1" hangingPunct="1">
              <a:lnSpc>
                <a:spcPct val="90000"/>
              </a:lnSpc>
            </a:pPr>
            <a:r>
              <a:rPr lang="en-US" altLang="en-US" dirty="0">
                <a:ea typeface="Arial" panose="020B0604020202020204" pitchFamily="34" charset="0"/>
              </a:rPr>
              <a:t>Developing countries</a:t>
            </a:r>
          </a:p>
          <a:p>
            <a:pPr lvl="2" eaLnBrk="1" hangingPunct="1">
              <a:lnSpc>
                <a:spcPct val="90000"/>
              </a:lnSpc>
            </a:pPr>
            <a:r>
              <a:rPr lang="en-US" altLang="en-US" dirty="0">
                <a:ea typeface="Arial" panose="020B0604020202020204" pitchFamily="34" charset="0"/>
              </a:rPr>
              <a:t>Largest number of countries</a:t>
            </a:r>
          </a:p>
          <a:p>
            <a:pPr lvl="2" eaLnBrk="1" hangingPunct="1">
              <a:lnSpc>
                <a:spcPct val="90000"/>
              </a:lnSpc>
            </a:pPr>
            <a:r>
              <a:rPr lang="en-US" altLang="en-US" dirty="0">
                <a:ea typeface="Arial" panose="020B0604020202020204" pitchFamily="34" charset="0"/>
              </a:rPr>
              <a:t>Low per capita income</a:t>
            </a:r>
          </a:p>
          <a:p>
            <a:pPr lvl="1" eaLnBrk="1" hangingPunct="1">
              <a:lnSpc>
                <a:spcPct val="90000"/>
              </a:lnSpc>
            </a:pPr>
            <a:r>
              <a:rPr lang="en-US" altLang="en-US" b="1" dirty="0">
                <a:ea typeface="Arial" panose="020B0604020202020204" pitchFamily="34" charset="0"/>
              </a:rPr>
              <a:t>Emerging economies</a:t>
            </a:r>
          </a:p>
          <a:p>
            <a:pPr lvl="2" eaLnBrk="1" hangingPunct="1">
              <a:lnSpc>
                <a:spcPct val="90000"/>
              </a:lnSpc>
            </a:pPr>
            <a:r>
              <a:rPr lang="en-US" altLang="en-US" dirty="0">
                <a:ea typeface="Arial" panose="020B0604020202020204" pitchFamily="34" charset="0"/>
              </a:rPr>
              <a:t>Fast growing, relatively prosperous</a:t>
            </a:r>
          </a:p>
          <a:p>
            <a:pPr lvl="2" eaLnBrk="1" hangingPunct="1">
              <a:lnSpc>
                <a:spcPct val="90000"/>
              </a:lnSpc>
            </a:pPr>
            <a:r>
              <a:rPr lang="en-US" altLang="en-US" b="1" dirty="0">
                <a:ea typeface="Arial" panose="020B0604020202020204" pitchFamily="34" charset="0"/>
              </a:rPr>
              <a:t>BRICs</a:t>
            </a:r>
            <a:r>
              <a:rPr lang="en-US" altLang="en-US" dirty="0">
                <a:ea typeface="Arial" panose="020B0604020202020204" pitchFamily="34" charset="0"/>
              </a:rPr>
              <a:t> – Brazil, Russia, India, and China</a:t>
            </a:r>
          </a:p>
          <a:p>
            <a:pPr lvl="1" eaLnBrk="1" hangingPunct="1">
              <a:lnSpc>
                <a:spcPct val="90000"/>
              </a:lnSpc>
            </a:pPr>
            <a:r>
              <a:rPr lang="en-US" altLang="en-US" dirty="0">
                <a:ea typeface="Arial" panose="020B0604020202020204" pitchFamily="34" charset="0"/>
              </a:rPr>
              <a:t>Developed countries</a:t>
            </a:r>
          </a:p>
          <a:p>
            <a:pPr lvl="2" eaLnBrk="1" hangingPunct="1">
              <a:lnSpc>
                <a:spcPct val="90000"/>
              </a:lnSpc>
            </a:pPr>
            <a:r>
              <a:rPr lang="en-US" altLang="en-US" dirty="0">
                <a:ea typeface="Arial" panose="020B0604020202020204" pitchFamily="34" charset="0"/>
              </a:rPr>
              <a:t>High per capita income and standard of living</a:t>
            </a:r>
          </a:p>
          <a:p>
            <a:pPr lvl="2" eaLnBrk="1" hangingPunct="1">
              <a:lnSpc>
                <a:spcPct val="90000"/>
              </a:lnSpc>
            </a:pPr>
            <a:r>
              <a:rPr lang="en-US" altLang="en-US" dirty="0">
                <a:ea typeface="Arial" panose="020B0604020202020204" pitchFamily="34" charset="0"/>
              </a:rPr>
              <a:t>Like the U.S., Japan, France, Australia</a:t>
            </a:r>
          </a:p>
          <a:p>
            <a:pPr algn="just">
              <a:buClr>
                <a:schemeClr val="tx1"/>
              </a:buClr>
            </a:pPr>
            <a:endParaRPr lang="en-GB" sz="2400" dirty="0"/>
          </a:p>
        </p:txBody>
      </p:sp>
      <p:pic>
        <p:nvPicPr>
          <p:cNvPr id="3" name="Picture 2" descr="Map&#10;&#10;Description automatically generated">
            <a:extLst>
              <a:ext uri="{FF2B5EF4-FFF2-40B4-BE49-F238E27FC236}">
                <a16:creationId xmlns:a16="http://schemas.microsoft.com/office/drawing/2014/main" id="{E91A8B68-08D9-4C71-9D33-3C2E3F99FB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12" y="1916832"/>
            <a:ext cx="4762500" cy="2647950"/>
          </a:xfrm>
          <a:prstGeom prst="rect">
            <a:avLst/>
          </a:prstGeom>
        </p:spPr>
      </p:pic>
      <p:sp>
        <p:nvSpPr>
          <p:cNvPr id="2" name="Footer Placeholder 1">
            <a:extLst>
              <a:ext uri="{FF2B5EF4-FFF2-40B4-BE49-F238E27FC236}">
                <a16:creationId xmlns:a16="http://schemas.microsoft.com/office/drawing/2014/main" id="{8EB64C41-9834-62A2-738D-785AD7F39B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8672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2250" fill="hold"/>
                                        <p:tgtEl>
                                          <p:spTgt spid="3"/>
                                        </p:tgtEl>
                                        <p:attrNameLst>
                                          <p:attrName>ppt_w</p:attrName>
                                        </p:attrNameLst>
                                      </p:cBhvr>
                                      <p:tavLst>
                                        <p:tav tm="0">
                                          <p:val>
                                            <p:fltVal val="0"/>
                                          </p:val>
                                        </p:tav>
                                        <p:tav tm="100000">
                                          <p:val>
                                            <p:strVal val="#ppt_w"/>
                                          </p:val>
                                        </p:tav>
                                      </p:tavLst>
                                    </p:anim>
                                    <p:anim calcmode="lin" valueType="num">
                                      <p:cBhvr>
                                        <p:cTn id="59" dur="2250" fill="hold"/>
                                        <p:tgtEl>
                                          <p:spTgt spid="3"/>
                                        </p:tgtEl>
                                        <p:attrNameLst>
                                          <p:attrName>ppt_h</p:attrName>
                                        </p:attrNameLst>
                                      </p:cBhvr>
                                      <p:tavLst>
                                        <p:tav tm="0">
                                          <p:val>
                                            <p:fltVal val="0"/>
                                          </p:val>
                                        </p:tav>
                                        <p:tav tm="100000">
                                          <p:val>
                                            <p:strVal val="#ppt_h"/>
                                          </p:val>
                                        </p:tav>
                                      </p:tavLst>
                                    </p:anim>
                                    <p:animEffect transition="in" filter="fade">
                                      <p:cBhvr>
                                        <p:cTn id="60" dur="2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89A51C-BF31-8D95-7DC2-19EBBA440638}"/>
              </a:ext>
            </a:extLst>
          </p:cNvPr>
          <p:cNvPicPr>
            <a:picLocks noChangeAspect="1"/>
          </p:cNvPicPr>
          <p:nvPr/>
        </p:nvPicPr>
        <p:blipFill>
          <a:blip r:embed="rId2"/>
          <a:stretch>
            <a:fillRect/>
          </a:stretch>
        </p:blipFill>
        <p:spPr>
          <a:xfrm>
            <a:off x="2351584" y="188640"/>
            <a:ext cx="7252905" cy="4795766"/>
          </a:xfrm>
          <a:prstGeom prst="rect">
            <a:avLst/>
          </a:prstGeom>
        </p:spPr>
      </p:pic>
      <p:sp>
        <p:nvSpPr>
          <p:cNvPr id="7" name="TextBox 6">
            <a:extLst>
              <a:ext uri="{FF2B5EF4-FFF2-40B4-BE49-F238E27FC236}">
                <a16:creationId xmlns:a16="http://schemas.microsoft.com/office/drawing/2014/main" id="{95D8A5BE-F052-AFF1-AC17-1C62EBC203F2}"/>
              </a:ext>
            </a:extLst>
          </p:cNvPr>
          <p:cNvSpPr txBox="1"/>
          <p:nvPr/>
        </p:nvSpPr>
        <p:spPr>
          <a:xfrm>
            <a:off x="4382028" y="4962472"/>
            <a:ext cx="3192016" cy="369332"/>
          </a:xfrm>
          <a:prstGeom prst="rect">
            <a:avLst/>
          </a:prstGeom>
          <a:noFill/>
        </p:spPr>
        <p:txBody>
          <a:bodyPr wrap="square">
            <a:spAutoFit/>
          </a:bodyPr>
          <a:lstStyle/>
          <a:p>
            <a:pPr algn="ctr"/>
            <a:r>
              <a:rPr lang="en-GB" dirty="0"/>
              <a:t>GDP per capita – </a:t>
            </a:r>
            <a:r>
              <a:rPr lang="en-GB" dirty="0">
                <a:hlinkClick r:id="rId3"/>
              </a:rPr>
              <a:t>World Map</a:t>
            </a:r>
            <a:endParaRPr lang="en-GB" dirty="0"/>
          </a:p>
        </p:txBody>
      </p:sp>
    </p:spTree>
    <p:extLst>
      <p:ext uri="{BB962C8B-B14F-4D97-AF65-F5344CB8AC3E}">
        <p14:creationId xmlns:p14="http://schemas.microsoft.com/office/powerpoint/2010/main" val="23496081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2 - Japan's Economic Malaise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In the 1980s Japan was viewed as one of the world's most dynamic economies. Today it is viewed as one of its most stagnant. Why has the Japanese economy stagnated?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What are the implications of Japan's economic stagnation for the benefits, costs, and risks of doing business in this nation?</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As an international business, which economy would you rather invest in, that of Japan or that of India? Explain your answer.</a:t>
            </a:r>
          </a:p>
        </p:txBody>
      </p:sp>
      <p:pic>
        <p:nvPicPr>
          <p:cNvPr id="5" name="Picture 4" descr="A picture containing ship, city, traffic, light&#10;&#10;Description automatically generated">
            <a:extLst>
              <a:ext uri="{FF2B5EF4-FFF2-40B4-BE49-F238E27FC236}">
                <a16:creationId xmlns:a16="http://schemas.microsoft.com/office/drawing/2014/main" id="{FC8BFD74-09A7-4FDD-AC36-F71D4829F6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84727" y="2060848"/>
            <a:ext cx="2421765" cy="1368152"/>
          </a:xfrm>
          <a:prstGeom prst="rect">
            <a:avLst/>
          </a:prstGeom>
        </p:spPr>
      </p:pic>
      <p:pic>
        <p:nvPicPr>
          <p:cNvPr id="8" name="Picture 7" descr="A close up of a flag&#10;&#10;Description automatically generated">
            <a:extLst>
              <a:ext uri="{FF2B5EF4-FFF2-40B4-BE49-F238E27FC236}">
                <a16:creationId xmlns:a16="http://schemas.microsoft.com/office/drawing/2014/main" id="{7E553670-3C45-4FFD-90E1-F1A7A08A3A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84727" y="3540960"/>
            <a:ext cx="2421765" cy="1400208"/>
          </a:xfrm>
          <a:prstGeom prst="rect">
            <a:avLst/>
          </a:prstGeom>
        </p:spPr>
      </p:pic>
      <p:sp>
        <p:nvSpPr>
          <p:cNvPr id="2" name="Footer Placeholder 1">
            <a:extLst>
              <a:ext uri="{FF2B5EF4-FFF2-40B4-BE49-F238E27FC236}">
                <a16:creationId xmlns:a16="http://schemas.microsoft.com/office/drawing/2014/main" id="{007B2E9C-D474-75A3-A937-D75F2A16C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351343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par>
                                <p:cTn id="16" presetID="53" presetClass="entr" presetSubtype="16"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500" fill="hold"/>
                                        <p:tgtEl>
                                          <p:spTgt spid="8"/>
                                        </p:tgtEl>
                                        <p:attrNameLst>
                                          <p:attrName>ppt_w</p:attrName>
                                        </p:attrNameLst>
                                      </p:cBhvr>
                                      <p:tavLst>
                                        <p:tav tm="0">
                                          <p:val>
                                            <p:fltVal val="0"/>
                                          </p:val>
                                        </p:tav>
                                        <p:tav tm="100000">
                                          <p:val>
                                            <p:strVal val="#ppt_w"/>
                                          </p:val>
                                        </p:tav>
                                      </p:tavLst>
                                    </p:anim>
                                    <p:anim calcmode="lin" valueType="num">
                                      <p:cBhvr>
                                        <p:cTn id="19" dur="500" fill="hold"/>
                                        <p:tgtEl>
                                          <p:spTgt spid="8"/>
                                        </p:tgtEl>
                                        <p:attrNameLst>
                                          <p:attrName>ppt_h</p:attrName>
                                        </p:attrNameLst>
                                      </p:cBhvr>
                                      <p:tavLst>
                                        <p:tav tm="0">
                                          <p:val>
                                            <p:fltVal val="0"/>
                                          </p:val>
                                        </p:tav>
                                        <p:tav tm="100000">
                                          <p:val>
                                            <p:strVal val="#ppt_h"/>
                                          </p:val>
                                        </p:tav>
                                      </p:tavLst>
                                    </p:anim>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Legal Environment </a:t>
            </a:r>
          </a:p>
        </p:txBody>
      </p:sp>
      <p:sp>
        <p:nvSpPr>
          <p:cNvPr id="2" name="Footer Placeholder 1">
            <a:extLst>
              <a:ext uri="{FF2B5EF4-FFF2-40B4-BE49-F238E27FC236}">
                <a16:creationId xmlns:a16="http://schemas.microsoft.com/office/drawing/2014/main" id="{54428098-E446-5E40-99DD-66F9D790FE6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94010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250" fill="hold"/>
                                        <p:tgtEl>
                                          <p:spTgt spid="7171"/>
                                        </p:tgtEl>
                                        <p:attrNameLst>
                                          <p:attrName>ppt_w</p:attrName>
                                        </p:attrNameLst>
                                      </p:cBhvr>
                                      <p:tavLst>
                                        <p:tav tm="0">
                                          <p:val>
                                            <p:fltVal val="0"/>
                                          </p:val>
                                        </p:tav>
                                        <p:tav tm="100000">
                                          <p:val>
                                            <p:strVal val="#ppt_w"/>
                                          </p:val>
                                        </p:tav>
                                      </p:tavLst>
                                    </p:anim>
                                    <p:anim calcmode="lin" valueType="num">
                                      <p:cBhvr>
                                        <p:cTn id="8" dur="2250" fill="hold"/>
                                        <p:tgtEl>
                                          <p:spTgt spid="7171"/>
                                        </p:tgtEl>
                                        <p:attrNameLst>
                                          <p:attrName>ppt_h</p:attrName>
                                        </p:attrNameLst>
                                      </p:cBhvr>
                                      <p:tavLst>
                                        <p:tav tm="0">
                                          <p:val>
                                            <p:fltVal val="0"/>
                                          </p:val>
                                        </p:tav>
                                        <p:tav tm="100000">
                                          <p:val>
                                            <p:strVal val="#ppt_h"/>
                                          </p:val>
                                        </p:tav>
                                      </p:tavLst>
                                    </p:anim>
                                    <p:animEffect transition="in" filter="fade">
                                      <p:cBhvr>
                                        <p:cTn id="9" dur="22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Governmental and Legal Systems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Every country has its own political and legal environment as an integral part of its operating system</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Companies must determine where, when, and how to adjust their business practices without undermining the basis for success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3 points to consider for IB: </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principles and practices of home country cannot be applied directly to a foreign country</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Political and legal systems vary among countries</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Opportunities and threats are handled and impact differently within different political and legal systems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030EF92-7A9E-2738-8E5C-90D50F6527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313021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Operational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105382"/>
            <a:ext cx="6750750" cy="4680520"/>
          </a:xfrm>
        </p:spPr>
        <p:txBody>
          <a:bodyPr/>
          <a:lstStyle/>
          <a:p>
            <a:pPr eaLnBrk="1" hangingPunct="1"/>
            <a:r>
              <a:rPr lang="en-US" altLang="en-US" b="1" dirty="0"/>
              <a:t>Operational issues</a:t>
            </a:r>
          </a:p>
          <a:p>
            <a:pPr lvl="1" eaLnBrk="1" hangingPunct="1"/>
            <a:r>
              <a:rPr lang="en-US" altLang="en-US" dirty="0">
                <a:ea typeface="Arial" panose="020B0604020202020204" pitchFamily="34" charset="0"/>
              </a:rPr>
              <a:t>Starting a business</a:t>
            </a:r>
          </a:p>
          <a:p>
            <a:pPr lvl="1" eaLnBrk="1" hangingPunct="1"/>
            <a:r>
              <a:rPr lang="en-US" altLang="en-US" dirty="0">
                <a:ea typeface="Arial" panose="020B0604020202020204" pitchFamily="34" charset="0"/>
              </a:rPr>
              <a:t>Making and enforcing contracts</a:t>
            </a:r>
          </a:p>
          <a:p>
            <a:pPr lvl="1" eaLnBrk="1" hangingPunct="1"/>
            <a:r>
              <a:rPr lang="en-US" altLang="en-US" dirty="0">
                <a:ea typeface="Arial" panose="020B0604020202020204" pitchFamily="34" charset="0"/>
              </a:rPr>
              <a:t>Hiring and firing local workers</a:t>
            </a:r>
          </a:p>
          <a:p>
            <a:pPr lvl="1" eaLnBrk="1" hangingPunct="1"/>
            <a:r>
              <a:rPr lang="en-US" altLang="en-US" dirty="0">
                <a:ea typeface="Arial" panose="020B0604020202020204" pitchFamily="34" charset="0"/>
              </a:rPr>
              <a:t>Closing down the business</a:t>
            </a:r>
          </a:p>
          <a:p>
            <a:pPr eaLnBrk="1" hangingPunct="1"/>
            <a:r>
              <a:rPr lang="en-US" altLang="en-US" b="1" dirty="0"/>
              <a:t>In general</a:t>
            </a:r>
          </a:p>
          <a:p>
            <a:pPr lvl="1" eaLnBrk="1" hangingPunct="1"/>
            <a:r>
              <a:rPr lang="en-US" altLang="en-US" dirty="0">
                <a:ea typeface="Arial" panose="020B0604020202020204" pitchFamily="34" charset="0"/>
              </a:rPr>
              <a:t>rich countries regulate less</a:t>
            </a:r>
          </a:p>
          <a:p>
            <a:pPr lvl="1" eaLnBrk="1" hangingPunct="1"/>
            <a:r>
              <a:rPr lang="en-US" altLang="en-US" dirty="0">
                <a:ea typeface="Arial" panose="020B0604020202020204" pitchFamily="34" charset="0"/>
              </a:rPr>
              <a:t>poor countries regulate more </a:t>
            </a:r>
          </a:p>
          <a:p>
            <a:pPr algn="just">
              <a:buClr>
                <a:schemeClr val="tx1"/>
              </a:buClr>
            </a:pPr>
            <a:endParaRPr lang="en-GB" sz="2400" dirty="0"/>
          </a:p>
        </p:txBody>
      </p:sp>
      <p:pic>
        <p:nvPicPr>
          <p:cNvPr id="3" name="Picture 2" descr="A globe with a blue and white map&#10;&#10;Description automatically generated">
            <a:extLst>
              <a:ext uri="{FF2B5EF4-FFF2-40B4-BE49-F238E27FC236}">
                <a16:creationId xmlns:a16="http://schemas.microsoft.com/office/drawing/2014/main" id="{6B32A933-6A0E-3CA6-4444-84472854D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935554"/>
            <a:ext cx="4824535" cy="4757059"/>
          </a:xfrm>
          <a:prstGeom prst="rect">
            <a:avLst/>
          </a:prstGeom>
        </p:spPr>
      </p:pic>
      <p:sp>
        <p:nvSpPr>
          <p:cNvPr id="2" name="Footer Placeholder 1">
            <a:extLst>
              <a:ext uri="{FF2B5EF4-FFF2-40B4-BE49-F238E27FC236}">
                <a16:creationId xmlns:a16="http://schemas.microsoft.com/office/drawing/2014/main" id="{B9E199BD-17E7-4DB0-55E9-BAD142948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44356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3"/>
                                        </p:tgtEl>
                                        <p:attrNameLst>
                                          <p:attrName>style.visibility</p:attrName>
                                        </p:attrNameLst>
                                      </p:cBhvr>
                                      <p:to>
                                        <p:strVal val="visible"/>
                                      </p:to>
                                    </p:set>
                                    <p:anim calcmode="lin" valueType="num">
                                      <p:cBhvr>
                                        <p:cTn id="48" dur="1250" fill="hold"/>
                                        <p:tgtEl>
                                          <p:spTgt spid="3"/>
                                        </p:tgtEl>
                                        <p:attrNameLst>
                                          <p:attrName>ppt_w</p:attrName>
                                        </p:attrNameLst>
                                      </p:cBhvr>
                                      <p:tavLst>
                                        <p:tav tm="0">
                                          <p:val>
                                            <p:fltVal val="0"/>
                                          </p:val>
                                        </p:tav>
                                        <p:tav tm="100000">
                                          <p:val>
                                            <p:strVal val="#ppt_w"/>
                                          </p:val>
                                        </p:tav>
                                      </p:tavLst>
                                    </p:anim>
                                    <p:anim calcmode="lin" valueType="num">
                                      <p:cBhvr>
                                        <p:cTn id="49" dur="1250" fill="hold"/>
                                        <p:tgtEl>
                                          <p:spTgt spid="3"/>
                                        </p:tgtEl>
                                        <p:attrNameLst>
                                          <p:attrName>ppt_h</p:attrName>
                                        </p:attrNameLst>
                                      </p:cBhvr>
                                      <p:tavLst>
                                        <p:tav tm="0">
                                          <p:val>
                                            <p:fltVal val="0"/>
                                          </p:val>
                                        </p:tav>
                                        <p:tav tm="100000">
                                          <p:val>
                                            <p:strVal val="#ppt_h"/>
                                          </p:val>
                                        </p:tav>
                                      </p:tavLst>
                                    </p:anim>
                                    <p:animEffect transition="in" filter="fade">
                                      <p:cBhvr>
                                        <p:cTn id="50"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Intellectual Property Be Protected?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marL="0" indent="0" algn="just">
              <a:buNone/>
            </a:pPr>
            <a:r>
              <a:rPr lang="en-US" altLang="en-US" sz="2800" b="1" dirty="0">
                <a:solidFill>
                  <a:srgbClr val="003399"/>
                </a:solidFill>
              </a:rPr>
              <a:t>Intellectual property</a:t>
            </a:r>
            <a:r>
              <a:rPr lang="en-US" altLang="en-US" sz="2800" b="1" dirty="0"/>
              <a:t> </a:t>
            </a:r>
            <a:r>
              <a:rPr lang="en-US" altLang="en-US" sz="2800" dirty="0"/>
              <a:t>- property that is the product of intellectual activity</a:t>
            </a:r>
          </a:p>
          <a:p>
            <a:pPr marL="914400" lvl="1" indent="-457200" algn="just"/>
            <a:r>
              <a:rPr lang="en-US" altLang="en-US" sz="2400" b="1" dirty="0"/>
              <a:t>Can be protected using</a:t>
            </a:r>
          </a:p>
          <a:p>
            <a:pPr marL="914400" lvl="1" indent="-457200" algn="just">
              <a:buFont typeface="Wingdings" panose="05000000000000000000" pitchFamily="2" charset="2"/>
              <a:buAutoNum type="arabicPeriod"/>
            </a:pPr>
            <a:r>
              <a:rPr lang="en-US" altLang="en-US" sz="2400" b="1" dirty="0">
                <a:solidFill>
                  <a:schemeClr val="accent2">
                    <a:lumMod val="50000"/>
                  </a:schemeClr>
                </a:solidFill>
              </a:rPr>
              <a:t>Patents</a:t>
            </a:r>
            <a:r>
              <a:rPr lang="en-US" altLang="en-US" sz="2400" dirty="0">
                <a:solidFill>
                  <a:srgbClr val="8124C6"/>
                </a:solidFill>
              </a:rPr>
              <a:t> </a:t>
            </a:r>
            <a:r>
              <a:rPr lang="en-US" altLang="en-US" sz="2400" dirty="0"/>
              <a:t>– exclusive rights for a defined period to the manufacture, use, or sale of that invention</a:t>
            </a:r>
          </a:p>
          <a:p>
            <a:pPr marL="914400" lvl="1" indent="-457200" algn="just">
              <a:buFont typeface="Wingdings" panose="05000000000000000000" pitchFamily="2" charset="2"/>
              <a:buAutoNum type="arabicPeriod"/>
            </a:pPr>
            <a:r>
              <a:rPr lang="en-US" altLang="en-US" sz="2400" b="1" dirty="0">
                <a:solidFill>
                  <a:srgbClr val="00B050"/>
                </a:solidFill>
              </a:rPr>
              <a:t>Copyrights</a:t>
            </a:r>
            <a:r>
              <a:rPr lang="en-US" altLang="en-US" sz="2400" dirty="0"/>
              <a:t> – the exclusive legal rights of authors, composers, playwrights, artists, and publishers to publish and disperse their work as they see fit</a:t>
            </a:r>
          </a:p>
          <a:p>
            <a:pPr marL="914400" lvl="1" indent="-457200" algn="just">
              <a:buFont typeface="Wingdings" panose="05000000000000000000" pitchFamily="2" charset="2"/>
              <a:buAutoNum type="arabicPeriod"/>
            </a:pPr>
            <a:r>
              <a:rPr lang="en-US" altLang="en-US" sz="2400" b="1" dirty="0">
                <a:solidFill>
                  <a:srgbClr val="0070C0"/>
                </a:solidFill>
              </a:rPr>
              <a:t>Trademarks</a:t>
            </a:r>
            <a:r>
              <a:rPr lang="en-US" altLang="en-US" sz="2400" dirty="0"/>
              <a:t> – design and names by which merchants or manufacturers designate and differentiate their products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1E890A4-5010-3428-3098-1E94F3CEE25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939962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Intellectual Property: Rights and Protection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eaLnBrk="1" hangingPunct="1"/>
            <a:r>
              <a:rPr lang="en-US" altLang="en-US" b="1" dirty="0"/>
              <a:t>Intellectual property </a:t>
            </a:r>
            <a:r>
              <a:rPr lang="en-US" altLang="en-US" dirty="0"/>
              <a:t>refers to creative ideas, expertise, or intangible insights that grant its owner a competitive advantage</a:t>
            </a:r>
          </a:p>
          <a:p>
            <a:pPr eaLnBrk="1" hangingPunct="1"/>
            <a:r>
              <a:rPr lang="en-US" altLang="en-US" b="1" dirty="0"/>
              <a:t>Intellectual property rights</a:t>
            </a:r>
            <a:r>
              <a:rPr lang="en-US" altLang="en-US" dirty="0"/>
              <a:t> refer to the right to control and derive the benefits from writing, inventions, processes, and identifiers</a:t>
            </a:r>
          </a:p>
          <a:p>
            <a:pPr lvl="1" eaLnBrk="1" hangingPunct="1"/>
            <a:r>
              <a:rPr lang="en-US" altLang="en-US" dirty="0">
                <a:ea typeface="Arial" panose="020B0604020202020204" pitchFamily="34" charset="0"/>
              </a:rPr>
              <a:t>no </a:t>
            </a:r>
            <a:r>
              <a:rPr lang="ja-JP" altLang="en-US" dirty="0">
                <a:ea typeface="MS PGothic" panose="020B0600070205080204" pitchFamily="34" charset="-128"/>
              </a:rPr>
              <a:t>“</a:t>
            </a:r>
            <a:r>
              <a:rPr lang="en-US" altLang="ja-JP" dirty="0">
                <a:ea typeface="MS PGothic" panose="020B0600070205080204" pitchFamily="34" charset="-128"/>
              </a:rPr>
              <a:t>global</a:t>
            </a:r>
            <a:r>
              <a:rPr lang="ja-JP" altLang="en-US" dirty="0">
                <a:ea typeface="MS PGothic" panose="020B0600070205080204" pitchFamily="34" charset="-128"/>
              </a:rPr>
              <a:t>”</a:t>
            </a:r>
            <a:r>
              <a:rPr lang="en-US" altLang="ja-JP" dirty="0">
                <a:ea typeface="MS PGothic" panose="020B0600070205080204" pitchFamily="34" charset="-128"/>
              </a:rPr>
              <a:t> patent, trademark or copyright exists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881BFD4-69B6-0AE9-AA39-B7DD8095060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38666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Which Countries Are Most Corrupt?</a:t>
            </a:r>
          </a:p>
        </p:txBody>
      </p:sp>
      <p:sp>
        <p:nvSpPr>
          <p:cNvPr id="2" name="Footer Placeholder 1">
            <a:extLst>
              <a:ext uri="{FF2B5EF4-FFF2-40B4-BE49-F238E27FC236}">
                <a16:creationId xmlns:a16="http://schemas.microsoft.com/office/drawing/2014/main" id="{574F68E1-DF9A-B09C-1F09-9BDEE118AE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a:extLst>
              <a:ext uri="{FF2B5EF4-FFF2-40B4-BE49-F238E27FC236}">
                <a16:creationId xmlns:a16="http://schemas.microsoft.com/office/drawing/2014/main" id="{12CC077A-52C2-E006-337B-74DB268D23F5}"/>
              </a:ext>
            </a:extLst>
          </p:cNvPr>
          <p:cNvPicPr>
            <a:picLocks noChangeAspect="1"/>
          </p:cNvPicPr>
          <p:nvPr/>
        </p:nvPicPr>
        <p:blipFill>
          <a:blip r:embed="rId3"/>
          <a:stretch>
            <a:fillRect/>
          </a:stretch>
        </p:blipFill>
        <p:spPr>
          <a:xfrm>
            <a:off x="2279576" y="836712"/>
            <a:ext cx="7430263" cy="4715204"/>
          </a:xfrm>
          <a:prstGeom prst="rect">
            <a:avLst/>
          </a:prstGeom>
        </p:spPr>
      </p:pic>
      <p:pic>
        <p:nvPicPr>
          <p:cNvPr id="9" name="Picture 8">
            <a:extLst>
              <a:ext uri="{FF2B5EF4-FFF2-40B4-BE49-F238E27FC236}">
                <a16:creationId xmlns:a16="http://schemas.microsoft.com/office/drawing/2014/main" id="{B0CD18A9-9F2C-1A24-1979-E1BF2D689543}"/>
              </a:ext>
            </a:extLst>
          </p:cNvPr>
          <p:cNvPicPr>
            <a:picLocks noChangeAspect="1"/>
          </p:cNvPicPr>
          <p:nvPr/>
        </p:nvPicPr>
        <p:blipFill>
          <a:blip r:embed="rId4"/>
          <a:stretch>
            <a:fillRect/>
          </a:stretch>
        </p:blipFill>
        <p:spPr>
          <a:xfrm>
            <a:off x="20084" y="1307234"/>
            <a:ext cx="2180647" cy="3249711"/>
          </a:xfrm>
          <a:prstGeom prst="rect">
            <a:avLst/>
          </a:prstGeom>
        </p:spPr>
      </p:pic>
      <p:pic>
        <p:nvPicPr>
          <p:cNvPr id="11" name="Picture 10">
            <a:extLst>
              <a:ext uri="{FF2B5EF4-FFF2-40B4-BE49-F238E27FC236}">
                <a16:creationId xmlns:a16="http://schemas.microsoft.com/office/drawing/2014/main" id="{9D3238E1-D16D-E545-79D5-97090F5D3C2D}"/>
              </a:ext>
            </a:extLst>
          </p:cNvPr>
          <p:cNvPicPr>
            <a:picLocks noChangeAspect="1"/>
          </p:cNvPicPr>
          <p:nvPr/>
        </p:nvPicPr>
        <p:blipFill>
          <a:blip r:embed="rId5"/>
          <a:stretch>
            <a:fillRect/>
          </a:stretch>
        </p:blipFill>
        <p:spPr>
          <a:xfrm>
            <a:off x="10056440" y="1635945"/>
            <a:ext cx="1899867" cy="2592288"/>
          </a:xfrm>
          <a:prstGeom prst="rect">
            <a:avLst/>
          </a:prstGeom>
        </p:spPr>
      </p:pic>
      <p:pic>
        <p:nvPicPr>
          <p:cNvPr id="13" name="Picture 12">
            <a:extLst>
              <a:ext uri="{FF2B5EF4-FFF2-40B4-BE49-F238E27FC236}">
                <a16:creationId xmlns:a16="http://schemas.microsoft.com/office/drawing/2014/main" id="{C5667024-C143-9F5D-9179-66E629C457CE}"/>
              </a:ext>
            </a:extLst>
          </p:cNvPr>
          <p:cNvPicPr>
            <a:picLocks noChangeAspect="1"/>
          </p:cNvPicPr>
          <p:nvPr/>
        </p:nvPicPr>
        <p:blipFill>
          <a:blip r:embed="rId6"/>
          <a:stretch>
            <a:fillRect/>
          </a:stretch>
        </p:blipFill>
        <p:spPr>
          <a:xfrm>
            <a:off x="10056440" y="1307234"/>
            <a:ext cx="2022834" cy="328711"/>
          </a:xfrm>
          <a:prstGeom prst="rect">
            <a:avLst/>
          </a:prstGeom>
        </p:spPr>
      </p:pic>
      <p:sp>
        <p:nvSpPr>
          <p:cNvPr id="14" name="TextBox 13">
            <a:extLst>
              <a:ext uri="{FF2B5EF4-FFF2-40B4-BE49-F238E27FC236}">
                <a16:creationId xmlns:a16="http://schemas.microsoft.com/office/drawing/2014/main" id="{4D098217-2E23-4423-570D-2C50DD978B40}"/>
              </a:ext>
            </a:extLst>
          </p:cNvPr>
          <p:cNvSpPr txBox="1"/>
          <p:nvPr/>
        </p:nvSpPr>
        <p:spPr>
          <a:xfrm>
            <a:off x="267208" y="958334"/>
            <a:ext cx="1839067" cy="369332"/>
          </a:xfrm>
          <a:prstGeom prst="rect">
            <a:avLst/>
          </a:prstGeom>
          <a:noFill/>
        </p:spPr>
        <p:txBody>
          <a:bodyPr wrap="square" rtlCol="0">
            <a:spAutoFit/>
          </a:bodyPr>
          <a:lstStyle/>
          <a:p>
            <a:r>
              <a:rPr lang="en-GB" b="1" dirty="0">
                <a:solidFill>
                  <a:srgbClr val="00B050"/>
                </a:solidFill>
              </a:rPr>
              <a:t>Least Corrupt</a:t>
            </a:r>
          </a:p>
        </p:txBody>
      </p:sp>
      <p:sp>
        <p:nvSpPr>
          <p:cNvPr id="15" name="TextBox 14">
            <a:extLst>
              <a:ext uri="{FF2B5EF4-FFF2-40B4-BE49-F238E27FC236}">
                <a16:creationId xmlns:a16="http://schemas.microsoft.com/office/drawing/2014/main" id="{15DE94A1-C722-3F42-768F-D8399AF2C101}"/>
              </a:ext>
            </a:extLst>
          </p:cNvPr>
          <p:cNvSpPr txBox="1"/>
          <p:nvPr/>
        </p:nvSpPr>
        <p:spPr>
          <a:xfrm>
            <a:off x="10148323" y="1021378"/>
            <a:ext cx="1839067" cy="369332"/>
          </a:xfrm>
          <a:prstGeom prst="rect">
            <a:avLst/>
          </a:prstGeom>
          <a:noFill/>
        </p:spPr>
        <p:txBody>
          <a:bodyPr wrap="square" rtlCol="0">
            <a:spAutoFit/>
          </a:bodyPr>
          <a:lstStyle/>
          <a:p>
            <a:pPr algn="ctr"/>
            <a:r>
              <a:rPr lang="en-GB" b="1" dirty="0">
                <a:solidFill>
                  <a:srgbClr val="FF0000"/>
                </a:solidFill>
              </a:rPr>
              <a:t>Most Corrupt</a:t>
            </a:r>
          </a:p>
        </p:txBody>
      </p:sp>
    </p:spTree>
    <p:extLst>
      <p:ext uri="{BB962C8B-B14F-4D97-AF65-F5344CB8AC3E}">
        <p14:creationId xmlns:p14="http://schemas.microsoft.com/office/powerpoint/2010/main" val="25807786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DBAEEA-8517-8F71-4F9D-EF0BA45CE147}"/>
              </a:ext>
            </a:extLst>
          </p:cNvPr>
          <p:cNvPicPr>
            <a:picLocks noChangeAspect="1"/>
          </p:cNvPicPr>
          <p:nvPr/>
        </p:nvPicPr>
        <p:blipFill>
          <a:blip r:embed="rId2"/>
          <a:stretch>
            <a:fillRect/>
          </a:stretch>
        </p:blipFill>
        <p:spPr>
          <a:xfrm>
            <a:off x="2390258" y="260648"/>
            <a:ext cx="7411484" cy="4667901"/>
          </a:xfrm>
          <a:prstGeom prst="rect">
            <a:avLst/>
          </a:prstGeom>
        </p:spPr>
      </p:pic>
      <p:sp>
        <p:nvSpPr>
          <p:cNvPr id="4" name="TextBox 3">
            <a:extLst>
              <a:ext uri="{FF2B5EF4-FFF2-40B4-BE49-F238E27FC236}">
                <a16:creationId xmlns:a16="http://schemas.microsoft.com/office/drawing/2014/main" id="{108B64B7-422A-059F-959A-F636F32F9E90}"/>
              </a:ext>
            </a:extLst>
          </p:cNvPr>
          <p:cNvSpPr txBox="1"/>
          <p:nvPr/>
        </p:nvSpPr>
        <p:spPr>
          <a:xfrm>
            <a:off x="3863752" y="4962472"/>
            <a:ext cx="4896544" cy="369332"/>
          </a:xfrm>
          <a:prstGeom prst="rect">
            <a:avLst/>
          </a:prstGeom>
          <a:noFill/>
        </p:spPr>
        <p:txBody>
          <a:bodyPr wrap="square">
            <a:spAutoFit/>
          </a:bodyPr>
          <a:lstStyle/>
          <a:p>
            <a:pPr algn="ctr"/>
            <a:r>
              <a:rPr lang="en-GB" dirty="0"/>
              <a:t>Global Country Risk Map – Source: </a:t>
            </a:r>
            <a:r>
              <a:rPr lang="en-GB" dirty="0">
                <a:hlinkClick r:id="rId3"/>
              </a:rPr>
              <a:t>Coface</a:t>
            </a:r>
            <a:endParaRPr lang="en-GB" dirty="0"/>
          </a:p>
        </p:txBody>
      </p:sp>
    </p:spTree>
    <p:extLst>
      <p:ext uri="{BB962C8B-B14F-4D97-AF65-F5344CB8AC3E}">
        <p14:creationId xmlns:p14="http://schemas.microsoft.com/office/powerpoint/2010/main" val="5768232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124643" y="2990716"/>
            <a:ext cx="4182464" cy="648075"/>
          </a:xfrm>
        </p:spPr>
        <p:txBody>
          <a:bodyPr/>
          <a:lstStyle/>
          <a:p>
            <a:pPr marL="0" indent="0" algn="just">
              <a:buClr>
                <a:schemeClr val="tx1"/>
              </a:buClr>
              <a:buNone/>
            </a:pPr>
            <a:r>
              <a:rPr lang="en-GB" sz="1600" dirty="0">
                <a:hlinkClick r:id="rId3"/>
              </a:rPr>
              <a:t>Coface Country &amp; Sector Risks Handbook 2024 | Coface</a:t>
            </a:r>
            <a:endParaRPr lang="en-GB" sz="1600" dirty="0"/>
          </a:p>
        </p:txBody>
      </p:sp>
      <p:sp>
        <p:nvSpPr>
          <p:cNvPr id="2" name="Content Placeholder 2">
            <a:extLst>
              <a:ext uri="{FF2B5EF4-FFF2-40B4-BE49-F238E27FC236}">
                <a16:creationId xmlns:a16="http://schemas.microsoft.com/office/drawing/2014/main" id="{32E62749-ADF2-C6B6-AA9A-14F89BF0D2FD}"/>
              </a:ext>
            </a:extLst>
          </p:cNvPr>
          <p:cNvSpPr txBox="1">
            <a:spLocks/>
          </p:cNvSpPr>
          <p:nvPr/>
        </p:nvSpPr>
        <p:spPr bwMode="auto">
          <a:xfrm rot="16200000">
            <a:off x="5624948" y="3104961"/>
            <a:ext cx="4182464"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600" dirty="0">
                <a:hlinkClick r:id="rId4"/>
              </a:rPr>
              <a:t>Global Risks Report 2024 | World Economic Forum | World Economic Forum</a:t>
            </a:r>
            <a:endParaRPr lang="en-GB" sz="1600" dirty="0"/>
          </a:p>
        </p:txBody>
      </p:sp>
      <p:sp>
        <p:nvSpPr>
          <p:cNvPr id="4" name="Footer Placeholder 1">
            <a:extLst>
              <a:ext uri="{FF2B5EF4-FFF2-40B4-BE49-F238E27FC236}">
                <a16:creationId xmlns:a16="http://schemas.microsoft.com/office/drawing/2014/main" id="{27555EDD-BAE2-8E53-7825-FFD1582BA6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a:extLst>
              <a:ext uri="{FF2B5EF4-FFF2-40B4-BE49-F238E27FC236}">
                <a16:creationId xmlns:a16="http://schemas.microsoft.com/office/drawing/2014/main" id="{D101D89C-0718-1FA0-3795-8C1E4A88B6CB}"/>
              </a:ext>
            </a:extLst>
          </p:cNvPr>
          <p:cNvPicPr>
            <a:picLocks noChangeAspect="1"/>
          </p:cNvPicPr>
          <p:nvPr/>
        </p:nvPicPr>
        <p:blipFill>
          <a:blip r:embed="rId5"/>
          <a:stretch>
            <a:fillRect/>
          </a:stretch>
        </p:blipFill>
        <p:spPr>
          <a:xfrm>
            <a:off x="2358603" y="1127719"/>
            <a:ext cx="3089325" cy="4374069"/>
          </a:xfrm>
          <a:prstGeom prst="rect">
            <a:avLst/>
          </a:prstGeom>
        </p:spPr>
      </p:pic>
      <p:pic>
        <p:nvPicPr>
          <p:cNvPr id="9" name="Picture 8">
            <a:extLst>
              <a:ext uri="{FF2B5EF4-FFF2-40B4-BE49-F238E27FC236}">
                <a16:creationId xmlns:a16="http://schemas.microsoft.com/office/drawing/2014/main" id="{F04FA419-05C3-0702-53C3-FAB6B9067BDA}"/>
              </a:ext>
            </a:extLst>
          </p:cNvPr>
          <p:cNvPicPr>
            <a:picLocks noChangeAspect="1"/>
          </p:cNvPicPr>
          <p:nvPr/>
        </p:nvPicPr>
        <p:blipFill>
          <a:blip r:embed="rId6"/>
          <a:stretch>
            <a:fillRect/>
          </a:stretch>
        </p:blipFill>
        <p:spPr>
          <a:xfrm>
            <a:off x="8119242" y="1102316"/>
            <a:ext cx="3089326" cy="4385740"/>
          </a:xfrm>
          <a:prstGeom prst="rect">
            <a:avLst/>
          </a:prstGeom>
        </p:spPr>
      </p:pic>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1000"/>
                                        <p:tgtEl>
                                          <p:spTgt spid="2">
                                            <p:txEl>
                                              <p:pRg st="0" end="0"/>
                                            </p:txEl>
                                          </p:spTgt>
                                        </p:tgtEl>
                                      </p:cBhvr>
                                    </p:animEffect>
                                    <p:anim calcmode="lin" valueType="num">
                                      <p:cBhvr>
                                        <p:cTn id="13"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361EEB4-7A7A-773D-8468-152599B015F3}"/>
              </a:ext>
            </a:extLst>
          </p:cNvPr>
          <p:cNvPicPr>
            <a:picLocks noChangeAspect="1"/>
          </p:cNvPicPr>
          <p:nvPr/>
        </p:nvPicPr>
        <p:blipFill>
          <a:blip r:embed="rId2"/>
          <a:stretch>
            <a:fillRect/>
          </a:stretch>
        </p:blipFill>
        <p:spPr>
          <a:xfrm>
            <a:off x="1055440" y="620689"/>
            <a:ext cx="9865095" cy="4393808"/>
          </a:xfrm>
          <a:prstGeom prst="rect">
            <a:avLst/>
          </a:prstGeom>
        </p:spPr>
      </p:pic>
      <p:sp>
        <p:nvSpPr>
          <p:cNvPr id="6" name="Rectangle 5">
            <a:extLst>
              <a:ext uri="{FF2B5EF4-FFF2-40B4-BE49-F238E27FC236}">
                <a16:creationId xmlns:a16="http://schemas.microsoft.com/office/drawing/2014/main" id="{626ECD69-36E2-FF1C-F44F-380ABBF61E9D}"/>
              </a:ext>
            </a:extLst>
          </p:cNvPr>
          <p:cNvSpPr/>
          <p:nvPr/>
        </p:nvSpPr>
        <p:spPr>
          <a:xfrm>
            <a:off x="335360" y="116632"/>
            <a:ext cx="9577064" cy="3600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rPr>
              <a:t>VUCA MODEL</a:t>
            </a:r>
            <a:endParaRPr lang="en-GB" sz="3600" b="1" dirty="0">
              <a:solidFill>
                <a:schemeClr val="tx1"/>
              </a:solidFill>
            </a:endParaRPr>
          </a:p>
        </p:txBody>
      </p:sp>
      <p:sp>
        <p:nvSpPr>
          <p:cNvPr id="3" name="TextBox 2">
            <a:extLst>
              <a:ext uri="{FF2B5EF4-FFF2-40B4-BE49-F238E27FC236}">
                <a16:creationId xmlns:a16="http://schemas.microsoft.com/office/drawing/2014/main" id="{7A1C78FB-02C4-3925-356E-64957BB5A107}"/>
              </a:ext>
            </a:extLst>
          </p:cNvPr>
          <p:cNvSpPr txBox="1"/>
          <p:nvPr/>
        </p:nvSpPr>
        <p:spPr>
          <a:xfrm>
            <a:off x="2711624" y="5162156"/>
            <a:ext cx="6094140" cy="369332"/>
          </a:xfrm>
          <a:prstGeom prst="rect">
            <a:avLst/>
          </a:prstGeom>
          <a:noFill/>
        </p:spPr>
        <p:txBody>
          <a:bodyPr wrap="square">
            <a:spAutoFit/>
          </a:bodyPr>
          <a:lstStyle/>
          <a:p>
            <a:r>
              <a:rPr lang="en-GB" dirty="0">
                <a:hlinkClick r:id="rId3"/>
              </a:rPr>
              <a:t>The VUCA approach - YouTube</a:t>
            </a:r>
            <a:endParaRPr lang="en-GB" dirty="0"/>
          </a:p>
        </p:txBody>
      </p:sp>
    </p:spTree>
    <p:extLst>
      <p:ext uri="{BB962C8B-B14F-4D97-AF65-F5344CB8AC3E}">
        <p14:creationId xmlns:p14="http://schemas.microsoft.com/office/powerpoint/2010/main" val="28622517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3 – Indonesia: Asia's Stumbling Giant</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550949"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political factors explain Indonesia's poor economic performance? What economic factors? Are these two related?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do you think foreign firms exited Indonesia in the early 2000s? What are the implications for the country? What is required to reverse this trend?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Why is corruption so endemic in Indonesia? What are its consequences?</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the risks facing foreign firms that do business in Indonesia? What is required to reduce these risks?</a:t>
            </a:r>
          </a:p>
        </p:txBody>
      </p:sp>
      <p:pic>
        <p:nvPicPr>
          <p:cNvPr id="5" name="Picture 4" descr="A group of people in a city&#10;&#10;Description automatically generated">
            <a:extLst>
              <a:ext uri="{FF2B5EF4-FFF2-40B4-BE49-F238E27FC236}">
                <a16:creationId xmlns:a16="http://schemas.microsoft.com/office/drawing/2014/main" id="{3420C3F3-89B2-42CF-B667-0D5333FF57A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259722" y="1950369"/>
            <a:ext cx="2596918" cy="1726692"/>
          </a:xfrm>
          <a:prstGeom prst="rect">
            <a:avLst/>
          </a:prstGeom>
        </p:spPr>
      </p:pic>
      <p:pic>
        <p:nvPicPr>
          <p:cNvPr id="8" name="Picture 7" descr="A close up of a flag&#10;&#10;Description automatically generated">
            <a:extLst>
              <a:ext uri="{FF2B5EF4-FFF2-40B4-BE49-F238E27FC236}">
                <a16:creationId xmlns:a16="http://schemas.microsoft.com/office/drawing/2014/main" id="{1B1148AB-4F5F-4538-B14D-B25D7187DAB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05798" y="3932681"/>
            <a:ext cx="2550842" cy="1544955"/>
          </a:xfrm>
          <a:prstGeom prst="rect">
            <a:avLst/>
          </a:prstGeom>
        </p:spPr>
      </p:pic>
      <p:sp>
        <p:nvSpPr>
          <p:cNvPr id="2" name="Footer Placeholder 1">
            <a:extLst>
              <a:ext uri="{FF2B5EF4-FFF2-40B4-BE49-F238E27FC236}">
                <a16:creationId xmlns:a16="http://schemas.microsoft.com/office/drawing/2014/main" id="{EC8BDC91-BF0E-F9F6-F1B0-312335398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36217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2250" fill="hold"/>
                                        <p:tgtEl>
                                          <p:spTgt spid="5"/>
                                        </p:tgtEl>
                                        <p:attrNameLst>
                                          <p:attrName>ppt_w</p:attrName>
                                        </p:attrNameLst>
                                      </p:cBhvr>
                                      <p:tavLst>
                                        <p:tav tm="0">
                                          <p:val>
                                            <p:fltVal val="0"/>
                                          </p:val>
                                        </p:tav>
                                        <p:tav tm="100000">
                                          <p:val>
                                            <p:strVal val="#ppt_w"/>
                                          </p:val>
                                        </p:tav>
                                      </p:tavLst>
                                    </p:anim>
                                    <p:anim calcmode="lin" valueType="num">
                                      <p:cBhvr>
                                        <p:cTn id="13" dur="2250" fill="hold"/>
                                        <p:tgtEl>
                                          <p:spTgt spid="5"/>
                                        </p:tgtEl>
                                        <p:attrNameLst>
                                          <p:attrName>ppt_h</p:attrName>
                                        </p:attrNameLst>
                                      </p:cBhvr>
                                      <p:tavLst>
                                        <p:tav tm="0">
                                          <p:val>
                                            <p:fltVal val="0"/>
                                          </p:val>
                                        </p:tav>
                                        <p:tav tm="100000">
                                          <p:val>
                                            <p:strVal val="#ppt_h"/>
                                          </p:val>
                                        </p:tav>
                                      </p:tavLst>
                                    </p:anim>
                                    <p:animEffect transition="in" filter="fade">
                                      <p:cBhvr>
                                        <p:cTn id="14" dur="2250"/>
                                        <p:tgtEl>
                                          <p:spTgt spid="5"/>
                                        </p:tgtEl>
                                      </p:cBhvr>
                                    </p:animEffect>
                                  </p:childTnLst>
                                </p:cTn>
                              </p:par>
                              <p:par>
                                <p:cTn id="15" presetID="53" presetClass="entr" presetSubtype="16"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p:cTn id="17" dur="2250" fill="hold"/>
                                        <p:tgtEl>
                                          <p:spTgt spid="8"/>
                                        </p:tgtEl>
                                        <p:attrNameLst>
                                          <p:attrName>ppt_w</p:attrName>
                                        </p:attrNameLst>
                                      </p:cBhvr>
                                      <p:tavLst>
                                        <p:tav tm="0">
                                          <p:val>
                                            <p:fltVal val="0"/>
                                          </p:val>
                                        </p:tav>
                                        <p:tav tm="100000">
                                          <p:val>
                                            <p:strVal val="#ppt_w"/>
                                          </p:val>
                                        </p:tav>
                                      </p:tavLst>
                                    </p:anim>
                                    <p:anim calcmode="lin" valueType="num">
                                      <p:cBhvr>
                                        <p:cTn id="18" dur="2250" fill="hold"/>
                                        <p:tgtEl>
                                          <p:spTgt spid="8"/>
                                        </p:tgtEl>
                                        <p:attrNameLst>
                                          <p:attrName>ppt_h</p:attrName>
                                        </p:attrNameLst>
                                      </p:cBhvr>
                                      <p:tavLst>
                                        <p:tav tm="0">
                                          <p:val>
                                            <p:fltVal val="0"/>
                                          </p:val>
                                        </p:tav>
                                        <p:tav tm="100000">
                                          <p:val>
                                            <p:strVal val="#ppt_h"/>
                                          </p:val>
                                        </p:tav>
                                      </p:tavLst>
                                    </p:anim>
                                    <p:animEffect transition="in" filter="fade">
                                      <p:cBhvr>
                                        <p:cTn id="19" dur="2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8651B44F-1181-1CA0-3AB4-23CD7069640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EDDAA4F-7AEB-2A05-7CDE-CF4A54CA528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3971</Words>
  <Application>Microsoft Office PowerPoint</Application>
  <PresentationFormat>Widescreen</PresentationFormat>
  <Paragraphs>327</Paragraphs>
  <Slides>41</Slides>
  <Notes>37</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41</vt:i4>
      </vt:variant>
    </vt:vector>
  </HeadingPairs>
  <TitlesOfParts>
    <vt:vector size="53" baseType="lpstr">
      <vt:lpstr>MS PGothic</vt:lpstr>
      <vt:lpstr>Myriad Pro</vt:lpstr>
      <vt:lpstr>Aharoni</vt:lpstr>
      <vt:lpstr>Arial</vt:lpstr>
      <vt:lpstr>Arial Narrow</vt:lpstr>
      <vt:lpstr>Bodoni MT</vt:lpstr>
      <vt:lpstr>Calibri</vt:lpstr>
      <vt:lpstr>Symbol</vt:lpstr>
      <vt:lpstr>Verdana</vt:lpstr>
      <vt:lpstr>Wingdings</vt:lpstr>
      <vt:lpstr>20140311PresentationUWTSDTemplate</vt:lpstr>
      <vt:lpstr>1_20140311PresentationUWTSDTemplate</vt:lpstr>
      <vt:lpstr>LCMB7034</vt:lpstr>
      <vt:lpstr>Learning Objectives</vt:lpstr>
      <vt:lpstr>How Can Managers Determine A Market’s Overall Attractiveness? </vt:lpstr>
      <vt:lpstr>How Can Managers Determine A Market’s Overall Attractiveness?</vt:lpstr>
      <vt:lpstr>What Are The Implications of Political Economy Differences For Managers?</vt:lpstr>
      <vt:lpstr>The Political/Social Environment </vt:lpstr>
      <vt:lpstr>The Political Environment</vt:lpstr>
      <vt:lpstr>What Is A Political System?</vt:lpstr>
      <vt:lpstr>Political Risk</vt:lpstr>
      <vt:lpstr>Types of Economic Systems</vt:lpstr>
      <vt:lpstr>Types of Economic Systems</vt:lpstr>
      <vt:lpstr>Types of Economic Systems</vt:lpstr>
      <vt:lpstr>Easy Here, Hard There: Doing Business In Various Countries</vt:lpstr>
      <vt:lpstr>Case Study 1 – China: Complicated Risks, Case Big Opportunities</vt:lpstr>
      <vt:lpstr>The Economic Environment </vt:lpstr>
      <vt:lpstr>Economic Environment</vt:lpstr>
      <vt:lpstr>Inflation</vt:lpstr>
      <vt:lpstr>Unemployment</vt:lpstr>
      <vt:lpstr>Debt</vt:lpstr>
      <vt:lpstr>Income Distribution</vt:lpstr>
      <vt:lpstr>PowerPoint Presentation</vt:lpstr>
      <vt:lpstr>Poverty</vt:lpstr>
      <vt:lpstr>PowerPoint Presentation</vt:lpstr>
      <vt:lpstr>Balance of Payments</vt:lpstr>
      <vt:lpstr>Economic Freedom</vt:lpstr>
      <vt:lpstr>Index of Economic Freedom</vt:lpstr>
      <vt:lpstr>Economic Development, Performance, and Potential</vt:lpstr>
      <vt:lpstr>PowerPoint Presentation</vt:lpstr>
      <vt:lpstr>Case Study 2 - Japan's Economic Malaise</vt:lpstr>
      <vt:lpstr>The Legal Environment </vt:lpstr>
      <vt:lpstr>Governmental and Legal Systems</vt:lpstr>
      <vt:lpstr>Operational Concerns</vt:lpstr>
      <vt:lpstr>How Can Intellectual Property Be Protected? </vt:lpstr>
      <vt:lpstr>Intellectual Property: Rights and Protection</vt:lpstr>
      <vt:lpstr>Which Countries Are Most Corrupt?</vt:lpstr>
      <vt:lpstr>PowerPoint Presentation</vt:lpstr>
      <vt:lpstr>Easy Here, Hard There: Doing Business In Various Countries</vt:lpstr>
      <vt:lpstr>PowerPoint Presentation</vt:lpstr>
      <vt:lpstr>Case Study 3 – Indonesia: Asia's Stumbling Giant</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325</cp:revision>
  <cp:lastPrinted>2018-07-09T15:27:01Z</cp:lastPrinted>
  <dcterms:created xsi:type="dcterms:W3CDTF">2002-10-07T19:43:58Z</dcterms:created>
  <dcterms:modified xsi:type="dcterms:W3CDTF">2025-05-11T20:36:44Z</dcterms:modified>
</cp:coreProperties>
</file>