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10" d="100"/>
          <a:sy n="110"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FFB7B-4655-4EB6-88CC-C27EE4CBA8E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8FA0D7-7EAE-4A02-9FF5-BA56F2D0DD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8A970A8-B10B-47D8-B609-5CD8E332CF48}"/>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3BF6F355-BE6A-4625-AE27-8742DC28FB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FFDFF-EED2-4F6F-AC1C-5EB03E3BFDCE}"/>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62168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16E67-E852-4465-85AB-F129118D09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D99B3C-AB00-4853-A058-9495ADCEBB2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2CD75A-1788-4E2C-A413-6A06A27CA04D}"/>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D479487C-B78D-4972-97FE-ACE947111A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1EC5A5-4260-4C20-BDCB-6F383298B1CD}"/>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151129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4DE1A-E6B7-41D3-8A23-D3761F7739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90E95FF-E688-4F82-BCBB-7BB1EEF82B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B925F5E-7958-4867-B635-9166549CFB1C}"/>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BAFEE3FA-4730-4217-A5C9-DAC5BD3FE5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13627-D5F2-4C7C-AD39-C5D940D449CD}"/>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739130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F5C3C-E42D-4F19-80EB-CADDBBAAAF1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1E190CF-8C2E-44E6-BB40-6A9EDA06F89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22CAAB-9FE1-4B16-80AF-233019CDCF5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1B9E8E4-5730-475D-ADD1-38E219BB03B8}"/>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6" name="Footer Placeholder 5">
            <a:extLst>
              <a:ext uri="{FF2B5EF4-FFF2-40B4-BE49-F238E27FC236}">
                <a16:creationId xmlns:a16="http://schemas.microsoft.com/office/drawing/2014/main" id="{66382731-BD7F-4B69-B2CA-5091A5511E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D93BEA-EB9A-4202-935C-A8D43D69C7DE}"/>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756788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F911-EB5B-448D-B128-0DC31625A8C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9A3D1A8-27E7-434A-8B65-C9DAC688CD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B1FF111-6FDB-4898-A834-538FE5CA86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E6C98D4-D102-4B83-8137-0AA445B09D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24A002-8401-4C59-831A-481E1E1879A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57FAA18-56CC-4E79-A7F6-81C70A68C6E7}"/>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8" name="Footer Placeholder 7">
            <a:extLst>
              <a:ext uri="{FF2B5EF4-FFF2-40B4-BE49-F238E27FC236}">
                <a16:creationId xmlns:a16="http://schemas.microsoft.com/office/drawing/2014/main" id="{379A3384-F602-4F2D-9449-0393803D91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2723C2-AC5A-4FAF-A3F0-19407E0FB68A}"/>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3360827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D0188-9E41-4B46-A977-5A7159308EE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95495D1-7E24-49B1-BB9C-B294A0B48E53}"/>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4" name="Footer Placeholder 3">
            <a:extLst>
              <a:ext uri="{FF2B5EF4-FFF2-40B4-BE49-F238E27FC236}">
                <a16:creationId xmlns:a16="http://schemas.microsoft.com/office/drawing/2014/main" id="{A6766FC6-21BD-4B2F-99F3-B99A75266A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5392CA-0F8B-468C-9DC0-218AB719131B}"/>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2815821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ACCC44-7187-4451-B86E-BFE23BC7C2D9}"/>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3" name="Footer Placeholder 2">
            <a:extLst>
              <a:ext uri="{FF2B5EF4-FFF2-40B4-BE49-F238E27FC236}">
                <a16:creationId xmlns:a16="http://schemas.microsoft.com/office/drawing/2014/main" id="{BE8B80B1-85B8-4BF6-AB79-AB826A926D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B50057-3267-423F-8068-E65829D2107E}"/>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882891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CDECC-7CC6-499D-8B8D-56AC992DB1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3A1FBC0-DDC1-4E8B-9213-C714019C7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4BD155B-4F8E-47D6-B926-5B947276D0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AE1397-0FE6-4582-A589-A8EF8AB84343}"/>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6" name="Footer Placeholder 5">
            <a:extLst>
              <a:ext uri="{FF2B5EF4-FFF2-40B4-BE49-F238E27FC236}">
                <a16:creationId xmlns:a16="http://schemas.microsoft.com/office/drawing/2014/main" id="{8A7B4772-3AF0-4E2D-8636-265C79AE85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E4759-0E51-483D-B8CF-47DEAEA7C84D}"/>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291866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FDDDC-CD99-4C57-A895-21488826E0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F1ADFF0-EF13-48A3-8A22-E7FECB0361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F6ADC0-C350-42A0-B1E7-611A1C8CCA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9791E3-52DD-41D7-80FD-DA776B52E5BB}"/>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6" name="Footer Placeholder 5">
            <a:extLst>
              <a:ext uri="{FF2B5EF4-FFF2-40B4-BE49-F238E27FC236}">
                <a16:creationId xmlns:a16="http://schemas.microsoft.com/office/drawing/2014/main" id="{9FA69D2D-FFEB-4984-8A59-E4EE4E6503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899494-7671-4D99-A9BE-B046F9B5FB86}"/>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401394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A163-8851-4904-AEBB-E7948549272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4802BBD-09ED-49BF-BB4B-0D5BB67D536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3ADDEE-C012-4E14-ACE7-DBF763899285}"/>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F35C2458-5F14-4B2E-A62A-762846E374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6A190D-13E2-419B-A745-56D1DCC2A175}"/>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548387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F696D-5353-487E-8FBC-62D78C9245B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8CF040-6FCB-4B62-A50F-A72B29E67AC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196D4D-8AEA-4991-8CDA-5F6D92D56A8D}"/>
              </a:ext>
            </a:extLst>
          </p:cNvPr>
          <p:cNvSpPr>
            <a:spLocks noGrp="1"/>
          </p:cNvSpPr>
          <p:nvPr>
            <p:ph type="dt" sz="half" idx="10"/>
          </p:nvPr>
        </p:nvSpPr>
        <p:spPr/>
        <p:txBody>
          <a:body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99EFE2B2-A374-4899-B62E-6E3007087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58505-B423-415A-B5B3-FF5C51F3C99A}"/>
              </a:ext>
            </a:extLst>
          </p:cNvPr>
          <p:cNvSpPr>
            <a:spLocks noGrp="1"/>
          </p:cNvSpPr>
          <p:nvPr>
            <p:ph type="sldNum" sz="quarter" idx="12"/>
          </p:nvPr>
        </p:nvSpPr>
        <p:spPr/>
        <p:txBody>
          <a:bodyPr/>
          <a:lstStyle/>
          <a:p>
            <a:fld id="{2192713A-93C6-4570-A53E-EA7A3E8655C8}" type="slidenum">
              <a:rPr lang="en-GB" smtClean="0"/>
              <a:t>‹#›</a:t>
            </a:fld>
            <a:endParaRPr lang="en-GB"/>
          </a:p>
        </p:txBody>
      </p:sp>
    </p:spTree>
    <p:extLst>
      <p:ext uri="{BB962C8B-B14F-4D97-AF65-F5344CB8AC3E}">
        <p14:creationId xmlns:p14="http://schemas.microsoft.com/office/powerpoint/2010/main" val="1222160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7A9D49-E946-4A1B-978C-1F8E5AD68C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252CD29-2F9A-4D1D-AA11-C771197A0D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BEB014-C682-4B90-B7CB-B537FFE9B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9BA174-5A5F-4DC9-94A8-2BAD6EF81C0D}" type="datetimeFigureOut">
              <a:rPr lang="en-GB" smtClean="0"/>
              <a:t>16/12/2022</a:t>
            </a:fld>
            <a:endParaRPr lang="en-GB"/>
          </a:p>
        </p:txBody>
      </p:sp>
      <p:sp>
        <p:nvSpPr>
          <p:cNvPr id="5" name="Footer Placeholder 4">
            <a:extLst>
              <a:ext uri="{FF2B5EF4-FFF2-40B4-BE49-F238E27FC236}">
                <a16:creationId xmlns:a16="http://schemas.microsoft.com/office/drawing/2014/main" id="{E548CB3F-03D6-45C1-8C50-C187753A5E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20A57D-55F2-4CEF-8409-0695335FFF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2713A-93C6-4570-A53E-EA7A3E8655C8}" type="slidenum">
              <a:rPr lang="en-GB" smtClean="0"/>
              <a:t>‹#›</a:t>
            </a:fld>
            <a:endParaRPr lang="en-GB"/>
          </a:p>
        </p:txBody>
      </p:sp>
    </p:spTree>
    <p:extLst>
      <p:ext uri="{BB962C8B-B14F-4D97-AF65-F5344CB8AC3E}">
        <p14:creationId xmlns:p14="http://schemas.microsoft.com/office/powerpoint/2010/main" val="3746189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bankofengland.co.uk/monetary-policy-summary-and-minutes/2022/november-2022#:~:text=The%20Bank%20of%20England%27s%20Monetary,percentage%20points%2C%20to%203%25" TargetMode="External"/><Relationship Id="rId7" Type="http://schemas.openxmlformats.org/officeDocument/2006/relationships/hyperlink" Target="https://www.jpmorgan.com/commercial-banking/insights/economic-trends" TargetMode="External"/><Relationship Id="rId2" Type="http://schemas.openxmlformats.org/officeDocument/2006/relationships/hyperlink" Target="https://www.jll.co.uk/en/views/2022-social-impact-trends#:~:text=Pressure%20from%20the%20pandemic%2C%20rising,responsible%20commercial%20real%20estate%20industry" TargetMode="External"/><Relationship Id="rId1" Type="http://schemas.openxmlformats.org/officeDocument/2006/relationships/slideLayout" Target="../slideLayouts/slideLayout7.xml"/><Relationship Id="rId6" Type="http://schemas.openxmlformats.org/officeDocument/2006/relationships/hyperlink" Target="https://www2.deloitte.com/uk/en/pages/consumer-business/articles/sustainable-consumer.html" TargetMode="External"/><Relationship Id="rId5" Type="http://schemas.openxmlformats.org/officeDocument/2006/relationships/hyperlink" Target="https://www.cipd.co.uk/knowledge/strategy/organisational-development/pestle-analysis-factsheet#gref" TargetMode="External"/><Relationship Id="rId4" Type="http://schemas.openxmlformats.org/officeDocument/2006/relationships/hyperlink" Target="https://www.mckinsey.com/capabilities/mckinsey-digital/our-insights/the-top-trends-in-tech"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independent.co.uk/news/uk/home-news/christmas-eve-train-strike-postal-offices-nhs-b2240417.html" TargetMode="External"/><Relationship Id="rId3" Type="http://schemas.openxmlformats.org/officeDocument/2006/relationships/hyperlink" Target="https://www.mckinsey.com/capabilities/people-and-organizational-performance/our-insights/the-new-possible-how-hr-can-help-build-the-organization-of-the-future" TargetMode="External"/><Relationship Id="rId7" Type="http://schemas.openxmlformats.org/officeDocument/2006/relationships/hyperlink" Target="https://cpdonline.co.uk/knowledge-base/business/pestle-analysis/" TargetMode="External"/><Relationship Id="rId2" Type="http://schemas.openxmlformats.org/officeDocument/2006/relationships/hyperlink" Target="https://www.gov.uk/government/news/red-tape-cut-for-thousands-of-growing-businesses" TargetMode="External"/><Relationship Id="rId1" Type="http://schemas.openxmlformats.org/officeDocument/2006/relationships/slideLayout" Target="../slideLayouts/slideLayout7.xml"/><Relationship Id="rId6" Type="http://schemas.openxmlformats.org/officeDocument/2006/relationships/hyperlink" Target="https://www.ons.gov.uk/economy/inflationandpriceindices/bulletins/consumerpriceinflation/october2022" TargetMode="External"/><Relationship Id="rId5" Type="http://schemas.openxmlformats.org/officeDocument/2006/relationships/hyperlink" Target="https://www.ons.gov.uk/peoplepopulationandcommunity/wellbeing/bulletins/trustingovernmentuk/2022" TargetMode="External"/><Relationship Id="rId4" Type="http://schemas.openxmlformats.org/officeDocument/2006/relationships/hyperlink" Target="https://www.thetimes.co.uk/money-mentor/article/interest-rates-rise/" TargetMode="External"/><Relationship Id="rId9" Type="http://schemas.openxmlformats.org/officeDocument/2006/relationships/hyperlink" Target="https://www.mckinsey.com/capabilities/mckinsey-digital/our-insights/tech-at-the-edge-trends-reshaping-the-future-of-it-and-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993962A-D938-4F40-A377-9CC7D1D4B4C0}"/>
              </a:ext>
            </a:extLst>
          </p:cNvPr>
          <p:cNvSpPr/>
          <p:nvPr/>
        </p:nvSpPr>
        <p:spPr>
          <a:xfrm>
            <a:off x="383177" y="313509"/>
            <a:ext cx="11495314" cy="6226628"/>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BA3D5BB-A7E9-475F-BCED-DCF8E4D8FCD9}"/>
              </a:ext>
            </a:extLst>
          </p:cNvPr>
          <p:cNvSpPr txBox="1"/>
          <p:nvPr/>
        </p:nvSpPr>
        <p:spPr>
          <a:xfrm>
            <a:off x="644434" y="661851"/>
            <a:ext cx="10572206" cy="369332"/>
          </a:xfrm>
          <a:prstGeom prst="rect">
            <a:avLst/>
          </a:prstGeom>
          <a:noFill/>
        </p:spPr>
        <p:txBody>
          <a:bodyPr wrap="square" rtlCol="0">
            <a:spAutoFit/>
          </a:bodyPr>
          <a:lstStyle/>
          <a:p>
            <a:endParaRPr lang="en-GB" dirty="0"/>
          </a:p>
        </p:txBody>
      </p:sp>
      <p:pic>
        <p:nvPicPr>
          <p:cNvPr id="9" name="Picture 8">
            <a:extLst>
              <a:ext uri="{FF2B5EF4-FFF2-40B4-BE49-F238E27FC236}">
                <a16:creationId xmlns:a16="http://schemas.microsoft.com/office/drawing/2014/main" id="{DD49B4E4-D145-4176-B2A4-89FF14F6B0F3}"/>
              </a:ext>
            </a:extLst>
          </p:cNvPr>
          <p:cNvPicPr>
            <a:picLocks noChangeAspect="1"/>
          </p:cNvPicPr>
          <p:nvPr/>
        </p:nvPicPr>
        <p:blipFill>
          <a:blip r:embed="rId2"/>
          <a:stretch>
            <a:fillRect/>
          </a:stretch>
        </p:blipFill>
        <p:spPr>
          <a:xfrm>
            <a:off x="2673531" y="661851"/>
            <a:ext cx="6914606" cy="5765542"/>
          </a:xfrm>
          <a:prstGeom prst="rect">
            <a:avLst/>
          </a:prstGeom>
        </p:spPr>
      </p:pic>
    </p:spTree>
    <p:extLst>
      <p:ext uri="{BB962C8B-B14F-4D97-AF65-F5344CB8AC3E}">
        <p14:creationId xmlns:p14="http://schemas.microsoft.com/office/powerpoint/2010/main" val="278363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F146CA69-35E3-4BDB-AED5-B71E80EED66A}"/>
              </a:ext>
            </a:extLst>
          </p:cNvPr>
          <p:cNvSpPr txBox="1"/>
          <p:nvPr/>
        </p:nvSpPr>
        <p:spPr>
          <a:xfrm>
            <a:off x="195943" y="0"/>
            <a:ext cx="11993007" cy="3742762"/>
          </a:xfrm>
          <a:prstGeom prst="rect">
            <a:avLst/>
          </a:prstGeom>
        </p:spPr>
        <p:txBody>
          <a:bodyPr vert="horz" lIns="91440" tIns="45720" rIns="91440" bIns="45720" rtlCol="0">
            <a:normAutofit/>
          </a:bodyPr>
          <a:lstStyle/>
          <a:p>
            <a:pPr algn="ctr">
              <a:lnSpc>
                <a:spcPct val="90000"/>
              </a:lnSpc>
              <a:spcAft>
                <a:spcPts val="800"/>
              </a:spcAft>
            </a:pPr>
            <a:r>
              <a:rPr lang="en-US" sz="900" u="sng" dirty="0">
                <a:effectLst/>
                <a:latin typeface="Arial" panose="020B0604020202020204" pitchFamily="34" charset="0"/>
                <a:cs typeface="Arial" panose="020B0604020202020204" pitchFamily="34" charset="0"/>
              </a:rPr>
              <a:t>PESTLE</a:t>
            </a:r>
            <a:endParaRPr lang="en-US" sz="900" dirty="0">
              <a:effectLst/>
              <a:latin typeface="Arial" panose="020B0604020202020204" pitchFamily="34" charset="0"/>
              <a:cs typeface="Arial" panose="020B0604020202020204" pitchFamily="34" charset="0"/>
            </a:endParaRPr>
          </a:p>
          <a:p>
            <a:pPr>
              <a:lnSpc>
                <a:spcPct val="90000"/>
              </a:lnSpc>
              <a:spcAft>
                <a:spcPts val="800"/>
              </a:spcAft>
            </a:pPr>
            <a:r>
              <a:rPr lang="en-US" sz="900" dirty="0">
                <a:effectLst/>
                <a:latin typeface="Arial" panose="020B0604020202020204" pitchFamily="34" charset="0"/>
                <a:cs typeface="Arial" panose="020B0604020202020204" pitchFamily="34" charset="0"/>
              </a:rPr>
              <a:t>A PESTLE analysis is a tool that can be used to monitor the external factors that could have an impact on businesses or organisations (CIPD, 2022). PESTLE is an acronym and each letter within it stands for different categories that can be used to create a business analysis (Reding, 2022). They stand for Political, Economic, Social, Technological, Legal and Environmental. </a:t>
            </a:r>
          </a:p>
          <a:p>
            <a:pPr>
              <a:lnSpc>
                <a:spcPct val="90000"/>
              </a:lnSpc>
              <a:spcAft>
                <a:spcPts val="800"/>
              </a:spcAft>
            </a:pPr>
            <a:r>
              <a:rPr lang="en-US" sz="900" dirty="0">
                <a:effectLst/>
                <a:latin typeface="Arial" panose="020B0604020202020204" pitchFamily="34" charset="0"/>
                <a:cs typeface="Arial" panose="020B0604020202020204" pitchFamily="34" charset="0"/>
              </a:rPr>
              <a:t>The importance of using a PESTLE analysis for businesses or organisations can be significant as it maps out potential risks, possible outcomes and gains and how those changes could reflect positively on the business going forward. </a:t>
            </a:r>
          </a:p>
          <a:p>
            <a:pPr>
              <a:lnSpc>
                <a:spcPct val="90000"/>
              </a:lnSpc>
              <a:spcAft>
                <a:spcPts val="800"/>
              </a:spcAft>
            </a:pPr>
            <a:r>
              <a:rPr lang="en-US" sz="900" dirty="0">
                <a:effectLst/>
                <a:latin typeface="Arial" panose="020B0604020202020204" pitchFamily="34" charset="0"/>
                <a:cs typeface="Arial" panose="020B0604020202020204" pitchFamily="34" charset="0"/>
              </a:rPr>
              <a:t>Before making significant changes within the business, using this method could give an insight into a better understanding of what the good or bad points of those changes could mean for the future of that business. Failing to </a:t>
            </a:r>
            <a:r>
              <a:rPr lang="en-US" sz="900" dirty="0" err="1">
                <a:effectLst/>
                <a:latin typeface="Arial" panose="020B0604020202020204" pitchFamily="34" charset="0"/>
                <a:cs typeface="Arial" panose="020B0604020202020204" pitchFamily="34" charset="0"/>
              </a:rPr>
              <a:t>analyse</a:t>
            </a:r>
            <a:r>
              <a:rPr lang="en-US" sz="900" dirty="0">
                <a:effectLst/>
                <a:latin typeface="Arial" panose="020B0604020202020204" pitchFamily="34" charset="0"/>
                <a:cs typeface="Arial" panose="020B0604020202020204" pitchFamily="34" charset="0"/>
              </a:rPr>
              <a:t> current or potential changes in the future could have a catastrophic impact on the on-going success of that business. </a:t>
            </a:r>
          </a:p>
        </p:txBody>
      </p:sp>
      <p:pic>
        <p:nvPicPr>
          <p:cNvPr id="37" name="Picture 36" descr="A picture containing text, indoor&#10;&#10;Description automatically generated">
            <a:extLst>
              <a:ext uri="{FF2B5EF4-FFF2-40B4-BE49-F238E27FC236}">
                <a16:creationId xmlns:a16="http://schemas.microsoft.com/office/drawing/2014/main" id="{A62E32E0-A5FE-4E10-98E2-814EC30C84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5137" y="1778618"/>
            <a:ext cx="3849537" cy="1940249"/>
          </a:xfrm>
          <a:prstGeom prst="rect">
            <a:avLst/>
          </a:prstGeom>
        </p:spPr>
      </p:pic>
      <p:sp>
        <p:nvSpPr>
          <p:cNvPr id="73" name="TextBox 72">
            <a:extLst>
              <a:ext uri="{FF2B5EF4-FFF2-40B4-BE49-F238E27FC236}">
                <a16:creationId xmlns:a16="http://schemas.microsoft.com/office/drawing/2014/main" id="{FAF9530A-0079-4337-90F0-4D032DBB0985}"/>
              </a:ext>
            </a:extLst>
          </p:cNvPr>
          <p:cNvSpPr txBox="1"/>
          <p:nvPr/>
        </p:nvSpPr>
        <p:spPr>
          <a:xfrm>
            <a:off x="822120" y="1150943"/>
            <a:ext cx="2998729" cy="2292615"/>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The political instability in the UK at present, along with real-time cuts in salaries due to hikes in inflation and concerns over working conditions have caused huge issues to businesses in 2022, especially in the run-up to Christmas. With many strikes taking place from numerous public-facing professions, most notably the RMT (Rail, Maritime and Transport), Royal Mail, Royal College of Nursing and ambulance staff, the UK is facing a difficult winter of disruptions (</a:t>
            </a:r>
            <a:r>
              <a:rPr lang="en-GB" sz="800" dirty="0" err="1">
                <a:effectLst/>
                <a:latin typeface="Arial" panose="020B0604020202020204" pitchFamily="34" charset="0"/>
                <a:ea typeface="Calibri" panose="020F0502020204030204" pitchFamily="34" charset="0"/>
                <a:cs typeface="Arial" panose="020B0604020202020204" pitchFamily="34" charset="0"/>
              </a:rPr>
              <a:t>Sommerlad</a:t>
            </a:r>
            <a:r>
              <a:rPr lang="en-GB" sz="800" dirty="0">
                <a:effectLst/>
                <a:latin typeface="Arial" panose="020B0604020202020204" pitchFamily="34" charset="0"/>
                <a:ea typeface="Calibri" panose="020F0502020204030204" pitchFamily="34" charset="0"/>
                <a:cs typeface="Arial" panose="020B0604020202020204" pitchFamily="34" charset="0"/>
              </a:rPr>
              <a:t>, 2022).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According to statistics in July 2022, only 35% of the UK population that were asked stated that they trusted the current government (ONS (a), 2022). With the current Conservative government lurching from one crisis to another and the calls for a General Election to be held sooner rather than later becoming louder, there is very little surprise that the political status of the UK is having an adverse effect on businesses. </a:t>
            </a:r>
          </a:p>
        </p:txBody>
      </p:sp>
      <p:pic>
        <p:nvPicPr>
          <p:cNvPr id="75" name="Picture 74">
            <a:extLst>
              <a:ext uri="{FF2B5EF4-FFF2-40B4-BE49-F238E27FC236}">
                <a16:creationId xmlns:a16="http://schemas.microsoft.com/office/drawing/2014/main" id="{327C40D3-C2F1-492C-B1E2-726595501FFE}"/>
              </a:ext>
            </a:extLst>
          </p:cNvPr>
          <p:cNvPicPr>
            <a:picLocks noChangeAspect="1"/>
          </p:cNvPicPr>
          <p:nvPr/>
        </p:nvPicPr>
        <p:blipFill>
          <a:blip r:embed="rId4"/>
          <a:stretch>
            <a:fillRect/>
          </a:stretch>
        </p:blipFill>
        <p:spPr>
          <a:xfrm>
            <a:off x="8087" y="1729135"/>
            <a:ext cx="810986" cy="543282"/>
          </a:xfrm>
          <a:prstGeom prst="rect">
            <a:avLst/>
          </a:prstGeom>
        </p:spPr>
      </p:pic>
      <p:sp>
        <p:nvSpPr>
          <p:cNvPr id="76" name="TextBox 75">
            <a:extLst>
              <a:ext uri="{FF2B5EF4-FFF2-40B4-BE49-F238E27FC236}">
                <a16:creationId xmlns:a16="http://schemas.microsoft.com/office/drawing/2014/main" id="{BA1EEC65-A081-41C2-87D2-FED4C592DF3E}"/>
              </a:ext>
            </a:extLst>
          </p:cNvPr>
          <p:cNvSpPr txBox="1"/>
          <p:nvPr/>
        </p:nvSpPr>
        <p:spPr>
          <a:xfrm>
            <a:off x="819073" y="3718867"/>
            <a:ext cx="2997030" cy="2687723"/>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There are several economic factors that may impact the stability of businesses in today’s financial climate. With increasing interest rates, rising inflation and the hike in energy and fuel prices, businesses are finding it increasingly difficult to remain profitable. With the current Bank Rate being at 3%, the highest it has been since 2008 (</a:t>
            </a:r>
            <a:r>
              <a:rPr lang="en-GB" sz="800" dirty="0" err="1">
                <a:effectLst/>
                <a:latin typeface="Arial" panose="020B0604020202020204" pitchFamily="34" charset="0"/>
                <a:ea typeface="Calibri" panose="020F0502020204030204" pitchFamily="34" charset="0"/>
                <a:cs typeface="Arial" panose="020B0604020202020204" pitchFamily="34" charset="0"/>
              </a:rPr>
              <a:t>Munbodh</a:t>
            </a:r>
            <a:r>
              <a:rPr lang="en-GB" sz="800" dirty="0">
                <a:effectLst/>
                <a:latin typeface="Arial" panose="020B0604020202020204" pitchFamily="34" charset="0"/>
                <a:ea typeface="Calibri" panose="020F0502020204030204" pitchFamily="34" charset="0"/>
                <a:cs typeface="Arial" panose="020B0604020202020204" pitchFamily="34" charset="0"/>
              </a:rPr>
              <a:t>, 2022), and current UK inflation rate being at 11.1% (ONS (b), 2022), people tend to spend less on goods and try to save more to afford the raised prices in bills. There is also a possibility that the UK may be ‘‘on course for its longest recession since reliable records began a century ago’’ (</a:t>
            </a:r>
            <a:r>
              <a:rPr lang="en-GB" sz="800" dirty="0" err="1">
                <a:effectLst/>
                <a:latin typeface="Arial" panose="020B0604020202020204" pitchFamily="34" charset="0"/>
                <a:ea typeface="Calibri" panose="020F0502020204030204" pitchFamily="34" charset="0"/>
                <a:cs typeface="Arial" panose="020B0604020202020204" pitchFamily="34" charset="0"/>
              </a:rPr>
              <a:t>Munbodh</a:t>
            </a:r>
            <a:r>
              <a:rPr lang="en-GB" sz="800" dirty="0">
                <a:effectLst/>
                <a:latin typeface="Arial" panose="020B0604020202020204" pitchFamily="34" charset="0"/>
                <a:ea typeface="Calibri" panose="020F0502020204030204" pitchFamily="34" charset="0"/>
                <a:cs typeface="Arial" panose="020B0604020202020204" pitchFamily="34" charset="0"/>
              </a:rPr>
              <a:t>, 2022 and Bank of England, 2022).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Economic pressures are not only coming from within the UK, which is having a substantial effect on people’s disposable income, but from abroad as well. The recurrence of sanctions on the residents of China due to further outbreaks of COVID-19 and the effect that the war in Ukraine puts pressure on commodities that we took for granted, such as fuel (Glassman and Chambless, 2022). </a:t>
            </a:r>
          </a:p>
        </p:txBody>
      </p:sp>
      <p:pic>
        <p:nvPicPr>
          <p:cNvPr id="78" name="Picture 77" descr="A picture containing diagram&#10;&#10;Description automatically generated">
            <a:extLst>
              <a:ext uri="{FF2B5EF4-FFF2-40B4-BE49-F238E27FC236}">
                <a16:creationId xmlns:a16="http://schemas.microsoft.com/office/drawing/2014/main" id="{F1B70AEB-8787-4DF8-B809-015285BB2AE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7" y="4615010"/>
            <a:ext cx="823687" cy="543283"/>
          </a:xfrm>
          <a:prstGeom prst="rect">
            <a:avLst/>
          </a:prstGeom>
        </p:spPr>
      </p:pic>
      <p:sp>
        <p:nvSpPr>
          <p:cNvPr id="79" name="TextBox 78">
            <a:extLst>
              <a:ext uri="{FF2B5EF4-FFF2-40B4-BE49-F238E27FC236}">
                <a16:creationId xmlns:a16="http://schemas.microsoft.com/office/drawing/2014/main" id="{57AEE34F-0121-4EF8-B05F-7E9ABD019A43}"/>
              </a:ext>
            </a:extLst>
          </p:cNvPr>
          <p:cNvSpPr txBox="1"/>
          <p:nvPr/>
        </p:nvSpPr>
        <p:spPr>
          <a:xfrm>
            <a:off x="4149548" y="3768709"/>
            <a:ext cx="3355829" cy="2556021"/>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Following the global outbreak of COVID-19, the way that businesses were run (or more importantly the way employees now worked) had turned on its head. A ‘new way of working’ was born, which was reliant on a flexible working model. The shift to hybrid working had already begun before we realised that this would become a permanent fixture in our working environment. Before COVID, employees and employers may not have thought that home working was possible and would result in reduced productivity, however due to a need to ‘‘meet changing individual and organizational needs’’ (</a:t>
            </a:r>
            <a:r>
              <a:rPr lang="en-GB" sz="800" dirty="0" err="1">
                <a:effectLst/>
                <a:latin typeface="Arial" panose="020B0604020202020204" pitchFamily="34" charset="0"/>
                <a:ea typeface="Calibri" panose="020F0502020204030204" pitchFamily="34" charset="0"/>
                <a:cs typeface="Arial" panose="020B0604020202020204" pitchFamily="34" charset="0"/>
              </a:rPr>
              <a:t>Komm</a:t>
            </a:r>
            <a:r>
              <a:rPr lang="en-GB" sz="800" dirty="0">
                <a:effectLst/>
                <a:latin typeface="Arial" panose="020B0604020202020204" pitchFamily="34" charset="0"/>
                <a:ea typeface="Calibri" panose="020F0502020204030204" pitchFamily="34" charset="0"/>
                <a:cs typeface="Arial" panose="020B0604020202020204" pitchFamily="34" charset="0"/>
              </a:rPr>
              <a:t> </a:t>
            </a:r>
            <a:r>
              <a:rPr lang="en-GB" sz="800" i="1" dirty="0">
                <a:effectLst/>
                <a:latin typeface="Arial" panose="020B0604020202020204" pitchFamily="34" charset="0"/>
                <a:ea typeface="Calibri" panose="020F0502020204030204" pitchFamily="34" charset="0"/>
                <a:cs typeface="Arial" panose="020B0604020202020204" pitchFamily="34" charset="0"/>
              </a:rPr>
              <a:t>et al., </a:t>
            </a:r>
            <a:r>
              <a:rPr lang="en-GB" sz="800" dirty="0">
                <a:effectLst/>
                <a:latin typeface="Arial" panose="020B0604020202020204" pitchFamily="34" charset="0"/>
                <a:ea typeface="Calibri" panose="020F0502020204030204" pitchFamily="34" charset="0"/>
                <a:cs typeface="Arial" panose="020B0604020202020204" pitchFamily="34" charset="0"/>
              </a:rPr>
              <a:t>2021) this working model has remained in place despite COVID restrictions having been lifted.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On top of this the rise in living costs has had a significant impact on both employers and employees. Rather than commuting, employees would prefer to work from home rather than spend more on fuel. Also, following COP26, the United Nations Climate Change Conference, more employees are interested in being socially responsible and wanting to do their bit in helping the country meet its net zero target (Brookes and Hurst, 2022). </a:t>
            </a:r>
          </a:p>
        </p:txBody>
      </p:sp>
      <p:pic>
        <p:nvPicPr>
          <p:cNvPr id="81" name="Picture 80" descr="A picture containing application&#10;&#10;Description automatically generated">
            <a:extLst>
              <a:ext uri="{FF2B5EF4-FFF2-40B4-BE49-F238E27FC236}">
                <a16:creationId xmlns:a16="http://schemas.microsoft.com/office/drawing/2014/main" id="{DEA70FB2-D696-408C-8051-820C8E565E5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2589" y="6307875"/>
            <a:ext cx="529095" cy="497103"/>
          </a:xfrm>
          <a:prstGeom prst="rect">
            <a:avLst/>
          </a:prstGeom>
        </p:spPr>
      </p:pic>
      <p:sp>
        <p:nvSpPr>
          <p:cNvPr id="82" name="TextBox 81">
            <a:extLst>
              <a:ext uri="{FF2B5EF4-FFF2-40B4-BE49-F238E27FC236}">
                <a16:creationId xmlns:a16="http://schemas.microsoft.com/office/drawing/2014/main" id="{D854F960-924E-4341-AEE0-8C9B53BE4F59}"/>
              </a:ext>
            </a:extLst>
          </p:cNvPr>
          <p:cNvSpPr txBox="1"/>
          <p:nvPr/>
        </p:nvSpPr>
        <p:spPr>
          <a:xfrm>
            <a:off x="8480848" y="4743515"/>
            <a:ext cx="3116381" cy="1897507"/>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The change to home working following the outbreak of COVID-19 in 2020 sped up the need for technological advancements for businesses to allow their staff to work just as effectively at home as they would from a traditional office environment.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Within the next few years, it is estimated that the rollout of 5G ‘’will deliver network speeds that are about ten times faster’’ than the current 4G network in some places (Van </a:t>
            </a:r>
            <a:r>
              <a:rPr lang="en-GB" sz="800" dirty="0" err="1">
                <a:effectLst/>
                <a:latin typeface="Arial" panose="020B0604020202020204" pitchFamily="34" charset="0"/>
                <a:ea typeface="Calibri" panose="020F0502020204030204" pitchFamily="34" charset="0"/>
                <a:cs typeface="Arial" panose="020B0604020202020204" pitchFamily="34" charset="0"/>
              </a:rPr>
              <a:t>Kuiken</a:t>
            </a:r>
            <a:r>
              <a:rPr lang="en-GB" sz="800" dirty="0">
                <a:effectLst/>
                <a:latin typeface="Arial" panose="020B0604020202020204" pitchFamily="34" charset="0"/>
                <a:ea typeface="Calibri" panose="020F0502020204030204" pitchFamily="34" charset="0"/>
                <a:cs typeface="Arial" panose="020B0604020202020204" pitchFamily="34" charset="0"/>
              </a:rPr>
              <a:t>, 2022). Although difficult to predict which technological advances will become a mainstay within businesses in years to come, it is still possible to track new technologies that are on the horizon and keeping an eye on them to see whether they can be implemented into the business in the medium to long term (Chui, Roberts and Yee, 2022). </a:t>
            </a:r>
          </a:p>
        </p:txBody>
      </p:sp>
      <p:pic>
        <p:nvPicPr>
          <p:cNvPr id="84" name="Picture 83" descr="Diagram&#10;&#10;Description automatically generated">
            <a:extLst>
              <a:ext uri="{FF2B5EF4-FFF2-40B4-BE49-F238E27FC236}">
                <a16:creationId xmlns:a16="http://schemas.microsoft.com/office/drawing/2014/main" id="{ADEE5F39-7212-4881-A950-1EB4226D89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09691" y="5521379"/>
            <a:ext cx="849724" cy="445757"/>
          </a:xfrm>
          <a:prstGeom prst="rect">
            <a:avLst/>
          </a:prstGeom>
        </p:spPr>
      </p:pic>
      <p:sp>
        <p:nvSpPr>
          <p:cNvPr id="85" name="TextBox 84">
            <a:extLst>
              <a:ext uri="{FF2B5EF4-FFF2-40B4-BE49-F238E27FC236}">
                <a16:creationId xmlns:a16="http://schemas.microsoft.com/office/drawing/2014/main" id="{E21AA616-37FC-4A49-A6C7-8C88308FDD70}"/>
              </a:ext>
            </a:extLst>
          </p:cNvPr>
          <p:cNvSpPr txBox="1"/>
          <p:nvPr/>
        </p:nvSpPr>
        <p:spPr>
          <a:xfrm>
            <a:off x="8004771" y="3212254"/>
            <a:ext cx="3337549" cy="1402756"/>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As of October 2022, thousands of fast-growing businesses within the UK were re-classified as ‘‘small businesses’’, meaning that they would be faced with less red tape and would therefore be exempt from needing to make regular reports as well as other regulations going forward into the future (GOV.UK, 2022). Previously, medium-sized businesses (those that employed between 50 and 249 members of staff) reported that ‘‘they are spending over 22 staff days per month’’ having to deal with regulations, whereas these changes meant that businesses with fewer than 500 employees would now be re-classified as ‘small businesses’ (GOV.UK, 2022). </a:t>
            </a:r>
            <a:endParaRPr lang="en-GB" sz="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87" name="Picture 86" descr="Text&#10;&#10;Description automatically generated with low confidence">
            <a:extLst>
              <a:ext uri="{FF2B5EF4-FFF2-40B4-BE49-F238E27FC236}">
                <a16:creationId xmlns:a16="http://schemas.microsoft.com/office/drawing/2014/main" id="{2D0D0E10-6F0F-47F9-8717-5749040613F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1561612" y="3629008"/>
            <a:ext cx="587941" cy="560273"/>
          </a:xfrm>
          <a:prstGeom prst="rect">
            <a:avLst/>
          </a:prstGeom>
        </p:spPr>
      </p:pic>
      <p:sp>
        <p:nvSpPr>
          <p:cNvPr id="88" name="TextBox 87">
            <a:extLst>
              <a:ext uri="{FF2B5EF4-FFF2-40B4-BE49-F238E27FC236}">
                <a16:creationId xmlns:a16="http://schemas.microsoft.com/office/drawing/2014/main" id="{AB18D9C0-F170-44BD-9AC9-ADEDBFE8C74D}"/>
              </a:ext>
            </a:extLst>
          </p:cNvPr>
          <p:cNvSpPr txBox="1"/>
          <p:nvPr/>
        </p:nvSpPr>
        <p:spPr>
          <a:xfrm>
            <a:off x="7982530" y="1018637"/>
            <a:ext cx="4107752" cy="2131802"/>
          </a:xfrm>
          <a:prstGeom prst="rect">
            <a:avLst/>
          </a:prstGeom>
          <a:noFill/>
        </p:spPr>
        <p:txBody>
          <a:bodyPr wrap="square" rtlCol="0">
            <a:spAutoFit/>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Consumers have increasingly seen the importance of sustainability when purchasing items, and they are doing so with the environment in mind. One of the key findings in their survey (Deloitte, 2022), was ‘‘fashion with a conscience’’, with buyers being more aware of what they were purchasing (and where they were purchasing from), buying pre-loved items and ‘‘choosing brands based on their sustainability and ethical practices’’.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From the same survey it was found that consumers were more environmentally conscious of packaging used on items, with the wish for less plastic and better use of recyclable packaging on items bought. </a:t>
            </a:r>
          </a:p>
          <a:p>
            <a:pPr>
              <a:lnSpc>
                <a:spcPct val="107000"/>
              </a:lnSpc>
              <a:spcAft>
                <a:spcPts val="800"/>
              </a:spcAft>
            </a:pPr>
            <a:r>
              <a:rPr lang="en-GB" sz="800" dirty="0">
                <a:effectLst/>
                <a:latin typeface="Arial" panose="020B0604020202020204" pitchFamily="34" charset="0"/>
                <a:ea typeface="Calibri" panose="020F0502020204030204" pitchFamily="34" charset="0"/>
                <a:cs typeface="Arial" panose="020B0604020202020204" pitchFamily="34" charset="0"/>
              </a:rPr>
              <a:t>From a business perspective, and with employees continuing to work from home, a decrease in carbon footprint with regards to less commuting has been high on their agendas. For this reason, many businesses have opted for a hybrid working policy, where employees can choose to travel to a designated workplace should they wish to do so but being encouraged to continue working from home.  </a:t>
            </a:r>
          </a:p>
        </p:txBody>
      </p:sp>
      <p:pic>
        <p:nvPicPr>
          <p:cNvPr id="90" name="Picture 89" descr="A picture containing diagram&#10;&#10;Description automatically generated">
            <a:extLst>
              <a:ext uri="{FF2B5EF4-FFF2-40B4-BE49-F238E27FC236}">
                <a16:creationId xmlns:a16="http://schemas.microsoft.com/office/drawing/2014/main" id="{3FDC9963-2214-402B-85E4-A724888B7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7318" y="1128023"/>
            <a:ext cx="894913" cy="590262"/>
          </a:xfrm>
          <a:prstGeom prst="rect">
            <a:avLst/>
          </a:prstGeom>
        </p:spPr>
      </p:pic>
      <p:sp>
        <p:nvSpPr>
          <p:cNvPr id="91" name="Rectangle 90">
            <a:extLst>
              <a:ext uri="{FF2B5EF4-FFF2-40B4-BE49-F238E27FC236}">
                <a16:creationId xmlns:a16="http://schemas.microsoft.com/office/drawing/2014/main" id="{5B081C2A-2C3F-4B1B-8B37-BDD281D0583B}"/>
              </a:ext>
            </a:extLst>
          </p:cNvPr>
          <p:cNvSpPr/>
          <p:nvPr/>
        </p:nvSpPr>
        <p:spPr>
          <a:xfrm>
            <a:off x="831774" y="1150943"/>
            <a:ext cx="2922875" cy="227805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 name="Rectangle 91">
            <a:extLst>
              <a:ext uri="{FF2B5EF4-FFF2-40B4-BE49-F238E27FC236}">
                <a16:creationId xmlns:a16="http://schemas.microsoft.com/office/drawing/2014/main" id="{7432B5BD-0850-4AC0-A31D-18238FC14678}"/>
              </a:ext>
            </a:extLst>
          </p:cNvPr>
          <p:cNvSpPr/>
          <p:nvPr/>
        </p:nvSpPr>
        <p:spPr>
          <a:xfrm>
            <a:off x="831773" y="3742763"/>
            <a:ext cx="2922875" cy="2779592"/>
          </a:xfrm>
          <a:prstGeom prst="rect">
            <a:avLst/>
          </a:prstGeom>
          <a:noFill/>
          <a:ln w="381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Rectangle 92">
            <a:extLst>
              <a:ext uri="{FF2B5EF4-FFF2-40B4-BE49-F238E27FC236}">
                <a16:creationId xmlns:a16="http://schemas.microsoft.com/office/drawing/2014/main" id="{26EC431A-9698-428D-A5F8-CC0777F6CE7E}"/>
              </a:ext>
            </a:extLst>
          </p:cNvPr>
          <p:cNvSpPr/>
          <p:nvPr/>
        </p:nvSpPr>
        <p:spPr>
          <a:xfrm>
            <a:off x="4077050" y="3768709"/>
            <a:ext cx="3410583" cy="2556021"/>
          </a:xfrm>
          <a:prstGeom prst="rect">
            <a:avLst/>
          </a:prstGeom>
          <a:noFill/>
          <a:ln w="38100">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Rectangle 93">
            <a:extLst>
              <a:ext uri="{FF2B5EF4-FFF2-40B4-BE49-F238E27FC236}">
                <a16:creationId xmlns:a16="http://schemas.microsoft.com/office/drawing/2014/main" id="{264BE734-D33C-4EE1-8AE8-A9B260273132}"/>
              </a:ext>
            </a:extLst>
          </p:cNvPr>
          <p:cNvSpPr/>
          <p:nvPr/>
        </p:nvSpPr>
        <p:spPr>
          <a:xfrm>
            <a:off x="8480848" y="4743515"/>
            <a:ext cx="3473464" cy="1897507"/>
          </a:xfrm>
          <a:prstGeom prst="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Rectangle 94">
            <a:extLst>
              <a:ext uri="{FF2B5EF4-FFF2-40B4-BE49-F238E27FC236}">
                <a16:creationId xmlns:a16="http://schemas.microsoft.com/office/drawing/2014/main" id="{4537A323-B846-4803-964A-2ABD4460F5DE}"/>
              </a:ext>
            </a:extLst>
          </p:cNvPr>
          <p:cNvSpPr/>
          <p:nvPr/>
        </p:nvSpPr>
        <p:spPr>
          <a:xfrm>
            <a:off x="7918962" y="3197897"/>
            <a:ext cx="3642650" cy="1432619"/>
          </a:xfrm>
          <a:prstGeom prst="rect">
            <a:avLst/>
          </a:prstGeom>
          <a:noFill/>
          <a:ln w="3810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Rectangle 95">
            <a:extLst>
              <a:ext uri="{FF2B5EF4-FFF2-40B4-BE49-F238E27FC236}">
                <a16:creationId xmlns:a16="http://schemas.microsoft.com/office/drawing/2014/main" id="{5F78F47B-AA2B-484E-808C-4DADD05F4F6D}"/>
              </a:ext>
            </a:extLst>
          </p:cNvPr>
          <p:cNvSpPr/>
          <p:nvPr/>
        </p:nvSpPr>
        <p:spPr>
          <a:xfrm>
            <a:off x="8004771" y="1012409"/>
            <a:ext cx="3991286" cy="2105854"/>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89844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3FDA293-AE5E-4EC0-A8A5-2698F48A10FC}"/>
              </a:ext>
            </a:extLst>
          </p:cNvPr>
          <p:cNvSpPr/>
          <p:nvPr/>
        </p:nvSpPr>
        <p:spPr>
          <a:xfrm>
            <a:off x="461554" y="287383"/>
            <a:ext cx="11373395" cy="6200503"/>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F4D8D59-4DD0-4BD2-A181-97F4AB02706F}"/>
              </a:ext>
            </a:extLst>
          </p:cNvPr>
          <p:cNvSpPr txBox="1"/>
          <p:nvPr/>
        </p:nvSpPr>
        <p:spPr>
          <a:xfrm>
            <a:off x="757646" y="548640"/>
            <a:ext cx="10772503" cy="6130011"/>
          </a:xfrm>
          <a:prstGeom prst="rect">
            <a:avLst/>
          </a:prstGeom>
          <a:noFill/>
        </p:spPr>
        <p:txBody>
          <a:bodyPr wrap="square" rtlCol="0">
            <a:spAutoFit/>
          </a:bodyPr>
          <a:lstStyle/>
          <a:p>
            <a:r>
              <a:rPr lang="en-GB" sz="1200" u="sng" dirty="0">
                <a:latin typeface="Arial" panose="020B0604020202020204" pitchFamily="34" charset="0"/>
                <a:cs typeface="Arial" panose="020B0604020202020204" pitchFamily="34" charset="0"/>
              </a:rPr>
              <a:t>References</a:t>
            </a:r>
          </a:p>
          <a:p>
            <a:endParaRPr lang="en-GB" sz="1200" u="sng" dirty="0">
              <a:latin typeface="Arial" panose="020B060402020202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Brookes, J. and Hurst, P. (2022) </a:t>
            </a:r>
            <a:r>
              <a:rPr lang="en-GB" sz="1200" i="1" dirty="0">
                <a:effectLst/>
                <a:latin typeface="Arial" panose="020B0604020202020204" pitchFamily="34" charset="0"/>
                <a:ea typeface="Calibri" panose="020F0502020204030204" pitchFamily="34" charset="0"/>
                <a:cs typeface="Arial" panose="020B0604020202020204" pitchFamily="34" charset="0"/>
              </a:rPr>
              <a:t>2022: Social impact trends.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https://www.jll.co.uk/en/views/2022-social-impact-trends#:~:text=Pressure%20from%20the%20pandemic%2C%20rising,responsible%20commercial%20real%20estate%20industry</a:t>
            </a:r>
            <a:r>
              <a:rPr lang="en-GB" sz="1200" dirty="0">
                <a:effectLst/>
                <a:latin typeface="Arial" panose="020B0604020202020204" pitchFamily="34" charset="0"/>
                <a:ea typeface="Calibri" panose="020F0502020204030204" pitchFamily="34" charset="0"/>
                <a:cs typeface="Arial" panose="020B0604020202020204" pitchFamily="34" charset="0"/>
              </a:rPr>
              <a:t>. (Accessed: 17 November 2022).</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Bank of England (2022) </a:t>
            </a:r>
            <a:r>
              <a:rPr lang="en-GB" sz="1200" i="1" dirty="0">
                <a:effectLst/>
                <a:latin typeface="Arial" panose="020B0604020202020204" pitchFamily="34" charset="0"/>
                <a:ea typeface="Calibri" panose="020F0502020204030204" pitchFamily="34" charset="0"/>
                <a:cs typeface="Arial" panose="020B0604020202020204" pitchFamily="34" charset="0"/>
              </a:rPr>
              <a:t>Monetary Policy Summary and minutes of the Monetary Policy Committee meeting.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https://www.bankofengland.co.uk/monetary-policy-summary-and-minutes/2022/november-2022#:~:text=The%20Bank%20of%20England%27s%20Monetary,percentage%20points%2C%20to%203%25</a:t>
            </a:r>
            <a:r>
              <a:rPr lang="en-GB" sz="1200" dirty="0">
                <a:effectLst/>
                <a:latin typeface="Arial" panose="020B0604020202020204" pitchFamily="34" charset="0"/>
                <a:ea typeface="Calibri" panose="020F0502020204030204" pitchFamily="34" charset="0"/>
                <a:cs typeface="Arial" panose="020B0604020202020204" pitchFamily="34" charset="0"/>
              </a:rPr>
              <a:t>. (Accessed: 17 November 2022). </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Chui, M, Roberts, R. and Yee, L. (2022) </a:t>
            </a:r>
            <a:r>
              <a:rPr lang="en-GB" sz="1200" i="1" dirty="0">
                <a:effectLst/>
                <a:latin typeface="Arial" panose="020B0604020202020204" pitchFamily="34" charset="0"/>
                <a:ea typeface="Calibri" panose="020F0502020204030204" pitchFamily="34" charset="0"/>
                <a:cs typeface="Arial" panose="020B0604020202020204" pitchFamily="34" charset="0"/>
              </a:rPr>
              <a:t>McKinsey Technology Trends Outlook 2022.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https://www.mckinsey.com/capabilities/mckinsey-digital/our-insights/the-top-trends-in-tech</a:t>
            </a:r>
            <a:r>
              <a:rPr lang="en-GB" sz="1200" dirty="0">
                <a:effectLst/>
                <a:latin typeface="Arial" panose="020B0604020202020204" pitchFamily="34" charset="0"/>
                <a:ea typeface="Calibri" panose="020F0502020204030204" pitchFamily="34" charset="0"/>
                <a:cs typeface="Arial" panose="020B0604020202020204" pitchFamily="34" charset="0"/>
              </a:rPr>
              <a:t> (Accessed: 18 November 2022). </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CIPD (2021) </a:t>
            </a:r>
            <a:r>
              <a:rPr lang="en-GB" sz="1200" i="1" dirty="0">
                <a:effectLst/>
                <a:latin typeface="Arial" panose="020B0604020202020204" pitchFamily="34" charset="0"/>
                <a:ea typeface="Calibri" panose="020F0502020204030204" pitchFamily="34" charset="0"/>
                <a:cs typeface="Arial" panose="020B0604020202020204" pitchFamily="34" charset="0"/>
              </a:rPr>
              <a:t>PESTLE analysis.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https://www.cipd.co.uk/knowledge/strategy/organisational-development/pestle-analysis-factsheet#gref</a:t>
            </a:r>
            <a:r>
              <a:rPr lang="en-GB" sz="1200" dirty="0">
                <a:effectLst/>
                <a:latin typeface="Arial" panose="020B0604020202020204" pitchFamily="34" charset="0"/>
                <a:ea typeface="Calibri" panose="020F0502020204030204" pitchFamily="34" charset="0"/>
                <a:cs typeface="Arial" panose="020B0604020202020204" pitchFamily="34" charset="0"/>
              </a:rPr>
              <a:t> (Accessed: 16 November 2022).</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Deloitte (2022) </a:t>
            </a:r>
            <a:r>
              <a:rPr lang="en-GB" sz="1200" i="1" dirty="0">
                <a:effectLst/>
                <a:latin typeface="Arial" panose="020B0604020202020204" pitchFamily="34" charset="0"/>
                <a:ea typeface="Calibri" panose="020F0502020204030204" pitchFamily="34" charset="0"/>
                <a:cs typeface="Arial" panose="020B0604020202020204" pitchFamily="34" charset="0"/>
              </a:rPr>
              <a:t>How consumers are embracing sustainability.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https://www2.deloitte.com/uk/en/pages/consumer-business/articles/sustainable-consumer.html</a:t>
            </a:r>
            <a:r>
              <a:rPr lang="en-GB" sz="1200" dirty="0">
                <a:effectLst/>
                <a:latin typeface="Arial" panose="020B0604020202020204" pitchFamily="34" charset="0"/>
                <a:ea typeface="Calibri" panose="020F0502020204030204" pitchFamily="34" charset="0"/>
                <a:cs typeface="Arial" panose="020B0604020202020204" pitchFamily="34" charset="0"/>
              </a:rPr>
              <a:t> (Accessed: 18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Glassman, J. and Chambless, G. (2022) </a:t>
            </a:r>
            <a:r>
              <a:rPr lang="en-GB" sz="1200" i="1" dirty="0">
                <a:effectLst/>
                <a:latin typeface="Arial" panose="020B0604020202020204" pitchFamily="34" charset="0"/>
                <a:ea typeface="Calibri" panose="020F0502020204030204" pitchFamily="34" charset="0"/>
                <a:cs typeface="Arial" panose="020B0604020202020204" pitchFamily="34" charset="0"/>
              </a:rPr>
              <a:t>Economic trends to watch in the second half of 2022.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https://www.jpmorgan.com/commercial-banking/insights/economic-trends</a:t>
            </a:r>
            <a:r>
              <a:rPr lang="en-GB" sz="1200" dirty="0">
                <a:effectLst/>
                <a:latin typeface="Arial" panose="020B0604020202020204" pitchFamily="34" charset="0"/>
                <a:ea typeface="Calibri" panose="020F0502020204030204" pitchFamily="34" charset="0"/>
                <a:cs typeface="Arial" panose="020B0604020202020204" pitchFamily="34" charset="0"/>
              </a:rPr>
              <a:t> (Accessed: 17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8658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3FDA293-AE5E-4EC0-A8A5-2698F48A10FC}"/>
              </a:ext>
            </a:extLst>
          </p:cNvPr>
          <p:cNvSpPr/>
          <p:nvPr/>
        </p:nvSpPr>
        <p:spPr>
          <a:xfrm>
            <a:off x="461554" y="287383"/>
            <a:ext cx="11373395" cy="6200503"/>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59C89A3-7201-433B-9380-49959E625A07}"/>
              </a:ext>
            </a:extLst>
          </p:cNvPr>
          <p:cNvSpPr txBox="1"/>
          <p:nvPr/>
        </p:nvSpPr>
        <p:spPr>
          <a:xfrm>
            <a:off x="696686" y="592183"/>
            <a:ext cx="10955383" cy="6162136"/>
          </a:xfrm>
          <a:prstGeom prst="rect">
            <a:avLst/>
          </a:prstGeom>
          <a:noFill/>
        </p:spPr>
        <p:txBody>
          <a:bodyPr wrap="square" rtlCol="0">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GOV.UK (2022) ‘Red tape cut for thousands</a:t>
            </a:r>
            <a:r>
              <a:rPr lang="en-GB" sz="1200" i="1" dirty="0">
                <a:effectLst/>
                <a:latin typeface="Arial" panose="020B060402020202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Arial" panose="020B0604020202020204" pitchFamily="34" charset="0"/>
              </a:rPr>
              <a:t>of growing businesses’, 2 October [Press release]. 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https://www.gov.uk/government/news/red-tape-cut-for-thousands-of-growing-businesses</a:t>
            </a:r>
            <a:r>
              <a:rPr lang="en-GB" sz="1200" dirty="0">
                <a:effectLst/>
                <a:latin typeface="Arial" panose="020B0604020202020204" pitchFamily="34" charset="0"/>
                <a:ea typeface="Calibri" panose="020F0502020204030204" pitchFamily="34" charset="0"/>
                <a:cs typeface="Arial" panose="020B0604020202020204" pitchFamily="34" charset="0"/>
              </a:rPr>
              <a:t> (Accessed: 18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Komm</a:t>
            </a:r>
            <a:r>
              <a:rPr lang="en-GB" sz="1200" dirty="0">
                <a:effectLst/>
                <a:latin typeface="Arial" panose="020B0604020202020204" pitchFamily="34" charset="0"/>
                <a:ea typeface="Calibri" panose="020F0502020204030204" pitchFamily="34" charset="0"/>
                <a:cs typeface="Arial" panose="020B0604020202020204" pitchFamily="34" charset="0"/>
              </a:rPr>
              <a:t>, A. </a:t>
            </a:r>
            <a:r>
              <a:rPr lang="en-GB" sz="1200" i="1" dirty="0">
                <a:effectLst/>
                <a:latin typeface="Arial" panose="020B0604020202020204" pitchFamily="34" charset="0"/>
                <a:ea typeface="Calibri" panose="020F0502020204030204" pitchFamily="34" charset="0"/>
                <a:cs typeface="Arial" panose="020B0604020202020204" pitchFamily="34" charset="0"/>
              </a:rPr>
              <a:t>et al. </a:t>
            </a:r>
            <a:r>
              <a:rPr lang="en-GB" sz="1200" dirty="0">
                <a:effectLst/>
                <a:latin typeface="Arial" panose="020B0604020202020204" pitchFamily="34" charset="0"/>
                <a:ea typeface="Calibri" panose="020F0502020204030204" pitchFamily="34" charset="0"/>
                <a:cs typeface="Arial" panose="020B0604020202020204" pitchFamily="34" charset="0"/>
              </a:rPr>
              <a:t>(2021) </a:t>
            </a:r>
            <a:r>
              <a:rPr lang="en-GB" sz="1200" i="1" dirty="0">
                <a:effectLst/>
                <a:latin typeface="Arial" panose="020B0604020202020204" pitchFamily="34" charset="0"/>
                <a:ea typeface="Calibri" panose="020F0502020204030204" pitchFamily="34" charset="0"/>
                <a:cs typeface="Arial" panose="020B0604020202020204" pitchFamily="34" charset="0"/>
              </a:rPr>
              <a:t>The new possible: How HR can help build the organization of the future.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https://www.mckinsey.com/capabilities/people-and-organizational-performance/our-insights/the-new-possible-how-hr-can-help-build-the-organization-of-the-future</a:t>
            </a:r>
            <a:r>
              <a:rPr lang="en-GB" sz="1200" dirty="0">
                <a:effectLst/>
                <a:latin typeface="Arial" panose="020B0604020202020204" pitchFamily="34" charset="0"/>
                <a:ea typeface="Calibri" panose="020F0502020204030204" pitchFamily="34" charset="0"/>
                <a:cs typeface="Arial" panose="020B0604020202020204" pitchFamily="34" charset="0"/>
              </a:rPr>
              <a:t> (Accessed: 17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Munbodh</a:t>
            </a:r>
            <a:r>
              <a:rPr lang="en-GB" sz="1200" dirty="0">
                <a:effectLst/>
                <a:latin typeface="Arial" panose="020B0604020202020204" pitchFamily="34" charset="0"/>
                <a:ea typeface="Calibri" panose="020F0502020204030204" pitchFamily="34" charset="0"/>
                <a:cs typeface="Arial" panose="020B0604020202020204" pitchFamily="34" charset="0"/>
              </a:rPr>
              <a:t>, E. (2022) </a:t>
            </a:r>
            <a:r>
              <a:rPr lang="en-GB" sz="1200" i="1" dirty="0">
                <a:effectLst/>
                <a:latin typeface="Arial" panose="020B0604020202020204" pitchFamily="34" charset="0"/>
                <a:ea typeface="Calibri" panose="020F0502020204030204" pitchFamily="34" charset="0"/>
                <a:cs typeface="Arial" panose="020B0604020202020204" pitchFamily="34" charset="0"/>
              </a:rPr>
              <a:t>Interest rates rise to 3% - what it means for you.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https://www.thetimes.co.uk/money-mentor/article/interest-rates-rise/</a:t>
            </a:r>
            <a:r>
              <a:rPr lang="en-GB" sz="1200" dirty="0">
                <a:effectLst/>
                <a:latin typeface="Arial" panose="020B0604020202020204" pitchFamily="34" charset="0"/>
                <a:ea typeface="Calibri" panose="020F0502020204030204" pitchFamily="34" charset="0"/>
                <a:cs typeface="Arial" panose="020B0604020202020204" pitchFamily="34" charset="0"/>
              </a:rPr>
              <a:t> (Accessed: 31 November 2022). </a:t>
            </a:r>
          </a:p>
          <a:p>
            <a:pPr>
              <a:lnSpc>
                <a:spcPct val="107000"/>
              </a:lnSpc>
              <a:spcAft>
                <a:spcPts val="80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Office for National Statistics (a) (2022) </a:t>
            </a:r>
            <a:r>
              <a:rPr lang="en-GB" sz="1200" i="1" dirty="0">
                <a:effectLst/>
                <a:latin typeface="Arial" panose="020B0604020202020204" pitchFamily="34" charset="0"/>
                <a:ea typeface="Calibri" panose="020F0502020204030204" pitchFamily="34" charset="0"/>
                <a:cs typeface="Arial" panose="020B0604020202020204" pitchFamily="34" charset="0"/>
              </a:rPr>
              <a:t>Trust in government, UK: 2022.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https://www.ons.gov.uk/peoplepopulationandcommunity/wellbeing/bulletins/trustingovernmentuk/2022</a:t>
            </a:r>
            <a:r>
              <a:rPr lang="en-GB" sz="1200" dirty="0">
                <a:effectLst/>
                <a:latin typeface="Arial" panose="020B0604020202020204" pitchFamily="34" charset="0"/>
                <a:ea typeface="Calibri" panose="020F0502020204030204" pitchFamily="34" charset="0"/>
                <a:cs typeface="Arial" panose="020B0604020202020204" pitchFamily="34" charset="0"/>
              </a:rPr>
              <a:t> (Accessed: 17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Office for National Statistics (b) (2022) </a:t>
            </a:r>
            <a:r>
              <a:rPr lang="en-GB" sz="1200" i="1" dirty="0">
                <a:effectLst/>
                <a:latin typeface="Arial" panose="020B0604020202020204" pitchFamily="34" charset="0"/>
                <a:ea typeface="Calibri" panose="020F0502020204030204" pitchFamily="34" charset="0"/>
                <a:cs typeface="Arial" panose="020B0604020202020204" pitchFamily="34" charset="0"/>
              </a:rPr>
              <a:t>Consumer price inflation, UK: October 2022.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https://www.ons.gov.uk/economy/inflationandpriceindices/bulletins/consumerpriceinflation/october2022</a:t>
            </a:r>
            <a:r>
              <a:rPr lang="en-GB" sz="1200" dirty="0">
                <a:effectLst/>
                <a:latin typeface="Arial" panose="020B0604020202020204" pitchFamily="34" charset="0"/>
                <a:ea typeface="Calibri" panose="020F0502020204030204" pitchFamily="34" charset="0"/>
                <a:cs typeface="Arial" panose="020B0604020202020204" pitchFamily="34" charset="0"/>
              </a:rPr>
              <a:t> (Accessed: 18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Reding, M. (2022) </a:t>
            </a:r>
            <a:r>
              <a:rPr lang="en-GB" sz="1200" i="1" dirty="0">
                <a:effectLst/>
                <a:latin typeface="Arial" panose="020B0604020202020204" pitchFamily="34" charset="0"/>
                <a:ea typeface="Calibri" panose="020F0502020204030204" pitchFamily="34" charset="0"/>
                <a:cs typeface="Arial" panose="020B0604020202020204" pitchFamily="34" charset="0"/>
              </a:rPr>
              <a:t>What is a PESTLE Analysis?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https://cpdonline.co.uk/knowledge-base/business/pestle-analysis/</a:t>
            </a:r>
            <a:r>
              <a:rPr lang="en-GB" sz="1200" dirty="0">
                <a:effectLst/>
                <a:latin typeface="Arial" panose="020B0604020202020204" pitchFamily="34" charset="0"/>
                <a:ea typeface="Calibri" panose="020F0502020204030204" pitchFamily="34" charset="0"/>
                <a:cs typeface="Arial" panose="020B0604020202020204" pitchFamily="34" charset="0"/>
              </a:rPr>
              <a:t> (Accessed: 16 November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Sommerlad</a:t>
            </a:r>
            <a:r>
              <a:rPr lang="en-GB" sz="1200" dirty="0">
                <a:effectLst/>
                <a:latin typeface="Arial" panose="020B0604020202020204" pitchFamily="34" charset="0"/>
                <a:ea typeface="Calibri" panose="020F0502020204030204" pitchFamily="34" charset="0"/>
                <a:cs typeface="Arial" panose="020B0604020202020204" pitchFamily="34" charset="0"/>
              </a:rPr>
              <a:t>, J. (2022) </a:t>
            </a:r>
            <a:r>
              <a:rPr lang="en-GB" sz="1200" i="1" dirty="0">
                <a:effectLst/>
                <a:latin typeface="Arial" panose="020B0604020202020204" pitchFamily="34" charset="0"/>
                <a:ea typeface="Calibri" panose="020F0502020204030204" pitchFamily="34" charset="0"/>
                <a:cs typeface="Arial" panose="020B0604020202020204" pitchFamily="34" charset="0"/>
              </a:rPr>
              <a:t>UK strikes timeline: How December’s industrial action will affect you.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https://www.independent.co.uk/news/uk/home-news/christmas-eve-train-strike-postal-offices-nhs-b2240417.html</a:t>
            </a:r>
            <a:r>
              <a:rPr lang="en-GB" sz="1200" dirty="0">
                <a:effectLst/>
                <a:latin typeface="Arial" panose="020B0604020202020204" pitchFamily="34" charset="0"/>
                <a:ea typeface="Calibri" panose="020F0502020204030204" pitchFamily="34" charset="0"/>
                <a:cs typeface="Arial" panose="020B0604020202020204" pitchFamily="34" charset="0"/>
              </a:rPr>
              <a:t> (Accessed: 7 December, 2022).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Van </a:t>
            </a:r>
            <a:r>
              <a:rPr lang="en-GB" sz="1200" dirty="0" err="1">
                <a:effectLst/>
                <a:latin typeface="Arial" panose="020B0604020202020204" pitchFamily="34" charset="0"/>
                <a:ea typeface="Calibri" panose="020F0502020204030204" pitchFamily="34" charset="0"/>
                <a:cs typeface="Arial" panose="020B0604020202020204" pitchFamily="34" charset="0"/>
              </a:rPr>
              <a:t>Kuiken</a:t>
            </a:r>
            <a:r>
              <a:rPr lang="en-GB" sz="1200" dirty="0">
                <a:effectLst/>
                <a:latin typeface="Arial" panose="020B0604020202020204" pitchFamily="34" charset="0"/>
                <a:ea typeface="Calibri" panose="020F0502020204030204" pitchFamily="34" charset="0"/>
                <a:cs typeface="Arial" panose="020B0604020202020204" pitchFamily="34" charset="0"/>
              </a:rPr>
              <a:t>, S. (2022) </a:t>
            </a:r>
            <a:r>
              <a:rPr lang="en-GB" sz="1200" i="1" dirty="0">
                <a:effectLst/>
                <a:latin typeface="Arial" panose="020B0604020202020204" pitchFamily="34" charset="0"/>
                <a:ea typeface="Calibri" panose="020F0502020204030204" pitchFamily="34" charset="0"/>
                <a:cs typeface="Arial" panose="020B0604020202020204" pitchFamily="34" charset="0"/>
              </a:rPr>
              <a:t>Tech at the edge: Trends reshaping the future of IT and business. </a:t>
            </a: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https://www.mckinsey.com/capabilities/mckinsey-digital/our-insights/tech-at-the-edge-trends-reshaping-the-future-of-it-and-business</a:t>
            </a:r>
            <a:r>
              <a:rPr lang="en-GB" sz="1200" dirty="0">
                <a:effectLst/>
                <a:latin typeface="Arial" panose="020B0604020202020204" pitchFamily="34" charset="0"/>
                <a:ea typeface="Calibri" panose="020F0502020204030204" pitchFamily="34" charset="0"/>
                <a:cs typeface="Arial" panose="020B0604020202020204" pitchFamily="34" charset="0"/>
              </a:rPr>
              <a:t> (Accessed: 18 November 2022). </a:t>
            </a: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33142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1879</Words>
  <Application>Microsoft Office PowerPoint</Application>
  <PresentationFormat>Widescreen</PresentationFormat>
  <Paragraphs>45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Ceredigion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Davies</dc:creator>
  <cp:lastModifiedBy>Daniel Davies</cp:lastModifiedBy>
  <cp:revision>6</cp:revision>
  <dcterms:created xsi:type="dcterms:W3CDTF">2022-12-16T12:36:19Z</dcterms:created>
  <dcterms:modified xsi:type="dcterms:W3CDTF">2022-12-16T14:48:24Z</dcterms:modified>
</cp:coreProperties>
</file>