
<file path=[Content_Types].xml><?xml version="1.0" encoding="utf-8"?>
<Types xmlns="http://schemas.openxmlformats.org/package/2006/content-types">
  <Default Extension="jpeg" ContentType="image/jpeg"/>
  <Default Extension="JPG" ContentType="image/.jp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60" r:id="rId4"/>
    <p:sldId id="257" r:id="rId5"/>
    <p:sldId id="258" r:id="rId6"/>
    <p:sldId id="266" r:id="rId7"/>
    <p:sldId id="259" r:id="rId8"/>
    <p:sldId id="261" r:id="rId9"/>
    <p:sldId id="262" r:id="rId10"/>
    <p:sldId id="267" r:id="rId11"/>
    <p:sldId id="268" r:id="rId12"/>
    <p:sldId id="269" r:id="rId13"/>
    <p:sldId id="263" r:id="rId14"/>
    <p:sldId id="264" r:id="rId15"/>
    <p:sldId id="270" r:id="rId16"/>
    <p:sldId id="271" r:id="rId17"/>
    <p:sldId id="272" r:id="rId18"/>
    <p:sldId id="284" r:id="rId19"/>
    <p:sldId id="285" r:id="rId20"/>
    <p:sldId id="265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1" r:id="rId29"/>
    <p:sldId id="282" r:id="rId30"/>
    <p:sldId id="283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38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ggie" initials="authorId_411094163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DCDCDC"/>
    <a:srgbClr val="F0F0F0"/>
    <a:srgbClr val="E6E6E6"/>
    <a:srgbClr val="C8C8C8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99" d="100"/>
          <a:sy n="99" d="100"/>
        </p:scale>
        <p:origin x="84" y="582"/>
      </p:cViewPr>
      <p:guideLst>
        <p:guide orient="horz" pos="2160"/>
        <p:guide pos="3838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5" Type="http://schemas.openxmlformats.org/officeDocument/2006/relationships/commentAuthors" Target="commentAuthors.xml"/><Relationship Id="rId34" Type="http://schemas.openxmlformats.org/officeDocument/2006/relationships/tableStyles" Target="tableStyles.xml"/><Relationship Id="rId33" Type="http://schemas.openxmlformats.org/officeDocument/2006/relationships/viewProps" Target="viewProps.xml"/><Relationship Id="rId32" Type="http://schemas.openxmlformats.org/officeDocument/2006/relationships/presProps" Target="presProps.xml"/><Relationship Id="rId31" Type="http://schemas.openxmlformats.org/officeDocument/2006/relationships/slide" Target="slides/slide29.xml"/><Relationship Id="rId30" Type="http://schemas.openxmlformats.org/officeDocument/2006/relationships/slide" Target="slides/slide28.xml"/><Relationship Id="rId3" Type="http://schemas.openxmlformats.org/officeDocument/2006/relationships/slide" Target="slides/slide1.xml"/><Relationship Id="rId29" Type="http://schemas.openxmlformats.org/officeDocument/2006/relationships/slide" Target="slides/slide27.xml"/><Relationship Id="rId28" Type="http://schemas.openxmlformats.org/officeDocument/2006/relationships/slide" Target="slides/slide26.xml"/><Relationship Id="rId27" Type="http://schemas.openxmlformats.org/officeDocument/2006/relationships/slide" Target="slides/slide25.xml"/><Relationship Id="rId26" Type="http://schemas.openxmlformats.org/officeDocument/2006/relationships/slide" Target="slides/slide24.xml"/><Relationship Id="rId25" Type="http://schemas.openxmlformats.org/officeDocument/2006/relationships/slide" Target="slides/slide23.xml"/><Relationship Id="rId24" Type="http://schemas.openxmlformats.org/officeDocument/2006/relationships/slide" Target="slides/slide22.xml"/><Relationship Id="rId23" Type="http://schemas.openxmlformats.org/officeDocument/2006/relationships/slide" Target="slides/slide21.xml"/><Relationship Id="rId22" Type="http://schemas.openxmlformats.org/officeDocument/2006/relationships/slide" Target="slides/slide20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6" Type="http://schemas.openxmlformats.org/officeDocument/2006/relationships/tags" Target="../tags/tag15.xml"/><Relationship Id="rId5" Type="http://schemas.openxmlformats.org/officeDocument/2006/relationships/tags" Target="../tags/tag14.xml"/><Relationship Id="rId4" Type="http://schemas.openxmlformats.org/officeDocument/2006/relationships/tags" Target="../tags/tag13.xml"/><Relationship Id="rId3" Type="http://schemas.openxmlformats.org/officeDocument/2006/relationships/tags" Target="../tags/tag12.xml"/><Relationship Id="rId2" Type="http://schemas.openxmlformats.org/officeDocument/2006/relationships/tags" Target="../tags/tag11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7" Type="http://schemas.openxmlformats.org/officeDocument/2006/relationships/tags" Target="../tags/tag21.xml"/><Relationship Id="rId6" Type="http://schemas.openxmlformats.org/officeDocument/2006/relationships/tags" Target="../tags/tag20.xml"/><Relationship Id="rId5" Type="http://schemas.openxmlformats.org/officeDocument/2006/relationships/tags" Target="../tags/tag19.xml"/><Relationship Id="rId4" Type="http://schemas.openxmlformats.org/officeDocument/2006/relationships/tags" Target="../tags/tag18.xml"/><Relationship Id="rId3" Type="http://schemas.openxmlformats.org/officeDocument/2006/relationships/tags" Target="../tags/tag17.xml"/><Relationship Id="rId2" Type="http://schemas.openxmlformats.org/officeDocument/2006/relationships/tags" Target="../tags/tag16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9" Type="http://schemas.openxmlformats.org/officeDocument/2006/relationships/tags" Target="../tags/tag29.xml"/><Relationship Id="rId8" Type="http://schemas.openxmlformats.org/officeDocument/2006/relationships/tags" Target="../tags/tag28.xml"/><Relationship Id="rId7" Type="http://schemas.openxmlformats.org/officeDocument/2006/relationships/tags" Target="../tags/tag27.xml"/><Relationship Id="rId6" Type="http://schemas.openxmlformats.org/officeDocument/2006/relationships/tags" Target="../tags/tag26.xml"/><Relationship Id="rId5" Type="http://schemas.openxmlformats.org/officeDocument/2006/relationships/tags" Target="../tags/tag25.xml"/><Relationship Id="rId4" Type="http://schemas.openxmlformats.org/officeDocument/2006/relationships/tags" Target="../tags/tag24.xml"/><Relationship Id="rId3" Type="http://schemas.openxmlformats.org/officeDocument/2006/relationships/tags" Target="../tags/tag23.xml"/><Relationship Id="rId2" Type="http://schemas.openxmlformats.org/officeDocument/2006/relationships/tags" Target="../tags/tag22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5" Type="http://schemas.openxmlformats.org/officeDocument/2006/relationships/tags" Target="../tags/tag33.xml"/><Relationship Id="rId4" Type="http://schemas.openxmlformats.org/officeDocument/2006/relationships/tags" Target="../tags/tag32.xml"/><Relationship Id="rId3" Type="http://schemas.openxmlformats.org/officeDocument/2006/relationships/tags" Target="../tags/tag31.xml"/><Relationship Id="rId2" Type="http://schemas.openxmlformats.org/officeDocument/2006/relationships/tags" Target="../tags/tag30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4" Type="http://schemas.openxmlformats.org/officeDocument/2006/relationships/tags" Target="../tags/tag36.xml"/><Relationship Id="rId3" Type="http://schemas.openxmlformats.org/officeDocument/2006/relationships/tags" Target="../tags/tag35.xml"/><Relationship Id="rId2" Type="http://schemas.openxmlformats.org/officeDocument/2006/relationships/tags" Target="../tags/tag34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7" Type="http://schemas.openxmlformats.org/officeDocument/2006/relationships/tags" Target="../tags/tag42.xml"/><Relationship Id="rId6" Type="http://schemas.openxmlformats.org/officeDocument/2006/relationships/tags" Target="../tags/tag41.xml"/><Relationship Id="rId5" Type="http://schemas.openxmlformats.org/officeDocument/2006/relationships/tags" Target="../tags/tag40.xml"/><Relationship Id="rId4" Type="http://schemas.openxmlformats.org/officeDocument/2006/relationships/tags" Target="../tags/tag39.xml"/><Relationship Id="rId3" Type="http://schemas.openxmlformats.org/officeDocument/2006/relationships/tags" Target="../tags/tag38.xml"/><Relationship Id="rId2" Type="http://schemas.openxmlformats.org/officeDocument/2006/relationships/tags" Target="../tags/tag37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6" Type="http://schemas.openxmlformats.org/officeDocument/2006/relationships/tags" Target="../tags/tag47.xml"/><Relationship Id="rId5" Type="http://schemas.openxmlformats.org/officeDocument/2006/relationships/tags" Target="../tags/tag46.xml"/><Relationship Id="rId4" Type="http://schemas.openxmlformats.org/officeDocument/2006/relationships/tags" Target="../tags/tag45.xml"/><Relationship Id="rId3" Type="http://schemas.openxmlformats.org/officeDocument/2006/relationships/tags" Target="../tags/tag44.xml"/><Relationship Id="rId2" Type="http://schemas.openxmlformats.org/officeDocument/2006/relationships/tags" Target="../tags/tag43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5" Type="http://schemas.openxmlformats.org/officeDocument/2006/relationships/tags" Target="../tags/tag51.xml"/><Relationship Id="rId4" Type="http://schemas.openxmlformats.org/officeDocument/2006/relationships/tags" Target="../tags/tag50.xml"/><Relationship Id="rId3" Type="http://schemas.openxmlformats.org/officeDocument/2006/relationships/tags" Target="../tags/tag49.xml"/><Relationship Id="rId2" Type="http://schemas.openxmlformats.org/officeDocument/2006/relationships/tags" Target="../tags/tag48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6" Type="http://schemas.openxmlformats.org/officeDocument/2006/relationships/tags" Target="../tags/tag56.xml"/><Relationship Id="rId5" Type="http://schemas.openxmlformats.org/officeDocument/2006/relationships/tags" Target="../tags/tag55.xml"/><Relationship Id="rId4" Type="http://schemas.openxmlformats.org/officeDocument/2006/relationships/tags" Target="../tags/tag54.xml"/><Relationship Id="rId3" Type="http://schemas.openxmlformats.org/officeDocument/2006/relationships/tags" Target="../tags/tag53.xml"/><Relationship Id="rId2" Type="http://schemas.openxmlformats.org/officeDocument/2006/relationships/tags" Target="../tags/tag52.xm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title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text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text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text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en-US" smtClean="0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en-US" smtClean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en-US" smtClean="0"/>
            </a:fld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p>
            <a:r>
              <a:rPr lang="en-US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en-US" smtClean="0"/>
              <a:t>Click to edit title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s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en-US" smtClean="0"/>
              <a:t>Click to edit title</a:t>
            </a:r>
            <a:endParaRPr lang="en-US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8" Type="http://schemas.openxmlformats.org/officeDocument/2006/relationships/theme" Target="../theme/theme1.xml"/><Relationship Id="rId17" Type="http://schemas.openxmlformats.org/officeDocument/2006/relationships/tags" Target="../tags/tag62.xml"/><Relationship Id="rId16" Type="http://schemas.openxmlformats.org/officeDocument/2006/relationships/tags" Target="../tags/tag61.xml"/><Relationship Id="rId15" Type="http://schemas.openxmlformats.org/officeDocument/2006/relationships/tags" Target="../tags/tag60.xml"/><Relationship Id="rId14" Type="http://schemas.openxmlformats.org/officeDocument/2006/relationships/tags" Target="../tags/tag59.xml"/><Relationship Id="rId13" Type="http://schemas.openxmlformats.org/officeDocument/2006/relationships/tags" Target="../tags/tag58.xml"/><Relationship Id="rId12" Type="http://schemas.openxmlformats.org/officeDocument/2006/relationships/tags" Target="../tags/tag57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en-US" smtClean="0"/>
            </a:fld>
            <a:endParaRPr lang="en-US" dirty="0"/>
          </a:p>
        </p:txBody>
      </p:sp>
    </p:spTree>
    <p:custDataLst>
      <p:tags r:id="rId17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0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tabLst>
          <a:tab pos="1609725" algn="l"/>
          <a:tab pos="1609725" algn="l"/>
          <a:tab pos="1609725" algn="l"/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60402020202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tags" Target="../tags/tag65.xml"/><Relationship Id="rId2" Type="http://schemas.openxmlformats.org/officeDocument/2006/relationships/tags" Target="../tags/tag64.xml"/><Relationship Id="rId1" Type="http://schemas.openxmlformats.org/officeDocument/2006/relationships/tags" Target="../tags/tag6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68.xml"/><Relationship Id="rId2" Type="http://schemas.openxmlformats.org/officeDocument/2006/relationships/tags" Target="../tags/tag67.xml"/><Relationship Id="rId1" Type="http://schemas.openxmlformats.org/officeDocument/2006/relationships/tags" Target="../tags/tag66.xml"/></Relationships>
</file>

<file path=ppt/slides/_rels/slide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4.xml"/><Relationship Id="rId3" Type="http://schemas.openxmlformats.org/officeDocument/2006/relationships/tags" Target="../tags/tag71.xml"/><Relationship Id="rId2" Type="http://schemas.openxmlformats.org/officeDocument/2006/relationships/tags" Target="../tags/tag70.xml"/><Relationship Id="rId1" Type="http://schemas.openxmlformats.org/officeDocument/2006/relationships/tags" Target="../tags/tag69.xml"/></Relationships>
</file>

<file path=ppt/slides/_rels/slide5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4.xml"/><Relationship Id="rId4" Type="http://schemas.openxmlformats.org/officeDocument/2006/relationships/tags" Target="../tags/tag75.xml"/><Relationship Id="rId3" Type="http://schemas.openxmlformats.org/officeDocument/2006/relationships/tags" Target="../tags/tag74.xml"/><Relationship Id="rId2" Type="http://schemas.openxmlformats.org/officeDocument/2006/relationships/tags" Target="../tags/tag73.xml"/><Relationship Id="rId1" Type="http://schemas.openxmlformats.org/officeDocument/2006/relationships/tags" Target="../tags/tag72.xml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78.xml"/><Relationship Id="rId2" Type="http://schemas.openxmlformats.org/officeDocument/2006/relationships/tags" Target="../tags/tag77.xml"/><Relationship Id="rId1" Type="http://schemas.openxmlformats.org/officeDocument/2006/relationships/tags" Target="../tags/tag76.xml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81.xml"/><Relationship Id="rId2" Type="http://schemas.openxmlformats.org/officeDocument/2006/relationships/tags" Target="../tags/tag80.xml"/><Relationship Id="rId1" Type="http://schemas.openxmlformats.org/officeDocument/2006/relationships/tags" Target="../tags/tag79.xml"/></Relationships>
</file>

<file path=ppt/slides/_rels/slide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84.xml"/><Relationship Id="rId2" Type="http://schemas.openxmlformats.org/officeDocument/2006/relationships/tags" Target="../tags/tag83.xml"/><Relationship Id="rId1" Type="http://schemas.openxmlformats.org/officeDocument/2006/relationships/tags" Target="../tags/tag82.xml"/></Relationships>
</file>

<file path=ppt/slides/_rels/slide9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87.xml"/><Relationship Id="rId2" Type="http://schemas.openxmlformats.org/officeDocument/2006/relationships/tags" Target="../tags/tag86.xml"/><Relationship Id="rId1" Type="http://schemas.openxmlformats.org/officeDocument/2006/relationships/tags" Target="../tags/tag85.xml"/></Relationships>
</file>

<file path=ppt/slides/_rels/slide10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90.xml"/><Relationship Id="rId2" Type="http://schemas.openxmlformats.org/officeDocument/2006/relationships/tags" Target="../tags/tag89.xml"/><Relationship Id="rId1" Type="http://schemas.openxmlformats.org/officeDocument/2006/relationships/tags" Target="../tags/tag88.xml"/></Relationships>
</file>

<file path=ppt/slides/_rels/slide1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93.xml"/><Relationship Id="rId2" Type="http://schemas.openxmlformats.org/officeDocument/2006/relationships/tags" Target="../tags/tag92.xml"/><Relationship Id="rId1" Type="http://schemas.openxmlformats.org/officeDocument/2006/relationships/tags" Target="../tags/tag91.xml"/></Relationships>
</file>

<file path=ppt/slides/_rels/slide1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96.xml"/><Relationship Id="rId2" Type="http://schemas.openxmlformats.org/officeDocument/2006/relationships/tags" Target="../tags/tag95.xml"/><Relationship Id="rId1" Type="http://schemas.openxmlformats.org/officeDocument/2006/relationships/tags" Target="../tags/tag94.xml"/></Relationships>
</file>

<file path=ppt/slides/_rels/slide13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4.xml"/><Relationship Id="rId4" Type="http://schemas.openxmlformats.org/officeDocument/2006/relationships/tags" Target="../tags/tag100.xml"/><Relationship Id="rId3" Type="http://schemas.openxmlformats.org/officeDocument/2006/relationships/tags" Target="../tags/tag99.xml"/><Relationship Id="rId2" Type="http://schemas.openxmlformats.org/officeDocument/2006/relationships/tags" Target="../tags/tag98.xml"/><Relationship Id="rId1" Type="http://schemas.openxmlformats.org/officeDocument/2006/relationships/tags" Target="../tags/tag97.xml"/></Relationships>
</file>

<file path=ppt/slides/_rels/slide1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03.xml"/><Relationship Id="rId2" Type="http://schemas.openxmlformats.org/officeDocument/2006/relationships/tags" Target="../tags/tag102.xml"/><Relationship Id="rId1" Type="http://schemas.openxmlformats.org/officeDocument/2006/relationships/tags" Target="../tags/tag101.xml"/></Relationships>
</file>

<file path=ppt/slides/_rels/slide1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06.xml"/><Relationship Id="rId2" Type="http://schemas.openxmlformats.org/officeDocument/2006/relationships/tags" Target="../tags/tag105.xml"/><Relationship Id="rId1" Type="http://schemas.openxmlformats.org/officeDocument/2006/relationships/tags" Target="../tags/tag104.xml"/></Relationships>
</file>

<file path=ppt/slides/_rels/slide16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4.xml"/><Relationship Id="rId4" Type="http://schemas.openxmlformats.org/officeDocument/2006/relationships/tags" Target="../tags/tag110.xml"/><Relationship Id="rId3" Type="http://schemas.openxmlformats.org/officeDocument/2006/relationships/tags" Target="../tags/tag109.xml"/><Relationship Id="rId2" Type="http://schemas.openxmlformats.org/officeDocument/2006/relationships/tags" Target="../tags/tag108.xml"/><Relationship Id="rId1" Type="http://schemas.openxmlformats.org/officeDocument/2006/relationships/tags" Target="../tags/tag107.xml"/></Relationships>
</file>

<file path=ppt/slides/_rels/slide17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4.xml"/><Relationship Id="rId4" Type="http://schemas.openxmlformats.org/officeDocument/2006/relationships/tags" Target="../tags/tag114.xml"/><Relationship Id="rId3" Type="http://schemas.openxmlformats.org/officeDocument/2006/relationships/tags" Target="../tags/tag113.xml"/><Relationship Id="rId2" Type="http://schemas.openxmlformats.org/officeDocument/2006/relationships/tags" Target="../tags/tag112.xml"/><Relationship Id="rId1" Type="http://schemas.openxmlformats.org/officeDocument/2006/relationships/tags" Target="../tags/tag111.xml"/></Relationships>
</file>

<file path=ppt/slides/_rels/slide1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4.xml"/><Relationship Id="rId3" Type="http://schemas.openxmlformats.org/officeDocument/2006/relationships/tags" Target="../tags/tag117.xml"/><Relationship Id="rId2" Type="http://schemas.openxmlformats.org/officeDocument/2006/relationships/tags" Target="../tags/tag116.xml"/><Relationship Id="rId1" Type="http://schemas.openxmlformats.org/officeDocument/2006/relationships/tags" Target="../tags/tag115.xml"/></Relationships>
</file>

<file path=ppt/slides/_rels/slide19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20.xml"/><Relationship Id="rId2" Type="http://schemas.openxmlformats.org/officeDocument/2006/relationships/tags" Target="../tags/tag119.xml"/><Relationship Id="rId1" Type="http://schemas.openxmlformats.org/officeDocument/2006/relationships/tags" Target="../tags/tag118.xml"/></Relationships>
</file>

<file path=ppt/slides/_rels/slide20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23.xml"/><Relationship Id="rId2" Type="http://schemas.openxmlformats.org/officeDocument/2006/relationships/tags" Target="../tags/tag122.xml"/><Relationship Id="rId1" Type="http://schemas.openxmlformats.org/officeDocument/2006/relationships/tags" Target="../tags/tag121.xml"/></Relationships>
</file>

<file path=ppt/slides/_rels/slide2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26.xml"/><Relationship Id="rId2" Type="http://schemas.openxmlformats.org/officeDocument/2006/relationships/tags" Target="../tags/tag125.xml"/><Relationship Id="rId1" Type="http://schemas.openxmlformats.org/officeDocument/2006/relationships/tags" Target="../tags/tag124.xml"/></Relationships>
</file>

<file path=ppt/slides/_rels/slide2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29.xml"/><Relationship Id="rId2" Type="http://schemas.openxmlformats.org/officeDocument/2006/relationships/tags" Target="../tags/tag128.xml"/><Relationship Id="rId1" Type="http://schemas.openxmlformats.org/officeDocument/2006/relationships/tags" Target="../tags/tag127.xml"/></Relationships>
</file>

<file path=ppt/slides/_rels/slide2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32.xml"/><Relationship Id="rId2" Type="http://schemas.openxmlformats.org/officeDocument/2006/relationships/tags" Target="../tags/tag131.xml"/><Relationship Id="rId1" Type="http://schemas.openxmlformats.org/officeDocument/2006/relationships/tags" Target="../tags/tag130.xml"/></Relationships>
</file>

<file path=ppt/slides/_rels/slide2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35.xml"/><Relationship Id="rId2" Type="http://schemas.openxmlformats.org/officeDocument/2006/relationships/tags" Target="../tags/tag134.xml"/><Relationship Id="rId1" Type="http://schemas.openxmlformats.org/officeDocument/2006/relationships/tags" Target="../tags/tag133.xml"/></Relationships>
</file>

<file path=ppt/slides/_rels/slide2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38.xml"/><Relationship Id="rId2" Type="http://schemas.openxmlformats.org/officeDocument/2006/relationships/tags" Target="../tags/tag137.xml"/><Relationship Id="rId1" Type="http://schemas.openxmlformats.org/officeDocument/2006/relationships/tags" Target="../tags/tag136.xml"/></Relationships>
</file>

<file path=ppt/slides/_rels/slide2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41.xml"/><Relationship Id="rId2" Type="http://schemas.openxmlformats.org/officeDocument/2006/relationships/tags" Target="../tags/tag140.xml"/><Relationship Id="rId1" Type="http://schemas.openxmlformats.org/officeDocument/2006/relationships/tags" Target="../tags/tag139.xml"/></Relationships>
</file>

<file path=ppt/slides/_rels/slide2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44.xml"/><Relationship Id="rId2" Type="http://schemas.openxmlformats.org/officeDocument/2006/relationships/tags" Target="../tags/tag143.xml"/><Relationship Id="rId1" Type="http://schemas.openxmlformats.org/officeDocument/2006/relationships/tags" Target="../tags/tag142.xml"/></Relationships>
</file>

<file path=ppt/slides/_rels/slide2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47.xml"/><Relationship Id="rId2" Type="http://schemas.openxmlformats.org/officeDocument/2006/relationships/tags" Target="../tags/tag146.xml"/><Relationship Id="rId1" Type="http://schemas.openxmlformats.org/officeDocument/2006/relationships/tags" Target="../tags/tag145.xml"/></Relationships>
</file>

<file path=ppt/slides/_rels/slide29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50.xml"/><Relationship Id="rId2" Type="http://schemas.openxmlformats.org/officeDocument/2006/relationships/tags" Target="../tags/tag149.xml"/><Relationship Id="rId1" Type="http://schemas.openxmlformats.org/officeDocument/2006/relationships/tags" Target="../tags/tag14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/>
        <p:txBody>
          <a:bodyPr/>
          <a:p>
            <a:r>
              <a:rPr lang="en-US"/>
              <a:t>WEEK 6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/>
        <p:txBody>
          <a:bodyPr/>
          <a:p>
            <a:r>
              <a:rPr lang="en-US" altLang="en-US"/>
              <a:t>Risk Analysis and Reflection</a:t>
            </a:r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b="1"/>
              <a:t>Updated Submission Deadlines</a:t>
            </a:r>
            <a:endParaRPr lang="en-US" b="1"/>
          </a:p>
        </p:txBody>
      </p:sp>
      <p:graphicFrame>
        <p:nvGraphicFramePr>
          <p:cNvPr id="4" name="Content Placeholder 3"/>
          <p:cNvGraphicFramePr/>
          <p:nvPr>
            <p:ph idx="1"/>
          </p:nvPr>
        </p:nvGraphicFramePr>
        <p:xfrm>
          <a:off x="608330" y="1752600"/>
          <a:ext cx="11218545" cy="426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39515"/>
                <a:gridCol w="3739515"/>
                <a:gridCol w="3739515"/>
              </a:tblGrid>
              <a:tr h="769620">
                <a:tc>
                  <a:txBody>
                    <a:bodyPr/>
                    <a:p>
                      <a:r>
                        <a:rPr sz="2800" b="1"/>
                        <a:t>Assessment Component</a:t>
                      </a:r>
                      <a:endParaRPr sz="28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800" b="1"/>
                        <a:t>Submission Date</a:t>
                      </a:r>
                      <a:endParaRPr sz="28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800" b="1"/>
                        <a:t>Notes</a:t>
                      </a:r>
                      <a:endParaRPr sz="2800" b="1"/>
                    </a:p>
                  </a:txBody>
                  <a:tcPr marL="0" marR="0" marT="0" marB="0" anchor="ctr" anchorCtr="0"/>
                </a:tc>
              </a:tr>
              <a:tr h="769620">
                <a:tc>
                  <a:txBody>
                    <a:bodyPr/>
                    <a:p>
                      <a:r>
                        <a:rPr lang="en-US" sz="2800" b="1"/>
                        <a:t>  </a:t>
                      </a:r>
                      <a:r>
                        <a:rPr lang="en-US" altLang="en-US" sz="2800" b="1"/>
                        <a:t>Assessment 1</a:t>
                      </a:r>
                      <a:endParaRPr lang="en-US" altLang="en-US" sz="2800" b="1"/>
                    </a:p>
                    <a:p>
                      <a:r>
                        <a:rPr lang="en-US" sz="2800" b="1"/>
                        <a:t>  5 </a:t>
                      </a:r>
                      <a:r>
                        <a:rPr sz="2800" b="1"/>
                        <a:t>Blogs</a:t>
                      </a:r>
                      <a:endParaRPr sz="28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lang="en-US" sz="2800" b="1">
                          <a:solidFill>
                            <a:srgbClr val="FF0000"/>
                          </a:solidFill>
                        </a:rPr>
                        <a:t>19</a:t>
                      </a:r>
                      <a:r>
                        <a:rPr sz="2800" b="1">
                          <a:solidFill>
                            <a:srgbClr val="FF0000"/>
                          </a:solidFill>
                        </a:rPr>
                        <a:t>th June, 11:59 pm</a:t>
                      </a:r>
                      <a:endParaRPr sz="2800" b="1">
                        <a:solidFill>
                          <a:srgbClr val="FF0000"/>
                        </a:solidFill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800" b="1"/>
                        <a:t>To be completed by the end of</a:t>
                      </a:r>
                      <a:r>
                        <a:rPr sz="2800" b="1">
                          <a:solidFill>
                            <a:srgbClr val="FF0000"/>
                          </a:solidFill>
                        </a:rPr>
                        <a:t> Week </a:t>
                      </a:r>
                      <a:r>
                        <a:rPr lang="en-US" sz="2800" b="1">
                          <a:solidFill>
                            <a:srgbClr val="FF0000"/>
                          </a:solidFill>
                        </a:rPr>
                        <a:t>8</a:t>
                      </a:r>
                      <a:endParaRPr lang="en-US" sz="2800" b="1">
                        <a:solidFill>
                          <a:srgbClr val="FF0000"/>
                        </a:solidFill>
                      </a:endParaRPr>
                    </a:p>
                  </a:txBody>
                  <a:tcPr marL="0" marR="0" marT="0" marB="0" anchor="ctr" anchorCtr="0"/>
                </a:tc>
              </a:tr>
              <a:tr h="769620">
                <a:tc>
                  <a:txBody>
                    <a:bodyPr/>
                    <a:p>
                      <a:r>
                        <a:rPr lang="en-US" sz="2800" b="1"/>
                        <a:t>  </a:t>
                      </a:r>
                      <a:r>
                        <a:rPr lang="en-US" altLang="en-US" sz="2800" b="1"/>
                        <a:t>Assessment 1</a:t>
                      </a:r>
                      <a:endParaRPr lang="en-US" altLang="en-US" sz="2800" b="1"/>
                    </a:p>
                    <a:p>
                      <a:r>
                        <a:rPr lang="en-US" sz="2800" b="1"/>
                        <a:t>G</a:t>
                      </a:r>
                      <a:r>
                        <a:rPr sz="2800" b="1"/>
                        <a:t>roup Presentation</a:t>
                      </a:r>
                      <a:endParaRPr sz="28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800" b="1">
                          <a:solidFill>
                            <a:srgbClr val="FF0000"/>
                          </a:solidFill>
                        </a:rPr>
                        <a:t>1</a:t>
                      </a:r>
                      <a:r>
                        <a:rPr lang="en-US" sz="2800" b="1">
                          <a:solidFill>
                            <a:srgbClr val="FF0000"/>
                          </a:solidFill>
                        </a:rPr>
                        <a:t>8</a:t>
                      </a:r>
                      <a:r>
                        <a:rPr sz="2800" b="1">
                          <a:solidFill>
                            <a:srgbClr val="FF0000"/>
                          </a:solidFill>
                        </a:rPr>
                        <a:t>th June</a:t>
                      </a:r>
                      <a:endParaRPr sz="2800" b="1">
                        <a:solidFill>
                          <a:srgbClr val="FF0000"/>
                        </a:solidFill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800" b="1"/>
                        <a:t>Group-based presentation with individual contribution </a:t>
                      </a:r>
                      <a:r>
                        <a:rPr sz="2800" b="1">
                          <a:solidFill>
                            <a:srgbClr val="FF0000"/>
                          </a:solidFill>
                        </a:rPr>
                        <a:t>(Week </a:t>
                      </a:r>
                      <a:r>
                        <a:rPr lang="en-US" sz="2800" b="1">
                          <a:solidFill>
                            <a:srgbClr val="FF0000"/>
                          </a:solidFill>
                        </a:rPr>
                        <a:t>8</a:t>
                      </a:r>
                      <a:r>
                        <a:rPr sz="2800" b="1">
                          <a:solidFill>
                            <a:srgbClr val="FF0000"/>
                          </a:solidFill>
                        </a:rPr>
                        <a:t>)</a:t>
                      </a:r>
                      <a:endParaRPr sz="2800" b="1">
                        <a:solidFill>
                          <a:srgbClr val="FF0000"/>
                        </a:solidFill>
                      </a:endParaRPr>
                    </a:p>
                  </a:txBody>
                  <a:tcPr marL="0" marR="0" marT="0" marB="0" anchor="ctr" anchorCtr="0"/>
                </a:tc>
              </a:tr>
              <a:tr h="769620">
                <a:tc>
                  <a:txBody>
                    <a:bodyPr/>
                    <a:p>
                      <a:r>
                        <a:rPr lang="en-US" sz="2800" b="1"/>
                        <a:t> </a:t>
                      </a:r>
                      <a:r>
                        <a:rPr lang="en-US" altLang="en-US" sz="2800" b="1"/>
                        <a:t>Assessment 2</a:t>
                      </a:r>
                      <a:endParaRPr lang="en-US" altLang="en-US" sz="2800" b="1"/>
                    </a:p>
                    <a:p>
                      <a:r>
                        <a:rPr lang="en-US" sz="2800" b="1"/>
                        <a:t>In</a:t>
                      </a:r>
                      <a:r>
                        <a:rPr sz="2800" b="1"/>
                        <a:t>dividual Report</a:t>
                      </a:r>
                      <a:endParaRPr sz="28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800" b="1">
                          <a:solidFill>
                            <a:srgbClr val="FF0000"/>
                          </a:solidFill>
                        </a:rPr>
                        <a:t>3rd July, 11:59 pm</a:t>
                      </a:r>
                      <a:endParaRPr sz="2800" b="1">
                        <a:solidFill>
                          <a:srgbClr val="FF0000"/>
                        </a:solidFill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800" b="1"/>
                        <a:t>Final written submission </a:t>
                      </a:r>
                      <a:r>
                        <a:rPr sz="2800" b="1">
                          <a:solidFill>
                            <a:srgbClr val="FF0000"/>
                          </a:solidFill>
                        </a:rPr>
                        <a:t>(Week 10)</a:t>
                      </a:r>
                      <a:endParaRPr sz="2800" b="1">
                        <a:solidFill>
                          <a:srgbClr val="FF0000"/>
                        </a:solidFill>
                      </a:endParaRPr>
                    </a:p>
                  </a:txBody>
                  <a:tcPr marL="0" marR="0" marT="0" marB="0" anchor="ctr" anchorCtr="0"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endParaRPr lang="en-US" altLang="en-US"/>
          </a:p>
          <a:p>
            <a:r>
              <a:rPr lang="en-US" altLang="en-US"/>
              <a:t>https://forms.office.com/e/4AynN2jUg8</a:t>
            </a:r>
            <a:endParaRPr lang="en-US" altLang="en-US"/>
          </a:p>
          <a:p>
            <a:endParaRPr lang="en-US" altLang="en-US"/>
          </a:p>
          <a:p>
            <a:endParaRPr lang="en-US" altLang="en-US"/>
          </a:p>
          <a:p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en-US">
                <a:sym typeface="+mn-ea"/>
              </a:rPr>
              <a:t>Recap of Week 4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/>
        <p:txBody>
          <a:bodyPr>
            <a:normAutofit/>
          </a:bodyPr>
          <a:p>
            <a:pPr marL="0" indent="0">
              <a:buNone/>
            </a:pPr>
            <a:endParaRPr lang="en-US" altLang="en-US"/>
          </a:p>
          <a:p>
            <a:r>
              <a:rPr lang="en-US" altLang="en-US"/>
              <a:t>Work Breakdown Structure (WBS)</a:t>
            </a:r>
            <a:endParaRPr lang="en-US" altLang="en-US"/>
          </a:p>
          <a:p>
            <a:r>
              <a:rPr lang="en-US" altLang="en-US"/>
              <a:t>Gantt Chart</a:t>
            </a:r>
            <a:endParaRPr lang="en-US" altLang="en-US"/>
          </a:p>
          <a:p>
            <a:r>
              <a:rPr lang="en-US" altLang="en-US"/>
              <a:t>task sequencing</a:t>
            </a:r>
            <a:endParaRPr lang="en-US" altLang="en-US"/>
          </a:p>
          <a:p>
            <a:r>
              <a:rPr lang="en-US" altLang="en-US"/>
              <a:t>project timeline</a:t>
            </a:r>
            <a:endParaRPr lang="en-US" altLang="en-US"/>
          </a:p>
          <a:p>
            <a:r>
              <a:rPr lang="en-US" altLang="en-US"/>
              <a:t>task allocation</a:t>
            </a:r>
            <a:endParaRPr lang="en-US" altLang="en-US"/>
          </a:p>
          <a:p>
            <a:endParaRPr lang="en-US" altLang="en-US"/>
          </a:p>
          <a:p>
            <a:pPr marL="0" indent="0">
              <a:buNone/>
            </a:pPr>
            <a:endParaRPr lang="en-US" altLang="en-US" i="1"/>
          </a:p>
        </p:txBody>
      </p:sp>
    </p:spTree>
    <p:custDataLst>
      <p:tags r:id="rId3"/>
    </p:custData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en-US">
                <a:solidFill>
                  <a:srgbClr val="FF0000"/>
                </a:solidFill>
                <a:sym typeface="+mn-ea"/>
              </a:rPr>
              <a:t>By now, each group should have: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330" y="1501775"/>
            <a:ext cx="5487670" cy="4747895"/>
          </a:xfrm>
        </p:spPr>
        <p:txBody>
          <a:bodyPr>
            <a:normAutofit fontScale="75000"/>
          </a:bodyPr>
          <a:p>
            <a:pPr marL="0" indent="0">
              <a:buNone/>
            </a:pPr>
            <a:r>
              <a:rPr lang="en-US" altLang="en-US">
                <a:sym typeface="+mn-ea"/>
              </a:rPr>
              <a:t>Week 1</a:t>
            </a:r>
            <a:endParaRPr lang="en-US" altLang="en-US"/>
          </a:p>
          <a:p>
            <a:pPr marL="0" indent="0">
              <a:buNone/>
            </a:pPr>
            <a:r>
              <a:rPr lang="en-US" altLang="en-US">
                <a:sym typeface="+mn-ea"/>
              </a:rPr>
              <a:t>project idea</a:t>
            </a:r>
            <a:endParaRPr lang="en-US" altLang="en-US"/>
          </a:p>
          <a:p>
            <a:pPr marL="0" indent="0">
              <a:buNone/>
            </a:pPr>
            <a:r>
              <a:rPr lang="en-US" altLang="en-US">
                <a:sym typeface="+mn-ea"/>
              </a:rPr>
              <a:t>team formation</a:t>
            </a:r>
            <a:endParaRPr lang="en-US" altLang="en-US"/>
          </a:p>
          <a:p>
            <a:pPr marL="0" indent="0">
              <a:buNone/>
            </a:pPr>
            <a:r>
              <a:rPr lang="en-US" altLang="en-US">
                <a:sym typeface="+mn-ea"/>
              </a:rPr>
              <a:t>initial project set-up</a:t>
            </a:r>
            <a:endParaRPr lang="en-US" altLang="en-US"/>
          </a:p>
          <a:p>
            <a:pPr marL="0" indent="0">
              <a:buNone/>
            </a:pPr>
            <a:endParaRPr lang="en-US" altLang="en-US"/>
          </a:p>
          <a:p>
            <a:pPr marL="0" indent="0">
              <a:buNone/>
            </a:pPr>
            <a:r>
              <a:rPr lang="en-US" altLang="en-US">
                <a:sym typeface="+mn-ea"/>
              </a:rPr>
              <a:t>Week 2</a:t>
            </a:r>
            <a:endParaRPr lang="en-US" altLang="en-US"/>
          </a:p>
          <a:p>
            <a:pPr marL="0" indent="0">
              <a:buNone/>
            </a:pPr>
            <a:r>
              <a:rPr lang="en-US" altLang="en-US">
                <a:sym typeface="+mn-ea"/>
              </a:rPr>
              <a:t>aim and objectives</a:t>
            </a:r>
            <a:endParaRPr lang="en-US" altLang="en-US"/>
          </a:p>
          <a:p>
            <a:pPr marL="0" indent="0">
              <a:buNone/>
            </a:pPr>
            <a:r>
              <a:rPr lang="en-US" altLang="en-US">
                <a:sym typeface="+mn-ea"/>
              </a:rPr>
              <a:t>deliverables</a:t>
            </a:r>
            <a:endParaRPr lang="en-US" altLang="en-US"/>
          </a:p>
          <a:p>
            <a:pPr marL="0" indent="0">
              <a:buNone/>
            </a:pPr>
            <a:r>
              <a:rPr lang="en-US" altLang="en-US">
                <a:sym typeface="+mn-ea"/>
              </a:rPr>
              <a:t>scope statement</a:t>
            </a:r>
            <a:endParaRPr lang="en-US" altLang="en-US"/>
          </a:p>
          <a:p>
            <a:pPr marL="0" indent="0">
              <a:buNone/>
            </a:pPr>
            <a:r>
              <a:rPr lang="en-US" altLang="en-US">
                <a:sym typeface="+mn-ea"/>
              </a:rPr>
              <a:t>in-scope / out-of-scope table</a:t>
            </a:r>
            <a:endParaRPr lang="en-US" altLang="en-US"/>
          </a:p>
          <a:p>
            <a:pPr marL="0" indent="0">
              <a:buNone/>
            </a:pPr>
            <a:r>
              <a:rPr lang="en-US" altLang="en-US">
                <a:sym typeface="+mn-ea"/>
              </a:rPr>
              <a:t>Iron Triangle check</a:t>
            </a:r>
            <a:endParaRPr lang="en-US" altLang="en-US"/>
          </a:p>
          <a:p>
            <a:pPr marL="0" indent="0">
              <a:buNone/>
            </a:pPr>
            <a:endParaRPr lang="en-US" altLang="en-US"/>
          </a:p>
          <a:p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/>
        <p:txBody>
          <a:bodyPr>
            <a:normAutofit lnSpcReduction="10000"/>
          </a:bodyPr>
          <a:p>
            <a:pPr marL="0" indent="0">
              <a:buNone/>
            </a:pPr>
            <a:r>
              <a:rPr lang="en-US" altLang="en-US">
                <a:sym typeface="+mn-ea"/>
              </a:rPr>
              <a:t>Week 3</a:t>
            </a:r>
            <a:endParaRPr lang="en-US" altLang="en-US"/>
          </a:p>
          <a:p>
            <a:pPr marL="0" indent="0">
              <a:buNone/>
            </a:pPr>
            <a:r>
              <a:rPr lang="en-US" altLang="en-US">
                <a:sym typeface="+mn-ea"/>
              </a:rPr>
              <a:t>stakeholder list</a:t>
            </a:r>
            <a:endParaRPr lang="en-US" altLang="en-US"/>
          </a:p>
          <a:p>
            <a:pPr marL="0" indent="0">
              <a:buNone/>
            </a:pPr>
            <a:r>
              <a:rPr lang="en-US" altLang="en-US">
                <a:sym typeface="+mn-ea"/>
              </a:rPr>
              <a:t>stakeholder table</a:t>
            </a:r>
            <a:endParaRPr lang="en-US" altLang="en-US"/>
          </a:p>
          <a:p>
            <a:pPr marL="0" indent="0">
              <a:buNone/>
            </a:pPr>
            <a:r>
              <a:rPr lang="en-US" altLang="en-US">
                <a:sym typeface="+mn-ea"/>
              </a:rPr>
              <a:t>power-interest grid</a:t>
            </a:r>
            <a:endParaRPr lang="en-US" altLang="en-US"/>
          </a:p>
          <a:p>
            <a:pPr marL="0" indent="0">
              <a:buNone/>
            </a:pPr>
            <a:r>
              <a:rPr lang="en-US" altLang="en-US">
                <a:sym typeface="+mn-ea"/>
              </a:rPr>
              <a:t>communication plan</a:t>
            </a:r>
            <a:endParaRPr lang="en-US" altLang="en-US"/>
          </a:p>
          <a:p>
            <a:pPr marL="0" indent="0">
              <a:buNone/>
            </a:pPr>
            <a:endParaRPr lang="en-US" altLang="en-US"/>
          </a:p>
          <a:p>
            <a:pPr marL="0" indent="0">
              <a:buNone/>
            </a:pPr>
            <a:r>
              <a:rPr lang="en-US" altLang="en-US">
                <a:sym typeface="+mn-ea"/>
              </a:rPr>
              <a:t>Week 4</a:t>
            </a:r>
            <a:endParaRPr lang="en-US" altLang="en-US"/>
          </a:p>
          <a:p>
            <a:pPr marL="0" indent="0">
              <a:buNone/>
            </a:pPr>
            <a:r>
              <a:rPr lang="en-US" altLang="en-US">
                <a:sym typeface="+mn-ea"/>
              </a:rPr>
              <a:t>WBS</a:t>
            </a:r>
            <a:endParaRPr lang="en-US" altLang="en-US"/>
          </a:p>
          <a:p>
            <a:pPr marL="0" indent="0">
              <a:buNone/>
            </a:pPr>
            <a:r>
              <a:rPr lang="en-US" altLang="en-US">
                <a:sym typeface="+mn-ea"/>
              </a:rPr>
              <a:t>task list</a:t>
            </a:r>
            <a:endParaRPr lang="en-US" altLang="en-US"/>
          </a:p>
          <a:p>
            <a:pPr marL="0" indent="0">
              <a:buNone/>
            </a:pPr>
            <a:r>
              <a:rPr lang="en-US" altLang="en-US">
                <a:sym typeface="+mn-ea"/>
              </a:rPr>
              <a:t>draft Gantt Chart / timeline</a:t>
            </a:r>
            <a:endParaRPr lang="en-US" altLang="en-US"/>
          </a:p>
          <a:p>
            <a:pPr marL="0" indent="0">
              <a:buNone/>
            </a:pPr>
            <a:endParaRPr lang="en-US"/>
          </a:p>
        </p:txBody>
      </p:sp>
    </p:spTree>
    <p:custDataLst>
      <p:tags r:id="rId4"/>
    </p:custData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en-US">
                <a:sym typeface="+mn-ea"/>
              </a:rPr>
              <a:t>Contents of Week 5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/>
          </a:bodyPr>
          <a:p>
            <a:r>
              <a:rPr lang="en-US" altLang="en-US"/>
              <a:t>What is project risk?</a:t>
            </a:r>
            <a:endParaRPr lang="en-US" altLang="en-US"/>
          </a:p>
          <a:p>
            <a:r>
              <a:rPr lang="en-US" altLang="en-US"/>
              <a:t>Why is risk analysis important?</a:t>
            </a:r>
            <a:endParaRPr lang="en-US" altLang="en-US"/>
          </a:p>
          <a:p>
            <a:r>
              <a:rPr lang="en-US" altLang="en-US"/>
              <a:t>Types of project risk</a:t>
            </a:r>
            <a:endParaRPr lang="en-US" altLang="en-US"/>
          </a:p>
          <a:p>
            <a:r>
              <a:rPr lang="en-US" altLang="en-US"/>
              <a:t>Likelihood and impact</a:t>
            </a:r>
            <a:endParaRPr lang="en-US" altLang="en-US"/>
          </a:p>
          <a:p>
            <a:r>
              <a:rPr lang="en-US" altLang="en-US"/>
              <a:t>Risk matrix / risk grid</a:t>
            </a:r>
            <a:endParaRPr lang="en-US" altLang="en-US"/>
          </a:p>
          <a:p>
            <a:r>
              <a:rPr lang="en-US" altLang="en-US"/>
              <a:t>Risk mitigation</a:t>
            </a:r>
            <a:endParaRPr lang="en-US" altLang="en-US"/>
          </a:p>
          <a:p>
            <a:r>
              <a:rPr lang="en-US" altLang="en-US"/>
              <a:t>Reflection and project learning</a:t>
            </a:r>
            <a:endParaRPr lang="en-US" altLang="en-US"/>
          </a:p>
          <a:p>
            <a:r>
              <a:rPr lang="en-US" altLang="en-US"/>
              <a:t>Group task</a:t>
            </a:r>
            <a:endParaRPr lang="en-US" altLang="en-US"/>
          </a:p>
          <a:p>
            <a:r>
              <a:rPr lang="en-US" altLang="en-US"/>
              <a:t>Blog 5 guidance</a:t>
            </a:r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en-US">
                <a:sym typeface="+mn-ea"/>
              </a:rPr>
              <a:t>Where are we now in the project?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p>
            <a:endParaRPr lang="en-US" altLang="en-US"/>
          </a:p>
          <a:p>
            <a:r>
              <a:rPr lang="en-US" altLang="en-US"/>
              <a:t>So far, your group should already have: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a project aim and objectives</a:t>
            </a:r>
            <a:endParaRPr lang="en-US" altLang="en-US"/>
          </a:p>
          <a:p>
            <a:r>
              <a:rPr lang="en-US" altLang="en-US"/>
              <a:t>deliverables</a:t>
            </a:r>
            <a:endParaRPr lang="en-US" altLang="en-US"/>
          </a:p>
          <a:p>
            <a:r>
              <a:rPr lang="en-US" altLang="en-US"/>
              <a:t>scope</a:t>
            </a:r>
            <a:endParaRPr lang="en-US" altLang="en-US"/>
          </a:p>
          <a:p>
            <a:r>
              <a:rPr lang="en-US" altLang="en-US"/>
              <a:t>stakeholder analysis</a:t>
            </a:r>
            <a:endParaRPr lang="en-US" altLang="en-US"/>
          </a:p>
          <a:p>
            <a:r>
              <a:rPr lang="en-US" altLang="en-US"/>
              <a:t>communication planning</a:t>
            </a:r>
            <a:endParaRPr lang="en-US" altLang="en-US"/>
          </a:p>
          <a:p>
            <a:r>
              <a:rPr lang="en-US" altLang="en-US"/>
              <a:t>WBS</a:t>
            </a:r>
            <a:endParaRPr lang="en-US" altLang="en-US"/>
          </a:p>
          <a:p>
            <a:r>
              <a:rPr lang="en-US" altLang="en-US"/>
              <a:t>Gantt Chart</a:t>
            </a:r>
            <a:endParaRPr lang="en-US" altLang="en-US"/>
          </a:p>
          <a:p>
            <a:endParaRPr lang="en-US" altLang="en-US"/>
          </a:p>
          <a:p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US" altLang="en-US">
                <a:sym typeface="+mn-ea"/>
              </a:rPr>
              <a:t>Now we need to ask:</a:t>
            </a:r>
            <a:endParaRPr lang="en-US" altLang="en-US"/>
          </a:p>
          <a:p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  <a:sym typeface="+mn-ea"/>
              </a:rPr>
              <a:t>What could go wrong, and how can we respond to it?</a:t>
            </a:r>
            <a:endParaRPr lang="en-US" altLang="en-US" i="1">
              <a:solidFill>
                <a:srgbClr val="FF0000"/>
              </a:solidFill>
            </a:endParaRPr>
          </a:p>
          <a:p>
            <a:endParaRPr lang="en-US" altLang="en-US" i="1">
              <a:solidFill>
                <a:srgbClr val="FF0000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en-US">
                <a:sym typeface="+mn-ea"/>
              </a:rPr>
              <a:t>What is project risk?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 fontScale="80000"/>
          </a:bodyPr>
          <a:p>
            <a:endParaRPr lang="en-US" altLang="en-US"/>
          </a:p>
          <a:p>
            <a:r>
              <a:rPr lang="en-US" altLang="en-US"/>
              <a:t>A project risk is a possible problem or uncertainty that may affect the success of the project.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Risk may affect:</a:t>
            </a:r>
            <a:endParaRPr lang="en-US" altLang="en-US"/>
          </a:p>
          <a:p>
            <a:r>
              <a:rPr lang="en-US" altLang="en-US" i="1"/>
              <a:t>time</a:t>
            </a:r>
            <a:endParaRPr lang="en-US" altLang="en-US" i="1"/>
          </a:p>
          <a:p>
            <a:r>
              <a:rPr lang="en-US" altLang="en-US" i="1"/>
              <a:t>cost / resources</a:t>
            </a:r>
            <a:endParaRPr lang="en-US" altLang="en-US" i="1"/>
          </a:p>
          <a:p>
            <a:r>
              <a:rPr lang="en-US" altLang="en-US" i="1"/>
              <a:t>quality</a:t>
            </a:r>
            <a:endParaRPr lang="en-US" altLang="en-US" i="1"/>
          </a:p>
          <a:p>
            <a:r>
              <a:rPr lang="en-US" altLang="en-US" i="1"/>
              <a:t>communication</a:t>
            </a:r>
            <a:endParaRPr lang="en-US" altLang="en-US" i="1"/>
          </a:p>
          <a:p>
            <a:r>
              <a:rPr lang="en-US" altLang="en-US" i="1"/>
              <a:t>delivery of outcomes</a:t>
            </a:r>
            <a:endParaRPr lang="en-US" altLang="en-US" i="1"/>
          </a:p>
          <a:p>
            <a:pPr marL="0" indent="0">
              <a:buNone/>
            </a:pPr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What might stop this project from going as planned?</a:t>
            </a:r>
            <a:endParaRPr lang="en-US" altLang="en-US">
              <a:solidFill>
                <a:srgbClr val="FF0000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US" altLang="en-US"/>
              <a:t>Risk = A possible event, problem or uncertainty that may have a negative effect on the project.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In simple terms:</a:t>
            </a:r>
            <a:endParaRPr lang="en-US" altLang="en-US"/>
          </a:p>
          <a:p>
            <a:r>
              <a:rPr lang="en-US" altLang="en-US" i="1"/>
              <a:t>it has not necessarily happened yet</a:t>
            </a:r>
            <a:endParaRPr lang="en-US" altLang="en-US" i="1"/>
          </a:p>
          <a:p>
            <a:r>
              <a:rPr lang="en-US" altLang="en-US" i="1"/>
              <a:t>but it could happen</a:t>
            </a:r>
            <a:endParaRPr lang="en-US" altLang="en-US" i="1"/>
          </a:p>
          <a:p>
            <a:r>
              <a:rPr lang="en-US" altLang="en-US" i="1"/>
              <a:t>and it may affect the project if the group does not prepare for it</a:t>
            </a:r>
            <a:endParaRPr lang="en-US" altLang="en-US" i="1"/>
          </a:p>
        </p:txBody>
      </p:sp>
    </p:spTree>
    <p:custDataLst>
      <p:tags r:id="rId3"/>
    </p:custData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 lnSpcReduction="10000"/>
          </a:bodyPr>
          <a:p>
            <a:r>
              <a:rPr lang="en-US" altLang="en-US"/>
              <a:t>Risk analysis helps a group to:</a:t>
            </a:r>
            <a:endParaRPr lang="en-US" altLang="en-US"/>
          </a:p>
          <a:p>
            <a:r>
              <a:rPr lang="en-US" altLang="en-US" i="1"/>
              <a:t>identify possible problems early</a:t>
            </a:r>
            <a:endParaRPr lang="en-US" altLang="en-US" i="1"/>
          </a:p>
          <a:p>
            <a:r>
              <a:rPr lang="en-US" altLang="en-US" i="1"/>
              <a:t>think ahead</a:t>
            </a:r>
            <a:endParaRPr lang="en-US" altLang="en-US" i="1"/>
          </a:p>
          <a:p>
            <a:r>
              <a:rPr lang="en-US" altLang="en-US" i="1"/>
              <a:t>reduce confusion</a:t>
            </a:r>
            <a:endParaRPr lang="en-US" altLang="en-US" i="1"/>
          </a:p>
          <a:p>
            <a:r>
              <a:rPr lang="en-US" altLang="en-US" i="1"/>
              <a:t>improve preparation</a:t>
            </a:r>
            <a:endParaRPr lang="en-US" altLang="en-US" i="1"/>
          </a:p>
          <a:p>
            <a:r>
              <a:rPr lang="en-US" altLang="en-US" i="1"/>
              <a:t>make the project more realistic</a:t>
            </a:r>
            <a:endParaRPr lang="en-US" altLang="en-US" i="1"/>
          </a:p>
          <a:p>
            <a:r>
              <a:rPr lang="en-US" altLang="en-US" i="1"/>
              <a:t>decide how to respond if problems happen</a:t>
            </a:r>
            <a:endParaRPr lang="en-US" altLang="en-US" i="1"/>
          </a:p>
          <a:p>
            <a:endParaRPr lang="en-US" altLang="en-US"/>
          </a:p>
          <a:p>
            <a:r>
              <a:rPr lang="en-US" altLang="en-US"/>
              <a:t>A project plan is stronger when risks are considered in advance.</a:t>
            </a:r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en-US">
                <a:sym typeface="+mn-ea"/>
              </a:rPr>
              <a:t>Types of project risk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/>
          </a:bodyPr>
          <a:p>
            <a:endParaRPr lang="en-US" altLang="en-US"/>
          </a:p>
          <a:p>
            <a:r>
              <a:rPr lang="en-US" altLang="en-US"/>
              <a:t>Project risks can often be grouped into categories such as:</a:t>
            </a:r>
            <a:endParaRPr lang="en-US" altLang="en-US"/>
          </a:p>
          <a:p>
            <a:endParaRPr lang="en-US" altLang="en-US" i="1"/>
          </a:p>
          <a:p>
            <a:r>
              <a:rPr lang="en-US" altLang="en-US" i="1"/>
              <a:t>Time risks</a:t>
            </a:r>
            <a:endParaRPr lang="en-US" altLang="en-US" i="1"/>
          </a:p>
          <a:p>
            <a:r>
              <a:rPr lang="en-US" altLang="en-US" i="1"/>
              <a:t>Resource / cost risks</a:t>
            </a:r>
            <a:endParaRPr lang="en-US" altLang="en-US" i="1"/>
          </a:p>
          <a:p>
            <a:r>
              <a:rPr lang="en-US" altLang="en-US" i="1"/>
              <a:t>Communication risks</a:t>
            </a:r>
            <a:endParaRPr lang="en-US" altLang="en-US" i="1"/>
          </a:p>
          <a:p>
            <a:r>
              <a:rPr lang="en-US" altLang="en-US" i="1"/>
              <a:t>Delivery risks</a:t>
            </a:r>
            <a:endParaRPr lang="en-US" altLang="en-US" i="1"/>
          </a:p>
          <a:p>
            <a:r>
              <a:rPr lang="en-US" altLang="en-US" i="1"/>
              <a:t>Participation risks</a:t>
            </a:r>
            <a:endParaRPr lang="en-US" altLang="en-US" i="1"/>
          </a:p>
          <a:p>
            <a:r>
              <a:rPr lang="en-US" altLang="en-US" i="1"/>
              <a:t>Teamwork risks</a:t>
            </a:r>
            <a:endParaRPr lang="en-US" altLang="en-US" i="1"/>
          </a:p>
          <a:p>
            <a:endParaRPr lang="en-US" altLang="en-US"/>
          </a:p>
          <a:p>
            <a:pPr marL="0" indent="0">
              <a:buNone/>
            </a:pPr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itle 3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/>
        <p:txBody>
          <a:bodyPr>
            <a:normAutofit/>
          </a:bodyPr>
          <a:p>
            <a:r>
              <a:rPr lang="en-US" altLang="en-US"/>
              <a:t>Example: Time risks</a:t>
            </a:r>
            <a:endParaRPr lang="en-US" altLang="en-US"/>
          </a:p>
          <a:p>
            <a:r>
              <a:rPr lang="en-US" altLang="en-US" i="1"/>
              <a:t>not enough time to complete all tasks</a:t>
            </a:r>
            <a:endParaRPr lang="en-US" altLang="en-US" i="1"/>
          </a:p>
          <a:p>
            <a:r>
              <a:rPr lang="en-US" altLang="en-US" i="1"/>
              <a:t>important work being left too late</a:t>
            </a:r>
            <a:endParaRPr lang="en-US" altLang="en-US" i="1"/>
          </a:p>
          <a:p>
            <a:r>
              <a:rPr lang="en-US" altLang="en-US" i="1"/>
              <a:t>delays in decision-making</a:t>
            </a:r>
            <a:endParaRPr lang="en-US" altLang="en-US" i="1"/>
          </a:p>
          <a:p>
            <a:r>
              <a:rPr lang="en-US" altLang="en-US" i="1"/>
              <a:t>tasks taking longer than expected</a:t>
            </a:r>
            <a:endParaRPr lang="en-US" altLang="en-US" i="1"/>
          </a:p>
          <a:p>
            <a:endParaRPr lang="en-US" altLang="en-US"/>
          </a:p>
          <a:p>
            <a:r>
              <a:rPr lang="en-US" altLang="en-US"/>
              <a:t>Key question:</a:t>
            </a:r>
            <a:endParaRPr lang="en-US" altLang="en-US"/>
          </a:p>
          <a:p>
            <a:r>
              <a:rPr lang="en-US" altLang="en-US"/>
              <a:t>Is the project schedule realistic?</a:t>
            </a:r>
            <a:endParaRPr lang="en-US" altLang="en-US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/>
              <a:t>Example: Resource and delivery risks</a:t>
            </a:r>
            <a:endParaRPr lang="en-US" altLang="en-US"/>
          </a:p>
          <a:p>
            <a:r>
              <a:rPr lang="en-US" altLang="en-US" i="1"/>
              <a:t>not enough people to complete the work</a:t>
            </a:r>
            <a:endParaRPr lang="en-US" altLang="en-US" i="1"/>
          </a:p>
          <a:p>
            <a:r>
              <a:rPr lang="en-US" altLang="en-US" i="1"/>
              <a:t>materials not ready on time</a:t>
            </a:r>
            <a:endParaRPr lang="en-US" altLang="en-US" i="1"/>
          </a:p>
          <a:p>
            <a:r>
              <a:rPr lang="en-US" altLang="en-US" i="1"/>
              <a:t>venue problems</a:t>
            </a:r>
            <a:endParaRPr lang="en-US" altLang="en-US" i="1"/>
          </a:p>
          <a:p>
            <a:r>
              <a:rPr lang="en-US" altLang="en-US" i="1"/>
              <a:t>technology not working properly</a:t>
            </a:r>
            <a:endParaRPr lang="en-US" altLang="en-US" i="1"/>
          </a:p>
          <a:p>
            <a:r>
              <a:rPr lang="en-US" altLang="en-US" i="1"/>
              <a:t>poor event organisation</a:t>
            </a:r>
            <a:endParaRPr lang="en-US" altLang="en-US" i="1"/>
          </a:p>
          <a:p>
            <a:endParaRPr lang="en-US" altLang="en-US"/>
          </a:p>
          <a:p>
            <a:r>
              <a:rPr lang="en-US" altLang="en-US"/>
              <a:t>Key question:</a:t>
            </a:r>
            <a:endParaRPr lang="en-US" altLang="en-US"/>
          </a:p>
          <a:p>
            <a:r>
              <a:rPr lang="en-US" altLang="en-US"/>
              <a:t>Do we have what we need to deliver the project successfully?</a:t>
            </a:r>
            <a:endParaRPr lang="en-US" altLang="en-US"/>
          </a:p>
        </p:txBody>
      </p:sp>
    </p:spTree>
    <p:custDataLst>
      <p:tags r:id="rId4"/>
    </p:custData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/>
              <a:t>Useful Tool: </a:t>
            </a:r>
            <a:r>
              <a:rPr lang="en-US" altLang="en-US">
                <a:sym typeface="+mn-ea"/>
              </a:rPr>
              <a:t>Risk matrix 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 lnSpcReduction="10000"/>
          </a:bodyPr>
          <a:p>
            <a:r>
              <a:rPr lang="en-US" altLang="en-US"/>
              <a:t>A risk matrix helps teams assess risks more clearly. It combines:</a:t>
            </a:r>
            <a:endParaRPr lang="en-US" altLang="en-US"/>
          </a:p>
          <a:p>
            <a:r>
              <a:rPr lang="en-US" altLang="en-US" i="1"/>
              <a:t>likelihood</a:t>
            </a:r>
            <a:endParaRPr lang="en-US" altLang="en-US" i="1"/>
          </a:p>
          <a:p>
            <a:r>
              <a:rPr lang="en-US" altLang="en-US" i="1"/>
              <a:t>impact</a:t>
            </a:r>
            <a:endParaRPr lang="en-US" altLang="en-US" i="1"/>
          </a:p>
          <a:p>
            <a:endParaRPr lang="en-US" altLang="en-US"/>
          </a:p>
          <a:p>
            <a:r>
              <a:rPr lang="en-US" altLang="en-US"/>
              <a:t>This helps the group decide which risks matter most.</a:t>
            </a:r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en-US"/>
              <a:t>Simple risk matrix</a:t>
            </a:r>
            <a:endParaRPr lang="en-US" altLang="en-US"/>
          </a:p>
        </p:txBody>
      </p:sp>
      <p:graphicFrame>
        <p:nvGraphicFramePr>
          <p:cNvPr id="5" name="Content Placeholder 4"/>
          <p:cNvGraphicFramePr/>
          <p:nvPr>
            <p:ph idx="1"/>
            <p:custDataLst>
              <p:tags r:id="rId2"/>
            </p:custDataLst>
          </p:nvPr>
        </p:nvGraphicFramePr>
        <p:xfrm>
          <a:off x="608330" y="1490345"/>
          <a:ext cx="11120120" cy="39090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80030"/>
                <a:gridCol w="2780030"/>
                <a:gridCol w="2780030"/>
                <a:gridCol w="2780030"/>
              </a:tblGrid>
              <a:tr h="977265">
                <a:tc>
                  <a:txBody>
                    <a:bodyPr/>
                    <a:p>
                      <a:endParaRPr sz="2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400" b="1"/>
                        <a:t>Low Impact</a:t>
                      </a:r>
                      <a:endParaRPr sz="2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400" b="1"/>
                        <a:t>Medium Impact</a:t>
                      </a:r>
                      <a:endParaRPr sz="2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400" b="1"/>
                        <a:t>High Impact</a:t>
                      </a:r>
                      <a:endParaRPr sz="2400" b="1"/>
                    </a:p>
                  </a:txBody>
                  <a:tcPr marL="0" marR="0" marT="0" marB="0" anchor="ctr" anchorCtr="0"/>
                </a:tc>
              </a:tr>
              <a:tr h="977265">
                <a:tc>
                  <a:txBody>
                    <a:bodyPr/>
                    <a:p>
                      <a:r>
                        <a:rPr sz="2400" b="1"/>
                        <a:t>High Likelihood</a:t>
                      </a:r>
                      <a:endParaRPr sz="2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2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2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2400" b="1"/>
                    </a:p>
                  </a:txBody>
                  <a:tcPr marL="0" marR="0" marT="0" marB="0" anchor="ctr" anchorCtr="0"/>
                </a:tc>
              </a:tr>
              <a:tr h="977265">
                <a:tc>
                  <a:txBody>
                    <a:bodyPr/>
                    <a:p>
                      <a:r>
                        <a:rPr sz="2400" b="1"/>
                        <a:t>Medium Likelihood</a:t>
                      </a:r>
                      <a:endParaRPr sz="2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2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2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2400" b="1"/>
                    </a:p>
                  </a:txBody>
                  <a:tcPr marL="0" marR="0" marT="0" marB="0" anchor="ctr" anchorCtr="0"/>
                </a:tc>
              </a:tr>
              <a:tr h="977265">
                <a:tc>
                  <a:txBody>
                    <a:bodyPr/>
                    <a:p>
                      <a:r>
                        <a:rPr sz="2400" b="1"/>
                        <a:t>Low Likelihood</a:t>
                      </a:r>
                      <a:endParaRPr sz="2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2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2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2400" b="1"/>
                    </a:p>
                  </a:txBody>
                  <a:tcPr marL="0" marR="0" marT="0" marB="0" anchor="ctr" anchorCtr="0"/>
                </a:tc>
              </a:tr>
            </a:tbl>
          </a:graphicData>
        </a:graphic>
      </p:graphicFrame>
      <p:sp>
        <p:nvSpPr>
          <p:cNvPr id="7" name="Text Box 6"/>
          <p:cNvSpPr txBox="1"/>
          <p:nvPr/>
        </p:nvSpPr>
        <p:spPr>
          <a:xfrm>
            <a:off x="608330" y="5634355"/>
            <a:ext cx="8905240" cy="337185"/>
          </a:xfrm>
          <a:prstGeom prst="rect">
            <a:avLst/>
          </a:prstGeom>
        </p:spPr>
        <p:txBody>
          <a:bodyPr wrap="square">
            <a:spAutoFit/>
          </a:bodyPr>
          <a:p>
            <a:r>
              <a:rPr lang="en-US" sz="1600" i="1">
                <a:solidFill>
                  <a:srgbClr val="FF0000"/>
                </a:solidFill>
              </a:rPr>
              <a:t>R</a:t>
            </a:r>
            <a:r>
              <a:rPr sz="1600" i="1">
                <a:solidFill>
                  <a:srgbClr val="FF0000"/>
                </a:solidFill>
              </a:rPr>
              <a:t>isks in the top-right area usually need the most attention.</a:t>
            </a:r>
            <a:endParaRPr sz="1600" i="1">
              <a:solidFill>
                <a:srgbClr val="FF0000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itle 3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/>
        <p:txBody>
          <a:bodyPr>
            <a:normAutofit/>
          </a:bodyPr>
          <a:p>
            <a:r>
              <a:rPr lang="en-US" altLang="en-US"/>
              <a:t>Step 1: Identify the risk</a:t>
            </a:r>
            <a:endParaRPr lang="en-US" altLang="en-US"/>
          </a:p>
          <a:p>
            <a:r>
              <a:rPr lang="en-US" altLang="en-US" sz="1200" i="1"/>
              <a:t>Time risks</a:t>
            </a:r>
            <a:endParaRPr lang="en-US" altLang="en-US" sz="1200" i="1"/>
          </a:p>
          <a:p>
            <a:r>
              <a:rPr lang="en-US" altLang="en-US" sz="1200" i="1"/>
              <a:t>Resource / cost risks</a:t>
            </a:r>
            <a:endParaRPr lang="en-US" altLang="en-US" sz="1200" i="1"/>
          </a:p>
          <a:p>
            <a:r>
              <a:rPr lang="en-US" altLang="en-US" sz="1200" i="1"/>
              <a:t>Communication risks</a:t>
            </a:r>
            <a:endParaRPr lang="en-US" altLang="en-US" sz="1200" i="1"/>
          </a:p>
          <a:p>
            <a:r>
              <a:rPr lang="en-US" altLang="en-US" sz="1200" i="1"/>
              <a:t>Delivery risks</a:t>
            </a:r>
            <a:endParaRPr lang="en-US" altLang="en-US" sz="1200" i="1"/>
          </a:p>
          <a:p>
            <a:r>
              <a:rPr lang="en-US" altLang="en-US" sz="1200" i="1"/>
              <a:t>Participation risks</a:t>
            </a:r>
            <a:endParaRPr lang="en-US" altLang="en-US" sz="1200" i="1"/>
          </a:p>
          <a:p>
            <a:r>
              <a:rPr lang="en-US" altLang="en-US" sz="1200" i="1"/>
              <a:t>Teamwork risks</a:t>
            </a:r>
            <a:endParaRPr lang="en-US" altLang="en-US" sz="1200" i="1"/>
          </a:p>
          <a:p>
            <a:endParaRPr lang="en-US" altLang="en-US" sz="180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/>
        <p:txBody>
          <a:bodyPr/>
          <a:p>
            <a:r>
              <a:rPr lang="en-US" altLang="en-US">
                <a:sym typeface="+mn-ea"/>
              </a:rPr>
              <a:t>Step 2</a:t>
            </a:r>
            <a:endParaRPr lang="en-US" altLang="en-US"/>
          </a:p>
          <a:p>
            <a:r>
              <a:rPr lang="en-US" altLang="en-US" sz="1200" i="1">
                <a:sym typeface="+mn-ea"/>
              </a:rPr>
              <a:t>Decide how likely it is</a:t>
            </a:r>
            <a:endParaRPr lang="en-US" altLang="en-US" sz="1200" i="1"/>
          </a:p>
          <a:p>
            <a:r>
              <a:rPr lang="en-US" altLang="en-US">
                <a:sym typeface="+mn-ea"/>
              </a:rPr>
              <a:t>Step 3</a:t>
            </a:r>
            <a:endParaRPr lang="en-US" altLang="en-US"/>
          </a:p>
          <a:p>
            <a:pPr algn="l">
              <a:buClrTx/>
              <a:buSzTx/>
            </a:pPr>
            <a:r>
              <a:rPr lang="en-US" altLang="en-US" sz="1200" i="1">
                <a:sym typeface="+mn-ea"/>
              </a:rPr>
              <a:t>Decide how serious the impact would be</a:t>
            </a:r>
            <a:endParaRPr lang="en-US" altLang="en-US" sz="1200" i="1"/>
          </a:p>
          <a:p>
            <a:r>
              <a:rPr lang="en-US" altLang="en-US">
                <a:sym typeface="+mn-ea"/>
              </a:rPr>
              <a:t>Step 4</a:t>
            </a:r>
            <a:endParaRPr lang="en-US" altLang="en-US"/>
          </a:p>
          <a:p>
            <a:pPr algn="l">
              <a:buClrTx/>
              <a:buSzTx/>
            </a:pPr>
            <a:r>
              <a:rPr lang="en-US" altLang="en-US" sz="1200" i="1">
                <a:sym typeface="+mn-ea"/>
              </a:rPr>
              <a:t>Place it in the matrix</a:t>
            </a:r>
            <a:endParaRPr lang="en-US" altLang="en-US" sz="1200" i="1"/>
          </a:p>
          <a:p>
            <a:r>
              <a:rPr lang="en-US" altLang="en-US">
                <a:sym typeface="+mn-ea"/>
              </a:rPr>
              <a:t>Step 5</a:t>
            </a:r>
            <a:endParaRPr lang="en-US" altLang="en-US"/>
          </a:p>
          <a:p>
            <a:pPr algn="l">
              <a:buClrTx/>
              <a:buSzTx/>
            </a:pPr>
            <a:r>
              <a:rPr lang="en-US" altLang="en-US" sz="1200" i="1">
                <a:sym typeface="+mn-ea"/>
              </a:rPr>
              <a:t>Decide whether the group needs action</a:t>
            </a:r>
            <a:endParaRPr lang="en-US" altLang="en-US" sz="1200" i="1"/>
          </a:p>
          <a:p>
            <a:pPr marL="0" indent="0">
              <a:buNone/>
            </a:pPr>
            <a:endParaRPr lang="en-US"/>
          </a:p>
        </p:txBody>
      </p:sp>
    </p:spTree>
    <p:custDataLst>
      <p:tags r:id="rId4"/>
    </p:custData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en-US">
                <a:sym typeface="+mn-ea"/>
              </a:rPr>
              <a:t>Classroom Exercise: Risk Matrix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/>
        <p:txBody>
          <a:bodyPr>
            <a:normAutofit lnSpcReduction="20000"/>
          </a:bodyPr>
          <a:p>
            <a:pPr marL="0" indent="0">
              <a:buNone/>
            </a:pPr>
            <a:endParaRPr lang="en-US" altLang="en-US"/>
          </a:p>
          <a:p>
            <a:r>
              <a:rPr lang="en-US" altLang="en-US"/>
              <a:t>In your groups, identify the main risks in your project and place them in a risk matrix according to:</a:t>
            </a:r>
            <a:endParaRPr lang="en-US" altLang="en-US"/>
          </a:p>
          <a:p>
            <a:r>
              <a:rPr lang="en-US" altLang="en-US" i="1"/>
              <a:t>Likelihood</a:t>
            </a:r>
            <a:endParaRPr lang="en-US" altLang="en-US" i="1"/>
          </a:p>
          <a:p>
            <a:r>
              <a:rPr lang="en-US" altLang="en-US" i="1"/>
              <a:t>Impact</a:t>
            </a:r>
            <a:endParaRPr lang="en-US" altLang="en-US" i="1"/>
          </a:p>
          <a:p>
            <a:endParaRPr lang="en-US" altLang="en-US"/>
          </a:p>
          <a:p>
            <a:r>
              <a:rPr lang="en-US" altLang="en-US"/>
              <a:t>Then discuss which risks need the most attention and what action your group should take.</a:t>
            </a:r>
            <a:endParaRPr lang="en-US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95365" y="1445895"/>
            <a:ext cx="5492750" cy="4803775"/>
          </a:xfrm>
        </p:spPr>
        <p:txBody>
          <a:bodyPr>
            <a:normAutofit fontScale="80000"/>
          </a:bodyPr>
          <a:p>
            <a:r>
              <a:rPr lang="en-US" altLang="en-US"/>
              <a:t>Step 1: Identify 3–5 risks: Think about possible problems in your project, for example:</a:t>
            </a:r>
            <a:endParaRPr lang="en-US" altLang="en-US"/>
          </a:p>
          <a:p>
            <a:r>
              <a:rPr lang="en-US" altLang="en-US" i="1"/>
              <a:t>low attendance</a:t>
            </a:r>
            <a:endParaRPr lang="en-US" altLang="en-US" i="1"/>
          </a:p>
          <a:p>
            <a:r>
              <a:rPr lang="en-US" altLang="en-US" i="1"/>
              <a:t>delays in preparation</a:t>
            </a:r>
            <a:endParaRPr lang="en-US" altLang="en-US" i="1"/>
          </a:p>
          <a:p>
            <a:r>
              <a:rPr lang="en-US" altLang="en-US" i="1"/>
              <a:t>team member absence</a:t>
            </a:r>
            <a:endParaRPr lang="en-US" altLang="en-US" i="1"/>
          </a:p>
          <a:p>
            <a:r>
              <a:rPr lang="en-US" altLang="en-US" i="1"/>
              <a:t>poor communication</a:t>
            </a:r>
            <a:endParaRPr lang="en-US" altLang="en-US" i="1"/>
          </a:p>
          <a:p>
            <a:r>
              <a:rPr lang="en-US" altLang="en-US" i="1"/>
              <a:t>venue problems</a:t>
            </a:r>
            <a:endParaRPr lang="en-US" altLang="en-US" i="1"/>
          </a:p>
          <a:p>
            <a:r>
              <a:rPr lang="en-US" altLang="en-US" i="1"/>
              <a:t>lack of materials</a:t>
            </a:r>
            <a:endParaRPr lang="en-US" altLang="en-US" i="1"/>
          </a:p>
          <a:p>
            <a:r>
              <a:rPr lang="en-US" altLang="en-US" i="1"/>
              <a:t>low stakeholder response</a:t>
            </a:r>
            <a:endParaRPr lang="en-US" altLang="en-US" i="1"/>
          </a:p>
          <a:p>
            <a:r>
              <a:rPr lang="en-US" altLang="en-US"/>
              <a:t>Step 2: Assess each risk - For each risk, decide:</a:t>
            </a:r>
            <a:endParaRPr lang="en-US" altLang="en-US"/>
          </a:p>
          <a:p>
            <a:r>
              <a:rPr lang="en-US" altLang="en-US"/>
              <a:t>Likelihood = Low / Medium / High</a:t>
            </a:r>
            <a:endParaRPr lang="en-US" altLang="en-US"/>
          </a:p>
          <a:p>
            <a:r>
              <a:rPr lang="en-US" altLang="en-US"/>
              <a:t>Impact = Low / Medium / High</a:t>
            </a:r>
            <a:endParaRPr lang="en-US" altLang="en-US"/>
          </a:p>
        </p:txBody>
      </p:sp>
    </p:spTree>
    <p:custDataLst>
      <p:tags r:id="rId4"/>
    </p:custData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en-US"/>
              <a:t>Step 3: Place the risks in the matrix</a:t>
            </a:r>
            <a:endParaRPr lang="en-US" altLang="en-US"/>
          </a:p>
        </p:txBody>
      </p:sp>
      <p:graphicFrame>
        <p:nvGraphicFramePr>
          <p:cNvPr id="5" name="Content Placeholder 4"/>
          <p:cNvGraphicFramePr/>
          <p:nvPr>
            <p:ph sz="half" idx="1"/>
            <p:custDataLst>
              <p:tags r:id="rId2"/>
            </p:custDataLst>
          </p:nvPr>
        </p:nvGraphicFramePr>
        <p:xfrm>
          <a:off x="608330" y="1501140"/>
          <a:ext cx="10873740" cy="1143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18435"/>
                <a:gridCol w="2718435"/>
                <a:gridCol w="2718435"/>
                <a:gridCol w="2718435"/>
              </a:tblGrid>
              <a:tr h="381000">
                <a:tc>
                  <a:txBody>
                    <a:bodyPr/>
                    <a:p>
                      <a:endParaRPr sz="20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000" b="1"/>
                        <a:t>Low Impact</a:t>
                      </a:r>
                      <a:endParaRPr sz="20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000" b="1"/>
                        <a:t>Medium Impact</a:t>
                      </a:r>
                      <a:endParaRPr sz="20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000" b="1"/>
                        <a:t>High Impact</a:t>
                      </a:r>
                      <a:endParaRPr sz="2000" b="1"/>
                    </a:p>
                  </a:txBody>
                  <a:tcPr marL="0" marR="0" marT="0" marB="0" anchor="ctr" anchorCtr="0"/>
                </a:tc>
              </a:tr>
              <a:tr h="381000">
                <a:tc>
                  <a:txBody>
                    <a:bodyPr/>
                    <a:p>
                      <a:r>
                        <a:rPr sz="2000" b="1"/>
                        <a:t>High Likelihood</a:t>
                      </a:r>
                      <a:endParaRPr sz="20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20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20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2000" b="1"/>
                    </a:p>
                  </a:txBody>
                  <a:tcPr marL="0" marR="0" marT="0" marB="0" anchor="ctr" anchorCtr="0"/>
                </a:tc>
              </a:tr>
              <a:tr h="381000">
                <a:tc>
                  <a:txBody>
                    <a:bodyPr/>
                    <a:p>
                      <a:r>
                        <a:rPr sz="2000" b="1"/>
                        <a:t>Medium Likelihood</a:t>
                      </a:r>
                      <a:endParaRPr sz="20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20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20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2000" b="1"/>
                    </a:p>
                  </a:txBody>
                  <a:tcPr marL="0" marR="0" marT="0" marB="0" anchor="ctr" anchorCtr="0"/>
                </a:tc>
              </a:tr>
              <a:tr h="381000">
                <a:tc>
                  <a:txBody>
                    <a:bodyPr/>
                    <a:p>
                      <a:r>
                        <a:rPr sz="2000" b="1"/>
                        <a:t>Low Likelihood</a:t>
                      </a:r>
                      <a:endParaRPr sz="20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20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20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2000" b="1"/>
                    </a:p>
                  </a:txBody>
                  <a:tcPr marL="0" marR="0" marT="0" marB="0" anchor="ctr" anchorCtr="0"/>
                </a:tc>
              </a:tr>
            </a:tbl>
          </a:graphicData>
        </a:graphic>
      </p:graphicFrame>
      <p:sp>
        <p:nvSpPr>
          <p:cNvPr id="7" name="Text Box 6"/>
          <p:cNvSpPr txBox="1"/>
          <p:nvPr/>
        </p:nvSpPr>
        <p:spPr>
          <a:xfrm>
            <a:off x="607695" y="3683635"/>
            <a:ext cx="10970260" cy="2899410"/>
          </a:xfrm>
          <a:prstGeom prst="rect">
            <a:avLst/>
          </a:prstGeom>
        </p:spPr>
        <p:txBody>
          <a:bodyPr wrap="square">
            <a:noAutofit/>
          </a:bodyPr>
          <a:p>
            <a:pPr>
              <a:spcAft>
                <a:spcPct val="60000"/>
              </a:spcAft>
            </a:pPr>
            <a:r>
              <a:rPr sz="2300" b="1"/>
              <a:t>Step 4: Discuss</a:t>
            </a:r>
            <a:endParaRPr sz="2300" b="1"/>
          </a:p>
          <a:p>
            <a:r>
              <a:rPr sz="1600"/>
              <a:t>After filling in the matrix, discuss:</a:t>
            </a:r>
            <a:endParaRPr sz="1600"/>
          </a:p>
          <a:p>
            <a:endParaRPr sz="1600"/>
          </a:p>
          <a:p>
            <a:pPr>
              <a:buFont typeface="Arial" panose="020B0604020202020204"/>
              <a:buChar char="•"/>
            </a:pPr>
            <a:r>
              <a:rPr sz="1600" i="1"/>
              <a:t> Which risks are the most serious? </a:t>
            </a:r>
            <a:endParaRPr sz="1600" i="1"/>
          </a:p>
          <a:p>
            <a:pPr>
              <a:buFont typeface="Arial" panose="020B0604020202020204"/>
              <a:buChar char="•"/>
            </a:pPr>
            <a:r>
              <a:rPr sz="1600" i="1"/>
              <a:t> Which risks need immediate mitigation? </a:t>
            </a:r>
            <a:endParaRPr sz="1600" i="1"/>
          </a:p>
          <a:p>
            <a:pPr>
              <a:buFont typeface="Arial" panose="020B0604020202020204"/>
              <a:buChar char="•"/>
            </a:pPr>
            <a:r>
              <a:rPr sz="1600" i="1"/>
              <a:t> Do you need to simplify your project?</a:t>
            </a:r>
            <a:endParaRPr sz="1600" i="1"/>
          </a:p>
        </p:txBody>
      </p:sp>
    </p:spTree>
    <p:custDataLst>
      <p:tags r:id="rId3"/>
    </p:custData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en-US">
                <a:sym typeface="+mn-ea"/>
              </a:rPr>
              <a:t>What is mitigation?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 lnSpcReduction="10000"/>
          </a:bodyPr>
          <a:p>
            <a:endParaRPr lang="en-US" altLang="en-US"/>
          </a:p>
          <a:p>
            <a:r>
              <a:rPr lang="en-US" altLang="en-US"/>
              <a:t>Mitigation = An action taken to reduce the chance of a risk happening, or reduce its effect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In simple terms:</a:t>
            </a:r>
            <a:endParaRPr lang="en-US" altLang="en-US"/>
          </a:p>
          <a:p>
            <a:r>
              <a:rPr lang="en-US" altLang="en-US" i="1"/>
              <a:t>if a risk is important, the team should ask:</a:t>
            </a:r>
            <a:endParaRPr lang="en-US" altLang="en-US" i="1"/>
          </a:p>
          <a:p>
            <a:r>
              <a:rPr lang="en-US" altLang="en-US" i="1"/>
              <a:t>What can we do now to reduce this problem?</a:t>
            </a:r>
            <a:endParaRPr lang="en-US" altLang="en-US" i="1"/>
          </a:p>
        </p:txBody>
      </p:sp>
    </p:spTree>
    <p:custDataLst>
      <p:tags r:id="rId3"/>
    </p:custData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en-US"/>
              <a:t>Examples of mitigation actions</a:t>
            </a:r>
            <a:endParaRPr lang="en-US" altLang="en-US"/>
          </a:p>
        </p:txBody>
      </p:sp>
      <p:graphicFrame>
        <p:nvGraphicFramePr>
          <p:cNvPr id="4" name="Content Placeholder 3"/>
          <p:cNvGraphicFramePr/>
          <p:nvPr>
            <p:ph idx="1"/>
            <p:custDataLst>
              <p:tags r:id="rId2"/>
            </p:custDataLst>
          </p:nvPr>
        </p:nvGraphicFramePr>
        <p:xfrm>
          <a:off x="608330" y="1644015"/>
          <a:ext cx="10968990" cy="38227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03270"/>
                <a:gridCol w="7665720"/>
              </a:tblGrid>
              <a:tr h="764540">
                <a:tc>
                  <a:txBody>
                    <a:bodyPr/>
                    <a:p>
                      <a:r>
                        <a:rPr sz="1800" b="1"/>
                        <a:t>Risk</a:t>
                      </a:r>
                      <a:endParaRPr sz="18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 b="1"/>
                        <a:t>Possible mitigation</a:t>
                      </a:r>
                      <a:endParaRPr sz="1800" b="1"/>
                    </a:p>
                  </a:txBody>
                  <a:tcPr marL="0" marR="0" marT="0" marB="0" anchor="ctr" anchorCtr="0"/>
                </a:tc>
              </a:tr>
              <a:tr h="764540">
                <a:tc>
                  <a:txBody>
                    <a:bodyPr/>
                    <a:p>
                      <a:r>
                        <a:rPr sz="1800" b="1"/>
                        <a:t>Low attendance</a:t>
                      </a:r>
                      <a:endParaRPr sz="18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 b="1"/>
                        <a:t>Promote earlier, send reminders, use more than one communication channel</a:t>
                      </a:r>
                      <a:endParaRPr sz="1800" b="1"/>
                    </a:p>
                  </a:txBody>
                  <a:tcPr marL="0" marR="0" marT="0" marB="0" anchor="ctr" anchorCtr="0"/>
                </a:tc>
              </a:tr>
              <a:tr h="764540">
                <a:tc>
                  <a:txBody>
                    <a:bodyPr/>
                    <a:p>
                      <a:r>
                        <a:rPr sz="1800" b="1"/>
                        <a:t>Team member absence</a:t>
                      </a:r>
                      <a:endParaRPr sz="18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 b="1"/>
                        <a:t>Share tasks clearly, have backup support</a:t>
                      </a:r>
                      <a:endParaRPr sz="1800" b="1"/>
                    </a:p>
                  </a:txBody>
                  <a:tcPr marL="0" marR="0" marT="0" marB="0" anchor="ctr" anchorCtr="0"/>
                </a:tc>
              </a:tr>
              <a:tr h="764540">
                <a:tc>
                  <a:txBody>
                    <a:bodyPr/>
                    <a:p>
                      <a:r>
                        <a:rPr sz="1800" b="1"/>
                        <a:t>Venue problem</a:t>
                      </a:r>
                      <a:endParaRPr sz="18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 b="1"/>
                        <a:t>Confirm early, identify a backup option</a:t>
                      </a:r>
                      <a:endParaRPr sz="1800" b="1"/>
                    </a:p>
                  </a:txBody>
                  <a:tcPr marL="0" marR="0" marT="0" marB="0" anchor="ctr" anchorCtr="0"/>
                </a:tc>
              </a:tr>
              <a:tr h="764540">
                <a:tc>
                  <a:txBody>
                    <a:bodyPr/>
                    <a:p>
                      <a:r>
                        <a:rPr sz="1800" b="1"/>
                        <a:t>Delays in preparation</a:t>
                      </a:r>
                      <a:endParaRPr sz="18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 b="1"/>
                        <a:t>Break work into smaller tasks, set mini-deadlines</a:t>
                      </a:r>
                      <a:endParaRPr sz="1800" b="1"/>
                    </a:p>
                  </a:txBody>
                  <a:tcPr marL="0" marR="0" marT="0" marB="0" anchor="ctr" anchorCtr="0"/>
                </a:tc>
              </a:tr>
            </a:tbl>
          </a:graphicData>
        </a:graphic>
      </p:graphicFrame>
    </p:spTree>
    <p:custDataLst>
      <p:tags r:id="rId3"/>
    </p:custData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 lnSpcReduction="10000"/>
          </a:bodyPr>
          <a:p>
            <a:r>
              <a:rPr lang="en-US" altLang="en-US"/>
              <a:t>One common mistake is:</a:t>
            </a:r>
            <a:endParaRPr lang="en-US" altLang="en-US"/>
          </a:p>
          <a:p>
            <a:r>
              <a:rPr lang="en-US" altLang="en-US" i="1"/>
              <a:t>listing risks</a:t>
            </a:r>
            <a:endParaRPr lang="en-US" altLang="en-US" i="1"/>
          </a:p>
          <a:p>
            <a:r>
              <a:rPr lang="en-US" altLang="en-US" i="1"/>
              <a:t>but doing nothing with them</a:t>
            </a:r>
            <a:endParaRPr lang="en-US" altLang="en-US" i="1"/>
          </a:p>
          <a:p>
            <a:endParaRPr lang="en-US" altLang="en-US"/>
          </a:p>
          <a:p>
            <a:r>
              <a:rPr lang="en-US" altLang="en-US"/>
              <a:t>Risk analysis is useful only if the team also thinks about: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/>
              <a:t>which risks matter most</a:t>
            </a:r>
            <a:endParaRPr lang="en-US" altLang="en-US" i="1"/>
          </a:p>
          <a:p>
            <a:r>
              <a:rPr lang="en-US" altLang="en-US" i="1"/>
              <a:t>what action is needed</a:t>
            </a:r>
            <a:endParaRPr lang="en-US" altLang="en-US" i="1"/>
          </a:p>
          <a:p>
            <a:r>
              <a:rPr lang="en-US" altLang="en-US" i="1"/>
              <a:t>whether the project needs to be adjusted</a:t>
            </a:r>
            <a:endParaRPr lang="en-US" altLang="en-US" i="1"/>
          </a:p>
        </p:txBody>
      </p:sp>
    </p:spTree>
    <p:custDataLst>
      <p:tags r:id="rId3"/>
    </p:custData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en-US">
                <a:sym typeface="+mn-ea"/>
              </a:rPr>
              <a:t>Risk analysis and reflection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 lnSpcReduction="10000"/>
          </a:bodyPr>
          <a:p>
            <a:endParaRPr lang="en-US" altLang="en-US"/>
          </a:p>
          <a:p>
            <a:r>
              <a:rPr lang="en-US" altLang="en-US"/>
              <a:t>Risk analysis also helps with reflection.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It encourages students to ask: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/>
              <a:t>What has already been difficult in our project?</a:t>
            </a:r>
            <a:endParaRPr lang="en-US" altLang="en-US" i="1"/>
          </a:p>
          <a:p>
            <a:r>
              <a:rPr lang="en-US" altLang="en-US" i="1"/>
              <a:t>What problems have we noticed?</a:t>
            </a:r>
            <a:endParaRPr lang="en-US" altLang="en-US" i="1"/>
          </a:p>
          <a:p>
            <a:r>
              <a:rPr lang="en-US" altLang="en-US" i="1"/>
              <a:t>What have we handled well?</a:t>
            </a:r>
            <a:endParaRPr lang="en-US" altLang="en-US" i="1"/>
          </a:p>
          <a:p>
            <a:r>
              <a:rPr lang="en-US" altLang="en-US" i="1"/>
              <a:t>What do we need to improve?</a:t>
            </a:r>
            <a:endParaRPr lang="en-US" altLang="en-US" i="1"/>
          </a:p>
        </p:txBody>
      </p:sp>
    </p:spTree>
    <p:custDataLst>
      <p:tags r:id="rId3"/>
    </p:custData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en-US">
                <a:sym typeface="+mn-ea"/>
              </a:rPr>
              <a:t>Reflection questions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 lnSpcReduction="10000"/>
          </a:bodyPr>
          <a:p>
            <a:endParaRPr lang="en-US" altLang="en-US"/>
          </a:p>
          <a:p>
            <a:r>
              <a:rPr lang="en-US" altLang="en-US"/>
              <a:t>Before writing Blog 5, students can think about: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/>
              <a:t>What has gone well so far?</a:t>
            </a:r>
            <a:endParaRPr lang="en-US" altLang="en-US" i="1"/>
          </a:p>
          <a:p>
            <a:r>
              <a:rPr lang="en-US" altLang="en-US" i="1"/>
              <a:t>What has been difficult?</a:t>
            </a:r>
            <a:endParaRPr lang="en-US" altLang="en-US" i="1"/>
          </a:p>
          <a:p>
            <a:r>
              <a:rPr lang="en-US" altLang="en-US" i="1"/>
              <a:t>Which risks have already appeared?</a:t>
            </a:r>
            <a:endParaRPr lang="en-US" altLang="en-US" i="1"/>
          </a:p>
          <a:p>
            <a:r>
              <a:rPr lang="en-US" altLang="en-US" i="1"/>
              <a:t>How did the group respond?</a:t>
            </a:r>
            <a:endParaRPr lang="en-US" altLang="en-US" i="1"/>
          </a:p>
          <a:p>
            <a:r>
              <a:rPr lang="en-US" altLang="en-US" i="1"/>
              <a:t>What have I learned from the project so far?</a:t>
            </a:r>
            <a:endParaRPr lang="en-US" altLang="en-US" i="1"/>
          </a:p>
          <a:p>
            <a:r>
              <a:rPr lang="en-US" altLang="en-US" i="1"/>
              <a:t>What would I improve next time?</a:t>
            </a:r>
            <a:endParaRPr lang="en-US" altLang="en-US" i="1"/>
          </a:p>
        </p:txBody>
      </p:sp>
    </p:spTree>
    <p:custDataLst>
      <p:tags r:id="rId3"/>
    </p:custData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en-US"/>
              <a:t>Blog 5 Guidance</a:t>
            </a: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 lnSpcReduction="10000"/>
          </a:bodyPr>
          <a:p>
            <a:r>
              <a:rPr lang="en-US" altLang="en-US"/>
              <a:t>In Blog 5, you should:</a:t>
            </a:r>
            <a:endParaRPr lang="en-US" altLang="en-US"/>
          </a:p>
          <a:p>
            <a:r>
              <a:rPr lang="en-US" altLang="en-US" i="1"/>
              <a:t>identify </a:t>
            </a:r>
            <a:r>
              <a:rPr lang="en-US" altLang="en-US" i="1">
                <a:solidFill>
                  <a:srgbClr val="FF0000"/>
                </a:solidFill>
              </a:rPr>
              <a:t>what has gone well and what has been difficult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/>
              <a:t>refer to </a:t>
            </a:r>
            <a:r>
              <a:rPr lang="en-US" altLang="en-US" i="1">
                <a:solidFill>
                  <a:srgbClr val="FF0000"/>
                </a:solidFill>
              </a:rPr>
              <a:t>risks or challenges</a:t>
            </a:r>
            <a:r>
              <a:rPr lang="en-US" altLang="en-US" i="1"/>
              <a:t> where relevant</a:t>
            </a:r>
            <a:endParaRPr lang="en-US" altLang="en-US" i="1"/>
          </a:p>
          <a:p>
            <a:r>
              <a:rPr lang="en-US" altLang="en-US" i="1"/>
              <a:t>evaluate your own </a:t>
            </a:r>
            <a:r>
              <a:rPr lang="en-US" altLang="en-US" i="1">
                <a:solidFill>
                  <a:srgbClr val="FF0000"/>
                </a:solidFill>
              </a:rPr>
              <a:t>strengths and weaknesses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/>
              <a:t>explain </a:t>
            </a:r>
            <a:r>
              <a:rPr lang="en-US" altLang="en-US" i="1">
                <a:solidFill>
                  <a:srgbClr val="FF0000"/>
                </a:solidFill>
              </a:rPr>
              <a:t>what you would improve in future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/>
              <a:t>include a simple</a:t>
            </a:r>
            <a:r>
              <a:rPr lang="en-US" altLang="en-US" i="1">
                <a:solidFill>
                  <a:srgbClr val="FF0000"/>
                </a:solidFill>
              </a:rPr>
              <a:t> self-development plan</a:t>
            </a:r>
            <a:endParaRPr lang="en-US" altLang="en-US" i="1">
              <a:solidFill>
                <a:srgbClr val="FF0000"/>
              </a:solidFill>
            </a:endParaRPr>
          </a:p>
          <a:p>
            <a:endParaRPr lang="en-US" altLang="en-US"/>
          </a:p>
          <a:p>
            <a:r>
              <a:rPr lang="en-US" altLang="en-US"/>
              <a:t>This matches the Blog 5 logic already set in your teaching plan.</a:t>
            </a:r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en-US">
                <a:sym typeface="+mn-ea"/>
              </a:rPr>
              <a:t>Group task: risk analysis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/>
          </a:bodyPr>
          <a:p>
            <a:endParaRPr lang="en-US" altLang="en-US"/>
          </a:p>
          <a:p>
            <a:r>
              <a:rPr lang="en-US" altLang="en-US"/>
              <a:t>In your groups, please do the following:</a:t>
            </a:r>
            <a:endParaRPr lang="en-US" altLang="en-US"/>
          </a:p>
          <a:p>
            <a:endParaRPr lang="en-US" altLang="en-US" i="1"/>
          </a:p>
          <a:p>
            <a:r>
              <a:rPr lang="en-US" altLang="en-US" i="1"/>
              <a:t>Identify the main risks in your project</a:t>
            </a:r>
            <a:endParaRPr lang="en-US" altLang="en-US" i="1"/>
          </a:p>
          <a:p>
            <a:r>
              <a:rPr lang="en-US" altLang="en-US" i="1"/>
              <a:t>Group the risks into types</a:t>
            </a:r>
            <a:endParaRPr lang="en-US" altLang="en-US" i="1"/>
          </a:p>
          <a:p>
            <a:r>
              <a:rPr lang="en-US" altLang="en-US" i="1"/>
              <a:t>Decide likelihood and impact</a:t>
            </a:r>
            <a:endParaRPr lang="en-US" altLang="en-US" i="1"/>
          </a:p>
          <a:p>
            <a:r>
              <a:rPr lang="en-US" altLang="en-US" i="1"/>
              <a:t>Create a simple risk matrix</a:t>
            </a:r>
            <a:endParaRPr lang="en-US" altLang="en-US" i="1"/>
          </a:p>
          <a:p>
            <a:r>
              <a:rPr lang="en-US" altLang="en-US" i="1"/>
              <a:t>Suggest mitigation actions</a:t>
            </a:r>
            <a:endParaRPr lang="en-US" altLang="en-US" i="1"/>
          </a:p>
          <a:p>
            <a:r>
              <a:rPr lang="en-US" altLang="en-US" i="1"/>
              <a:t>Note any difficulties your group has already experienced</a:t>
            </a:r>
            <a:endParaRPr lang="en-US" altLang="en-US" i="1"/>
          </a:p>
          <a:p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US" altLang="en-US">
                <a:sym typeface="+mn-ea"/>
              </a:rPr>
              <a:t>Output for today:</a:t>
            </a:r>
            <a:endParaRPr lang="en-US" altLang="en-US">
              <a:sym typeface="+mn-ea"/>
            </a:endParaRPr>
          </a:p>
          <a:p>
            <a:pPr marL="0" indent="0">
              <a:buNone/>
            </a:pPr>
            <a:endParaRPr lang="en-US" altLang="en-US"/>
          </a:p>
          <a:p>
            <a:r>
              <a:rPr lang="en-US" altLang="en-US" i="1">
                <a:sym typeface="+mn-ea"/>
              </a:rPr>
              <a:t>risk list</a:t>
            </a:r>
            <a:endParaRPr lang="en-US" altLang="en-US" i="1"/>
          </a:p>
          <a:p>
            <a:r>
              <a:rPr lang="en-US" altLang="en-US" i="1">
                <a:sym typeface="+mn-ea"/>
              </a:rPr>
              <a:t>risk matrix</a:t>
            </a:r>
            <a:endParaRPr lang="en-US" altLang="en-US" i="1"/>
          </a:p>
          <a:p>
            <a:r>
              <a:rPr lang="en-US" altLang="en-US" i="1">
                <a:sym typeface="+mn-ea"/>
              </a:rPr>
              <a:t>mitigation plan</a:t>
            </a:r>
            <a:endParaRPr lang="en-US" altLang="en-US" i="1">
              <a:sym typeface="+mn-ea"/>
            </a:endParaRPr>
          </a:p>
          <a:p>
            <a:r>
              <a:rPr lang="en-US" altLang="en-US" i="1">
                <a:sym typeface="+mn-ea"/>
              </a:rPr>
              <a:t>Risk analysis table </a:t>
            </a:r>
            <a:endParaRPr lang="en-US" altLang="en-US" i="1"/>
          </a:p>
          <a:p>
            <a:pPr marL="0" indent="0">
              <a:buNone/>
            </a:pPr>
            <a:endParaRPr lang="en-US" i="1"/>
          </a:p>
        </p:txBody>
      </p:sp>
    </p:spTree>
    <p:custDataLst>
      <p:tags r:id="rId3"/>
    </p:custData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en-US"/>
              <a:t>Risk analysis table</a:t>
            </a:r>
            <a:endParaRPr lang="en-US" altLang="en-US"/>
          </a:p>
        </p:txBody>
      </p:sp>
      <p:graphicFrame>
        <p:nvGraphicFramePr>
          <p:cNvPr id="4" name="Content Placeholder 3"/>
          <p:cNvGraphicFramePr/>
          <p:nvPr>
            <p:ph idx="1"/>
            <p:custDataLst>
              <p:tags r:id="rId2"/>
            </p:custDataLst>
          </p:nvPr>
        </p:nvGraphicFramePr>
        <p:xfrm>
          <a:off x="608330" y="1490345"/>
          <a:ext cx="10970260" cy="30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2565"/>
                <a:gridCol w="2742565"/>
                <a:gridCol w="2742565"/>
                <a:gridCol w="2742565"/>
              </a:tblGrid>
              <a:tr h="762000">
                <a:tc>
                  <a:txBody>
                    <a:bodyPr/>
                    <a:p>
                      <a:r>
                        <a:rPr sz="1600"/>
                        <a:t>Risk</a:t>
                      </a:r>
                      <a:endParaRPr sz="1600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/>
                        <a:t>Likelihood</a:t>
                      </a:r>
                      <a:endParaRPr sz="1600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/>
                        <a:t>Impact</a:t>
                      </a:r>
                      <a:endParaRPr sz="1600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/>
                        <a:t>Mitigation action</a:t>
                      </a:r>
                      <a:endParaRPr sz="1600"/>
                    </a:p>
                  </a:txBody>
                  <a:tcPr marL="0" marR="0" marT="0" marB="0" anchor="ctr" anchorCtr="0"/>
                </a:tc>
              </a:tr>
              <a:tr h="762000">
                <a:tc>
                  <a:txBody>
                    <a:bodyPr/>
                    <a:p>
                      <a:endParaRPr sz="1100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100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100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100"/>
                    </a:p>
                  </a:txBody>
                  <a:tcPr marL="0" marR="0" marT="0" marB="0" anchor="ctr" anchorCtr="0"/>
                </a:tc>
              </a:tr>
              <a:tr h="762000">
                <a:tc>
                  <a:txBody>
                    <a:bodyPr/>
                    <a:p>
                      <a:endParaRPr sz="1100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100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100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100"/>
                    </a:p>
                  </a:txBody>
                  <a:tcPr marL="0" marR="0" marT="0" marB="0" anchor="ctr" anchorCtr="0"/>
                </a:tc>
              </a:tr>
              <a:tr h="762000">
                <a:tc>
                  <a:txBody>
                    <a:bodyPr/>
                    <a:p>
                      <a:endParaRPr sz="1100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100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100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100"/>
                    </a:p>
                  </a:txBody>
                  <a:tcPr marL="0" marR="0" marT="0" marB="0" anchor="ctr" anchorCtr="0"/>
                </a:tc>
              </a:tr>
            </a:tbl>
          </a:graphicData>
        </a:graphic>
      </p:graphicFrame>
    </p:spTree>
    <p:custDataLst>
      <p:tags r:id="rId3"/>
    </p:custData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en-US">
                <a:sym typeface="+mn-ea"/>
              </a:rPr>
              <a:t>Output for Today</a:t>
            </a:r>
            <a:endParaRPr lang="en-US"/>
          </a:p>
        </p:txBody>
      </p:sp>
      <p:graphicFrame>
        <p:nvGraphicFramePr>
          <p:cNvPr id="4" name="Content Placeholder 3"/>
          <p:cNvGraphicFramePr/>
          <p:nvPr>
            <p:ph idx="1"/>
            <p:custDataLst>
              <p:tags r:id="rId2"/>
            </p:custDataLst>
          </p:nvPr>
        </p:nvGraphicFramePr>
        <p:xfrm>
          <a:off x="608330" y="1490345"/>
          <a:ext cx="10968990" cy="34480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84495"/>
                <a:gridCol w="5484495"/>
              </a:tblGrid>
              <a:tr h="574675">
                <a:tc>
                  <a:txBody>
                    <a:bodyPr/>
                    <a:p>
                      <a:r>
                        <a:rPr sz="2000" b="1"/>
                        <a:t>Output</a:t>
                      </a:r>
                      <a:endParaRPr sz="20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000" b="1"/>
                        <a:t>What your group needs to produce today</a:t>
                      </a:r>
                      <a:endParaRPr sz="2000" b="1"/>
                    </a:p>
                  </a:txBody>
                  <a:tcPr marL="0" marR="0" marT="0" marB="0" anchor="ctr" anchorCtr="0"/>
                </a:tc>
              </a:tr>
              <a:tr h="574675">
                <a:tc>
                  <a:txBody>
                    <a:bodyPr/>
                    <a:p>
                      <a:r>
                        <a:rPr sz="2000" b="1"/>
                        <a:t>1. Risk list</a:t>
                      </a:r>
                      <a:endParaRPr sz="20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000" b="1"/>
                        <a:t>Identify the main risks in your project</a:t>
                      </a:r>
                      <a:endParaRPr sz="2000" b="1"/>
                    </a:p>
                  </a:txBody>
                  <a:tcPr marL="0" marR="0" marT="0" marB="0" anchor="ctr" anchorCtr="0"/>
                </a:tc>
              </a:tr>
              <a:tr h="574675">
                <a:tc>
                  <a:txBody>
                    <a:bodyPr/>
                    <a:p>
                      <a:r>
                        <a:rPr sz="2000" b="1"/>
                        <a:t>2. Risk categories</a:t>
                      </a:r>
                      <a:endParaRPr sz="20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000" b="1"/>
                        <a:t>Group risks into types such as time, communication, resources or delivery</a:t>
                      </a:r>
                      <a:endParaRPr sz="2000" b="1"/>
                    </a:p>
                  </a:txBody>
                  <a:tcPr marL="0" marR="0" marT="0" marB="0" anchor="ctr" anchorCtr="0"/>
                </a:tc>
              </a:tr>
              <a:tr h="574675">
                <a:tc>
                  <a:txBody>
                    <a:bodyPr/>
                    <a:p>
                      <a:r>
                        <a:rPr sz="2000" b="1"/>
                        <a:t>3. Risk matrix</a:t>
                      </a:r>
                      <a:endParaRPr sz="20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000" b="1"/>
                        <a:t>Assess the likelihood and impact of key risks</a:t>
                      </a:r>
                      <a:endParaRPr sz="2000" b="1"/>
                    </a:p>
                  </a:txBody>
                  <a:tcPr marL="0" marR="0" marT="0" marB="0" anchor="ctr" anchorCtr="0"/>
                </a:tc>
              </a:tr>
              <a:tr h="574675">
                <a:tc>
                  <a:txBody>
                    <a:bodyPr/>
                    <a:p>
                      <a:r>
                        <a:rPr sz="2000" b="1"/>
                        <a:t>4. Mitigation actions</a:t>
                      </a:r>
                      <a:endParaRPr sz="20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000" b="1"/>
                        <a:t>Suggest how the most important risks could be reduced or managed</a:t>
                      </a:r>
                      <a:endParaRPr sz="2000" b="1"/>
                    </a:p>
                  </a:txBody>
                  <a:tcPr marL="0" marR="0" marT="0" marB="0" anchor="ctr" anchorCtr="0"/>
                </a:tc>
              </a:tr>
              <a:tr h="574675">
                <a:tc>
                  <a:txBody>
                    <a:bodyPr/>
                    <a:p>
                      <a:r>
                        <a:rPr sz="2000" b="1"/>
                        <a:t>5. Risk Analysis Table</a:t>
                      </a:r>
                      <a:endParaRPr sz="20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000" b="1"/>
                        <a:t>Complete a risk analysis table showing the main risks, their likelihood, impact and possible mitigation actions</a:t>
                      </a:r>
                      <a:endParaRPr sz="2000" b="1"/>
                    </a:p>
                  </a:txBody>
                  <a:tcPr marL="0" marR="0" marT="0" marB="0" anchor="ctr" anchorCtr="0"/>
                </a:tc>
              </a:tr>
            </a:tbl>
          </a:graphicData>
        </a:graphic>
      </p:graphicFrame>
    </p:spTree>
    <p:custDataLst>
      <p:tags r:id="rId3"/>
    </p:custData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en-US">
                <a:sym typeface="+mn-ea"/>
              </a:rPr>
              <a:t>Recap of Week 5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 lnSpcReduction="20000"/>
          </a:bodyPr>
          <a:p>
            <a:endParaRPr lang="en-US" altLang="en-US"/>
          </a:p>
          <a:p>
            <a:r>
              <a:rPr lang="en-US" altLang="en-US"/>
              <a:t>Today we covered: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/>
              <a:t>project risk</a:t>
            </a:r>
            <a:endParaRPr lang="en-US" altLang="en-US" i="1"/>
          </a:p>
          <a:p>
            <a:r>
              <a:rPr lang="en-US" altLang="en-US" i="1"/>
              <a:t>types of risk</a:t>
            </a:r>
            <a:endParaRPr lang="en-US" altLang="en-US" i="1"/>
          </a:p>
          <a:p>
            <a:r>
              <a:rPr lang="en-US" altLang="en-US" i="1"/>
              <a:t>likelihood and impact</a:t>
            </a:r>
            <a:endParaRPr lang="en-US" altLang="en-US" i="1"/>
          </a:p>
          <a:p>
            <a:r>
              <a:rPr lang="en-US" altLang="en-US" i="1"/>
              <a:t>risk matrix</a:t>
            </a:r>
            <a:endParaRPr lang="en-US" altLang="en-US" i="1"/>
          </a:p>
          <a:p>
            <a:r>
              <a:rPr lang="en-US" altLang="en-US" i="1"/>
              <a:t>mitigation</a:t>
            </a:r>
            <a:endParaRPr lang="en-US" altLang="en-US" i="1"/>
          </a:p>
          <a:p>
            <a:r>
              <a:rPr lang="en-US" altLang="en-US" i="1"/>
              <a:t>Blog 5 guidance</a:t>
            </a:r>
            <a:endParaRPr lang="en-US" altLang="en-US" i="1"/>
          </a:p>
        </p:txBody>
      </p:sp>
    </p:spTree>
    <p:custDataLst>
      <p:tags r:id="rId3"/>
    </p:custDataLst>
  </p:cSld>
  <p:clrMapOvr>
    <a:masterClrMapping/>
  </p:clrMapOvr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081"/>
  <p:tag name="KSO_WM_TEMPLATE_MASTER_TYPE" val="0"/>
  <p:tag name="KSO_WM_TEMPLATE_COLOR_TYPE" val="1"/>
  <p:tag name="KSO_WM_UNIT_SHOW_EDIT_AREA_INDICATION" val="1"/>
</p:tagLst>
</file>

<file path=ppt/tags/tag6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6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6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6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7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7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7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7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7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8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4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8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8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0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9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9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6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9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9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9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00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0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0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  <p:tag name="TABLE_ENDDRAG_ORIGIN_RECT" val="875*307"/>
  <p:tag name="TABLE_ENDDRAG_RECT" val="47*117*875*307"/>
</p:tagLst>
</file>

<file path=ppt/tags/tag106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0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0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10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14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1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20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  <p:tag name="TABLE_ENDDRAG_ORIGIN_RECT" val="863*243"/>
  <p:tag name="TABLE_ENDDRAG_RECT" val="47*117*863*243"/>
</p:tagLst>
</file>

<file path=ppt/tags/tag12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26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29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32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3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3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4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  <p:tag name="TABLE_ENDDRAG_ORIGIN_RECT" val="863*240"/>
  <p:tag name="TABLE_ENDDRAG_RECT" val="47*117*863*240"/>
</p:tagLst>
</file>

<file path=ppt/tags/tag144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4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50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6549</Words>
  <Application>WPS Presentation</Application>
  <PresentationFormat>Widescreen</PresentationFormat>
  <Paragraphs>393</Paragraphs>
  <Slides>29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8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29</vt:i4>
      </vt:variant>
    </vt:vector>
  </HeadingPairs>
  <TitlesOfParts>
    <vt:vector size="38" baseType="lpstr">
      <vt:lpstr>Arial</vt:lpstr>
      <vt:lpstr>SimSun</vt:lpstr>
      <vt:lpstr>Wingdings</vt:lpstr>
      <vt:lpstr>Wingdings</vt:lpstr>
      <vt:lpstr>Microsoft YaHei</vt:lpstr>
      <vt:lpstr>Arial Unicode MS</vt:lpstr>
      <vt:lpstr>Calibri</vt:lpstr>
      <vt:lpstr>Arial</vt:lpstr>
      <vt:lpstr>WPS</vt:lpstr>
      <vt:lpstr>PowerPoint 演示文稿</vt:lpstr>
      <vt:lpstr>Submission Deadlines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6</dc:title>
  <dc:creator>lan80</dc:creator>
  <cp:lastModifiedBy>Maggie</cp:lastModifiedBy>
  <cp:revision>11</cp:revision>
  <dcterms:created xsi:type="dcterms:W3CDTF">2026-06-04T04:40:10Z</dcterms:created>
  <dcterms:modified xsi:type="dcterms:W3CDTF">2026-06-04T08:50:08Z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1033-12.1.0.26880</vt:lpwstr>
  </property>
  <property fmtid="{D5CDD505-2E9C-101B-9397-08002B2CF9AE}" pid="3" name="ICV">
    <vt:lpwstr>CC50EB2C8F54475EB8E4366CD3139D4D_11</vt:lpwstr>
  </property>
</Properties>
</file>