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57" r:id="rId3"/>
    <p:sldId id="258" r:id="rId4"/>
    <p:sldId id="260" r:id="rId5"/>
    <p:sldId id="261" r:id="rId6"/>
    <p:sldId id="259"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D8F9E1D-C091-4781-9BD3-67038CB02058}" v="45" dt="2022-12-05T11:46:37.8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72" autoAdjust="0"/>
    <p:restoredTop sz="78954" autoAdjust="0"/>
  </p:normalViewPr>
  <p:slideViewPr>
    <p:cSldViewPr snapToGrid="0">
      <p:cViewPr varScale="1">
        <p:scale>
          <a:sx n="65" d="100"/>
          <a:sy n="65" d="100"/>
        </p:scale>
        <p:origin x="135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am Jackson" userId="9eab20a1fc152e67" providerId="LiveId" clId="{4D8F9E1D-C091-4781-9BD3-67038CB02058}"/>
    <pc:docChg chg="undo custSel addSld modSld sldOrd">
      <pc:chgData name="Liam Jackson" userId="9eab20a1fc152e67" providerId="LiveId" clId="{4D8F9E1D-C091-4781-9BD3-67038CB02058}" dt="2022-12-05T11:49:32.309" v="11965"/>
      <pc:docMkLst>
        <pc:docMk/>
      </pc:docMkLst>
      <pc:sldChg chg="modSp mod ord modNotesTx">
        <pc:chgData name="Liam Jackson" userId="9eab20a1fc152e67" providerId="LiveId" clId="{4D8F9E1D-C091-4781-9BD3-67038CB02058}" dt="2022-12-05T01:20:06.356" v="4004" actId="33524"/>
        <pc:sldMkLst>
          <pc:docMk/>
          <pc:sldMk cId="3684320595" sldId="258"/>
        </pc:sldMkLst>
        <pc:spChg chg="mod">
          <ac:chgData name="Liam Jackson" userId="9eab20a1fc152e67" providerId="LiveId" clId="{4D8F9E1D-C091-4781-9BD3-67038CB02058}" dt="2022-12-03T01:22:28.511" v="7" actId="14100"/>
          <ac:spMkLst>
            <pc:docMk/>
            <pc:sldMk cId="3684320595" sldId="258"/>
            <ac:spMk id="4" creationId="{35BB8EC4-BDC6-0CC9-7A95-B1CF0F479F7D}"/>
          </ac:spMkLst>
        </pc:spChg>
      </pc:sldChg>
      <pc:sldChg chg="modSp mod ord modNotesTx">
        <pc:chgData name="Liam Jackson" userId="9eab20a1fc152e67" providerId="LiveId" clId="{4D8F9E1D-C091-4781-9BD3-67038CB02058}" dt="2022-12-03T01:50:38.369" v="1212" actId="20577"/>
        <pc:sldMkLst>
          <pc:docMk/>
          <pc:sldMk cId="4062724522" sldId="259"/>
        </pc:sldMkLst>
        <pc:spChg chg="mod">
          <ac:chgData name="Liam Jackson" userId="9eab20a1fc152e67" providerId="LiveId" clId="{4D8F9E1D-C091-4781-9BD3-67038CB02058}" dt="2022-12-03T01:10:34.125" v="5" actId="20577"/>
          <ac:spMkLst>
            <pc:docMk/>
            <pc:sldMk cId="4062724522" sldId="259"/>
            <ac:spMk id="2" creationId="{6CEF91E2-E309-F8BD-A7BA-4D0781CE89E0}"/>
          </ac:spMkLst>
        </pc:spChg>
      </pc:sldChg>
      <pc:sldChg chg="addSp modSp new mod">
        <pc:chgData name="Liam Jackson" userId="9eab20a1fc152e67" providerId="LiveId" clId="{4D8F9E1D-C091-4781-9BD3-67038CB02058}" dt="2022-12-03T01:30:55.668" v="426" actId="20577"/>
        <pc:sldMkLst>
          <pc:docMk/>
          <pc:sldMk cId="2221919220" sldId="260"/>
        </pc:sldMkLst>
        <pc:spChg chg="add mod">
          <ac:chgData name="Liam Jackson" userId="9eab20a1fc152e67" providerId="LiveId" clId="{4D8F9E1D-C091-4781-9BD3-67038CB02058}" dt="2022-12-03T01:26:08.477" v="164" actId="20577"/>
          <ac:spMkLst>
            <pc:docMk/>
            <pc:sldMk cId="2221919220" sldId="260"/>
            <ac:spMk id="2" creationId="{F64F3F17-C968-C9EA-A51B-64A36400AD09}"/>
          </ac:spMkLst>
        </pc:spChg>
        <pc:spChg chg="add mod">
          <ac:chgData name="Liam Jackson" userId="9eab20a1fc152e67" providerId="LiveId" clId="{4D8F9E1D-C091-4781-9BD3-67038CB02058}" dt="2022-12-03T01:30:55.668" v="426" actId="20577"/>
          <ac:spMkLst>
            <pc:docMk/>
            <pc:sldMk cId="2221919220" sldId="260"/>
            <ac:spMk id="3" creationId="{D827668B-22F8-6BBC-D1E2-6C586D8ADEB8}"/>
          </ac:spMkLst>
        </pc:spChg>
      </pc:sldChg>
      <pc:sldChg chg="addSp modSp new mod modNotesTx">
        <pc:chgData name="Liam Jackson" userId="9eab20a1fc152e67" providerId="LiveId" clId="{4D8F9E1D-C091-4781-9BD3-67038CB02058}" dt="2022-12-05T01:22:28.726" v="4014" actId="20577"/>
        <pc:sldMkLst>
          <pc:docMk/>
          <pc:sldMk cId="2517214275" sldId="261"/>
        </pc:sldMkLst>
        <pc:spChg chg="add mod">
          <ac:chgData name="Liam Jackson" userId="9eab20a1fc152e67" providerId="LiveId" clId="{4D8F9E1D-C091-4781-9BD3-67038CB02058}" dt="2022-12-03T01:34:47.742" v="437" actId="20577"/>
          <ac:spMkLst>
            <pc:docMk/>
            <pc:sldMk cId="2517214275" sldId="261"/>
            <ac:spMk id="2" creationId="{479CE937-86E4-4EEF-5E6F-E66867314100}"/>
          </ac:spMkLst>
        </pc:spChg>
        <pc:spChg chg="add mod">
          <ac:chgData name="Liam Jackson" userId="9eab20a1fc152e67" providerId="LiveId" clId="{4D8F9E1D-C091-4781-9BD3-67038CB02058}" dt="2022-12-05T01:22:28.726" v="4014" actId="20577"/>
          <ac:spMkLst>
            <pc:docMk/>
            <pc:sldMk cId="2517214275" sldId="261"/>
            <ac:spMk id="3" creationId="{09CD3E6E-0A98-7651-FDF9-3A0E7F90D57B}"/>
          </ac:spMkLst>
        </pc:spChg>
      </pc:sldChg>
      <pc:sldChg chg="addSp modSp new mod modNotesTx">
        <pc:chgData name="Liam Jackson" userId="9eab20a1fc152e67" providerId="LiveId" clId="{4D8F9E1D-C091-4781-9BD3-67038CB02058}" dt="2022-12-05T11:49:32.309" v="11965"/>
        <pc:sldMkLst>
          <pc:docMk/>
          <pc:sldMk cId="101138708" sldId="262"/>
        </pc:sldMkLst>
        <pc:spChg chg="add mod">
          <ac:chgData name="Liam Jackson" userId="9eab20a1fc152e67" providerId="LiveId" clId="{4D8F9E1D-C091-4781-9BD3-67038CB02058}" dt="2022-12-03T02:24:21.987" v="2708" actId="1076"/>
          <ac:spMkLst>
            <pc:docMk/>
            <pc:sldMk cId="101138708" sldId="262"/>
            <ac:spMk id="2" creationId="{A9395C22-8CEB-DFD1-EE2D-E201BFC7D503}"/>
          </ac:spMkLst>
        </pc:spChg>
        <pc:spChg chg="add mod">
          <ac:chgData name="Liam Jackson" userId="9eab20a1fc152e67" providerId="LiveId" clId="{4D8F9E1D-C091-4781-9BD3-67038CB02058}" dt="2022-12-03T02:25:16.275" v="2712" actId="1076"/>
          <ac:spMkLst>
            <pc:docMk/>
            <pc:sldMk cId="101138708" sldId="262"/>
            <ac:spMk id="4" creationId="{A5F17AD0-E6DD-E306-0D89-A08CA22F47BD}"/>
          </ac:spMkLst>
        </pc:spChg>
        <pc:picChg chg="add mod">
          <ac:chgData name="Liam Jackson" userId="9eab20a1fc152e67" providerId="LiveId" clId="{4D8F9E1D-C091-4781-9BD3-67038CB02058}" dt="2022-12-03T01:52:49.347" v="1257"/>
          <ac:picMkLst>
            <pc:docMk/>
            <pc:sldMk cId="101138708" sldId="262"/>
            <ac:picMk id="3" creationId="{7748E1E3-5AFD-58B2-5281-1E4B1BB4EF8E}"/>
          </ac:picMkLst>
        </pc:picChg>
      </pc:sldChg>
      <pc:sldChg chg="addSp modSp new mod modNotesTx">
        <pc:chgData name="Liam Jackson" userId="9eab20a1fc152e67" providerId="LiveId" clId="{4D8F9E1D-C091-4781-9BD3-67038CB02058}" dt="2022-12-05T11:49:04.625" v="11963"/>
        <pc:sldMkLst>
          <pc:docMk/>
          <pc:sldMk cId="1419518772" sldId="263"/>
        </pc:sldMkLst>
        <pc:spChg chg="add mod">
          <ac:chgData name="Liam Jackson" userId="9eab20a1fc152e67" providerId="LiveId" clId="{4D8F9E1D-C091-4781-9BD3-67038CB02058}" dt="2022-12-03T02:25:53.813" v="2747" actId="20577"/>
          <ac:spMkLst>
            <pc:docMk/>
            <pc:sldMk cId="1419518772" sldId="263"/>
            <ac:spMk id="2" creationId="{3BC7F2CB-27C1-8B9D-12F3-32E4C7C929AF}"/>
          </ac:spMkLst>
        </pc:spChg>
        <pc:spChg chg="add mod">
          <ac:chgData name="Liam Jackson" userId="9eab20a1fc152e67" providerId="LiveId" clId="{4D8F9E1D-C091-4781-9BD3-67038CB02058}" dt="2022-12-03T02:27:00.333" v="2752" actId="1076"/>
          <ac:spMkLst>
            <pc:docMk/>
            <pc:sldMk cId="1419518772" sldId="263"/>
            <ac:spMk id="4" creationId="{8FC2EFF4-2B84-4B9C-F07C-7D5883593310}"/>
          </ac:spMkLst>
        </pc:spChg>
        <pc:picChg chg="add mod">
          <ac:chgData name="Liam Jackson" userId="9eab20a1fc152e67" providerId="LiveId" clId="{4D8F9E1D-C091-4781-9BD3-67038CB02058}" dt="2022-12-03T02:26:05.282" v="2748"/>
          <ac:picMkLst>
            <pc:docMk/>
            <pc:sldMk cId="1419518772" sldId="263"/>
            <ac:picMk id="3" creationId="{DC6A72AF-A2AE-73E2-A847-FA0ED5736A17}"/>
          </ac:picMkLst>
        </pc:picChg>
      </pc:sldChg>
      <pc:sldChg chg="addSp delSp modSp new mod modNotesTx">
        <pc:chgData name="Liam Jackson" userId="9eab20a1fc152e67" providerId="LiveId" clId="{4D8F9E1D-C091-4781-9BD3-67038CB02058}" dt="2022-12-05T11:48:42.746" v="11961"/>
        <pc:sldMkLst>
          <pc:docMk/>
          <pc:sldMk cId="2223713349" sldId="264"/>
        </pc:sldMkLst>
        <pc:spChg chg="add mod">
          <ac:chgData name="Liam Jackson" userId="9eab20a1fc152e67" providerId="LiveId" clId="{4D8F9E1D-C091-4781-9BD3-67038CB02058}" dt="2022-12-05T01:52:11.891" v="4800" actId="313"/>
          <ac:spMkLst>
            <pc:docMk/>
            <pc:sldMk cId="2223713349" sldId="264"/>
            <ac:spMk id="2" creationId="{1B2C3D2A-4B03-67A4-66D9-996398074202}"/>
          </ac:spMkLst>
        </pc:spChg>
        <pc:spChg chg="add mod">
          <ac:chgData name="Liam Jackson" userId="9eab20a1fc152e67" providerId="LiveId" clId="{4D8F9E1D-C091-4781-9BD3-67038CB02058}" dt="2022-12-05T01:39:43.173" v="4537" actId="20577"/>
          <ac:spMkLst>
            <pc:docMk/>
            <pc:sldMk cId="2223713349" sldId="264"/>
            <ac:spMk id="3" creationId="{E4F6BB42-263E-2DC7-B934-241A22C5A0FA}"/>
          </ac:spMkLst>
        </pc:spChg>
        <pc:spChg chg="add del mod">
          <ac:chgData name="Liam Jackson" userId="9eab20a1fc152e67" providerId="LiveId" clId="{4D8F9E1D-C091-4781-9BD3-67038CB02058}" dt="2022-12-05T01:39:59.994" v="4584"/>
          <ac:spMkLst>
            <pc:docMk/>
            <pc:sldMk cId="2223713349" sldId="264"/>
            <ac:spMk id="4" creationId="{0DDB8316-77E3-22B4-0A12-185D67779B95}"/>
          </ac:spMkLst>
        </pc:spChg>
        <pc:spChg chg="add del mod">
          <ac:chgData name="Liam Jackson" userId="9eab20a1fc152e67" providerId="LiveId" clId="{4D8F9E1D-C091-4781-9BD3-67038CB02058}" dt="2022-12-05T01:39:59.994" v="4582" actId="478"/>
          <ac:spMkLst>
            <pc:docMk/>
            <pc:sldMk cId="2223713349" sldId="264"/>
            <ac:spMk id="5" creationId="{CEFB99CC-D160-6BB6-680B-92392BEF2B0E}"/>
          </ac:spMkLst>
        </pc:spChg>
        <pc:spChg chg="add mod">
          <ac:chgData name="Liam Jackson" userId="9eab20a1fc152e67" providerId="LiveId" clId="{4D8F9E1D-C091-4781-9BD3-67038CB02058}" dt="2022-12-05T02:44:48.147" v="7402" actId="33524"/>
          <ac:spMkLst>
            <pc:docMk/>
            <pc:sldMk cId="2223713349" sldId="264"/>
            <ac:spMk id="6" creationId="{9EDDCD14-7B00-44CE-B056-392031807F69}"/>
          </ac:spMkLst>
        </pc:spChg>
        <pc:picChg chg="add mod">
          <ac:chgData name="Liam Jackson" userId="9eab20a1fc152e67" providerId="LiveId" clId="{4D8F9E1D-C091-4781-9BD3-67038CB02058}" dt="2022-12-05T02:10:38.023" v="6250"/>
          <ac:picMkLst>
            <pc:docMk/>
            <pc:sldMk cId="2223713349" sldId="264"/>
            <ac:picMk id="7" creationId="{5941BA36-8D8A-8987-064D-CD809F9712D6}"/>
          </ac:picMkLst>
        </pc:picChg>
      </pc:sldChg>
      <pc:sldChg chg="addSp modSp new mod modNotesTx">
        <pc:chgData name="Liam Jackson" userId="9eab20a1fc152e67" providerId="LiveId" clId="{4D8F9E1D-C091-4781-9BD3-67038CB02058}" dt="2022-12-05T11:48:16.569" v="11958"/>
        <pc:sldMkLst>
          <pc:docMk/>
          <pc:sldMk cId="316469574" sldId="265"/>
        </pc:sldMkLst>
        <pc:spChg chg="add mod">
          <ac:chgData name="Liam Jackson" userId="9eab20a1fc152e67" providerId="LiveId" clId="{4D8F9E1D-C091-4781-9BD3-67038CB02058}" dt="2022-12-05T02:11:06.853" v="6270" actId="20577"/>
          <ac:spMkLst>
            <pc:docMk/>
            <pc:sldMk cId="316469574" sldId="265"/>
            <ac:spMk id="2" creationId="{4AD2A6D5-9C58-2F9D-BD71-F0D7A8A186BD}"/>
          </ac:spMkLst>
        </pc:spChg>
        <pc:spChg chg="add mod">
          <ac:chgData name="Liam Jackson" userId="9eab20a1fc152e67" providerId="LiveId" clId="{4D8F9E1D-C091-4781-9BD3-67038CB02058}" dt="2022-12-05T02:40:54.399" v="7267" actId="20577"/>
          <ac:spMkLst>
            <pc:docMk/>
            <pc:sldMk cId="316469574" sldId="265"/>
            <ac:spMk id="4" creationId="{D467AB28-5844-0EAD-5499-CD488A10D270}"/>
          </ac:spMkLst>
        </pc:spChg>
        <pc:picChg chg="add mod">
          <ac:chgData name="Liam Jackson" userId="9eab20a1fc152e67" providerId="LiveId" clId="{4D8F9E1D-C091-4781-9BD3-67038CB02058}" dt="2022-12-05T02:11:17.222" v="6271"/>
          <ac:picMkLst>
            <pc:docMk/>
            <pc:sldMk cId="316469574" sldId="265"/>
            <ac:picMk id="3" creationId="{565C0A85-2C7B-C052-BFF3-F867BDDC29D9}"/>
          </ac:picMkLst>
        </pc:picChg>
      </pc:sldChg>
      <pc:sldChg chg="addSp modSp new mod modNotesTx">
        <pc:chgData name="Liam Jackson" userId="9eab20a1fc152e67" providerId="LiveId" clId="{4D8F9E1D-C091-4781-9BD3-67038CB02058}" dt="2022-12-05T11:47:44.131" v="11956"/>
        <pc:sldMkLst>
          <pc:docMk/>
          <pc:sldMk cId="3161940270" sldId="266"/>
        </pc:sldMkLst>
        <pc:spChg chg="add mod">
          <ac:chgData name="Liam Jackson" userId="9eab20a1fc152e67" providerId="LiveId" clId="{4D8F9E1D-C091-4781-9BD3-67038CB02058}" dt="2022-12-05T02:45:44.206" v="7437" actId="20577"/>
          <ac:spMkLst>
            <pc:docMk/>
            <pc:sldMk cId="3161940270" sldId="266"/>
            <ac:spMk id="2" creationId="{E71AB9F0-6D4D-625F-1EC4-14A721852519}"/>
          </ac:spMkLst>
        </pc:spChg>
        <pc:spChg chg="add mod">
          <ac:chgData name="Liam Jackson" userId="9eab20a1fc152e67" providerId="LiveId" clId="{4D8F9E1D-C091-4781-9BD3-67038CB02058}" dt="2022-12-05T05:28:32.272" v="8605"/>
          <ac:spMkLst>
            <pc:docMk/>
            <pc:sldMk cId="3161940270" sldId="266"/>
            <ac:spMk id="4" creationId="{84147B81-6E1E-1D2D-D62E-748366ED2AB2}"/>
          </ac:spMkLst>
        </pc:spChg>
        <pc:picChg chg="add mod">
          <ac:chgData name="Liam Jackson" userId="9eab20a1fc152e67" providerId="LiveId" clId="{4D8F9E1D-C091-4781-9BD3-67038CB02058}" dt="2022-12-05T03:11:52.828" v="7805"/>
          <ac:picMkLst>
            <pc:docMk/>
            <pc:sldMk cId="3161940270" sldId="266"/>
            <ac:picMk id="3" creationId="{A72AD4AD-EE73-2A02-546D-20BCC2C69909}"/>
          </ac:picMkLst>
        </pc:picChg>
      </pc:sldChg>
      <pc:sldChg chg="addSp modSp new mod modNotesTx">
        <pc:chgData name="Liam Jackson" userId="9eab20a1fc152e67" providerId="LiveId" clId="{4D8F9E1D-C091-4781-9BD3-67038CB02058}" dt="2022-12-05T11:47:20.584" v="11954"/>
        <pc:sldMkLst>
          <pc:docMk/>
          <pc:sldMk cId="3621404420" sldId="267"/>
        </pc:sldMkLst>
        <pc:spChg chg="add mod">
          <ac:chgData name="Liam Jackson" userId="9eab20a1fc152e67" providerId="LiveId" clId="{4D8F9E1D-C091-4781-9BD3-67038CB02058}" dt="2022-12-05T06:19:03.782" v="9405" actId="1076"/>
          <ac:spMkLst>
            <pc:docMk/>
            <pc:sldMk cId="3621404420" sldId="267"/>
            <ac:spMk id="2" creationId="{31F724A7-E3D3-7F34-FF3A-00944FF4EEEA}"/>
          </ac:spMkLst>
        </pc:spChg>
        <pc:picChg chg="add mod">
          <ac:chgData name="Liam Jackson" userId="9eab20a1fc152e67" providerId="LiveId" clId="{4D8F9E1D-C091-4781-9BD3-67038CB02058}" dt="2022-12-05T03:12:04.485" v="7806"/>
          <ac:picMkLst>
            <pc:docMk/>
            <pc:sldMk cId="3621404420" sldId="267"/>
            <ac:picMk id="3" creationId="{EAC74BA1-92D9-E499-8C9D-D9A531854C59}"/>
          </ac:picMkLst>
        </pc:picChg>
      </pc:sldChg>
      <pc:sldChg chg="addSp delSp modSp new mod setBg modNotesTx">
        <pc:chgData name="Liam Jackson" userId="9eab20a1fc152e67" providerId="LiveId" clId="{4D8F9E1D-C091-4781-9BD3-67038CB02058}" dt="2022-12-05T11:46:59.165" v="11952"/>
        <pc:sldMkLst>
          <pc:docMk/>
          <pc:sldMk cId="1148535556" sldId="268"/>
        </pc:sldMkLst>
        <pc:spChg chg="add mod ord">
          <ac:chgData name="Liam Jackson" userId="9eab20a1fc152e67" providerId="LiveId" clId="{4D8F9E1D-C091-4781-9BD3-67038CB02058}" dt="2022-12-05T06:21:15.697" v="9585" actId="26606"/>
          <ac:spMkLst>
            <pc:docMk/>
            <pc:sldMk cId="1148535556" sldId="268"/>
            <ac:spMk id="2" creationId="{16EB9F63-7D10-4025-DB30-C86DC8B5C749}"/>
          </ac:spMkLst>
        </pc:spChg>
        <pc:spChg chg="add del">
          <ac:chgData name="Liam Jackson" userId="9eab20a1fc152e67" providerId="LiveId" clId="{4D8F9E1D-C091-4781-9BD3-67038CB02058}" dt="2022-12-05T06:21:15.697" v="9585" actId="26606"/>
          <ac:spMkLst>
            <pc:docMk/>
            <pc:sldMk cId="1148535556" sldId="268"/>
            <ac:spMk id="20" creationId="{5A7802B6-FF37-40CF-A7E2-6F2A0D9A91EF}"/>
          </ac:spMkLst>
        </pc:spChg>
        <pc:grpChg chg="add del">
          <ac:chgData name="Liam Jackson" userId="9eab20a1fc152e67" providerId="LiveId" clId="{4D8F9E1D-C091-4781-9BD3-67038CB02058}" dt="2022-12-05T06:21:06.790" v="9583" actId="26606"/>
          <ac:grpSpMkLst>
            <pc:docMk/>
            <pc:sldMk cId="1148535556" sldId="268"/>
            <ac:grpSpMk id="8" creationId="{88C9B83F-64CD-41C1-925F-A08801FFD0BD}"/>
          </ac:grpSpMkLst>
        </pc:grpChg>
        <pc:grpChg chg="add del">
          <ac:chgData name="Liam Jackson" userId="9eab20a1fc152e67" providerId="LiveId" clId="{4D8F9E1D-C091-4781-9BD3-67038CB02058}" dt="2022-12-05T06:21:15.697" v="9585" actId="26606"/>
          <ac:grpSpMkLst>
            <pc:docMk/>
            <pc:sldMk cId="1148535556" sldId="268"/>
            <ac:grpSpMk id="21" creationId="{B4DE830A-B531-4A3B-96F6-0ECE88B08555}"/>
          </ac:grpSpMkLst>
        </pc:grpChg>
        <pc:picChg chg="add del mod">
          <ac:chgData name="Liam Jackson" userId="9eab20a1fc152e67" providerId="LiveId" clId="{4D8F9E1D-C091-4781-9BD3-67038CB02058}" dt="2022-12-05T06:21:17.691" v="9587"/>
          <ac:picMkLst>
            <pc:docMk/>
            <pc:sldMk cId="1148535556" sldId="268"/>
            <ac:picMk id="3" creationId="{95463F6C-65A9-6859-E29B-389289A3D36E}"/>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8520FC-4405-4B9B-9DA3-6A5D6871C720}" type="datetimeFigureOut">
              <a:rPr lang="en-GB" smtClean="0"/>
              <a:t>05/12/2022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E8D09CE-F0AC-4F44-98F3-D21AA805B1FA}" type="slidenum">
              <a:rPr lang="en-GB" smtClean="0"/>
              <a:t>‹#›</a:t>
            </a:fld>
            <a:endParaRPr lang="en-GB"/>
          </a:p>
        </p:txBody>
      </p:sp>
    </p:spTree>
    <p:extLst>
      <p:ext uri="{BB962C8B-B14F-4D97-AF65-F5344CB8AC3E}">
        <p14:creationId xmlns:p14="http://schemas.microsoft.com/office/powerpoint/2010/main" val="26844130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According to (</a:t>
            </a:r>
            <a:r>
              <a:rPr lang="en-GB" sz="1800" dirty="0">
                <a:effectLst/>
                <a:latin typeface="Calibri" panose="020F0502020204030204" pitchFamily="34" charset="0"/>
                <a:ea typeface="Calibri" panose="020F0502020204030204" pitchFamily="34" charset="0"/>
                <a:cs typeface="Times New Roman" panose="02020603050405020304" pitchFamily="18" charset="0"/>
              </a:rPr>
              <a:t>Gupta 2021) organizational culture is the </a:t>
            </a:r>
            <a:r>
              <a:rPr lang="en-US" dirty="0"/>
              <a:t>Experiences, Beliefs, Attitude, Knowledge, Religion ,Traditions and Other influences that the organization and members of the organization may face on a day-to-day basis within the workplace. </a:t>
            </a:r>
            <a:endParaRPr lang="en-GB" dirty="0"/>
          </a:p>
        </p:txBody>
      </p:sp>
      <p:sp>
        <p:nvSpPr>
          <p:cNvPr id="4" name="Slide Number Placeholder 3"/>
          <p:cNvSpPr>
            <a:spLocks noGrp="1"/>
          </p:cNvSpPr>
          <p:nvPr>
            <p:ph type="sldNum" sz="quarter" idx="5"/>
          </p:nvPr>
        </p:nvSpPr>
        <p:spPr/>
        <p:txBody>
          <a:bodyPr/>
          <a:lstStyle/>
          <a:p>
            <a:fld id="{0E8D09CE-F0AC-4F44-98F3-D21AA805B1FA}" type="slidenum">
              <a:rPr lang="en-GB" smtClean="0"/>
              <a:t>3</a:t>
            </a:fld>
            <a:endParaRPr lang="en-GB"/>
          </a:p>
        </p:txBody>
      </p:sp>
    </p:spTree>
    <p:extLst>
      <p:ext uri="{BB962C8B-B14F-4D97-AF65-F5344CB8AC3E}">
        <p14:creationId xmlns:p14="http://schemas.microsoft.com/office/powerpoint/2010/main" val="38735686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According to (le, 2022) apple is the worlds largest and most valuable teach company know for its iconic products such as </a:t>
            </a:r>
            <a:r>
              <a:rPr lang="en-US" dirty="0" err="1"/>
              <a:t>Iphone</a:t>
            </a:r>
            <a:r>
              <a:rPr lang="en-US" dirty="0"/>
              <a:t>, </a:t>
            </a:r>
            <a:r>
              <a:rPr lang="en-US" dirty="0" err="1"/>
              <a:t>Ipad</a:t>
            </a:r>
            <a:r>
              <a:rPr lang="en-US" dirty="0"/>
              <a:t> and </a:t>
            </a:r>
            <a:r>
              <a:rPr lang="en-US" dirty="0" err="1"/>
              <a:t>Macbook</a:t>
            </a:r>
            <a:r>
              <a:rPr lang="en-US" dirty="0"/>
              <a:t> and are now estimated to be worth over two trillion dollars. </a:t>
            </a:r>
          </a:p>
          <a:p>
            <a:endParaRPr lang="en-GB" dirty="0"/>
          </a:p>
        </p:txBody>
      </p:sp>
      <p:sp>
        <p:nvSpPr>
          <p:cNvPr id="4" name="Slide Number Placeholder 3"/>
          <p:cNvSpPr>
            <a:spLocks noGrp="1"/>
          </p:cNvSpPr>
          <p:nvPr>
            <p:ph type="sldNum" sz="quarter" idx="5"/>
          </p:nvPr>
        </p:nvSpPr>
        <p:spPr/>
        <p:txBody>
          <a:bodyPr/>
          <a:lstStyle/>
          <a:p>
            <a:fld id="{0E8D09CE-F0AC-4F44-98F3-D21AA805B1FA}" type="slidenum">
              <a:rPr lang="en-GB" smtClean="0"/>
              <a:t>5</a:t>
            </a:fld>
            <a:endParaRPr lang="en-GB"/>
          </a:p>
        </p:txBody>
      </p:sp>
    </p:spTree>
    <p:extLst>
      <p:ext uri="{BB962C8B-B14F-4D97-AF65-F5344CB8AC3E}">
        <p14:creationId xmlns:p14="http://schemas.microsoft.com/office/powerpoint/2010/main" val="6969959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a:t>
            </a:r>
            <a:r>
              <a:rPr lang="en-US" dirty="0"/>
              <a:t>Johnson, Whittington, Scholes 2012) the cultural web is a tool that is used to map out the culture and values of an organization. The cultural web has six different elements that intertwine with one another and ultimately make up the organization culture, the branches are stories and myths, symbols, power structures, organization structures, control systems and rituals and routines.  </a:t>
            </a:r>
            <a:endParaRPr lang="en-GB" dirty="0"/>
          </a:p>
        </p:txBody>
      </p:sp>
      <p:sp>
        <p:nvSpPr>
          <p:cNvPr id="4" name="Slide Number Placeholder 3"/>
          <p:cNvSpPr>
            <a:spLocks noGrp="1"/>
          </p:cNvSpPr>
          <p:nvPr>
            <p:ph type="sldNum" sz="quarter" idx="5"/>
          </p:nvPr>
        </p:nvSpPr>
        <p:spPr/>
        <p:txBody>
          <a:bodyPr/>
          <a:lstStyle/>
          <a:p>
            <a:fld id="{0E8D09CE-F0AC-4F44-98F3-D21AA805B1FA}" type="slidenum">
              <a:rPr lang="en-GB" smtClean="0"/>
              <a:t>6</a:t>
            </a:fld>
            <a:endParaRPr lang="en-GB"/>
          </a:p>
        </p:txBody>
      </p:sp>
    </p:spTree>
    <p:extLst>
      <p:ext uri="{BB962C8B-B14F-4D97-AF65-F5344CB8AC3E}">
        <p14:creationId xmlns:p14="http://schemas.microsoft.com/office/powerpoint/2010/main" val="11706108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According to (Jose 2014) Apples leaderships strategies were a bit unorthodox when Steve Jobs was the head of the company, Steve was ruthless in his approach to leadership and what it took to get the task at hand done, but besides being an unorthodox leader he somehow managed to get the job done. Although being seen as a very modern user-friendly company on the outside to its consumers Steve had a harsh leadership strategy for his employees This left his employees to feel that Apple was a very high-pressure </a:t>
            </a:r>
            <a:r>
              <a:rPr lang="en-US" dirty="0" err="1"/>
              <a:t>organisation</a:t>
            </a:r>
            <a:r>
              <a:rPr lang="en-US" dirty="0"/>
              <a:t> to work for where your ideas and creativity didn’t mean very much because it was Jobs way or no way. But these stories changed when Apples current CEO Tim Cook to over as the head of the company Cook is reported to be a lot fairer in his leadership strategies. Because of the leadership strategies of cook Apple is seen as more open minded, constructive, and humane. Leaving employees feeling that they contribute more to the </a:t>
            </a:r>
            <a:r>
              <a:rPr lang="en-US" dirty="0" err="1"/>
              <a:t>organisation</a:t>
            </a:r>
            <a:r>
              <a:rPr lang="en-US" dirty="0"/>
              <a:t> and that their creativity matters in the workplace leaving their employees feeling more valued at work. </a:t>
            </a:r>
            <a:endParaRPr lang="en-GB" dirty="0"/>
          </a:p>
        </p:txBody>
      </p:sp>
      <p:sp>
        <p:nvSpPr>
          <p:cNvPr id="4" name="Slide Number Placeholder 3"/>
          <p:cNvSpPr>
            <a:spLocks noGrp="1"/>
          </p:cNvSpPr>
          <p:nvPr>
            <p:ph type="sldNum" sz="quarter" idx="5"/>
          </p:nvPr>
        </p:nvSpPr>
        <p:spPr/>
        <p:txBody>
          <a:bodyPr/>
          <a:lstStyle/>
          <a:p>
            <a:fld id="{0E8D09CE-F0AC-4F44-98F3-D21AA805B1FA}" type="slidenum">
              <a:rPr lang="en-GB" smtClean="0"/>
              <a:t>7</a:t>
            </a:fld>
            <a:endParaRPr lang="en-GB"/>
          </a:p>
        </p:txBody>
      </p:sp>
    </p:spTree>
    <p:extLst>
      <p:ext uri="{BB962C8B-B14F-4D97-AF65-F5344CB8AC3E}">
        <p14:creationId xmlns:p14="http://schemas.microsoft.com/office/powerpoint/2010/main" val="23740995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According to (Ayers 2017) Apples aesthetic is a major factor on why Apples products are so popular all their products are designed with a minimalistic design all while being very high quality and very technically advanced compared to its competitors. This leaves Apple products seem to be more technology advanced and in turn to be more exclusive to its consumers. This high quality sleek minimalistic design also spills over into Apples workplace where their offices are designed as inspired by their products. Apple offices designed just like the Apple stores where you will find big open spaces and large windows to leave in as much natural light in as possible this is due to Apples office being designed with innovation in mind because Apple believe they are the best innovators in the tech industry they believe by having a high-end open design that this will inspire their employees to be creative free thinking and innovated within their own teams making the company more creative and innovated as an organization. </a:t>
            </a:r>
            <a:endParaRPr lang="en-GB" dirty="0"/>
          </a:p>
        </p:txBody>
      </p:sp>
      <p:sp>
        <p:nvSpPr>
          <p:cNvPr id="4" name="Slide Number Placeholder 3"/>
          <p:cNvSpPr>
            <a:spLocks noGrp="1"/>
          </p:cNvSpPr>
          <p:nvPr>
            <p:ph type="sldNum" sz="quarter" idx="5"/>
          </p:nvPr>
        </p:nvSpPr>
        <p:spPr/>
        <p:txBody>
          <a:bodyPr/>
          <a:lstStyle/>
          <a:p>
            <a:fld id="{0E8D09CE-F0AC-4F44-98F3-D21AA805B1FA}" type="slidenum">
              <a:rPr lang="en-GB" smtClean="0"/>
              <a:t>8</a:t>
            </a:fld>
            <a:endParaRPr lang="en-GB"/>
          </a:p>
        </p:txBody>
      </p:sp>
    </p:spTree>
    <p:extLst>
      <p:ext uri="{BB962C8B-B14F-4D97-AF65-F5344CB8AC3E}">
        <p14:creationId xmlns:p14="http://schemas.microsoft.com/office/powerpoint/2010/main" val="25896604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According to (</a:t>
            </a:r>
            <a:r>
              <a:rPr lang="en-US" dirty="0" err="1"/>
              <a:t>Kocienda</a:t>
            </a:r>
            <a:r>
              <a:rPr lang="en-US" dirty="0"/>
              <a:t> 2019) Apples organization structure follows the Functional </a:t>
            </a:r>
            <a:r>
              <a:rPr lang="en-US" dirty="0" err="1"/>
              <a:t>Organisation</a:t>
            </a:r>
            <a:r>
              <a:rPr lang="en-US" dirty="0"/>
              <a:t> method this means that the organization has been </a:t>
            </a:r>
            <a:r>
              <a:rPr lang="en-US" dirty="0" err="1"/>
              <a:t>organised</a:t>
            </a:r>
            <a:r>
              <a:rPr lang="en-US" dirty="0"/>
              <a:t> around teams with their area of expertise. This means that that Apples teams can work on their own projects where the whole team is a expertise in their field leaving the end result of their own projects to be the best that the team could achieve. Once one team has finished a project the end result of said project can be put on hold until the other teams have also completed their tasks and once all teams have finished their tasked based around a project they can combine all the projects end results, resulting in a overall end product that has all levels of individuals expertise leading to an outcome of a project that is far superior that any other organization may follow, this is part of the reason that Apple is considered to be the most innovated tech company in the world because they have the best minds working on what they know best in synch with other brilliant minds working on what they know best. </a:t>
            </a:r>
            <a:endParaRPr lang="en-GB" dirty="0"/>
          </a:p>
        </p:txBody>
      </p:sp>
      <p:sp>
        <p:nvSpPr>
          <p:cNvPr id="4" name="Slide Number Placeholder 3"/>
          <p:cNvSpPr>
            <a:spLocks noGrp="1"/>
          </p:cNvSpPr>
          <p:nvPr>
            <p:ph type="sldNum" sz="quarter" idx="5"/>
          </p:nvPr>
        </p:nvSpPr>
        <p:spPr/>
        <p:txBody>
          <a:bodyPr/>
          <a:lstStyle/>
          <a:p>
            <a:fld id="{0E8D09CE-F0AC-4F44-98F3-D21AA805B1FA}" type="slidenum">
              <a:rPr lang="en-GB" smtClean="0"/>
              <a:t>9</a:t>
            </a:fld>
            <a:endParaRPr lang="en-GB"/>
          </a:p>
        </p:txBody>
      </p:sp>
    </p:spTree>
    <p:extLst>
      <p:ext uri="{BB962C8B-B14F-4D97-AF65-F5344CB8AC3E}">
        <p14:creationId xmlns:p14="http://schemas.microsoft.com/office/powerpoint/2010/main" val="12487852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According to (</a:t>
            </a:r>
            <a:r>
              <a:rPr lang="en-US" dirty="0" err="1"/>
              <a:t>Kahney</a:t>
            </a:r>
            <a:r>
              <a:rPr lang="en-US" dirty="0"/>
              <a:t> and </a:t>
            </a:r>
            <a:r>
              <a:rPr lang="en-US" dirty="0" err="1"/>
              <a:t>Pierini</a:t>
            </a:r>
            <a:r>
              <a:rPr lang="en-US" dirty="0"/>
              <a:t> 2020) Apple follow a traditional hierarchical structure with product expertise grouping instead of every decision being made by the CEO of the company, project managers have been giving much more authority over their own their own teams. This means all team members will have to report back to their respected project managers thus giving the project leaders more power to make decisions on a moment’s notice. In doing so project managers can report to back to the CEO on a weekly basis within meetings to see if targets are being met and if any adjustments need to be taken to complete tasks and projects on time. </a:t>
            </a:r>
            <a:endParaRPr lang="en-GB" dirty="0"/>
          </a:p>
        </p:txBody>
      </p:sp>
      <p:sp>
        <p:nvSpPr>
          <p:cNvPr id="4" name="Slide Number Placeholder 3"/>
          <p:cNvSpPr>
            <a:spLocks noGrp="1"/>
          </p:cNvSpPr>
          <p:nvPr>
            <p:ph type="sldNum" sz="quarter" idx="5"/>
          </p:nvPr>
        </p:nvSpPr>
        <p:spPr/>
        <p:txBody>
          <a:bodyPr/>
          <a:lstStyle/>
          <a:p>
            <a:fld id="{0E8D09CE-F0AC-4F44-98F3-D21AA805B1FA}" type="slidenum">
              <a:rPr lang="en-GB" smtClean="0"/>
              <a:t>10</a:t>
            </a:fld>
            <a:endParaRPr lang="en-GB"/>
          </a:p>
        </p:txBody>
      </p:sp>
    </p:spTree>
    <p:extLst>
      <p:ext uri="{BB962C8B-B14F-4D97-AF65-F5344CB8AC3E}">
        <p14:creationId xmlns:p14="http://schemas.microsoft.com/office/powerpoint/2010/main" val="12855000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According to (Kane 2014) Apples control system follow a quality audit and measurement and reward system where employees KPIs are assessed on a quarterly basis. Employees that are preforming well and are completing tasks and objectives on time are rewarded with quarterly bonuses and possible better job opportunity’s further enhancing their careers and position in the organization. Employees that are not meeting their desired targets will be giving a quality control audit to assess said persons to try to improve the employee's performance. In failing to improve their performance the employee may face demotion or even a threat of losing their job. </a:t>
            </a:r>
          </a:p>
        </p:txBody>
      </p:sp>
      <p:sp>
        <p:nvSpPr>
          <p:cNvPr id="4" name="Slide Number Placeholder 3"/>
          <p:cNvSpPr>
            <a:spLocks noGrp="1"/>
          </p:cNvSpPr>
          <p:nvPr>
            <p:ph type="sldNum" sz="quarter" idx="5"/>
          </p:nvPr>
        </p:nvSpPr>
        <p:spPr/>
        <p:txBody>
          <a:bodyPr/>
          <a:lstStyle/>
          <a:p>
            <a:fld id="{0E8D09CE-F0AC-4F44-98F3-D21AA805B1FA}" type="slidenum">
              <a:rPr lang="en-GB" smtClean="0"/>
              <a:t>11</a:t>
            </a:fld>
            <a:endParaRPr lang="en-GB"/>
          </a:p>
        </p:txBody>
      </p:sp>
    </p:spTree>
    <p:extLst>
      <p:ext uri="{BB962C8B-B14F-4D97-AF65-F5344CB8AC3E}">
        <p14:creationId xmlns:p14="http://schemas.microsoft.com/office/powerpoint/2010/main" val="40816748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according to (</a:t>
            </a:r>
            <a:r>
              <a:rPr lang="en-US" dirty="0" err="1"/>
              <a:t>Lashinsky</a:t>
            </a:r>
            <a:r>
              <a:rPr lang="en-US" dirty="0"/>
              <a:t> 2012) Apple customers have come to expect top quality from apple and their products. Consumers want to feel like they own a bit of the future when they purchase an apple product and that their product is second to none and top of the line compared to an competitor’s product. That is why apple dominate the global tech market. The same goes for their employees they are expected to be the best that the market has to offer with their creativity and innovation.  Apple employees are expected to come to work and hit individual targets each week to ensure that team performance is </a:t>
            </a:r>
            <a:r>
              <a:rPr lang="en-US" dirty="0" err="1"/>
              <a:t>maximised</a:t>
            </a:r>
            <a:r>
              <a:rPr lang="en-US" dirty="0"/>
              <a:t> and that each team is working at its full potential.</a:t>
            </a:r>
            <a:endParaRPr lang="en-GB" dirty="0"/>
          </a:p>
        </p:txBody>
      </p:sp>
      <p:sp>
        <p:nvSpPr>
          <p:cNvPr id="4" name="Slide Number Placeholder 3"/>
          <p:cNvSpPr>
            <a:spLocks noGrp="1"/>
          </p:cNvSpPr>
          <p:nvPr>
            <p:ph type="sldNum" sz="quarter" idx="5"/>
          </p:nvPr>
        </p:nvSpPr>
        <p:spPr/>
        <p:txBody>
          <a:bodyPr/>
          <a:lstStyle/>
          <a:p>
            <a:fld id="{0E8D09CE-F0AC-4F44-98F3-D21AA805B1FA}" type="slidenum">
              <a:rPr lang="en-GB" smtClean="0"/>
              <a:t>12</a:t>
            </a:fld>
            <a:endParaRPr lang="en-GB"/>
          </a:p>
        </p:txBody>
      </p:sp>
    </p:spTree>
    <p:extLst>
      <p:ext uri="{BB962C8B-B14F-4D97-AF65-F5344CB8AC3E}">
        <p14:creationId xmlns:p14="http://schemas.microsoft.com/office/powerpoint/2010/main" val="10127384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conclusion it is clear to see that Apple have an innovation work culture. Everything within the company is designed to support the argument that they are the tech industry leaders and will be for quite some time. everything is designed in the company to state that they are the leaders of the tech industry. There organization structure allows the very best minds to collaborate with one another and put together each team’s best work to produce the best possible product. This is supported by the fact that their power structure is designed to motivate their staff to be creative and innovated by measurements and reward systems where employees are rewarded for producing the best work that they possibly can and if they fail to do so they fall risk of being replace with a better preforming person in their place ensuring that the team they are working in are preforming the best that they can and are excelling in their work. Apple stores and Offices are designed to inspired to give the people inside them a feeling of being in the future consumers believe they are buying the future whist the staff at the offices believe they are creating the future. If I could change one thing about Apple culture within the </a:t>
            </a:r>
            <a:r>
              <a:rPr lang="en-US" dirty="0" err="1"/>
              <a:t>organisation</a:t>
            </a:r>
            <a:r>
              <a:rPr lang="en-US" dirty="0"/>
              <a:t> I would put into place a system where managers could go to staff that may be fallen behind on work and give them the appropriate training they need to catch up with the groups work, although Apples culture is one of leading and innovation I believe that this can lead at times to a very high demanding cut throat culture despite the change in CEO management strategies Apples work culture can be a place of grate reward but also a place of high demand due to exception nothing but the best from their staff members. </a:t>
            </a:r>
            <a:endParaRPr lang="en-GB" dirty="0"/>
          </a:p>
        </p:txBody>
      </p:sp>
      <p:sp>
        <p:nvSpPr>
          <p:cNvPr id="4" name="Slide Number Placeholder 3"/>
          <p:cNvSpPr>
            <a:spLocks noGrp="1"/>
          </p:cNvSpPr>
          <p:nvPr>
            <p:ph type="sldNum" sz="quarter" idx="5"/>
          </p:nvPr>
        </p:nvSpPr>
        <p:spPr/>
        <p:txBody>
          <a:bodyPr/>
          <a:lstStyle/>
          <a:p>
            <a:fld id="{0E8D09CE-F0AC-4F44-98F3-D21AA805B1FA}" type="slidenum">
              <a:rPr lang="en-GB" smtClean="0"/>
              <a:t>13</a:t>
            </a:fld>
            <a:endParaRPr lang="en-GB"/>
          </a:p>
        </p:txBody>
      </p:sp>
    </p:spTree>
    <p:extLst>
      <p:ext uri="{BB962C8B-B14F-4D97-AF65-F5344CB8AC3E}">
        <p14:creationId xmlns:p14="http://schemas.microsoft.com/office/powerpoint/2010/main" val="3408457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6046058-DACA-4B6D-8C74-B52107A3B9A5}" type="datetimeFigureOut">
              <a:rPr lang="en-GB" smtClean="0"/>
              <a:t>05/12/2022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18E283-94E2-4E8A-B557-56BBD9AC1421}" type="slidenum">
              <a:rPr lang="en-GB" smtClean="0"/>
              <a:t>‹#›</a:t>
            </a:fld>
            <a:endParaRPr lang="en-GB"/>
          </a:p>
        </p:txBody>
      </p:sp>
    </p:spTree>
    <p:extLst>
      <p:ext uri="{BB962C8B-B14F-4D97-AF65-F5344CB8AC3E}">
        <p14:creationId xmlns:p14="http://schemas.microsoft.com/office/powerpoint/2010/main" val="41981073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6046058-DACA-4B6D-8C74-B52107A3B9A5}" type="datetimeFigureOut">
              <a:rPr lang="en-GB" smtClean="0"/>
              <a:t>05/12/2022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18E283-94E2-4E8A-B557-56BBD9AC1421}" type="slidenum">
              <a:rPr lang="en-GB" smtClean="0"/>
              <a:t>‹#›</a:t>
            </a:fld>
            <a:endParaRPr lang="en-GB"/>
          </a:p>
        </p:txBody>
      </p:sp>
    </p:spTree>
    <p:extLst>
      <p:ext uri="{BB962C8B-B14F-4D97-AF65-F5344CB8AC3E}">
        <p14:creationId xmlns:p14="http://schemas.microsoft.com/office/powerpoint/2010/main" val="14675258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6046058-DACA-4B6D-8C74-B52107A3B9A5}" type="datetimeFigureOut">
              <a:rPr lang="en-GB" smtClean="0"/>
              <a:t>05/12/2022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18E283-94E2-4E8A-B557-56BBD9AC1421}" type="slidenum">
              <a:rPr lang="en-GB" smtClean="0"/>
              <a:t>‹#›</a:t>
            </a:fld>
            <a:endParaRPr lang="en-GB"/>
          </a:p>
        </p:txBody>
      </p:sp>
    </p:spTree>
    <p:extLst>
      <p:ext uri="{BB962C8B-B14F-4D97-AF65-F5344CB8AC3E}">
        <p14:creationId xmlns:p14="http://schemas.microsoft.com/office/powerpoint/2010/main" val="25017807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6046058-DACA-4B6D-8C74-B52107A3B9A5}" type="datetimeFigureOut">
              <a:rPr lang="en-GB" smtClean="0"/>
              <a:t>05/12/2022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618E283-94E2-4E8A-B557-56BBD9AC1421}" type="slidenum">
              <a:rPr lang="en-GB" smtClean="0"/>
              <a:t>‹#›</a:t>
            </a:fld>
            <a:endParaRPr lang="en-GB"/>
          </a:p>
        </p:txBody>
      </p:sp>
    </p:spTree>
    <p:extLst>
      <p:ext uri="{BB962C8B-B14F-4D97-AF65-F5344CB8AC3E}">
        <p14:creationId xmlns:p14="http://schemas.microsoft.com/office/powerpoint/2010/main" val="2011719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6046058-DACA-4B6D-8C74-B52107A3B9A5}" type="datetimeFigureOut">
              <a:rPr lang="en-GB" smtClean="0"/>
              <a:t>05/12/2022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618E283-94E2-4E8A-B557-56BBD9AC1421}" type="slidenum">
              <a:rPr lang="en-GB" smtClean="0"/>
              <a:t>‹#›</a:t>
            </a:fld>
            <a:endParaRPr lang="en-GB"/>
          </a:p>
        </p:txBody>
      </p:sp>
    </p:spTree>
    <p:extLst>
      <p:ext uri="{BB962C8B-B14F-4D97-AF65-F5344CB8AC3E}">
        <p14:creationId xmlns:p14="http://schemas.microsoft.com/office/powerpoint/2010/main" val="20971363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6046058-DACA-4B6D-8C74-B52107A3B9A5}" type="datetimeFigureOut">
              <a:rPr lang="en-GB" smtClean="0"/>
              <a:t>05/12/2022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618E283-94E2-4E8A-B557-56BBD9AC1421}" type="slidenum">
              <a:rPr lang="en-GB" smtClean="0"/>
              <a:t>‹#›</a:t>
            </a:fld>
            <a:endParaRPr lang="en-GB"/>
          </a:p>
        </p:txBody>
      </p:sp>
    </p:spTree>
    <p:extLst>
      <p:ext uri="{BB962C8B-B14F-4D97-AF65-F5344CB8AC3E}">
        <p14:creationId xmlns:p14="http://schemas.microsoft.com/office/powerpoint/2010/main" val="227716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6046058-DACA-4B6D-8C74-B52107A3B9A5}" type="datetimeFigureOut">
              <a:rPr lang="en-GB" smtClean="0"/>
              <a:t>05/12/2022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618E283-94E2-4E8A-B557-56BBD9AC1421}" type="slidenum">
              <a:rPr lang="en-GB" smtClean="0"/>
              <a:t>‹#›</a:t>
            </a:fld>
            <a:endParaRPr lang="en-GB"/>
          </a:p>
        </p:txBody>
      </p:sp>
    </p:spTree>
    <p:extLst>
      <p:ext uri="{BB962C8B-B14F-4D97-AF65-F5344CB8AC3E}">
        <p14:creationId xmlns:p14="http://schemas.microsoft.com/office/powerpoint/2010/main" val="7326668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6046058-DACA-4B6D-8C74-B52107A3B9A5}" type="datetimeFigureOut">
              <a:rPr lang="en-GB" smtClean="0"/>
              <a:t>05/12/2022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618E283-94E2-4E8A-B557-56BBD9AC1421}" type="slidenum">
              <a:rPr lang="en-GB" smtClean="0"/>
              <a:t>‹#›</a:t>
            </a:fld>
            <a:endParaRPr lang="en-GB"/>
          </a:p>
        </p:txBody>
      </p:sp>
    </p:spTree>
    <p:extLst>
      <p:ext uri="{BB962C8B-B14F-4D97-AF65-F5344CB8AC3E}">
        <p14:creationId xmlns:p14="http://schemas.microsoft.com/office/powerpoint/2010/main" val="19145868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6046058-DACA-4B6D-8C74-B52107A3B9A5}" type="datetimeFigureOut">
              <a:rPr lang="en-GB" smtClean="0"/>
              <a:t>05/12/2022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618E283-94E2-4E8A-B557-56BBD9AC1421}" type="slidenum">
              <a:rPr lang="en-GB" smtClean="0"/>
              <a:t>‹#›</a:t>
            </a:fld>
            <a:endParaRPr lang="en-GB"/>
          </a:p>
        </p:txBody>
      </p:sp>
    </p:spTree>
    <p:extLst>
      <p:ext uri="{BB962C8B-B14F-4D97-AF65-F5344CB8AC3E}">
        <p14:creationId xmlns:p14="http://schemas.microsoft.com/office/powerpoint/2010/main" val="41329295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6046058-DACA-4B6D-8C74-B52107A3B9A5}" type="datetimeFigureOut">
              <a:rPr lang="en-GB" smtClean="0"/>
              <a:t>05/12/2022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18E283-94E2-4E8A-B557-56BBD9AC1421}" type="slidenum">
              <a:rPr lang="en-GB" smtClean="0"/>
              <a:t>‹#›</a:t>
            </a:fld>
            <a:endParaRPr lang="en-GB"/>
          </a:p>
        </p:txBody>
      </p:sp>
    </p:spTree>
    <p:extLst>
      <p:ext uri="{BB962C8B-B14F-4D97-AF65-F5344CB8AC3E}">
        <p14:creationId xmlns:p14="http://schemas.microsoft.com/office/powerpoint/2010/main" val="33665318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6046058-DACA-4B6D-8C74-B52107A3B9A5}" type="datetimeFigureOut">
              <a:rPr lang="en-GB" smtClean="0"/>
              <a:t>05/12/2022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18E283-94E2-4E8A-B557-56BBD9AC1421}"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4239207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6046058-DACA-4B6D-8C74-B52107A3B9A5}" type="datetimeFigureOut">
              <a:rPr lang="en-GB" smtClean="0"/>
              <a:t>05/12/2022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18E283-94E2-4E8A-B557-56BBD9AC1421}" type="slidenum">
              <a:rPr lang="en-GB" smtClean="0"/>
              <a:t>‹#›</a:t>
            </a:fld>
            <a:endParaRPr lang="en-GB"/>
          </a:p>
        </p:txBody>
      </p:sp>
    </p:spTree>
    <p:extLst>
      <p:ext uri="{BB962C8B-B14F-4D97-AF65-F5344CB8AC3E}">
        <p14:creationId xmlns:p14="http://schemas.microsoft.com/office/powerpoint/2010/main" val="31948319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6046058-DACA-4B6D-8C74-B52107A3B9A5}" type="datetimeFigureOut">
              <a:rPr lang="en-GB" smtClean="0"/>
              <a:t>05/12/2022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18E283-94E2-4E8A-B557-56BBD9AC1421}"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5685396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6046058-DACA-4B6D-8C74-B52107A3B9A5}" type="datetimeFigureOut">
              <a:rPr lang="en-GB" smtClean="0"/>
              <a:t>05/12/2022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18E283-94E2-4E8A-B557-56BBD9AC1421}" type="slidenum">
              <a:rPr lang="en-GB" smtClean="0"/>
              <a:t>‹#›</a:t>
            </a:fld>
            <a:endParaRPr lang="en-GB"/>
          </a:p>
        </p:txBody>
      </p:sp>
    </p:spTree>
    <p:extLst>
      <p:ext uri="{BB962C8B-B14F-4D97-AF65-F5344CB8AC3E}">
        <p14:creationId xmlns:p14="http://schemas.microsoft.com/office/powerpoint/2010/main" val="34347673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6046058-DACA-4B6D-8C74-B52107A3B9A5}" type="datetimeFigureOut">
              <a:rPr lang="en-GB" smtClean="0"/>
              <a:t>05/12/2022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18E283-94E2-4E8A-B557-56BBD9AC1421}" type="slidenum">
              <a:rPr lang="en-GB" smtClean="0"/>
              <a:t>‹#›</a:t>
            </a:fld>
            <a:endParaRPr lang="en-GB"/>
          </a:p>
        </p:txBody>
      </p:sp>
    </p:spTree>
    <p:extLst>
      <p:ext uri="{BB962C8B-B14F-4D97-AF65-F5344CB8AC3E}">
        <p14:creationId xmlns:p14="http://schemas.microsoft.com/office/powerpoint/2010/main" val="24433374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6046058-DACA-4B6D-8C74-B52107A3B9A5}" type="datetimeFigureOut">
              <a:rPr lang="en-GB" smtClean="0"/>
              <a:t>05/12/2022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18E283-94E2-4E8A-B557-56BBD9AC1421}" type="slidenum">
              <a:rPr lang="en-GB" smtClean="0"/>
              <a:t>‹#›</a:t>
            </a:fld>
            <a:endParaRPr lang="en-GB"/>
          </a:p>
        </p:txBody>
      </p:sp>
    </p:spTree>
    <p:extLst>
      <p:ext uri="{BB962C8B-B14F-4D97-AF65-F5344CB8AC3E}">
        <p14:creationId xmlns:p14="http://schemas.microsoft.com/office/powerpoint/2010/main" val="33799373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6046058-DACA-4B6D-8C74-B52107A3B9A5}" type="datetimeFigureOut">
              <a:rPr lang="en-GB" smtClean="0"/>
              <a:t>05/12/2022</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8618E283-94E2-4E8A-B557-56BBD9AC1421}" type="slidenum">
              <a:rPr lang="en-GB" smtClean="0"/>
              <a:t>‹#›</a:t>
            </a:fld>
            <a:endParaRPr lang="en-GB"/>
          </a:p>
        </p:txBody>
      </p:sp>
    </p:spTree>
    <p:extLst>
      <p:ext uri="{BB962C8B-B14F-4D97-AF65-F5344CB8AC3E}">
        <p14:creationId xmlns:p14="http://schemas.microsoft.com/office/powerpoint/2010/main" val="273247721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54B68C-B0A5-7F39-6F53-CF70B6F65329}"/>
              </a:ext>
            </a:extLst>
          </p:cNvPr>
          <p:cNvSpPr>
            <a:spLocks noGrp="1"/>
          </p:cNvSpPr>
          <p:nvPr>
            <p:ph type="ctrTitle"/>
          </p:nvPr>
        </p:nvSpPr>
        <p:spPr>
          <a:xfrm>
            <a:off x="1255529" y="30369"/>
            <a:ext cx="7766936" cy="1646302"/>
          </a:xfrm>
        </p:spPr>
        <p:txBody>
          <a:bodyPr/>
          <a:lstStyle/>
          <a:p>
            <a:r>
              <a:rPr lang="en-US" dirty="0"/>
              <a:t>People management</a:t>
            </a:r>
            <a:endParaRPr lang="en-GB" dirty="0"/>
          </a:p>
        </p:txBody>
      </p:sp>
      <p:sp>
        <p:nvSpPr>
          <p:cNvPr id="3" name="Subtitle 2">
            <a:extLst>
              <a:ext uri="{FF2B5EF4-FFF2-40B4-BE49-F238E27FC236}">
                <a16:creationId xmlns:a16="http://schemas.microsoft.com/office/drawing/2014/main" id="{DCED721C-6949-E3BC-D9D3-5D61A8F587E8}"/>
              </a:ext>
            </a:extLst>
          </p:cNvPr>
          <p:cNvSpPr>
            <a:spLocks noGrp="1"/>
          </p:cNvSpPr>
          <p:nvPr>
            <p:ph type="subTitle" idx="1"/>
          </p:nvPr>
        </p:nvSpPr>
        <p:spPr>
          <a:xfrm>
            <a:off x="1255529" y="1911208"/>
            <a:ext cx="7766936" cy="1096899"/>
          </a:xfrm>
        </p:spPr>
        <p:txBody>
          <a:bodyPr/>
          <a:lstStyle/>
          <a:p>
            <a:r>
              <a:rPr lang="en-US" dirty="0"/>
              <a:t>Liam Jackson (2022666)</a:t>
            </a:r>
            <a:endParaRPr lang="en-GB" dirty="0"/>
          </a:p>
        </p:txBody>
      </p:sp>
      <p:pic>
        <p:nvPicPr>
          <p:cNvPr id="4" name="Picture 3">
            <a:extLst>
              <a:ext uri="{FF2B5EF4-FFF2-40B4-BE49-F238E27FC236}">
                <a16:creationId xmlns:a16="http://schemas.microsoft.com/office/drawing/2014/main" id="{4AB0B2D9-911F-F0C0-1FE1-72C7A07EBD60}"/>
              </a:ext>
            </a:extLst>
          </p:cNvPr>
          <p:cNvPicPr>
            <a:picLocks noChangeAspect="1"/>
          </p:cNvPicPr>
          <p:nvPr/>
        </p:nvPicPr>
        <p:blipFill>
          <a:blip r:embed="rId2"/>
          <a:stretch>
            <a:fillRect/>
          </a:stretch>
        </p:blipFill>
        <p:spPr>
          <a:xfrm>
            <a:off x="916415" y="264906"/>
            <a:ext cx="1481369" cy="1727343"/>
          </a:xfrm>
          <a:prstGeom prst="rect">
            <a:avLst/>
          </a:prstGeom>
        </p:spPr>
      </p:pic>
      <p:sp>
        <p:nvSpPr>
          <p:cNvPr id="5" name="TextBox 4">
            <a:extLst>
              <a:ext uri="{FF2B5EF4-FFF2-40B4-BE49-F238E27FC236}">
                <a16:creationId xmlns:a16="http://schemas.microsoft.com/office/drawing/2014/main" id="{1D4FEFB1-91E6-CDE8-6283-B67ED3A27335}"/>
              </a:ext>
            </a:extLst>
          </p:cNvPr>
          <p:cNvSpPr txBox="1"/>
          <p:nvPr/>
        </p:nvSpPr>
        <p:spPr>
          <a:xfrm>
            <a:off x="2324100" y="3124200"/>
            <a:ext cx="5210175" cy="646331"/>
          </a:xfrm>
          <a:prstGeom prst="rect">
            <a:avLst/>
          </a:prstGeom>
          <a:noFill/>
        </p:spPr>
        <p:txBody>
          <a:bodyPr wrap="square" rtlCol="0">
            <a:spAutoFit/>
          </a:bodyPr>
          <a:lstStyle/>
          <a:p>
            <a:r>
              <a:rPr lang="en-US" dirty="0"/>
              <a:t>This presentation will investigate the culture and values of apple. </a:t>
            </a:r>
            <a:endParaRPr lang="en-GB" dirty="0"/>
          </a:p>
        </p:txBody>
      </p:sp>
    </p:spTree>
    <p:extLst>
      <p:ext uri="{BB962C8B-B14F-4D97-AF65-F5344CB8AC3E}">
        <p14:creationId xmlns:p14="http://schemas.microsoft.com/office/powerpoint/2010/main" val="4486729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9E9CF87-EC64-D686-9863-D87F9CC50F99}"/>
              </a:ext>
            </a:extLst>
          </p:cNvPr>
          <p:cNvPicPr>
            <a:picLocks noChangeAspect="1"/>
          </p:cNvPicPr>
          <p:nvPr/>
        </p:nvPicPr>
        <p:blipFill>
          <a:blip r:embed="rId2"/>
          <a:stretch>
            <a:fillRect/>
          </a:stretch>
        </p:blipFill>
        <p:spPr>
          <a:xfrm>
            <a:off x="916415" y="264906"/>
            <a:ext cx="1481369" cy="1727343"/>
          </a:xfrm>
          <a:prstGeom prst="rect">
            <a:avLst/>
          </a:prstGeom>
        </p:spPr>
      </p:pic>
      <p:sp>
        <p:nvSpPr>
          <p:cNvPr id="3" name="Title 1">
            <a:extLst>
              <a:ext uri="{FF2B5EF4-FFF2-40B4-BE49-F238E27FC236}">
                <a16:creationId xmlns:a16="http://schemas.microsoft.com/office/drawing/2014/main" id="{31CDEB4D-F037-D159-E277-BC5B539F25CD}"/>
              </a:ext>
            </a:extLst>
          </p:cNvPr>
          <p:cNvSpPr txBox="1">
            <a:spLocks/>
          </p:cNvSpPr>
          <p:nvPr/>
        </p:nvSpPr>
        <p:spPr>
          <a:xfrm>
            <a:off x="2541404" y="517373"/>
            <a:ext cx="7766936" cy="1646302"/>
          </a:xfrm>
          <a:prstGeom prst="rect">
            <a:avLst/>
          </a:prstGeom>
        </p:spPr>
        <p:txBody>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dirty="0"/>
              <a:t>The purpose of this presentation  </a:t>
            </a:r>
            <a:endParaRPr lang="en-GB" dirty="0"/>
          </a:p>
        </p:txBody>
      </p:sp>
      <p:sp>
        <p:nvSpPr>
          <p:cNvPr id="6" name="TextBox 5">
            <a:extLst>
              <a:ext uri="{FF2B5EF4-FFF2-40B4-BE49-F238E27FC236}">
                <a16:creationId xmlns:a16="http://schemas.microsoft.com/office/drawing/2014/main" id="{00E8B265-6D22-1D97-A478-2072E5855986}"/>
              </a:ext>
            </a:extLst>
          </p:cNvPr>
          <p:cNvSpPr txBox="1"/>
          <p:nvPr/>
        </p:nvSpPr>
        <p:spPr>
          <a:xfrm>
            <a:off x="2782529" y="2536723"/>
            <a:ext cx="6154993" cy="1200329"/>
          </a:xfrm>
          <a:prstGeom prst="rect">
            <a:avLst/>
          </a:prstGeom>
          <a:noFill/>
        </p:spPr>
        <p:txBody>
          <a:bodyPr wrap="square" rtlCol="0">
            <a:spAutoFit/>
          </a:bodyPr>
          <a:lstStyle/>
          <a:p>
            <a:r>
              <a:rPr lang="en-US" dirty="0"/>
              <a:t>The purpose of this presentation is to recommend appropriate ways of analyzing the culture and external context of the organization in order to determine future strategy and plan for culture change.</a:t>
            </a:r>
            <a:endParaRPr lang="en-GB" dirty="0"/>
          </a:p>
        </p:txBody>
      </p:sp>
    </p:spTree>
    <p:extLst>
      <p:ext uri="{BB962C8B-B14F-4D97-AF65-F5344CB8AC3E}">
        <p14:creationId xmlns:p14="http://schemas.microsoft.com/office/powerpoint/2010/main" val="13711176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5BB8EC4-BDC6-0CC9-7A95-B1CF0F479F7D}"/>
              </a:ext>
            </a:extLst>
          </p:cNvPr>
          <p:cNvSpPr txBox="1">
            <a:spLocks/>
          </p:cNvSpPr>
          <p:nvPr/>
        </p:nvSpPr>
        <p:spPr>
          <a:xfrm>
            <a:off x="3151004" y="478044"/>
            <a:ext cx="7766936" cy="741156"/>
          </a:xfrm>
          <a:prstGeom prst="rect">
            <a:avLst/>
          </a:prstGeom>
        </p:spPr>
        <p:txBody>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dirty="0"/>
              <a:t>What is organizational culture  </a:t>
            </a:r>
            <a:endParaRPr lang="en-GB" dirty="0"/>
          </a:p>
        </p:txBody>
      </p:sp>
      <p:pic>
        <p:nvPicPr>
          <p:cNvPr id="6" name="Picture 5">
            <a:extLst>
              <a:ext uri="{FF2B5EF4-FFF2-40B4-BE49-F238E27FC236}">
                <a16:creationId xmlns:a16="http://schemas.microsoft.com/office/drawing/2014/main" id="{452F6D6B-C574-E574-B4CC-29FAF1413649}"/>
              </a:ext>
            </a:extLst>
          </p:cNvPr>
          <p:cNvPicPr>
            <a:picLocks noChangeAspect="1"/>
          </p:cNvPicPr>
          <p:nvPr/>
        </p:nvPicPr>
        <p:blipFill>
          <a:blip r:embed="rId3"/>
          <a:stretch>
            <a:fillRect/>
          </a:stretch>
        </p:blipFill>
        <p:spPr>
          <a:xfrm>
            <a:off x="916415" y="264906"/>
            <a:ext cx="1481369" cy="1727343"/>
          </a:xfrm>
          <a:prstGeom prst="rect">
            <a:avLst/>
          </a:prstGeom>
        </p:spPr>
      </p:pic>
      <p:sp>
        <p:nvSpPr>
          <p:cNvPr id="7" name="TextBox 6">
            <a:extLst>
              <a:ext uri="{FF2B5EF4-FFF2-40B4-BE49-F238E27FC236}">
                <a16:creationId xmlns:a16="http://schemas.microsoft.com/office/drawing/2014/main" id="{F5CC0FFA-F3E1-3A4A-5615-950DD61CAA37}"/>
              </a:ext>
            </a:extLst>
          </p:cNvPr>
          <p:cNvSpPr txBox="1"/>
          <p:nvPr/>
        </p:nvSpPr>
        <p:spPr>
          <a:xfrm>
            <a:off x="2526890" y="2408903"/>
            <a:ext cx="5604387" cy="923330"/>
          </a:xfrm>
          <a:prstGeom prst="rect">
            <a:avLst/>
          </a:prstGeom>
          <a:noFill/>
        </p:spPr>
        <p:txBody>
          <a:bodyPr wrap="square" rtlCol="0">
            <a:spAutoFit/>
          </a:bodyPr>
          <a:lstStyle/>
          <a:p>
            <a:r>
              <a:rPr lang="en-GB" dirty="0"/>
              <a:t>organisational culture is </a:t>
            </a:r>
            <a:r>
              <a:rPr lang="en-US" dirty="0"/>
              <a:t>the types of attitudes and agreed ways of working shared by the employees of a company or organization. </a:t>
            </a:r>
            <a:r>
              <a:rPr lang="en-GB" dirty="0"/>
              <a:t> </a:t>
            </a:r>
          </a:p>
        </p:txBody>
      </p:sp>
    </p:spTree>
    <p:extLst>
      <p:ext uri="{BB962C8B-B14F-4D97-AF65-F5344CB8AC3E}">
        <p14:creationId xmlns:p14="http://schemas.microsoft.com/office/powerpoint/2010/main" val="36843205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F3F17-C968-C9EA-A51B-64A36400AD09}"/>
              </a:ext>
            </a:extLst>
          </p:cNvPr>
          <p:cNvSpPr txBox="1">
            <a:spLocks/>
          </p:cNvSpPr>
          <p:nvPr/>
        </p:nvSpPr>
        <p:spPr>
          <a:xfrm>
            <a:off x="176981" y="478044"/>
            <a:ext cx="10740959" cy="741156"/>
          </a:xfrm>
          <a:prstGeom prst="rect">
            <a:avLst/>
          </a:prstGeom>
        </p:spPr>
        <p:txBody>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dirty="0"/>
              <a:t>tools and models to </a:t>
            </a:r>
            <a:r>
              <a:rPr lang="en-US" dirty="0" err="1"/>
              <a:t>analyse</a:t>
            </a:r>
            <a:r>
              <a:rPr lang="en-US" dirty="0"/>
              <a:t> culture in an organization   </a:t>
            </a:r>
            <a:endParaRPr lang="en-GB" dirty="0"/>
          </a:p>
        </p:txBody>
      </p:sp>
      <p:sp>
        <p:nvSpPr>
          <p:cNvPr id="3" name="TextBox 2">
            <a:extLst>
              <a:ext uri="{FF2B5EF4-FFF2-40B4-BE49-F238E27FC236}">
                <a16:creationId xmlns:a16="http://schemas.microsoft.com/office/drawing/2014/main" id="{D827668B-22F8-6BBC-D1E2-6C586D8ADEB8}"/>
              </a:ext>
            </a:extLst>
          </p:cNvPr>
          <p:cNvSpPr txBox="1"/>
          <p:nvPr/>
        </p:nvSpPr>
        <p:spPr>
          <a:xfrm>
            <a:off x="1917290" y="2576052"/>
            <a:ext cx="6204155" cy="1200329"/>
          </a:xfrm>
          <a:prstGeom prst="rect">
            <a:avLst/>
          </a:prstGeom>
          <a:noFill/>
        </p:spPr>
        <p:txBody>
          <a:bodyPr wrap="square" rtlCol="0">
            <a:spAutoFit/>
          </a:bodyPr>
          <a:lstStyle/>
          <a:p>
            <a:r>
              <a:rPr lang="en-US" dirty="0"/>
              <a:t>There are a few different ways someone could </a:t>
            </a:r>
            <a:r>
              <a:rPr lang="en-US" dirty="0" err="1"/>
              <a:t>analyse</a:t>
            </a:r>
            <a:r>
              <a:rPr lang="en-US" dirty="0"/>
              <a:t> culture in a workplace, for an example a SWOT analysis is a good tool to look at an organization's strengths, weaknesses, opportunities and threats.  </a:t>
            </a:r>
            <a:endParaRPr lang="en-GB" dirty="0"/>
          </a:p>
        </p:txBody>
      </p:sp>
    </p:spTree>
    <p:extLst>
      <p:ext uri="{BB962C8B-B14F-4D97-AF65-F5344CB8AC3E}">
        <p14:creationId xmlns:p14="http://schemas.microsoft.com/office/powerpoint/2010/main" val="22219192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CE937-86E4-4EEF-5E6F-E66867314100}"/>
              </a:ext>
            </a:extLst>
          </p:cNvPr>
          <p:cNvSpPr txBox="1">
            <a:spLocks/>
          </p:cNvSpPr>
          <p:nvPr/>
        </p:nvSpPr>
        <p:spPr>
          <a:xfrm>
            <a:off x="1172781" y="265019"/>
            <a:ext cx="8288035" cy="1095059"/>
          </a:xfrm>
          <a:prstGeom prst="rect">
            <a:avLst/>
          </a:prstGeom>
        </p:spPr>
        <p:txBody>
          <a:bodyPr vert="horz" lIns="91440" tIns="45720" rIns="91440" bIns="45720" rtlCol="0" anchor="b">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spcAft>
                <a:spcPts val="600"/>
              </a:spcAft>
            </a:pPr>
            <a:r>
              <a:rPr lang="en-US" sz="4800" dirty="0"/>
              <a:t> The cultural web   </a:t>
            </a:r>
          </a:p>
        </p:txBody>
      </p:sp>
      <p:sp>
        <p:nvSpPr>
          <p:cNvPr id="3" name="TextBox 2">
            <a:extLst>
              <a:ext uri="{FF2B5EF4-FFF2-40B4-BE49-F238E27FC236}">
                <a16:creationId xmlns:a16="http://schemas.microsoft.com/office/drawing/2014/main" id="{09CD3E6E-0A98-7651-FDF9-3A0E7F90D57B}"/>
              </a:ext>
            </a:extLst>
          </p:cNvPr>
          <p:cNvSpPr txBox="1"/>
          <p:nvPr/>
        </p:nvSpPr>
        <p:spPr>
          <a:xfrm>
            <a:off x="1455174" y="2113935"/>
            <a:ext cx="7118555" cy="1200329"/>
          </a:xfrm>
          <a:prstGeom prst="rect">
            <a:avLst/>
          </a:prstGeom>
          <a:noFill/>
        </p:spPr>
        <p:txBody>
          <a:bodyPr wrap="square" rtlCol="0">
            <a:spAutoFit/>
          </a:bodyPr>
          <a:lstStyle/>
          <a:p>
            <a:r>
              <a:rPr lang="en-US" dirty="0"/>
              <a:t>However due to Apples size and scope of its organization I believe using the cultural web method would give a better picture of Apples workplace culture since the cultural web will give us a more in-depth look compared to a SWOT </a:t>
            </a:r>
            <a:r>
              <a:rPr lang="en-US" dirty="0" err="1"/>
              <a:t>anaylse</a:t>
            </a:r>
            <a:r>
              <a:rPr lang="en-US" dirty="0"/>
              <a:t>.      </a:t>
            </a:r>
            <a:endParaRPr lang="en-GB" dirty="0"/>
          </a:p>
        </p:txBody>
      </p:sp>
    </p:spTree>
    <p:extLst>
      <p:ext uri="{BB962C8B-B14F-4D97-AF65-F5344CB8AC3E}">
        <p14:creationId xmlns:p14="http://schemas.microsoft.com/office/powerpoint/2010/main" val="25172142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43" name="Group 1030">
            <a:extLst>
              <a:ext uri="{FF2B5EF4-FFF2-40B4-BE49-F238E27FC236}">
                <a16:creationId xmlns:a16="http://schemas.microsoft.com/office/drawing/2014/main" id="{90A61547-2555-4DE2-A37F-A53E549174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32" name="Straight Connector 1031">
              <a:extLst>
                <a:ext uri="{FF2B5EF4-FFF2-40B4-BE49-F238E27FC236}">
                  <a16:creationId xmlns:a16="http://schemas.microsoft.com/office/drawing/2014/main" id="{5C2447E0-8F0D-479C-94E4-82BC8EB68C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33" name="Straight Connector 1032">
              <a:extLst>
                <a:ext uri="{FF2B5EF4-FFF2-40B4-BE49-F238E27FC236}">
                  <a16:creationId xmlns:a16="http://schemas.microsoft.com/office/drawing/2014/main" id="{1F943397-DCDD-44CB-BBA9-9510B7698DD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034" name="Rectangle 23">
              <a:extLst>
                <a:ext uri="{FF2B5EF4-FFF2-40B4-BE49-F238E27FC236}">
                  <a16:creationId xmlns:a16="http://schemas.microsoft.com/office/drawing/2014/main" id="{E2630ADC-31DB-4C48-AC4A-DAAE5A7B8E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35" name="Rectangle 25">
              <a:extLst>
                <a:ext uri="{FF2B5EF4-FFF2-40B4-BE49-F238E27FC236}">
                  <a16:creationId xmlns:a16="http://schemas.microsoft.com/office/drawing/2014/main" id="{2CA5C44E-F54E-47E0-8989-4D8686B33C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36" name="Isosceles Triangle 1035">
              <a:extLst>
                <a:ext uri="{FF2B5EF4-FFF2-40B4-BE49-F238E27FC236}">
                  <a16:creationId xmlns:a16="http://schemas.microsoft.com/office/drawing/2014/main" id="{FF54E15E-830B-4375-A239-4C51954DEA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37" name="Rectangle 27">
              <a:extLst>
                <a:ext uri="{FF2B5EF4-FFF2-40B4-BE49-F238E27FC236}">
                  <a16:creationId xmlns:a16="http://schemas.microsoft.com/office/drawing/2014/main" id="{CB37E322-FF7E-4872-BD6B-50A48CBEA5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38" name="Rectangle 28">
              <a:extLst>
                <a:ext uri="{FF2B5EF4-FFF2-40B4-BE49-F238E27FC236}">
                  <a16:creationId xmlns:a16="http://schemas.microsoft.com/office/drawing/2014/main" id="{710D0C1E-D2F8-45B2-AE14-1AC8E976F7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39" name="Rectangle 29">
              <a:extLst>
                <a:ext uri="{FF2B5EF4-FFF2-40B4-BE49-F238E27FC236}">
                  <a16:creationId xmlns:a16="http://schemas.microsoft.com/office/drawing/2014/main" id="{3216331B-17D0-4167-ABD2-B2198058C2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40" name="Isosceles Triangle 1039">
              <a:extLst>
                <a:ext uri="{FF2B5EF4-FFF2-40B4-BE49-F238E27FC236}">
                  <a16:creationId xmlns:a16="http://schemas.microsoft.com/office/drawing/2014/main" id="{A53A7A96-3806-4BB3-91DE-6EED48AC78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41" name="Isosceles Triangle 1040">
              <a:extLst>
                <a:ext uri="{FF2B5EF4-FFF2-40B4-BE49-F238E27FC236}">
                  <a16:creationId xmlns:a16="http://schemas.microsoft.com/office/drawing/2014/main" id="{F8C2B86C-EE71-466E-8991-503F9C9C1B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6CEF91E2-E309-F8BD-A7BA-4D0781CE89E0}"/>
              </a:ext>
            </a:extLst>
          </p:cNvPr>
          <p:cNvSpPr txBox="1">
            <a:spLocks/>
          </p:cNvSpPr>
          <p:nvPr/>
        </p:nvSpPr>
        <p:spPr>
          <a:xfrm>
            <a:off x="985968" y="4473225"/>
            <a:ext cx="8288035" cy="1095059"/>
          </a:xfrm>
          <a:prstGeom prst="rect">
            <a:avLst/>
          </a:prstGeom>
        </p:spPr>
        <p:txBody>
          <a:bodyPr vert="horz" lIns="91440" tIns="45720" rIns="91440" bIns="45720" rtlCol="0" anchor="b">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spcAft>
                <a:spcPts val="600"/>
              </a:spcAft>
            </a:pPr>
            <a:r>
              <a:rPr lang="en-US" sz="4800" dirty="0"/>
              <a:t> cultural web   </a:t>
            </a:r>
          </a:p>
        </p:txBody>
      </p:sp>
      <p:pic>
        <p:nvPicPr>
          <p:cNvPr id="5" name="Picture 4">
            <a:extLst>
              <a:ext uri="{FF2B5EF4-FFF2-40B4-BE49-F238E27FC236}">
                <a16:creationId xmlns:a16="http://schemas.microsoft.com/office/drawing/2014/main" id="{2232DAF7-2ABD-9083-6A41-165563E0057A}"/>
              </a:ext>
            </a:extLst>
          </p:cNvPr>
          <p:cNvPicPr>
            <a:picLocks noChangeAspect="1"/>
          </p:cNvPicPr>
          <p:nvPr/>
        </p:nvPicPr>
        <p:blipFill>
          <a:blip r:embed="rId3"/>
          <a:stretch>
            <a:fillRect/>
          </a:stretch>
        </p:blipFill>
        <p:spPr>
          <a:xfrm>
            <a:off x="1578344" y="934221"/>
            <a:ext cx="2844958" cy="3317736"/>
          </a:xfrm>
          <a:prstGeom prst="rect">
            <a:avLst/>
          </a:prstGeom>
        </p:spPr>
      </p:pic>
      <p:pic>
        <p:nvPicPr>
          <p:cNvPr id="1026" name="Picture 2" descr="See the source image">
            <a:extLst>
              <a:ext uri="{FF2B5EF4-FFF2-40B4-BE49-F238E27FC236}">
                <a16:creationId xmlns:a16="http://schemas.microsoft.com/office/drawing/2014/main" id="{C72064FB-1245-85E7-213A-4F85FB7D7AFB}"/>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244284" y="968761"/>
            <a:ext cx="4029717" cy="32486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627245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395C22-8CEB-DFD1-EE2D-E201BFC7D503}"/>
              </a:ext>
            </a:extLst>
          </p:cNvPr>
          <p:cNvSpPr txBox="1">
            <a:spLocks/>
          </p:cNvSpPr>
          <p:nvPr/>
        </p:nvSpPr>
        <p:spPr>
          <a:xfrm>
            <a:off x="1657099" y="581047"/>
            <a:ext cx="8288035" cy="1095059"/>
          </a:xfrm>
          <a:prstGeom prst="rect">
            <a:avLst/>
          </a:prstGeom>
        </p:spPr>
        <p:txBody>
          <a:bodyPr vert="horz" lIns="91440" tIns="45720" rIns="91440" bIns="45720" rtlCol="0" anchor="b">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spcAft>
                <a:spcPts val="600"/>
              </a:spcAft>
            </a:pPr>
            <a:r>
              <a:rPr lang="en-US" sz="4800" dirty="0"/>
              <a:t> Stories and myths    </a:t>
            </a:r>
          </a:p>
        </p:txBody>
      </p:sp>
      <p:pic>
        <p:nvPicPr>
          <p:cNvPr id="3" name="Picture 2">
            <a:extLst>
              <a:ext uri="{FF2B5EF4-FFF2-40B4-BE49-F238E27FC236}">
                <a16:creationId xmlns:a16="http://schemas.microsoft.com/office/drawing/2014/main" id="{7748E1E3-5AFD-58B2-5281-1E4B1BB4EF8E}"/>
              </a:ext>
            </a:extLst>
          </p:cNvPr>
          <p:cNvPicPr>
            <a:picLocks noChangeAspect="1"/>
          </p:cNvPicPr>
          <p:nvPr/>
        </p:nvPicPr>
        <p:blipFill>
          <a:blip r:embed="rId3"/>
          <a:stretch>
            <a:fillRect/>
          </a:stretch>
        </p:blipFill>
        <p:spPr>
          <a:xfrm>
            <a:off x="916415" y="264906"/>
            <a:ext cx="1481369" cy="1727343"/>
          </a:xfrm>
          <a:prstGeom prst="rect">
            <a:avLst/>
          </a:prstGeom>
        </p:spPr>
      </p:pic>
      <p:sp>
        <p:nvSpPr>
          <p:cNvPr id="4" name="TextBox 3">
            <a:extLst>
              <a:ext uri="{FF2B5EF4-FFF2-40B4-BE49-F238E27FC236}">
                <a16:creationId xmlns:a16="http://schemas.microsoft.com/office/drawing/2014/main" id="{A5F17AD0-E6DD-E306-0D89-A08CA22F47BD}"/>
              </a:ext>
            </a:extLst>
          </p:cNvPr>
          <p:cNvSpPr txBox="1"/>
          <p:nvPr/>
        </p:nvSpPr>
        <p:spPr>
          <a:xfrm>
            <a:off x="2825260" y="2543908"/>
            <a:ext cx="6025661" cy="646331"/>
          </a:xfrm>
          <a:prstGeom prst="rect">
            <a:avLst/>
          </a:prstGeom>
          <a:noFill/>
        </p:spPr>
        <p:txBody>
          <a:bodyPr wrap="square" rtlCol="0">
            <a:spAutoFit/>
          </a:bodyPr>
          <a:lstStyle/>
          <a:p>
            <a:r>
              <a:rPr lang="en-US"/>
              <a:t>The past events and people talked about inside and outside the company</a:t>
            </a:r>
            <a:endParaRPr lang="en-GB" dirty="0"/>
          </a:p>
        </p:txBody>
      </p:sp>
    </p:spTree>
    <p:extLst>
      <p:ext uri="{BB962C8B-B14F-4D97-AF65-F5344CB8AC3E}">
        <p14:creationId xmlns:p14="http://schemas.microsoft.com/office/powerpoint/2010/main" val="1011387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7F2CB-27C1-8B9D-12F3-32E4C7C929AF}"/>
              </a:ext>
            </a:extLst>
          </p:cNvPr>
          <p:cNvSpPr txBox="1">
            <a:spLocks/>
          </p:cNvSpPr>
          <p:nvPr/>
        </p:nvSpPr>
        <p:spPr>
          <a:xfrm>
            <a:off x="1657099" y="581047"/>
            <a:ext cx="8288035" cy="1095059"/>
          </a:xfrm>
          <a:prstGeom prst="rect">
            <a:avLst/>
          </a:prstGeom>
        </p:spPr>
        <p:txBody>
          <a:bodyPr vert="horz" lIns="91440" tIns="45720" rIns="91440" bIns="45720" rtlCol="0" anchor="b">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spcAft>
                <a:spcPts val="600"/>
              </a:spcAft>
            </a:pPr>
            <a:r>
              <a:rPr lang="en-US" sz="4800" dirty="0"/>
              <a:t> Symbols     </a:t>
            </a:r>
          </a:p>
        </p:txBody>
      </p:sp>
      <p:pic>
        <p:nvPicPr>
          <p:cNvPr id="3" name="Picture 2">
            <a:extLst>
              <a:ext uri="{FF2B5EF4-FFF2-40B4-BE49-F238E27FC236}">
                <a16:creationId xmlns:a16="http://schemas.microsoft.com/office/drawing/2014/main" id="{DC6A72AF-A2AE-73E2-A847-FA0ED5736A17}"/>
              </a:ext>
            </a:extLst>
          </p:cNvPr>
          <p:cNvPicPr>
            <a:picLocks noChangeAspect="1"/>
          </p:cNvPicPr>
          <p:nvPr/>
        </p:nvPicPr>
        <p:blipFill>
          <a:blip r:embed="rId3"/>
          <a:stretch>
            <a:fillRect/>
          </a:stretch>
        </p:blipFill>
        <p:spPr>
          <a:xfrm>
            <a:off x="916415" y="264906"/>
            <a:ext cx="1481369" cy="1727343"/>
          </a:xfrm>
          <a:prstGeom prst="rect">
            <a:avLst/>
          </a:prstGeom>
        </p:spPr>
      </p:pic>
      <p:sp>
        <p:nvSpPr>
          <p:cNvPr id="4" name="TextBox 3">
            <a:extLst>
              <a:ext uri="{FF2B5EF4-FFF2-40B4-BE49-F238E27FC236}">
                <a16:creationId xmlns:a16="http://schemas.microsoft.com/office/drawing/2014/main" id="{8FC2EFF4-2B84-4B9C-F07C-7D5883593310}"/>
              </a:ext>
            </a:extLst>
          </p:cNvPr>
          <p:cNvSpPr txBox="1"/>
          <p:nvPr/>
        </p:nvSpPr>
        <p:spPr>
          <a:xfrm>
            <a:off x="3710354" y="2860430"/>
            <a:ext cx="4771292" cy="369332"/>
          </a:xfrm>
          <a:prstGeom prst="rect">
            <a:avLst/>
          </a:prstGeom>
          <a:noFill/>
        </p:spPr>
        <p:txBody>
          <a:bodyPr wrap="square" rtlCol="0">
            <a:spAutoFit/>
          </a:bodyPr>
          <a:lstStyle/>
          <a:p>
            <a:r>
              <a:rPr lang="en-US" dirty="0"/>
              <a:t>The visual representations of the company </a:t>
            </a:r>
            <a:endParaRPr lang="en-GB" dirty="0"/>
          </a:p>
        </p:txBody>
      </p:sp>
    </p:spTree>
    <p:extLst>
      <p:ext uri="{BB962C8B-B14F-4D97-AF65-F5344CB8AC3E}">
        <p14:creationId xmlns:p14="http://schemas.microsoft.com/office/powerpoint/2010/main" val="14195187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2C3D2A-4B03-67A4-66D9-996398074202}"/>
              </a:ext>
            </a:extLst>
          </p:cNvPr>
          <p:cNvSpPr txBox="1">
            <a:spLocks/>
          </p:cNvSpPr>
          <p:nvPr/>
        </p:nvSpPr>
        <p:spPr>
          <a:xfrm>
            <a:off x="1657099" y="581047"/>
            <a:ext cx="8288035" cy="1095059"/>
          </a:xfrm>
          <a:prstGeom prst="rect">
            <a:avLst/>
          </a:prstGeom>
        </p:spPr>
        <p:txBody>
          <a:bodyPr vert="horz" lIns="91440" tIns="45720" rIns="91440" bIns="45720" rtlCol="0" anchor="b">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spcAft>
                <a:spcPts val="600"/>
              </a:spcAft>
            </a:pPr>
            <a:r>
              <a:rPr lang="en-US" sz="4800" dirty="0"/>
              <a:t> organization structure      </a:t>
            </a:r>
          </a:p>
        </p:txBody>
      </p:sp>
      <p:sp>
        <p:nvSpPr>
          <p:cNvPr id="3" name="TextBox 2">
            <a:extLst>
              <a:ext uri="{FF2B5EF4-FFF2-40B4-BE49-F238E27FC236}">
                <a16:creationId xmlns:a16="http://schemas.microsoft.com/office/drawing/2014/main" id="{E4F6BB42-263E-2DC7-B934-241A22C5A0FA}"/>
              </a:ext>
            </a:extLst>
          </p:cNvPr>
          <p:cNvSpPr txBox="1"/>
          <p:nvPr/>
        </p:nvSpPr>
        <p:spPr>
          <a:xfrm>
            <a:off x="3710354" y="2860430"/>
            <a:ext cx="4771292" cy="369332"/>
          </a:xfrm>
          <a:prstGeom prst="rect">
            <a:avLst/>
          </a:prstGeom>
          <a:noFill/>
        </p:spPr>
        <p:txBody>
          <a:bodyPr wrap="square" rtlCol="0">
            <a:spAutoFit/>
          </a:bodyPr>
          <a:lstStyle/>
          <a:p>
            <a:r>
              <a:rPr lang="en-US" dirty="0"/>
              <a:t> </a:t>
            </a:r>
            <a:endParaRPr lang="en-GB" dirty="0"/>
          </a:p>
        </p:txBody>
      </p:sp>
      <p:sp>
        <p:nvSpPr>
          <p:cNvPr id="6" name="TextBox 5">
            <a:extLst>
              <a:ext uri="{FF2B5EF4-FFF2-40B4-BE49-F238E27FC236}">
                <a16:creationId xmlns:a16="http://schemas.microsoft.com/office/drawing/2014/main" id="{9EDDCD14-7B00-44CE-B056-392031807F69}"/>
              </a:ext>
            </a:extLst>
          </p:cNvPr>
          <p:cNvSpPr txBox="1"/>
          <p:nvPr/>
        </p:nvSpPr>
        <p:spPr>
          <a:xfrm>
            <a:off x="4179277" y="2860430"/>
            <a:ext cx="4771292" cy="1200329"/>
          </a:xfrm>
          <a:prstGeom prst="rect">
            <a:avLst/>
          </a:prstGeom>
          <a:noFill/>
        </p:spPr>
        <p:txBody>
          <a:bodyPr wrap="square" rtlCol="0">
            <a:spAutoFit/>
          </a:bodyPr>
          <a:lstStyle/>
          <a:p>
            <a:r>
              <a:rPr lang="en-US" dirty="0"/>
              <a:t>Organizational structure is the method by which workflows through an organization. It allows groups to work together within their individual functions to manage tasks.</a:t>
            </a:r>
            <a:endParaRPr lang="en-GB" dirty="0"/>
          </a:p>
        </p:txBody>
      </p:sp>
      <p:pic>
        <p:nvPicPr>
          <p:cNvPr id="7" name="Picture 6">
            <a:extLst>
              <a:ext uri="{FF2B5EF4-FFF2-40B4-BE49-F238E27FC236}">
                <a16:creationId xmlns:a16="http://schemas.microsoft.com/office/drawing/2014/main" id="{5941BA36-8D8A-8987-064D-CD809F9712D6}"/>
              </a:ext>
            </a:extLst>
          </p:cNvPr>
          <p:cNvPicPr>
            <a:picLocks noChangeAspect="1"/>
          </p:cNvPicPr>
          <p:nvPr/>
        </p:nvPicPr>
        <p:blipFill>
          <a:blip r:embed="rId3"/>
          <a:stretch>
            <a:fillRect/>
          </a:stretch>
        </p:blipFill>
        <p:spPr>
          <a:xfrm>
            <a:off x="916415" y="264906"/>
            <a:ext cx="1481369" cy="1727343"/>
          </a:xfrm>
          <a:prstGeom prst="rect">
            <a:avLst/>
          </a:prstGeom>
        </p:spPr>
      </p:pic>
    </p:spTree>
    <p:extLst>
      <p:ext uri="{BB962C8B-B14F-4D97-AF65-F5344CB8AC3E}">
        <p14:creationId xmlns:p14="http://schemas.microsoft.com/office/powerpoint/2010/main" val="22237133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D2A6D5-9C58-2F9D-BD71-F0D7A8A186BD}"/>
              </a:ext>
            </a:extLst>
          </p:cNvPr>
          <p:cNvSpPr txBox="1">
            <a:spLocks/>
          </p:cNvSpPr>
          <p:nvPr/>
        </p:nvSpPr>
        <p:spPr>
          <a:xfrm>
            <a:off x="1657099" y="581047"/>
            <a:ext cx="8288035" cy="1095059"/>
          </a:xfrm>
          <a:prstGeom prst="rect">
            <a:avLst/>
          </a:prstGeom>
        </p:spPr>
        <p:txBody>
          <a:bodyPr vert="horz" lIns="91440" tIns="45720" rIns="91440" bIns="45720" rtlCol="0" anchor="b">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spcAft>
                <a:spcPts val="600"/>
              </a:spcAft>
            </a:pPr>
            <a:r>
              <a:rPr lang="en-US" sz="4800" dirty="0"/>
              <a:t>Power structure      </a:t>
            </a:r>
          </a:p>
        </p:txBody>
      </p:sp>
      <p:pic>
        <p:nvPicPr>
          <p:cNvPr id="3" name="Picture 2">
            <a:extLst>
              <a:ext uri="{FF2B5EF4-FFF2-40B4-BE49-F238E27FC236}">
                <a16:creationId xmlns:a16="http://schemas.microsoft.com/office/drawing/2014/main" id="{565C0A85-2C7B-C052-BFF3-F867BDDC29D9}"/>
              </a:ext>
            </a:extLst>
          </p:cNvPr>
          <p:cNvPicPr>
            <a:picLocks noChangeAspect="1"/>
          </p:cNvPicPr>
          <p:nvPr/>
        </p:nvPicPr>
        <p:blipFill>
          <a:blip r:embed="rId3"/>
          <a:stretch>
            <a:fillRect/>
          </a:stretch>
        </p:blipFill>
        <p:spPr>
          <a:xfrm>
            <a:off x="916415" y="264906"/>
            <a:ext cx="1481369" cy="1727343"/>
          </a:xfrm>
          <a:prstGeom prst="rect">
            <a:avLst/>
          </a:prstGeom>
        </p:spPr>
      </p:pic>
      <p:sp>
        <p:nvSpPr>
          <p:cNvPr id="4" name="TextBox 3">
            <a:extLst>
              <a:ext uri="{FF2B5EF4-FFF2-40B4-BE49-F238E27FC236}">
                <a16:creationId xmlns:a16="http://schemas.microsoft.com/office/drawing/2014/main" id="{D467AB28-5844-0EAD-5499-CD488A10D270}"/>
              </a:ext>
            </a:extLst>
          </p:cNvPr>
          <p:cNvSpPr txBox="1"/>
          <p:nvPr/>
        </p:nvSpPr>
        <p:spPr>
          <a:xfrm>
            <a:off x="3153508" y="2684585"/>
            <a:ext cx="5158154" cy="923330"/>
          </a:xfrm>
          <a:prstGeom prst="rect">
            <a:avLst/>
          </a:prstGeom>
          <a:noFill/>
        </p:spPr>
        <p:txBody>
          <a:bodyPr wrap="square" rtlCol="0">
            <a:spAutoFit/>
          </a:bodyPr>
          <a:lstStyle/>
          <a:p>
            <a:r>
              <a:rPr lang="en-US" dirty="0"/>
              <a:t>A power structure focuses on the way power and authority is related between people within groups of an organization. </a:t>
            </a:r>
            <a:endParaRPr lang="en-GB" dirty="0"/>
          </a:p>
        </p:txBody>
      </p:sp>
    </p:spTree>
    <p:extLst>
      <p:ext uri="{BB962C8B-B14F-4D97-AF65-F5344CB8AC3E}">
        <p14:creationId xmlns:p14="http://schemas.microsoft.com/office/powerpoint/2010/main" val="3164695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1AB9F0-6D4D-625F-1EC4-14A721852519}"/>
              </a:ext>
            </a:extLst>
          </p:cNvPr>
          <p:cNvSpPr txBox="1">
            <a:spLocks/>
          </p:cNvSpPr>
          <p:nvPr/>
        </p:nvSpPr>
        <p:spPr>
          <a:xfrm>
            <a:off x="1657099" y="581047"/>
            <a:ext cx="8288035" cy="1095059"/>
          </a:xfrm>
          <a:prstGeom prst="rect">
            <a:avLst/>
          </a:prstGeom>
        </p:spPr>
        <p:txBody>
          <a:bodyPr vert="horz" lIns="91440" tIns="45720" rIns="91440" bIns="45720" rtlCol="0" anchor="b">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spcAft>
                <a:spcPts val="600"/>
              </a:spcAft>
            </a:pPr>
            <a:r>
              <a:rPr lang="en-US" sz="4800" dirty="0"/>
              <a:t>Control systems       </a:t>
            </a:r>
          </a:p>
        </p:txBody>
      </p:sp>
      <p:pic>
        <p:nvPicPr>
          <p:cNvPr id="3" name="Picture 2">
            <a:extLst>
              <a:ext uri="{FF2B5EF4-FFF2-40B4-BE49-F238E27FC236}">
                <a16:creationId xmlns:a16="http://schemas.microsoft.com/office/drawing/2014/main" id="{A72AD4AD-EE73-2A02-546D-20BCC2C69909}"/>
              </a:ext>
            </a:extLst>
          </p:cNvPr>
          <p:cNvPicPr>
            <a:picLocks noChangeAspect="1"/>
          </p:cNvPicPr>
          <p:nvPr/>
        </p:nvPicPr>
        <p:blipFill>
          <a:blip r:embed="rId3"/>
          <a:stretch>
            <a:fillRect/>
          </a:stretch>
        </p:blipFill>
        <p:spPr>
          <a:xfrm>
            <a:off x="916415" y="264906"/>
            <a:ext cx="1481369" cy="1727343"/>
          </a:xfrm>
          <a:prstGeom prst="rect">
            <a:avLst/>
          </a:prstGeom>
        </p:spPr>
      </p:pic>
      <p:sp>
        <p:nvSpPr>
          <p:cNvPr id="4" name="TextBox 3">
            <a:extLst>
              <a:ext uri="{FF2B5EF4-FFF2-40B4-BE49-F238E27FC236}">
                <a16:creationId xmlns:a16="http://schemas.microsoft.com/office/drawing/2014/main" id="{84147B81-6E1E-1D2D-D62E-748366ED2AB2}"/>
              </a:ext>
            </a:extLst>
          </p:cNvPr>
          <p:cNvSpPr txBox="1"/>
          <p:nvPr/>
        </p:nvSpPr>
        <p:spPr>
          <a:xfrm>
            <a:off x="3434862" y="2719754"/>
            <a:ext cx="4865076" cy="1477328"/>
          </a:xfrm>
          <a:prstGeom prst="rect">
            <a:avLst/>
          </a:prstGeom>
          <a:noFill/>
        </p:spPr>
        <p:txBody>
          <a:bodyPr wrap="square" rtlCol="0">
            <a:spAutoFit/>
          </a:bodyPr>
          <a:lstStyle/>
          <a:p>
            <a:r>
              <a:rPr lang="en-US"/>
              <a:t>business control systems are processes which help aim an organization to achieve it missions. Controls define how employees should conduct themselves at work to achieve the tasks that they have been given. </a:t>
            </a:r>
            <a:endParaRPr lang="en-GB" dirty="0"/>
          </a:p>
        </p:txBody>
      </p:sp>
    </p:spTree>
    <p:extLst>
      <p:ext uri="{BB962C8B-B14F-4D97-AF65-F5344CB8AC3E}">
        <p14:creationId xmlns:p14="http://schemas.microsoft.com/office/powerpoint/2010/main" val="31619402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F724A7-E3D3-7F34-FF3A-00944FF4EEEA}"/>
              </a:ext>
            </a:extLst>
          </p:cNvPr>
          <p:cNvSpPr txBox="1">
            <a:spLocks/>
          </p:cNvSpPr>
          <p:nvPr/>
        </p:nvSpPr>
        <p:spPr>
          <a:xfrm>
            <a:off x="1657099" y="2738094"/>
            <a:ext cx="8288035" cy="1095059"/>
          </a:xfrm>
          <a:prstGeom prst="rect">
            <a:avLst/>
          </a:prstGeom>
        </p:spPr>
        <p:txBody>
          <a:bodyPr vert="horz" lIns="91440" tIns="45720" rIns="91440" bIns="45720" rtlCol="0" anchor="b">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spcAft>
                <a:spcPts val="600"/>
              </a:spcAft>
            </a:pPr>
            <a:r>
              <a:rPr lang="en-US" sz="4800" dirty="0"/>
              <a:t>Routines and rituals        </a:t>
            </a:r>
          </a:p>
        </p:txBody>
      </p:sp>
      <p:pic>
        <p:nvPicPr>
          <p:cNvPr id="3" name="Picture 2">
            <a:extLst>
              <a:ext uri="{FF2B5EF4-FFF2-40B4-BE49-F238E27FC236}">
                <a16:creationId xmlns:a16="http://schemas.microsoft.com/office/drawing/2014/main" id="{EAC74BA1-92D9-E499-8C9D-D9A531854C59}"/>
              </a:ext>
            </a:extLst>
          </p:cNvPr>
          <p:cNvPicPr>
            <a:picLocks noChangeAspect="1"/>
          </p:cNvPicPr>
          <p:nvPr/>
        </p:nvPicPr>
        <p:blipFill>
          <a:blip r:embed="rId3"/>
          <a:stretch>
            <a:fillRect/>
          </a:stretch>
        </p:blipFill>
        <p:spPr>
          <a:xfrm>
            <a:off x="916415" y="264906"/>
            <a:ext cx="1481369" cy="1727343"/>
          </a:xfrm>
          <a:prstGeom prst="rect">
            <a:avLst/>
          </a:prstGeom>
        </p:spPr>
      </p:pic>
    </p:spTree>
    <p:extLst>
      <p:ext uri="{BB962C8B-B14F-4D97-AF65-F5344CB8AC3E}">
        <p14:creationId xmlns:p14="http://schemas.microsoft.com/office/powerpoint/2010/main" val="36214044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EB9F63-7D10-4025-DB30-C86DC8B5C749}"/>
              </a:ext>
            </a:extLst>
          </p:cNvPr>
          <p:cNvSpPr txBox="1">
            <a:spLocks/>
          </p:cNvSpPr>
          <p:nvPr/>
        </p:nvSpPr>
        <p:spPr>
          <a:xfrm>
            <a:off x="1657099" y="2738094"/>
            <a:ext cx="8288035" cy="1095059"/>
          </a:xfrm>
          <a:prstGeom prst="rect">
            <a:avLst/>
          </a:prstGeom>
        </p:spPr>
        <p:txBody>
          <a:bodyPr vert="horz" lIns="91440" tIns="45720" rIns="91440" bIns="45720" rtlCol="0" anchor="b">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spcAft>
                <a:spcPts val="600"/>
              </a:spcAft>
            </a:pPr>
            <a:r>
              <a:rPr lang="en-US" sz="4800"/>
              <a:t>Conclusion         </a:t>
            </a:r>
            <a:endParaRPr lang="en-US" sz="4800" dirty="0"/>
          </a:p>
        </p:txBody>
      </p:sp>
      <p:pic>
        <p:nvPicPr>
          <p:cNvPr id="3" name="Picture 2">
            <a:extLst>
              <a:ext uri="{FF2B5EF4-FFF2-40B4-BE49-F238E27FC236}">
                <a16:creationId xmlns:a16="http://schemas.microsoft.com/office/drawing/2014/main" id="{95463F6C-65A9-6859-E29B-389289A3D36E}"/>
              </a:ext>
            </a:extLst>
          </p:cNvPr>
          <p:cNvPicPr>
            <a:picLocks noChangeAspect="1"/>
          </p:cNvPicPr>
          <p:nvPr/>
        </p:nvPicPr>
        <p:blipFill>
          <a:blip r:embed="rId3"/>
          <a:stretch>
            <a:fillRect/>
          </a:stretch>
        </p:blipFill>
        <p:spPr>
          <a:xfrm>
            <a:off x="916415" y="264906"/>
            <a:ext cx="1481369" cy="1727343"/>
          </a:xfrm>
          <a:prstGeom prst="rect">
            <a:avLst/>
          </a:prstGeom>
        </p:spPr>
      </p:pic>
    </p:spTree>
    <p:extLst>
      <p:ext uri="{BB962C8B-B14F-4D97-AF65-F5344CB8AC3E}">
        <p14:creationId xmlns:p14="http://schemas.microsoft.com/office/powerpoint/2010/main" val="1148535556"/>
      </p:ext>
    </p:extLst>
  </p:cSld>
  <p:clrMapOvr>
    <a:masterClrMapping/>
  </p:clrMapOvr>
</p:sld>
</file>

<file path=ppt/theme/theme1.xml><?xml version="1.0" encoding="utf-8"?>
<a:theme xmlns:a="http://schemas.openxmlformats.org/drawingml/2006/main" name="Facet">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699</TotalTime>
  <Words>1687</Words>
  <Application>Microsoft Office PowerPoint</Application>
  <PresentationFormat>Widescreen</PresentationFormat>
  <Paragraphs>45</Paragraphs>
  <Slides>13</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Trebuchet MS</vt:lpstr>
      <vt:lpstr>Wingdings 3</vt:lpstr>
      <vt:lpstr>Facet</vt:lpstr>
      <vt:lpstr>People management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People management</dc:title>
  <dc:creator>Liam Jackson</dc:creator>
  <cp:lastModifiedBy>Liam Jackson</cp:lastModifiedBy>
  <cp:revision>1</cp:revision>
  <dcterms:created xsi:type="dcterms:W3CDTF">2022-12-02T11:58:31Z</dcterms:created>
  <dcterms:modified xsi:type="dcterms:W3CDTF">2022-12-05T11:49:38Z</dcterms:modified>
</cp:coreProperties>
</file>