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4"/>
  </p:sldMasterIdLst>
  <p:notesMasterIdLst>
    <p:notesMasterId r:id="rId23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</p:sldIdLst>
  <p:sldSz cx="9144000" cy="5143500" type="screen16x9"/>
  <p:notesSz cx="6858000" cy="9144000"/>
  <p:embeddedFontLst>
    <p:embeddedFont>
      <p:font typeface="Google Sans" panose="020B0604020202020204" charset="0"/>
      <p:regular r:id="rId24"/>
      <p:bold r:id="rId25"/>
      <p:italic r:id="rId26"/>
      <p:boldItalic r:id="rId27"/>
    </p:embeddedFont>
    <p:embeddedFont>
      <p:font typeface="Lato" panose="020F0502020204030203" pitchFamily="34" charset="0"/>
      <p:regular r:id="rId28"/>
      <p:bold r:id="rId29"/>
      <p:italic r:id="rId30"/>
      <p:boldItalic r:id="rId3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A15292BC-1034-468F-81CB-2793C1154698}">
  <a:tblStyle styleId="{A15292BC-1034-468F-81CB-2793C115469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42" d="100"/>
          <a:sy n="142" d="100"/>
        </p:scale>
        <p:origin x="708" y="12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2.fntdata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6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.fntdata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8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y Frost (2400829)" userId="5e8f7fcb-1b45-4d0c-aeed-182a647dd0f5" providerId="ADAL" clId="{0F9D02C2-4769-4E2C-BCF8-B37B125CEC02}"/>
    <pc:docChg chg="custSel modSld">
      <pc:chgData name="Oly Frost (2400829)" userId="5e8f7fcb-1b45-4d0c-aeed-182a647dd0f5" providerId="ADAL" clId="{0F9D02C2-4769-4E2C-BCF8-B37B125CEC02}" dt="2026-05-07T19:09:48.761" v="19" actId="1076"/>
      <pc:docMkLst>
        <pc:docMk/>
      </pc:docMkLst>
      <pc:sldChg chg="modSp mod">
        <pc:chgData name="Oly Frost (2400829)" userId="5e8f7fcb-1b45-4d0c-aeed-182a647dd0f5" providerId="ADAL" clId="{0F9D02C2-4769-4E2C-BCF8-B37B125CEC02}" dt="2026-05-07T19:09:06.822" v="10" actId="27636"/>
        <pc:sldMkLst>
          <pc:docMk/>
          <pc:sldMk cId="0" sldId="257"/>
        </pc:sldMkLst>
        <pc:spChg chg="mod">
          <ac:chgData name="Oly Frost (2400829)" userId="5e8f7fcb-1b45-4d0c-aeed-182a647dd0f5" providerId="ADAL" clId="{0F9D02C2-4769-4E2C-BCF8-B37B125CEC02}" dt="2026-05-07T19:09:06.822" v="10" actId="27636"/>
          <ac:spMkLst>
            <pc:docMk/>
            <pc:sldMk cId="0" sldId="257"/>
            <ac:spMk id="62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06.834" v="11" actId="27636"/>
        <pc:sldMkLst>
          <pc:docMk/>
          <pc:sldMk cId="0" sldId="258"/>
        </pc:sldMkLst>
        <pc:spChg chg="mod">
          <ac:chgData name="Oly Frost (2400829)" userId="5e8f7fcb-1b45-4d0c-aeed-182a647dd0f5" providerId="ADAL" clId="{0F9D02C2-4769-4E2C-BCF8-B37B125CEC02}" dt="2026-05-07T19:09:06.834" v="11" actId="27636"/>
          <ac:spMkLst>
            <pc:docMk/>
            <pc:sldMk cId="0" sldId="258"/>
            <ac:spMk id="72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14.262" v="14" actId="1076"/>
        <pc:sldMkLst>
          <pc:docMk/>
          <pc:sldMk cId="0" sldId="259"/>
        </pc:sldMkLst>
        <pc:spChg chg="mod">
          <ac:chgData name="Oly Frost (2400829)" userId="5e8f7fcb-1b45-4d0c-aeed-182a647dd0f5" providerId="ADAL" clId="{0F9D02C2-4769-4E2C-BCF8-B37B125CEC02}" dt="2026-05-07T19:09:06.584" v="0" actId="27636"/>
          <ac:spMkLst>
            <pc:docMk/>
            <pc:sldMk cId="0" sldId="259"/>
            <ac:spMk id="83" creationId="{00000000-0000-0000-0000-000000000000}"/>
          </ac:spMkLst>
        </pc:spChg>
        <pc:spChg chg="mod">
          <ac:chgData name="Oly Frost (2400829)" userId="5e8f7fcb-1b45-4d0c-aeed-182a647dd0f5" providerId="ADAL" clId="{0F9D02C2-4769-4E2C-BCF8-B37B125CEC02}" dt="2026-05-07T19:09:14.262" v="14" actId="1076"/>
          <ac:spMkLst>
            <pc:docMk/>
            <pc:sldMk cId="0" sldId="259"/>
            <ac:spMk id="86" creationId="{00000000-0000-0000-0000-000000000000}"/>
          </ac:spMkLst>
        </pc:spChg>
        <pc:spChg chg="mod">
          <ac:chgData name="Oly Frost (2400829)" userId="5e8f7fcb-1b45-4d0c-aeed-182a647dd0f5" providerId="ADAL" clId="{0F9D02C2-4769-4E2C-BCF8-B37B125CEC02}" dt="2026-05-07T19:09:09.811" v="12" actId="1076"/>
          <ac:spMkLst>
            <pc:docMk/>
            <pc:sldMk cId="0" sldId="259"/>
            <ac:spMk id="87" creationId="{00000000-0000-0000-0000-000000000000}"/>
          </ac:spMkLst>
        </pc:spChg>
        <pc:spChg chg="mod">
          <ac:chgData name="Oly Frost (2400829)" userId="5e8f7fcb-1b45-4d0c-aeed-182a647dd0f5" providerId="ADAL" clId="{0F9D02C2-4769-4E2C-BCF8-B37B125CEC02}" dt="2026-05-07T19:09:11.824" v="13" actId="1076"/>
          <ac:spMkLst>
            <pc:docMk/>
            <pc:sldMk cId="0" sldId="259"/>
            <ac:spMk id="88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48.761" v="19" actId="1076"/>
        <pc:sldMkLst>
          <pc:docMk/>
          <pc:sldMk cId="0" sldId="260"/>
        </pc:sldMkLst>
        <pc:spChg chg="mod">
          <ac:chgData name="Oly Frost (2400829)" userId="5e8f7fcb-1b45-4d0c-aeed-182a647dd0f5" providerId="ADAL" clId="{0F9D02C2-4769-4E2C-BCF8-B37B125CEC02}" dt="2026-05-07T19:09:48.761" v="19" actId="1076"/>
          <ac:spMkLst>
            <pc:docMk/>
            <pc:sldMk cId="0" sldId="260"/>
            <ac:spMk id="96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20.356" v="15" actId="1076"/>
        <pc:sldMkLst>
          <pc:docMk/>
          <pc:sldMk cId="0" sldId="262"/>
        </pc:sldMkLst>
        <pc:spChg chg="mod">
          <ac:chgData name="Oly Frost (2400829)" userId="5e8f7fcb-1b45-4d0c-aeed-182a647dd0f5" providerId="ADAL" clId="{0F9D02C2-4769-4E2C-BCF8-B37B125CEC02}" dt="2026-05-07T19:09:20.356" v="15" actId="1076"/>
          <ac:spMkLst>
            <pc:docMk/>
            <pc:sldMk cId="0" sldId="262"/>
            <ac:spMk id="112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06.659" v="2" actId="27636"/>
        <pc:sldMkLst>
          <pc:docMk/>
          <pc:sldMk cId="0" sldId="263"/>
        </pc:sldMkLst>
        <pc:spChg chg="mod">
          <ac:chgData name="Oly Frost (2400829)" userId="5e8f7fcb-1b45-4d0c-aeed-182a647dd0f5" providerId="ADAL" clId="{0F9D02C2-4769-4E2C-BCF8-B37B125CEC02}" dt="2026-05-07T19:09:06.659" v="2" actId="27636"/>
          <ac:spMkLst>
            <pc:docMk/>
            <pc:sldMk cId="0" sldId="263"/>
            <ac:spMk id="119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29.775" v="18" actId="1076"/>
        <pc:sldMkLst>
          <pc:docMk/>
          <pc:sldMk cId="0" sldId="264"/>
        </pc:sldMkLst>
        <pc:spChg chg="mod">
          <ac:chgData name="Oly Frost (2400829)" userId="5e8f7fcb-1b45-4d0c-aeed-182a647dd0f5" providerId="ADAL" clId="{0F9D02C2-4769-4E2C-BCF8-B37B125CEC02}" dt="2026-05-07T19:09:06.668" v="3" actId="27636"/>
          <ac:spMkLst>
            <pc:docMk/>
            <pc:sldMk cId="0" sldId="264"/>
            <ac:spMk id="126" creationId="{00000000-0000-0000-0000-000000000000}"/>
          </ac:spMkLst>
        </pc:spChg>
        <pc:picChg chg="mod">
          <ac:chgData name="Oly Frost (2400829)" userId="5e8f7fcb-1b45-4d0c-aeed-182a647dd0f5" providerId="ADAL" clId="{0F9D02C2-4769-4E2C-BCF8-B37B125CEC02}" dt="2026-05-07T19:09:29.775" v="18" actId="1076"/>
          <ac:picMkLst>
            <pc:docMk/>
            <pc:sldMk cId="0" sldId="264"/>
            <ac:picMk id="128" creationId="{00000000-0000-0000-0000-000000000000}"/>
          </ac:picMkLst>
        </pc:picChg>
      </pc:sldChg>
      <pc:sldChg chg="modSp mod">
        <pc:chgData name="Oly Frost (2400829)" userId="5e8f7fcb-1b45-4d0c-aeed-182a647dd0f5" providerId="ADAL" clId="{0F9D02C2-4769-4E2C-BCF8-B37B125CEC02}" dt="2026-05-07T19:09:06.675" v="4" actId="27636"/>
        <pc:sldMkLst>
          <pc:docMk/>
          <pc:sldMk cId="0" sldId="265"/>
        </pc:sldMkLst>
        <pc:spChg chg="mod">
          <ac:chgData name="Oly Frost (2400829)" userId="5e8f7fcb-1b45-4d0c-aeed-182a647dd0f5" providerId="ADAL" clId="{0F9D02C2-4769-4E2C-BCF8-B37B125CEC02}" dt="2026-05-07T19:09:06.675" v="4" actId="27636"/>
          <ac:spMkLst>
            <pc:docMk/>
            <pc:sldMk cId="0" sldId="265"/>
            <ac:spMk id="134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06.712" v="5" actId="27636"/>
        <pc:sldMkLst>
          <pc:docMk/>
          <pc:sldMk cId="0" sldId="266"/>
        </pc:sldMkLst>
        <pc:spChg chg="mod">
          <ac:chgData name="Oly Frost (2400829)" userId="5e8f7fcb-1b45-4d0c-aeed-182a647dd0f5" providerId="ADAL" clId="{0F9D02C2-4769-4E2C-BCF8-B37B125CEC02}" dt="2026-05-07T19:09:06.712" v="5" actId="27636"/>
          <ac:spMkLst>
            <pc:docMk/>
            <pc:sldMk cId="0" sldId="266"/>
            <ac:spMk id="141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06.720" v="6" actId="27636"/>
        <pc:sldMkLst>
          <pc:docMk/>
          <pc:sldMk cId="0" sldId="267"/>
        </pc:sldMkLst>
        <pc:spChg chg="mod">
          <ac:chgData name="Oly Frost (2400829)" userId="5e8f7fcb-1b45-4d0c-aeed-182a647dd0f5" providerId="ADAL" clId="{0F9D02C2-4769-4E2C-BCF8-B37B125CEC02}" dt="2026-05-07T19:09:06.720" v="6" actId="27636"/>
          <ac:spMkLst>
            <pc:docMk/>
            <pc:sldMk cId="0" sldId="267"/>
            <ac:spMk id="149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06.796" v="7" actId="27636"/>
        <pc:sldMkLst>
          <pc:docMk/>
          <pc:sldMk cId="0" sldId="268"/>
        </pc:sldMkLst>
        <pc:spChg chg="mod">
          <ac:chgData name="Oly Frost (2400829)" userId="5e8f7fcb-1b45-4d0c-aeed-182a647dd0f5" providerId="ADAL" clId="{0F9D02C2-4769-4E2C-BCF8-B37B125CEC02}" dt="2026-05-07T19:09:06.796" v="7" actId="27636"/>
          <ac:spMkLst>
            <pc:docMk/>
            <pc:sldMk cId="0" sldId="268"/>
            <ac:spMk id="157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06.802" v="8" actId="27636"/>
        <pc:sldMkLst>
          <pc:docMk/>
          <pc:sldMk cId="0" sldId="269"/>
        </pc:sldMkLst>
        <pc:spChg chg="mod">
          <ac:chgData name="Oly Frost (2400829)" userId="5e8f7fcb-1b45-4d0c-aeed-182a647dd0f5" providerId="ADAL" clId="{0F9D02C2-4769-4E2C-BCF8-B37B125CEC02}" dt="2026-05-07T19:09:06.802" v="8" actId="27636"/>
          <ac:spMkLst>
            <pc:docMk/>
            <pc:sldMk cId="0" sldId="269"/>
            <ac:spMk id="164" creationId="{00000000-0000-0000-0000-000000000000}"/>
          </ac:spMkLst>
        </pc:spChg>
      </pc:sldChg>
      <pc:sldChg chg="modSp mod">
        <pc:chgData name="Oly Frost (2400829)" userId="5e8f7fcb-1b45-4d0c-aeed-182a647dd0f5" providerId="ADAL" clId="{0F9D02C2-4769-4E2C-BCF8-B37B125CEC02}" dt="2026-05-07T19:09:06.811" v="9" actId="27636"/>
        <pc:sldMkLst>
          <pc:docMk/>
          <pc:sldMk cId="0" sldId="271"/>
        </pc:sldMkLst>
        <pc:spChg chg="mod">
          <ac:chgData name="Oly Frost (2400829)" userId="5e8f7fcb-1b45-4d0c-aeed-182a647dd0f5" providerId="ADAL" clId="{0F9D02C2-4769-4E2C-BCF8-B37B125CEC02}" dt="2026-05-07T19:09:06.811" v="9" actId="27636"/>
          <ac:spMkLst>
            <pc:docMk/>
            <pc:sldMk cId="0" sldId="271"/>
            <ac:spMk id="180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g3dc52b0a22f_0_2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9" name="Google Shape;59;g3dc52b0a22f_0_2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dc52b0a22f_0_2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3dc52b0a22f_0_2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3dc52b0a22f_0_2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3dc52b0a22f_0_2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3dc52b0a22f_0_2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3dc52b0a22f_0_2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df1aae191a_0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df1aae191a_0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df1aae191a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3df1aae191a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df1aae191a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df1aae191a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df1aae191a_0_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3df1aae191a_0_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3df1aae191a_0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3df1aae191a_0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df1aae191a_0_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3df1aae191a_0_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df1aae191a_0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df1aae191a_0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3df1aae191a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3df1aae191a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3df1aae191a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3df1aae191a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3df1aae191a_0_1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3df1aae191a_0_1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df1aae191a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3df1aae191a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3df1aae191a_0_1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3df1aae191a_0_1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3df1aae191a_0_1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3df1aae191a_0_1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dark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doi.org/10.1108/mip-04-2017-0063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spor.2021.774366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drive.google.com/file/d/15WkZuu0iPDexHAAj5DiZPpJSEOFBGu2o/view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>
            <a:spLocks noGrp="1"/>
          </p:cNvSpPr>
          <p:nvPr>
            <p:ph type="ctrTitle"/>
          </p:nvPr>
        </p:nvSpPr>
        <p:spPr>
          <a:xfrm>
            <a:off x="715050" y="1479025"/>
            <a:ext cx="7713900" cy="1578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 fontScale="9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Developing a Sustainable Physical Activity Session for 7–11 Year Olds at Ysgol Bae Baglan </a:t>
            </a:r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1"/>
          </p:nvPr>
        </p:nvSpPr>
        <p:spPr>
          <a:xfrm>
            <a:off x="3071300" y="3523250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By Olyfer Frost</a:t>
            </a:r>
            <a:endParaRPr/>
          </a:p>
        </p:txBody>
      </p:sp>
      <p:pic>
        <p:nvPicPr>
          <p:cNvPr id="56" name="Google Shape;5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70675" y="2967401"/>
            <a:ext cx="3067799" cy="1725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Developing a Sustainable Junior Netball Programme at Ysgol Bae Baglan .</a:t>
            </a:r>
            <a:endParaRPr/>
          </a:p>
        </p:txBody>
      </p:sp>
      <p:sp>
        <p:nvSpPr>
          <p:cNvPr id="62" name="Google Shape;62;p14"/>
          <p:cNvSpPr txBox="1">
            <a:spLocks noGrp="1"/>
          </p:cNvSpPr>
          <p:nvPr>
            <p:ph type="body" idx="1"/>
          </p:nvPr>
        </p:nvSpPr>
        <p:spPr>
          <a:xfrm>
            <a:off x="46100" y="1307850"/>
            <a:ext cx="26931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 u="sng"/>
              <a:t>What is our purpose?</a:t>
            </a:r>
            <a:endParaRPr b="1" u="sng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create a </a:t>
            </a:r>
            <a:r>
              <a:rPr lang="en-GB" sz="1100" b="1">
                <a:latin typeface="Arial"/>
                <a:ea typeface="Arial"/>
                <a:cs typeface="Arial"/>
                <a:sym typeface="Arial"/>
              </a:rPr>
              <a:t>weekly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 junior netball activity session for 7–11 year olds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 b="1" u="sng">
                <a:latin typeface="Arial"/>
                <a:ea typeface="Arial"/>
                <a:cs typeface="Arial"/>
                <a:sym typeface="Arial"/>
              </a:rPr>
              <a:t>increase </a:t>
            </a:r>
            <a:r>
              <a:rPr lang="en-GB" sz="1100">
                <a:latin typeface="Arial"/>
                <a:ea typeface="Arial"/>
                <a:cs typeface="Arial"/>
                <a:sym typeface="Arial"/>
              </a:rPr>
              <a:t>physical activity, develop movement skills, improve confidence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Engage children in a sport they can enjoy and progress through from school sessions  → local leagues → junior clubs → county pathway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latin typeface="Arial"/>
                <a:ea typeface="Arial"/>
                <a:cs typeface="Arial"/>
                <a:sym typeface="Arial"/>
              </a:rPr>
              <a:t>Working alongside Netball Wales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1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14"/>
          <p:cNvSpPr txBox="1">
            <a:spLocks noGrp="1"/>
          </p:cNvSpPr>
          <p:nvPr>
            <p:ph type="body" idx="1"/>
          </p:nvPr>
        </p:nvSpPr>
        <p:spPr>
          <a:xfrm>
            <a:off x="2868800" y="1361725"/>
            <a:ext cx="26931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200" b="1" u="sng"/>
              <a:t>Why netball?</a:t>
            </a:r>
            <a:endParaRPr sz="5200" b="1" u="sng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>
                <a:latin typeface="Arial"/>
                <a:ea typeface="Arial"/>
                <a:cs typeface="Arial"/>
                <a:sym typeface="Arial"/>
              </a:rPr>
              <a:t>Inclusive and suitable for beginners</a:t>
            </a:r>
            <a:endParaRPr sz="5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>
                <a:latin typeface="Arial"/>
                <a:ea typeface="Arial"/>
                <a:cs typeface="Arial"/>
                <a:sym typeface="Arial"/>
              </a:rPr>
              <a:t>Minimal equipment needed</a:t>
            </a:r>
            <a:endParaRPr sz="5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>
                <a:latin typeface="Arial"/>
                <a:ea typeface="Arial"/>
                <a:cs typeface="Arial"/>
                <a:sym typeface="Arial"/>
              </a:rPr>
              <a:t>Can be adapted for boys/girls</a:t>
            </a:r>
            <a:endParaRPr sz="5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>
                <a:latin typeface="Arial"/>
                <a:ea typeface="Arial"/>
                <a:cs typeface="Arial"/>
                <a:sym typeface="Arial"/>
              </a:rPr>
              <a:t>Develops:</a:t>
            </a:r>
            <a:endParaRPr sz="5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200">
                <a:latin typeface="Arial"/>
                <a:ea typeface="Arial"/>
                <a:cs typeface="Arial"/>
                <a:sym typeface="Arial"/>
              </a:rPr>
              <a:t>Agility, coordination, teamwork, communication, confidence.</a:t>
            </a:r>
            <a:endParaRPr sz="5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800">
                <a:solidFill>
                  <a:srgbClr val="E6E8F0"/>
                </a:solidFill>
                <a:highlight>
                  <a:srgbClr val="22242A"/>
                </a:highlight>
                <a:latin typeface="Arial"/>
                <a:ea typeface="Arial"/>
                <a:cs typeface="Arial"/>
                <a:sym typeface="Arial"/>
              </a:rPr>
              <a:t> In England alone, 160,000 people took up the sport following the 2020 World Cup, with a 44% increase in gra</a:t>
            </a:r>
            <a:r>
              <a:rPr lang="en-GB" sz="4800">
                <a:highlight>
                  <a:srgbClr val="22242A"/>
                </a:highlight>
                <a:latin typeface="Arial"/>
                <a:ea typeface="Arial"/>
                <a:cs typeface="Arial"/>
                <a:sym typeface="Arial"/>
              </a:rPr>
              <a:t>ssroots participation in recent years.</a:t>
            </a:r>
            <a:r>
              <a:rPr lang="en-GB" sz="4800">
                <a:latin typeface="Times New Roman"/>
                <a:ea typeface="Times New Roman"/>
                <a:cs typeface="Times New Roman"/>
                <a:sym typeface="Times New Roman"/>
              </a:rPr>
              <a:t>(England Netball, 2025)</a:t>
            </a:r>
            <a:r>
              <a:rPr lang="en-GB" sz="4800">
                <a:latin typeface="Arial"/>
                <a:ea typeface="Arial"/>
                <a:cs typeface="Arial"/>
                <a:sym typeface="Arial"/>
              </a:rPr>
              <a:t> </a:t>
            </a:r>
            <a:endParaRPr sz="48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1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" name="Google Shape;64;p14"/>
          <p:cNvSpPr txBox="1">
            <a:spLocks noGrp="1"/>
          </p:cNvSpPr>
          <p:nvPr>
            <p:ph type="body" idx="1"/>
          </p:nvPr>
        </p:nvSpPr>
        <p:spPr>
          <a:xfrm>
            <a:off x="5967375" y="1474700"/>
            <a:ext cx="26931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200" b="1" u="sng"/>
              <a:t>Why YBB?</a:t>
            </a:r>
            <a:endParaRPr sz="5200" b="1" u="sng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15">
                <a:latin typeface="Arial"/>
                <a:ea typeface="Arial"/>
                <a:cs typeface="Arial"/>
                <a:sym typeface="Arial"/>
              </a:rPr>
              <a:t>Modern community sports facilities</a:t>
            </a:r>
            <a:endParaRPr sz="5015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15">
                <a:latin typeface="Arial"/>
                <a:ea typeface="Arial"/>
                <a:cs typeface="Arial"/>
                <a:sym typeface="Arial"/>
              </a:rPr>
              <a:t>School already promotes community use and is open into evenings for activities</a:t>
            </a:r>
            <a:endParaRPr sz="5015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15">
                <a:latin typeface="Arial"/>
                <a:ea typeface="Arial"/>
                <a:cs typeface="Arial"/>
                <a:sym typeface="Arial"/>
              </a:rPr>
              <a:t>Located in an area where over 30% of pupils are eligible for free school meals, meaning affordable activity provision is impo</a:t>
            </a:r>
            <a:r>
              <a:rPr lang="en-GB" sz="5200">
                <a:latin typeface="Arial"/>
                <a:ea typeface="Arial"/>
                <a:cs typeface="Arial"/>
                <a:sym typeface="Arial"/>
              </a:rPr>
              <a:t>rtant </a:t>
            </a:r>
            <a:r>
              <a:rPr lang="en-GB" sz="5200">
                <a:latin typeface="Times New Roman"/>
                <a:ea typeface="Times New Roman"/>
                <a:cs typeface="Times New Roman"/>
                <a:sym typeface="Times New Roman"/>
              </a:rPr>
              <a:t>(GOV.WALES, 2025)</a:t>
            </a:r>
            <a:r>
              <a:rPr lang="en-GB" sz="5200">
                <a:latin typeface="Arial"/>
                <a:ea typeface="Arial"/>
                <a:cs typeface="Arial"/>
                <a:sym typeface="Arial"/>
              </a:rPr>
              <a:t> </a:t>
            </a:r>
            <a:endParaRPr sz="5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015">
                <a:latin typeface="Arial"/>
                <a:ea typeface="Arial"/>
                <a:cs typeface="Arial"/>
                <a:sym typeface="Arial"/>
              </a:rPr>
              <a:t>Strong PE culture and sporting success.</a:t>
            </a:r>
            <a:endParaRPr sz="5015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52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5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10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5" name="Google Shape;65;p14" descr="Basketball player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389093" y="62096"/>
            <a:ext cx="1378902" cy="1712553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14"/>
          <p:cNvSpPr txBox="1"/>
          <p:nvPr/>
        </p:nvSpPr>
        <p:spPr>
          <a:xfrm>
            <a:off x="119075" y="3948900"/>
            <a:ext cx="2749800" cy="103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3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</a:rPr>
              <a:t>“</a:t>
            </a:r>
            <a:r>
              <a:rPr lang="en-GB" sz="700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</a:rPr>
              <a:t>Sport participation is the lifeblood of community sport clubs.”</a:t>
            </a:r>
            <a:endParaRPr sz="700">
              <a:solidFill>
                <a:srgbClr val="00FFFF"/>
              </a:solidFill>
              <a:latin typeface="Google Sans"/>
              <a:ea typeface="Google Sans"/>
              <a:cs typeface="Google Sans"/>
              <a:sym typeface="Google Sans"/>
            </a:endParaRPr>
          </a:p>
          <a:p>
            <a:pPr marL="0" lvl="0" indent="0" algn="l" rtl="0">
              <a:lnSpc>
                <a:spcPct val="13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</a:rPr>
              <a:t>Hoskyn, K., Dickson, G. and Sotiriadou, P. (2018). Leveraging medium-sized sport events to attract club participants. Marketing Intelligence &amp; Planning, 36(2), pp.199–212. doi:</a:t>
            </a:r>
            <a:r>
              <a:rPr lang="en-GB" sz="700" u="sng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https://doi.org/10.1108/mip-04-2017-0063</a:t>
            </a:r>
            <a:r>
              <a:rPr lang="en-GB" sz="700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</a:rPr>
              <a:t>.</a:t>
            </a:r>
            <a:endParaRPr sz="700">
              <a:solidFill>
                <a:srgbClr val="00FFFF"/>
              </a:solidFill>
              <a:latin typeface="Google Sans"/>
              <a:ea typeface="Google Sans"/>
              <a:cs typeface="Google Sans"/>
              <a:sym typeface="Google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Ideas for Engaging the Group - </a:t>
            </a:r>
            <a:r>
              <a:rPr lang="en-GB" sz="1600">
                <a:latin typeface="Arial"/>
                <a:ea typeface="Arial"/>
                <a:cs typeface="Arial"/>
                <a:sym typeface="Arial"/>
              </a:rPr>
              <a:t>Children attend sport for </a:t>
            </a:r>
            <a:r>
              <a:rPr lang="en-GB" sz="1600" b="1">
                <a:latin typeface="Arial"/>
                <a:ea typeface="Arial"/>
                <a:cs typeface="Arial"/>
                <a:sym typeface="Arial"/>
              </a:rPr>
              <a:t>FUN first</a:t>
            </a:r>
            <a:r>
              <a:rPr lang="en-GB" sz="1600">
                <a:latin typeface="Arial"/>
                <a:ea typeface="Arial"/>
                <a:cs typeface="Arial"/>
                <a:sym typeface="Arial"/>
              </a:rPr>
              <a:t>, competition second. </a:t>
            </a:r>
            <a:endParaRPr/>
          </a:p>
        </p:txBody>
      </p:sp>
      <p:sp>
        <p:nvSpPr>
          <p:cNvPr id="72" name="Google Shape;72;p15"/>
          <p:cNvSpPr txBox="1">
            <a:spLocks noGrp="1"/>
          </p:cNvSpPr>
          <p:nvPr>
            <p:ph type="body" idx="1"/>
          </p:nvPr>
        </p:nvSpPr>
        <p:spPr>
          <a:xfrm>
            <a:off x="0" y="1104450"/>
            <a:ext cx="3885300" cy="167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457200" lvl="0" indent="-325755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-GB" sz="1800" u="sng">
                <a:solidFill>
                  <a:schemeClr val="dk1"/>
                </a:solidFill>
              </a:rPr>
              <a:t>Games based learning </a:t>
            </a:r>
            <a:endParaRPr sz="1800" u="sng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Tag games, Reaction games, Passing relays, Mini challenges, 4v4 small-sided games etc.</a:t>
            </a:r>
            <a:endParaRPr sz="18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This keeps activity high and boredom low.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73" name="Google Shape;73;p15"/>
          <p:cNvSpPr txBox="1">
            <a:spLocks noGrp="1"/>
          </p:cNvSpPr>
          <p:nvPr>
            <p:ph type="body" idx="1"/>
          </p:nvPr>
        </p:nvSpPr>
        <p:spPr>
          <a:xfrm>
            <a:off x="130350" y="2571750"/>
            <a:ext cx="3624600" cy="23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>
                <a:solidFill>
                  <a:schemeClr val="dk1"/>
                </a:solidFill>
              </a:rPr>
              <a:t>2. </a:t>
            </a:r>
            <a:r>
              <a:rPr lang="en-GB" sz="4100" u="sng">
                <a:solidFill>
                  <a:schemeClr val="dk1"/>
                </a:solidFill>
              </a:rPr>
              <a:t>Rewards system</a:t>
            </a:r>
            <a:endParaRPr sz="4100" u="sng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100">
                <a:solidFill>
                  <a:schemeClr val="dk1"/>
                </a:solidFill>
              </a:rPr>
              <a:t>Player of the week</a:t>
            </a:r>
            <a:endParaRPr sz="4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100">
                <a:solidFill>
                  <a:schemeClr val="dk1"/>
                </a:solidFill>
              </a:rPr>
              <a:t>Attendance stamps</a:t>
            </a:r>
            <a:endParaRPr sz="4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100">
                <a:solidFill>
                  <a:schemeClr val="dk1"/>
                </a:solidFill>
              </a:rPr>
              <a:t>Skill badges:</a:t>
            </a:r>
            <a:endParaRPr sz="4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100">
                <a:solidFill>
                  <a:schemeClr val="dk1"/>
                </a:solidFill>
              </a:rPr>
              <a:t>Bronze passer</a:t>
            </a:r>
            <a:endParaRPr sz="4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100">
                <a:solidFill>
                  <a:schemeClr val="dk1"/>
                </a:solidFill>
              </a:rPr>
              <a:t>Silver shooter</a:t>
            </a:r>
            <a:endParaRPr sz="4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100">
                <a:solidFill>
                  <a:schemeClr val="dk1"/>
                </a:solidFill>
              </a:rPr>
              <a:t>Gold defender</a:t>
            </a:r>
            <a:endParaRPr sz="4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4100">
                <a:solidFill>
                  <a:schemeClr val="dk1"/>
                </a:solidFill>
              </a:rPr>
              <a:t>Gamification increases retention.</a:t>
            </a:r>
            <a:endParaRPr sz="4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74" name="Google Shape;74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89725" y="3438850"/>
            <a:ext cx="1105850" cy="1256650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5"/>
          <p:cNvSpPr txBox="1"/>
          <p:nvPr/>
        </p:nvSpPr>
        <p:spPr>
          <a:xfrm>
            <a:off x="3885300" y="1281450"/>
            <a:ext cx="4953300" cy="118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3. Make it social.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Bring a friend week, Parent vs child day, School mini festival, Mixed ability teams. 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Children stay where friends stay.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76" name="Google Shape;76;p15"/>
          <p:cNvSpPr txBox="1"/>
          <p:nvPr/>
        </p:nvSpPr>
        <p:spPr>
          <a:xfrm>
            <a:off x="3885300" y="2838300"/>
            <a:ext cx="4451100" cy="132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4. Youth leaders 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From other parts of the school.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Can help with coaching, referees, and can act as mentors to the younger pupils. 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77" name="Google Shape;77;p15" descr="Portrait of smiling women basketball players (provided by Getty Images)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95468" y="3625024"/>
            <a:ext cx="2276598" cy="15184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Planning, Marketing, Delivery &amp; Evaluation </a:t>
            </a:r>
            <a:endParaRPr/>
          </a:p>
        </p:txBody>
      </p:sp>
      <p:sp>
        <p:nvSpPr>
          <p:cNvPr id="83" name="Google Shape;83;p16"/>
          <p:cNvSpPr txBox="1">
            <a:spLocks noGrp="1"/>
          </p:cNvSpPr>
          <p:nvPr>
            <p:ph type="body" idx="1"/>
          </p:nvPr>
        </p:nvSpPr>
        <p:spPr>
          <a:xfrm>
            <a:off x="302300" y="1488725"/>
            <a:ext cx="2131500" cy="308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Session format</a:t>
            </a:r>
            <a:endParaRPr sz="11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1 session per week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60 mins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After school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30–40 participants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Structure: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Warm up = 10 mins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Skill practice = 15 mins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Fun challenge = 10 mins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Match play = 20 mins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Char char="●"/>
            </a:pPr>
            <a:r>
              <a:rPr lang="en-GB" sz="1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Cool down = 5 mins</a:t>
            </a:r>
            <a:endParaRPr sz="1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84" name="Google Shape;84;p16"/>
          <p:cNvSpPr txBox="1"/>
          <p:nvPr/>
        </p:nvSpPr>
        <p:spPr>
          <a:xfrm>
            <a:off x="2433800" y="1488725"/>
            <a:ext cx="3054600" cy="95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>
                <a:solidFill>
                  <a:schemeClr val="dk1"/>
                </a:solidFill>
              </a:rPr>
              <a:t>Staffing requirements:</a:t>
            </a:r>
            <a:endParaRPr sz="13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1x lead coach (preferably with both safeguarding and first aid qualifications)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2x assistants / volunteers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85" name="Google Shape;85;p16" descr="Portrait of happy physical education teacher during a class at school gym.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10125" y="2632175"/>
            <a:ext cx="1434066" cy="95580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6"/>
          <p:cNvSpPr txBox="1"/>
          <p:nvPr/>
        </p:nvSpPr>
        <p:spPr>
          <a:xfrm>
            <a:off x="2433800" y="2349735"/>
            <a:ext cx="1673100" cy="209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b="1" dirty="0">
                <a:solidFill>
                  <a:schemeClr val="dk1"/>
                </a:solidFill>
              </a:rPr>
              <a:t>Equipment</a:t>
            </a:r>
            <a:br>
              <a:rPr lang="en-GB" sz="1200" b="1" dirty="0">
                <a:solidFill>
                  <a:schemeClr val="dk1"/>
                </a:solidFill>
              </a:rPr>
            </a:br>
            <a:r>
              <a:rPr lang="en-GB" sz="1200" dirty="0">
                <a:solidFill>
                  <a:schemeClr val="dk1"/>
                </a:solidFill>
              </a:rPr>
              <a:t> Need: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bibs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cones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junior balls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portable posts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whistles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dk1"/>
                </a:solidFill>
              </a:rPr>
              <a:t>Approx startup = £250 </a:t>
            </a:r>
            <a:r>
              <a:rPr lang="en-GB" sz="1200" b="1" u="sng" dirty="0">
                <a:solidFill>
                  <a:schemeClr val="dk1"/>
                </a:solidFill>
              </a:rPr>
              <a:t>Without outside funding.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 dirty="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87" name="Google Shape;87;p16"/>
          <p:cNvSpPr txBox="1"/>
          <p:nvPr/>
        </p:nvSpPr>
        <p:spPr>
          <a:xfrm>
            <a:off x="5570772" y="1153875"/>
            <a:ext cx="2857500" cy="209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 dirty="0">
                <a:solidFill>
                  <a:schemeClr val="dk1"/>
                </a:solidFill>
              </a:rPr>
              <a:t>Marketing / Promotion</a:t>
            </a:r>
            <a:endParaRPr sz="1300" b="1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solidFill>
                  <a:schemeClr val="dk1"/>
                </a:solidFill>
              </a:rPr>
              <a:t> assemblies</a:t>
            </a:r>
            <a:endParaRPr sz="13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solidFill>
                  <a:schemeClr val="dk1"/>
                </a:solidFill>
              </a:rPr>
              <a:t>PE lessons</a:t>
            </a:r>
            <a:endParaRPr sz="13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solidFill>
                  <a:schemeClr val="dk1"/>
                </a:solidFill>
              </a:rPr>
              <a:t>school newsletter</a:t>
            </a:r>
            <a:endParaRPr sz="13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solidFill>
                  <a:schemeClr val="dk1"/>
                </a:solidFill>
              </a:rPr>
              <a:t>social media</a:t>
            </a:r>
            <a:endParaRPr sz="13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solidFill>
                  <a:schemeClr val="dk1"/>
                </a:solidFill>
              </a:rPr>
              <a:t>posters</a:t>
            </a:r>
            <a:endParaRPr sz="13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solidFill>
                  <a:schemeClr val="dk1"/>
                </a:solidFill>
              </a:rPr>
              <a:t>parent email</a:t>
            </a:r>
            <a:endParaRPr sz="13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dirty="0">
                <a:solidFill>
                  <a:schemeClr val="dk1"/>
                </a:solidFill>
              </a:rPr>
              <a:t>Lunchtime taster</a:t>
            </a:r>
            <a:endParaRPr sz="1300" dirty="0">
              <a:solidFill>
                <a:schemeClr val="dk1"/>
              </a:solidFill>
            </a:endParaRP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+"/>
            </a:pPr>
            <a:r>
              <a:rPr lang="en-GB" sz="1300" b="1" u="sng" dirty="0">
                <a:solidFill>
                  <a:schemeClr val="dk1"/>
                </a:solidFill>
              </a:rPr>
              <a:t>First  session free of charge</a:t>
            </a:r>
            <a:endParaRPr sz="1300" b="1" u="sng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 b="1" dirty="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88" name="Google Shape;88;p16"/>
          <p:cNvSpPr txBox="1"/>
          <p:nvPr/>
        </p:nvSpPr>
        <p:spPr>
          <a:xfrm>
            <a:off x="5117472" y="3113050"/>
            <a:ext cx="3764100" cy="111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Success would be based on: attendance, retention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enjoyment survey, parent feedback,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movement skill progress, club transition numbers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38761D"/>
                </a:solidFill>
              </a:rPr>
              <a:t>Short run Success = repeat attendance.</a:t>
            </a:r>
            <a:endParaRPr sz="1300">
              <a:solidFill>
                <a:srgbClr val="38761D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rgbClr val="38761D"/>
                </a:solidFill>
              </a:rPr>
              <a:t>Long run success = multiple athletes going onto compete for junior clubs.</a:t>
            </a:r>
            <a:endParaRPr sz="1300">
              <a:solidFill>
                <a:srgbClr val="38761D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7"/>
          <p:cNvSpPr txBox="1">
            <a:spLocks noGrp="1"/>
          </p:cNvSpPr>
          <p:nvPr>
            <p:ph type="title"/>
          </p:nvPr>
        </p:nvSpPr>
        <p:spPr>
          <a:xfrm>
            <a:off x="126795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Who Can Help? </a:t>
            </a:r>
            <a:endParaRPr/>
          </a:p>
        </p:txBody>
      </p:sp>
      <p:sp>
        <p:nvSpPr>
          <p:cNvPr id="94" name="Google Shape;94;p17"/>
          <p:cNvSpPr txBox="1">
            <a:spLocks noGrp="1"/>
          </p:cNvSpPr>
          <p:nvPr>
            <p:ph type="body" idx="1"/>
          </p:nvPr>
        </p:nvSpPr>
        <p:spPr>
          <a:xfrm>
            <a:off x="344225" y="990900"/>
            <a:ext cx="3074400" cy="148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250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5368"/>
              <a:t>1</a:t>
            </a:r>
            <a:r>
              <a:rPr lang="en-GB" sz="5368">
                <a:solidFill>
                  <a:schemeClr val="dk1"/>
                </a:solidFill>
              </a:rPr>
              <a:t>) Sport Wales </a:t>
            </a:r>
            <a:endParaRPr sz="5368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5368">
                <a:solidFill>
                  <a:schemeClr val="dk1"/>
                </a:solidFill>
              </a:rPr>
              <a:t>Can support:</a:t>
            </a:r>
            <a:endParaRPr sz="5368">
              <a:solidFill>
                <a:schemeClr val="dk1"/>
              </a:solidFill>
            </a:endParaRPr>
          </a:p>
          <a:p>
            <a:pPr marL="457200" lvl="0" indent="-310638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6274"/>
              <a:buFont typeface="Arial"/>
              <a:buChar char="●"/>
            </a:pPr>
            <a:r>
              <a:rPr lang="en-GB" sz="5368">
                <a:solidFill>
                  <a:schemeClr val="dk1"/>
                </a:solidFill>
              </a:rPr>
              <a:t>grants</a:t>
            </a:r>
            <a:endParaRPr sz="5368">
              <a:solidFill>
                <a:schemeClr val="dk1"/>
              </a:solidFill>
            </a:endParaRPr>
          </a:p>
          <a:p>
            <a:pPr marL="457200" lvl="0" indent="-31063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96274"/>
              <a:buFont typeface="Arial"/>
              <a:buChar char="●"/>
            </a:pPr>
            <a:r>
              <a:rPr lang="en-GB" sz="5368">
                <a:solidFill>
                  <a:schemeClr val="dk1"/>
                </a:solidFill>
              </a:rPr>
              <a:t>coach education</a:t>
            </a:r>
            <a:endParaRPr sz="5368">
              <a:solidFill>
                <a:schemeClr val="dk1"/>
              </a:solidFill>
            </a:endParaRPr>
          </a:p>
          <a:p>
            <a:pPr marL="457200" lvl="0" indent="-31063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96274"/>
              <a:buFont typeface="Arial"/>
              <a:buChar char="●"/>
            </a:pPr>
            <a:r>
              <a:rPr lang="en-GB" sz="5368">
                <a:solidFill>
                  <a:schemeClr val="dk1"/>
                </a:solidFill>
              </a:rPr>
              <a:t>equipment funding</a:t>
            </a:r>
            <a:endParaRPr sz="5368">
              <a:solidFill>
                <a:schemeClr val="dk1"/>
              </a:solidFill>
            </a:endParaRPr>
          </a:p>
          <a:p>
            <a:pPr marL="457200" lvl="0" indent="-310638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96274"/>
              <a:buFont typeface="Arial"/>
              <a:buChar char="●"/>
            </a:pPr>
            <a:r>
              <a:rPr lang="en-GB" sz="5368">
                <a:solidFill>
                  <a:schemeClr val="dk1"/>
                </a:solidFill>
              </a:rPr>
              <a:t>participation programmes</a:t>
            </a:r>
            <a:endParaRPr sz="5368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95" name="Google Shape;95;p17" title="sport-wales-logo_full-colour-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17650" y="1155725"/>
            <a:ext cx="2199275" cy="711049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7"/>
          <p:cNvSpPr txBox="1"/>
          <p:nvPr/>
        </p:nvSpPr>
        <p:spPr>
          <a:xfrm>
            <a:off x="425450" y="2336077"/>
            <a:ext cx="3074400" cy="188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-GB" sz="1200" b="1" dirty="0">
                <a:solidFill>
                  <a:schemeClr val="lt1"/>
                </a:solidFill>
              </a:rPr>
              <a:t>2)</a:t>
            </a:r>
            <a:r>
              <a:rPr lang="en-GB" sz="1200" b="1" dirty="0">
                <a:solidFill>
                  <a:schemeClr val="dk1"/>
                </a:solidFill>
              </a:rPr>
              <a:t> Neath Port Talbot Council Physical Activity &amp; Sport Service                     </a:t>
            </a:r>
            <a:r>
              <a:rPr lang="en-GB" sz="1200" dirty="0">
                <a:solidFill>
                  <a:schemeClr val="dk1"/>
                </a:solidFill>
              </a:rPr>
              <a:t>Can support: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qualified coaches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festivals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pathway links</a:t>
            </a:r>
            <a:endParaRPr sz="1200" dirty="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 dirty="0">
                <a:solidFill>
                  <a:schemeClr val="dk1"/>
                </a:solidFill>
              </a:rPr>
              <a:t>volunteer development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dk1"/>
                </a:solidFill>
              </a:rPr>
              <a:t>Already develops junior sport pathways locally.</a:t>
            </a:r>
            <a:r>
              <a:rPr lang="en-GB" sz="12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(Npt.gov.uk, 2026)</a:t>
            </a:r>
            <a:r>
              <a:rPr lang="en-GB" sz="1100" dirty="0">
                <a:solidFill>
                  <a:schemeClr val="dk1"/>
                </a:solidFill>
              </a:rPr>
              <a:t> </a:t>
            </a:r>
            <a:endParaRPr sz="1200" dirty="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 dirty="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97" name="Google Shape;97;p17"/>
          <p:cNvSpPr txBox="1"/>
          <p:nvPr/>
        </p:nvSpPr>
        <p:spPr>
          <a:xfrm>
            <a:off x="4813350" y="673950"/>
            <a:ext cx="3547200" cy="21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chemeClr val="dk1"/>
                </a:solidFill>
              </a:rPr>
              <a:t>3) Welsh Netball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Support: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coaching courses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club affiliation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school competitions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talent pathway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98" name="Google Shape;98;p17"/>
          <p:cNvSpPr txBox="1"/>
          <p:nvPr/>
        </p:nvSpPr>
        <p:spPr>
          <a:xfrm>
            <a:off x="4975800" y="2455975"/>
            <a:ext cx="3222300" cy="2487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-GB" sz="1200" b="1">
                <a:solidFill>
                  <a:schemeClr val="dk1"/>
                </a:solidFill>
              </a:rPr>
              <a:t>4) Local businesses</a:t>
            </a:r>
            <a:endParaRPr sz="1200" b="1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Sponsors for: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kit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medals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banners</a:t>
            </a:r>
            <a:endParaRPr sz="1200">
              <a:solidFill>
                <a:schemeClr val="dk1"/>
              </a:solidFill>
            </a:endParaRPr>
          </a:p>
          <a:p>
            <a:pPr marL="457200" lvl="0" indent="-3048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</a:pPr>
            <a:r>
              <a:rPr lang="en-GB" sz="1200">
                <a:solidFill>
                  <a:schemeClr val="dk1"/>
                </a:solidFill>
              </a:rPr>
              <a:t>refreshments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CSR opportunity.</a:t>
            </a:r>
            <a:endParaRPr sz="12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99" name="Google Shape;99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454019" y="350023"/>
            <a:ext cx="2472499" cy="457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Funding and cost breakdown.</a:t>
            </a:r>
            <a:endParaRPr/>
          </a:p>
        </p:txBody>
      </p:sp>
      <p:graphicFrame>
        <p:nvGraphicFramePr>
          <p:cNvPr id="105" name="Google Shape;105;p18"/>
          <p:cNvGraphicFramePr/>
          <p:nvPr/>
        </p:nvGraphicFramePr>
        <p:xfrm>
          <a:off x="180675" y="912325"/>
          <a:ext cx="4391325" cy="3984875"/>
        </p:xfrm>
        <a:graphic>
          <a:graphicData uri="http://schemas.openxmlformats.org/drawingml/2006/table">
            <a:tbl>
              <a:tblPr>
                <a:noFill/>
                <a:tableStyleId>{A15292BC-1034-468F-81CB-2793C1154698}</a:tableStyleId>
              </a:tblPr>
              <a:tblGrid>
                <a:gridCol w="1463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3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637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04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b="1" u="sng">
                          <a:solidFill>
                            <a:schemeClr val="dk1"/>
                          </a:solidFill>
                        </a:rPr>
                        <a:t>Item </a:t>
                      </a:r>
                      <a:endParaRPr b="1" u="sng"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b="1" u="sng">
                          <a:solidFill>
                            <a:schemeClr val="dk1"/>
                          </a:solidFill>
                        </a:rPr>
                        <a:t>Quantity </a:t>
                      </a:r>
                      <a:endParaRPr b="1" u="sng"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b="1" u="sng">
                          <a:solidFill>
                            <a:schemeClr val="dk1"/>
                          </a:solidFill>
                        </a:rPr>
                        <a:t>Cost (£)</a:t>
                      </a:r>
                      <a:endParaRPr b="1" u="sng"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04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bibs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20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20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04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netballs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12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55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04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cones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1 pack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10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04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Portable post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4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445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32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Coach (30 weeks @ £35)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1,050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009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Other misc (rewards marketing ect.)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dk1"/>
                          </a:solidFill>
                        </a:rPr>
                        <a:t>200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6" name="Google Shape;106;p18"/>
          <p:cNvSpPr txBox="1"/>
          <p:nvPr/>
        </p:nvSpPr>
        <p:spPr>
          <a:xfrm>
            <a:off x="4877450" y="1221825"/>
            <a:ext cx="3892200" cy="357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Funding: </a:t>
            </a: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Sport wales grant = £1000  </a:t>
            </a:r>
            <a:r>
              <a:rPr lang="en-GB" sz="1200">
                <a:solidFill>
                  <a:schemeClr val="dk1"/>
                </a:solidFill>
              </a:rPr>
              <a:t>(Sport.wales, 2026)</a:t>
            </a:r>
            <a:r>
              <a:rPr lang="en-GB" sz="1100">
                <a:solidFill>
                  <a:schemeClr val="dk1"/>
                </a:solidFill>
              </a:rPr>
              <a:t> </a:t>
            </a:r>
            <a:endParaRPr sz="11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Local Sponsor = £500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School support = £300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Parent fee = £2 per session x 30 children x 30 weeks = 1,800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Total  revenue = £3,600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Total cost = - £1,780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Total profit = £1820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All profit will be put back into the club.</a:t>
            </a:r>
            <a:endParaRPr sz="13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the key to make this successful? </a:t>
            </a:r>
            <a:endParaRPr/>
          </a:p>
        </p:txBody>
      </p:sp>
      <p:sp>
        <p:nvSpPr>
          <p:cNvPr id="112" name="Google Shape;112;p19"/>
          <p:cNvSpPr txBox="1">
            <a:spLocks noGrp="1"/>
          </p:cNvSpPr>
          <p:nvPr>
            <p:ph type="body" idx="1"/>
          </p:nvPr>
        </p:nvSpPr>
        <p:spPr>
          <a:xfrm>
            <a:off x="311700" y="1017725"/>
            <a:ext cx="7937400" cy="397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32500" lnSpcReduction="20000"/>
          </a:bodyPr>
          <a:lstStyle/>
          <a:p>
            <a:pPr marL="457200" lvl="0" indent="-298572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-GB" sz="4408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Keeping costs low</a:t>
            </a:r>
            <a:r>
              <a:rPr lang="en-GB" sz="4408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- Affordability = accessible </a:t>
            </a: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572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-GB" sz="4408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Prioritise fun </a:t>
            </a:r>
            <a:r>
              <a:rPr lang="en-GB" sz="4408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children will return if they enjoy it </a:t>
            </a: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572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-GB" sz="4408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Building community links </a:t>
            </a:r>
            <a:r>
              <a:rPr lang="en-GB" sz="4408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school to club pathway </a:t>
            </a: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572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-GB" sz="4408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Use strong promotion aimed at parents</a:t>
            </a:r>
            <a:r>
              <a:rPr lang="en-GB" sz="4408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- parents decide attendance</a:t>
            </a: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572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-GB" sz="4408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Develop volunteers </a:t>
            </a:r>
            <a:r>
              <a:rPr lang="en-GB" sz="4408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older pupils sustain programme</a:t>
            </a: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8572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AutoNum type="arabicPeriod"/>
            </a:pPr>
            <a:r>
              <a:rPr lang="en-GB" sz="4408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Measure impact </a:t>
            </a:r>
            <a:r>
              <a:rPr lang="en-GB" sz="4408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- evidence secures future funding </a:t>
            </a:r>
            <a:endParaRPr sz="4408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dirty="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dirty="0"/>
          </a:p>
        </p:txBody>
      </p:sp>
      <p:sp>
        <p:nvSpPr>
          <p:cNvPr id="113" name="Google Shape;113;p19"/>
          <p:cNvSpPr txBox="1"/>
          <p:nvPr/>
        </p:nvSpPr>
        <p:spPr>
          <a:xfrm>
            <a:off x="5972975" y="3323825"/>
            <a:ext cx="3006300" cy="173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3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</a:rPr>
              <a:t>Understanding communities is fundamental to how sport… is engaged, promoted, managed, sold, and consumed.”</a:t>
            </a:r>
            <a:endParaRPr sz="1000">
              <a:solidFill>
                <a:srgbClr val="00FFFF"/>
              </a:solidFill>
              <a:latin typeface="Google Sans"/>
              <a:ea typeface="Google Sans"/>
              <a:cs typeface="Google Sans"/>
              <a:sym typeface="Google Sans"/>
            </a:endParaRPr>
          </a:p>
          <a:p>
            <a:pPr marL="0" lvl="0" indent="0" algn="l" rtl="0">
              <a:lnSpc>
                <a:spcPct val="13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</a:rPr>
              <a:t>Rich, K.A., Spaaij, R. and Misener, L. (2021). Theorizing Community for Sport Management Research and Practice. Frontiers in Sports and Active Living, 3. doi:</a:t>
            </a:r>
            <a:r>
              <a:rPr lang="en-GB" sz="1000" u="sng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https://doi.org/10.3389/fspor.2021.774366</a:t>
            </a:r>
            <a:r>
              <a:rPr lang="en-GB" sz="1000">
                <a:solidFill>
                  <a:srgbClr val="00FFFF"/>
                </a:solidFill>
                <a:latin typeface="Google Sans"/>
                <a:ea typeface="Google Sans"/>
                <a:cs typeface="Google Sans"/>
                <a:sym typeface="Google Sans"/>
              </a:rPr>
              <a:t>.</a:t>
            </a:r>
            <a:endParaRPr sz="1000">
              <a:solidFill>
                <a:srgbClr val="00FFFF"/>
              </a:solidFill>
              <a:latin typeface="Google Sans"/>
              <a:ea typeface="Google Sans"/>
              <a:cs typeface="Google Sans"/>
              <a:sym typeface="Google Sans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Challenges. </a:t>
            </a:r>
            <a:endParaRPr/>
          </a:p>
        </p:txBody>
      </p:sp>
      <p:sp>
        <p:nvSpPr>
          <p:cNvPr id="119" name="Google Shape;119;p20"/>
          <p:cNvSpPr txBox="1">
            <a:spLocks noGrp="1"/>
          </p:cNvSpPr>
          <p:nvPr>
            <p:ph type="body" idx="1"/>
          </p:nvPr>
        </p:nvSpPr>
        <p:spPr>
          <a:xfrm>
            <a:off x="102150" y="1307850"/>
            <a:ext cx="8939700" cy="69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1500">
                <a:latin typeface="Arial"/>
                <a:ea typeface="Arial"/>
                <a:cs typeface="Arial"/>
                <a:sym typeface="Arial"/>
              </a:rPr>
              <a:t>Although the programme has strong potential, several challenges could affect </a:t>
            </a:r>
            <a:r>
              <a:rPr lang="en-GB" sz="1500" b="1">
                <a:latin typeface="Arial"/>
                <a:ea typeface="Arial"/>
                <a:cs typeface="Arial"/>
                <a:sym typeface="Arial"/>
              </a:rPr>
              <a:t>participation, delivery, and long-term sustainability</a:t>
            </a:r>
            <a:r>
              <a:rPr lang="en-GB" sz="1500">
                <a:latin typeface="Arial"/>
                <a:ea typeface="Arial"/>
                <a:cs typeface="Arial"/>
                <a:sym typeface="Arial"/>
              </a:rPr>
              <a:t>. </a:t>
            </a:r>
            <a:endParaRPr sz="1700"/>
          </a:p>
        </p:txBody>
      </p:sp>
      <p:sp>
        <p:nvSpPr>
          <p:cNvPr id="120" name="Google Shape;120;p20"/>
          <p:cNvSpPr txBox="1"/>
          <p:nvPr/>
        </p:nvSpPr>
        <p:spPr>
          <a:xfrm>
            <a:off x="109150" y="2133200"/>
            <a:ext cx="8932800" cy="278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1) Cost of Participation </a:t>
            </a:r>
            <a:endParaRPr sz="22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2) Competition From Other Activities </a:t>
            </a:r>
            <a:endParaRPr sz="22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3) Volunteer / Coach Recruitment </a:t>
            </a:r>
            <a:endParaRPr sz="22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4) Retaining Participants Long-Term </a:t>
            </a:r>
            <a:endParaRPr sz="22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5) Lack of Transition Into Clubs </a:t>
            </a:r>
            <a:endParaRPr sz="22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6) Gender Stereotypes </a:t>
            </a:r>
            <a:endParaRPr sz="22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1) Cost of Participation </a:t>
            </a:r>
            <a:endParaRPr/>
          </a:p>
        </p:txBody>
      </p:sp>
      <p:sp>
        <p:nvSpPr>
          <p:cNvPr id="126" name="Google Shape;126;p21"/>
          <p:cNvSpPr txBox="1">
            <a:spLocks noGrp="1"/>
          </p:cNvSpPr>
          <p:nvPr>
            <p:ph type="body" idx="1"/>
          </p:nvPr>
        </p:nvSpPr>
        <p:spPr>
          <a:xfrm>
            <a:off x="602950" y="1369125"/>
            <a:ext cx="34947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62500" lnSpcReduction="2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Even low-cost sessions can create barriers for some families.</a:t>
            </a:r>
            <a:endParaRPr sz="2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At </a:t>
            </a:r>
            <a:r>
              <a:rPr lang="en-GB" sz="21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£2–£3 per session</a:t>
            </a:r>
            <a:r>
              <a:rPr lang="en-GB" sz="2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costs across a school year can still become difficult for households during the cost-of-living crisis.</a:t>
            </a:r>
            <a:endParaRPr sz="2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2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 </a:t>
            </a:r>
            <a:r>
              <a:rPr lang="en-GB" sz="21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Wales, children living in more deprived communities are less likely to regularly participate in organised sport</a:t>
            </a:r>
            <a:r>
              <a:rPr lang="en-GB" sz="21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highlighting affordability as a key issue.</a:t>
            </a:r>
            <a:endParaRPr sz="21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0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3421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200"/>
          </a:p>
        </p:txBody>
      </p:sp>
      <p:sp>
        <p:nvSpPr>
          <p:cNvPr id="127" name="Google Shape;127;p21"/>
          <p:cNvSpPr txBox="1"/>
          <p:nvPr/>
        </p:nvSpPr>
        <p:spPr>
          <a:xfrm>
            <a:off x="4953000" y="1177750"/>
            <a:ext cx="3383400" cy="208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</a:rPr>
              <a:t>Solution: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Free first session</a:t>
            </a:r>
            <a:endParaRPr sz="180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Discounted sibling rates</a:t>
            </a:r>
            <a:endParaRPr sz="180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School hardship fund support</a:t>
            </a:r>
            <a:endParaRPr sz="180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Grant-funded place</a:t>
            </a:r>
            <a:r>
              <a:rPr lang="en-GB" sz="1800">
                <a:solidFill>
                  <a:schemeClr val="lt1"/>
                </a:solidFill>
              </a:rPr>
              <a:t>s for disadvantaged pupils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28" name="Google Shape;128;p21" descr="British Currency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12468" y="3510030"/>
            <a:ext cx="1312568" cy="154059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2) Competition From Other Activities </a:t>
            </a:r>
            <a:endParaRPr/>
          </a:p>
        </p:txBody>
      </p:sp>
      <p:sp>
        <p:nvSpPr>
          <p:cNvPr id="134" name="Google Shape;134;p22"/>
          <p:cNvSpPr txBox="1">
            <a:spLocks noGrp="1"/>
          </p:cNvSpPr>
          <p:nvPr>
            <p:ph type="body" idx="1"/>
          </p:nvPr>
        </p:nvSpPr>
        <p:spPr>
          <a:xfrm>
            <a:off x="255700" y="1577475"/>
            <a:ext cx="3078000" cy="306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Children aged 7 - 11 now have more competition for leisure time, such as: </a:t>
            </a:r>
            <a:endParaRPr>
              <a:solidFill>
                <a:schemeClr val="dk1"/>
              </a:solidFill>
            </a:endParaRPr>
          </a:p>
          <a:p>
            <a:pPr marL="457200" lvl="0" indent="-282734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gaming</a:t>
            </a:r>
            <a:endParaRPr>
              <a:solidFill>
                <a:schemeClr val="dk1"/>
              </a:solidFill>
            </a:endParaRPr>
          </a:p>
          <a:p>
            <a:pPr marL="457200" lvl="0" indent="-282734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social media / screen time</a:t>
            </a:r>
            <a:endParaRPr>
              <a:solidFill>
                <a:schemeClr val="dk1"/>
              </a:solidFill>
            </a:endParaRPr>
          </a:p>
          <a:p>
            <a:pPr marL="457200" lvl="0" indent="-282734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football / rugby clubs</a:t>
            </a:r>
            <a:endParaRPr>
              <a:solidFill>
                <a:schemeClr val="dk1"/>
              </a:solidFill>
            </a:endParaRPr>
          </a:p>
          <a:p>
            <a:pPr marL="457200" lvl="0" indent="-282734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dance clubs</a:t>
            </a:r>
            <a:endParaRPr>
              <a:solidFill>
                <a:schemeClr val="dk1"/>
              </a:solidFill>
            </a:endParaRPr>
          </a:p>
          <a:p>
            <a:pPr marL="457200" lvl="0" indent="-282734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family commitments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If sessions feel repetitive, attendance may drop.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135" name="Google Shape;135;p22"/>
          <p:cNvSpPr txBox="1"/>
          <p:nvPr/>
        </p:nvSpPr>
        <p:spPr>
          <a:xfrm>
            <a:off x="4365625" y="1577475"/>
            <a:ext cx="3383400" cy="292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 b="1">
                <a:solidFill>
                  <a:schemeClr val="dk1"/>
                </a:solidFill>
              </a:rPr>
              <a:t>Solution: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Keep sessions varied</a:t>
            </a:r>
            <a:endParaRPr sz="180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Theme weeks</a:t>
            </a:r>
            <a:endParaRPr sz="180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Festivals / competitions</a:t>
            </a:r>
            <a:endParaRPr sz="180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Rewards system</a:t>
            </a:r>
            <a:endParaRPr sz="1800">
              <a:solidFill>
                <a:schemeClr val="dk1"/>
              </a:solidFill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>
                <a:solidFill>
                  <a:schemeClr val="dk1"/>
                </a:solidFill>
              </a:rPr>
              <a:t>Bring-a-friend sessions</a:t>
            </a:r>
            <a:endParaRPr sz="18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3) Volunteer / Coach Recruitment </a:t>
            </a:r>
            <a:endParaRPr/>
          </a:p>
        </p:txBody>
      </p:sp>
      <p:sp>
        <p:nvSpPr>
          <p:cNvPr id="141" name="Google Shape;141;p23"/>
          <p:cNvSpPr txBox="1">
            <a:spLocks noGrp="1"/>
          </p:cNvSpPr>
          <p:nvPr>
            <p:ph type="body" idx="1"/>
          </p:nvPr>
        </p:nvSpPr>
        <p:spPr>
          <a:xfrm>
            <a:off x="870875" y="1725250"/>
            <a:ext cx="2968800" cy="295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A sustainable programme needs:</a:t>
            </a:r>
            <a:endParaRPr>
              <a:solidFill>
                <a:schemeClr val="dk1"/>
              </a:solidFill>
            </a:endParaRPr>
          </a:p>
          <a:p>
            <a:pPr marL="457200" lvl="0" indent="-287973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qualified coaches</a:t>
            </a:r>
            <a:endParaRPr>
              <a:solidFill>
                <a:schemeClr val="dk1"/>
              </a:solidFill>
            </a:endParaRPr>
          </a:p>
          <a:p>
            <a:pPr marL="457200" lvl="0" indent="-287973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helpers</a:t>
            </a:r>
            <a:endParaRPr>
              <a:solidFill>
                <a:schemeClr val="dk1"/>
              </a:solidFill>
            </a:endParaRPr>
          </a:p>
          <a:p>
            <a:pPr marL="457200" lvl="0" indent="-287973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safeguarding-trained staff</a:t>
            </a:r>
            <a:endParaRPr>
              <a:solidFill>
                <a:schemeClr val="dk1"/>
              </a:solidFill>
            </a:endParaRPr>
          </a:p>
          <a:p>
            <a:pPr marL="457200" lvl="0" indent="-287973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Char char="●"/>
            </a:pPr>
            <a:r>
              <a:rPr lang="en-GB">
                <a:solidFill>
                  <a:schemeClr val="dk1"/>
                </a:solidFill>
              </a:rPr>
              <a:t>consistent volunteers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Volunteer burnout can stop delivery.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142" name="Google Shape;142;p23"/>
          <p:cNvSpPr txBox="1"/>
          <p:nvPr/>
        </p:nvSpPr>
        <p:spPr>
          <a:xfrm>
            <a:off x="4474775" y="1686725"/>
            <a:ext cx="3611700" cy="17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 b="1">
                <a:solidFill>
                  <a:schemeClr val="dk1"/>
                </a:solidFill>
              </a:rPr>
              <a:t>Solution:</a:t>
            </a:r>
            <a:endParaRPr sz="1600" b="1">
              <a:solidFill>
                <a:schemeClr val="dk1"/>
              </a:solidFill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Develop school sports leaders</a:t>
            </a:r>
            <a:endParaRPr sz="1600">
              <a:solidFill>
                <a:schemeClr val="dk1"/>
              </a:solidFill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Use older pupils as mentors &amp; leaders</a:t>
            </a:r>
            <a:endParaRPr sz="1600">
              <a:solidFill>
                <a:schemeClr val="dk1"/>
              </a:solidFill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Partner with Welsh Netball coaching pathway</a:t>
            </a:r>
            <a:endParaRPr sz="1600">
              <a:solidFill>
                <a:schemeClr val="dk1"/>
              </a:solidFill>
            </a:endParaRPr>
          </a:p>
          <a:p>
            <a:pPr marL="45720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</a:pPr>
            <a:r>
              <a:rPr lang="en-GB" sz="1600">
                <a:solidFill>
                  <a:schemeClr val="dk1"/>
                </a:solidFill>
              </a:rPr>
              <a:t>Recruit parent volunteers</a:t>
            </a:r>
            <a:endParaRPr sz="16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43" name="Google Shape;143;p23" descr="Boys listening to coach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959126" y="393750"/>
            <a:ext cx="1996273" cy="13315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4) Retaining participants long term </a:t>
            </a:r>
            <a:endParaRPr/>
          </a:p>
        </p:txBody>
      </p:sp>
      <p:sp>
        <p:nvSpPr>
          <p:cNvPr id="149" name="Google Shape;149;p24"/>
          <p:cNvSpPr txBox="1">
            <a:spLocks noGrp="1"/>
          </p:cNvSpPr>
          <p:nvPr>
            <p:ph type="body" idx="1"/>
          </p:nvPr>
        </p:nvSpPr>
        <p:spPr>
          <a:xfrm>
            <a:off x="751775" y="1567550"/>
            <a:ext cx="3762600" cy="305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2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2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Initial sign-up may be strong, but maintaining attendance is harder.</a:t>
            </a:r>
            <a:endParaRPr sz="1726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2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Children stop attending if:</a:t>
            </a:r>
            <a:endParaRPr sz="1726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3529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 sz="172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confidence drops</a:t>
            </a:r>
            <a:endParaRPr sz="1726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3529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 sz="172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skill level feels too high</a:t>
            </a:r>
            <a:endParaRPr sz="1726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3529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 sz="172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friends leave</a:t>
            </a:r>
            <a:endParaRPr sz="1726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3529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Arial"/>
              <a:buChar char="●"/>
            </a:pPr>
            <a:r>
              <a:rPr lang="en-GB" sz="172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sessions become repetitive</a:t>
            </a:r>
            <a:endParaRPr sz="1726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2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Research shows </a:t>
            </a:r>
            <a:r>
              <a:rPr lang="en-GB" sz="1726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enjoyment and belonging are the biggest predictors of youth sport retention</a:t>
            </a:r>
            <a:r>
              <a:rPr lang="en-GB" sz="172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 sz="1726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150" name="Google Shape;150;p24"/>
          <p:cNvSpPr txBox="1"/>
          <p:nvPr/>
        </p:nvSpPr>
        <p:spPr>
          <a:xfrm>
            <a:off x="4572000" y="1666900"/>
            <a:ext cx="4397400" cy="175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500" b="1">
                <a:solidFill>
                  <a:schemeClr val="dk1"/>
                </a:solidFill>
              </a:rPr>
              <a:t>Solution:</a:t>
            </a:r>
            <a:endParaRPr sz="1500" b="1">
              <a:solidFill>
                <a:schemeClr val="dk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-GB" sz="1500" b="1">
                <a:solidFill>
                  <a:schemeClr val="dk1"/>
                </a:solidFill>
              </a:rPr>
              <a:t>Focus on fun first</a:t>
            </a:r>
            <a:endParaRPr sz="1500" b="1">
              <a:solidFill>
                <a:schemeClr val="dk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-GB" sz="1500" b="1">
                <a:solidFill>
                  <a:schemeClr val="dk1"/>
                </a:solidFill>
              </a:rPr>
              <a:t>Celebrate progress</a:t>
            </a:r>
            <a:endParaRPr sz="1500" b="1">
              <a:solidFill>
                <a:schemeClr val="dk1"/>
              </a:solidFill>
            </a:endParaRPr>
          </a:p>
          <a:p>
            <a:pPr marL="457200" lvl="0" indent="-3238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Char char="●"/>
            </a:pPr>
            <a:r>
              <a:rPr lang="en-GB" sz="1500" b="1">
                <a:solidFill>
                  <a:schemeClr val="dk1"/>
                </a:solidFill>
              </a:rPr>
              <a:t>Inclusive coaching</a:t>
            </a:r>
            <a:endParaRPr sz="1500" b="1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51" name="Google Shape;151;p24" descr="2022 calendar page on blue background business planning appointment meeting concept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71905" y="3131851"/>
            <a:ext cx="2806851" cy="187077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5"/>
          <p:cNvSpPr txBox="1">
            <a:spLocks noGrp="1"/>
          </p:cNvSpPr>
          <p:nvPr>
            <p:ph type="title"/>
          </p:nvPr>
        </p:nvSpPr>
        <p:spPr>
          <a:xfrm>
            <a:off x="1337200" y="403675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5) Lack of Transition Into Clubs </a:t>
            </a:r>
            <a:endParaRPr/>
          </a:p>
        </p:txBody>
      </p:sp>
      <p:sp>
        <p:nvSpPr>
          <p:cNvPr id="157" name="Google Shape;157;p25"/>
          <p:cNvSpPr txBox="1">
            <a:spLocks noGrp="1"/>
          </p:cNvSpPr>
          <p:nvPr>
            <p:ph type="body" idx="1"/>
          </p:nvPr>
        </p:nvSpPr>
        <p:spPr>
          <a:xfrm>
            <a:off x="1287600" y="1408800"/>
            <a:ext cx="2998800" cy="189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1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Without a clear pathway, children may stop playing once school sessions end.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reduces long-term sporting impact.</a:t>
            </a:r>
            <a:endParaRPr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b="1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158" name="Google Shape;158;p25"/>
          <p:cNvSpPr txBox="1"/>
          <p:nvPr/>
        </p:nvSpPr>
        <p:spPr>
          <a:xfrm>
            <a:off x="4663275" y="1408800"/>
            <a:ext cx="3581700" cy="251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</a:rPr>
              <a:t>Solution:</a:t>
            </a:r>
            <a:br>
              <a:rPr lang="en-GB" b="1">
                <a:solidFill>
                  <a:schemeClr val="dk1"/>
                </a:solidFill>
              </a:rPr>
            </a:br>
            <a:r>
              <a:rPr lang="en-GB">
                <a:solidFill>
                  <a:schemeClr val="dk1"/>
                </a:solidFill>
              </a:rPr>
              <a:t> Create clear links with:</a:t>
            </a:r>
            <a:endParaRPr>
              <a:solidFill>
                <a:schemeClr val="dk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>
                <a:solidFill>
                  <a:schemeClr val="dk1"/>
                </a:solidFill>
              </a:rPr>
              <a:t>local junior netball clubs</a:t>
            </a:r>
            <a:endParaRPr>
              <a:solidFill>
                <a:schemeClr val="dk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>
                <a:solidFill>
                  <a:schemeClr val="dk1"/>
                </a:solidFill>
              </a:rPr>
              <a:t>Neath Port Talbot school competitions</a:t>
            </a:r>
            <a:endParaRPr>
              <a:solidFill>
                <a:schemeClr val="dk1"/>
              </a:solidFill>
            </a:endParaRPr>
          </a:p>
          <a:p>
            <a:pPr marL="457200" lvl="0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>
                <a:solidFill>
                  <a:schemeClr val="dk1"/>
                </a:solidFill>
              </a:rPr>
              <a:t>Welsh Netball development pathway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School → club → competition → long-term participation</a:t>
            </a:r>
            <a:endParaRPr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6) gender stereotypes </a:t>
            </a:r>
            <a:endParaRPr/>
          </a:p>
        </p:txBody>
      </p:sp>
      <p:sp>
        <p:nvSpPr>
          <p:cNvPr id="164" name="Google Shape;164;p26"/>
          <p:cNvSpPr txBox="1">
            <a:spLocks noGrp="1"/>
          </p:cNvSpPr>
          <p:nvPr>
            <p:ph type="body" idx="1"/>
          </p:nvPr>
        </p:nvSpPr>
        <p:spPr>
          <a:xfrm>
            <a:off x="1089175" y="1116150"/>
            <a:ext cx="28500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1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Netball is traditionally seen as a female-dominated sport, which can discourage boys from taking part.</a:t>
            </a:r>
            <a:endParaRPr sz="1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lang="en-GB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Boys may feel the sport is “not for them”</a:t>
            </a:r>
            <a:endParaRPr sz="1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lang="en-GB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Peer pressure can reduce confidence to join</a:t>
            </a:r>
            <a:endParaRPr sz="1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●"/>
            </a:pPr>
            <a:r>
              <a:rPr lang="en-GB" sz="1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Lack of male role models in netball locally</a:t>
            </a:r>
            <a:endParaRPr sz="1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165" name="Google Shape;165;p26"/>
          <p:cNvSpPr txBox="1"/>
          <p:nvPr/>
        </p:nvSpPr>
        <p:spPr>
          <a:xfrm>
            <a:off x="4841875" y="972300"/>
            <a:ext cx="3720600" cy="274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b="1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Solution</a:t>
            </a:r>
            <a:endParaRPr sz="1300" b="1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Many boys (and parents) are unaware that:</a:t>
            </a:r>
            <a:endParaRPr sz="1300">
              <a:solidFill>
                <a:schemeClr val="dk1"/>
              </a:solidFill>
            </a:endParaRPr>
          </a:p>
          <a:p>
            <a:pPr marL="457200" lvl="0" indent="-3111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GB" sz="1300">
                <a:solidFill>
                  <a:schemeClr val="dk1"/>
                </a:solidFill>
              </a:rPr>
              <a:t>boys </a:t>
            </a:r>
            <a:r>
              <a:rPr lang="en-GB" sz="1300" i="1">
                <a:solidFill>
                  <a:schemeClr val="dk1"/>
                </a:solidFill>
              </a:rPr>
              <a:t>can</a:t>
            </a:r>
            <a:r>
              <a:rPr lang="en-GB" sz="1300">
                <a:solidFill>
                  <a:schemeClr val="dk1"/>
                </a:solidFill>
              </a:rPr>
              <a:t> play netball</a:t>
            </a:r>
            <a:endParaRPr sz="1300">
              <a:solidFill>
                <a:schemeClr val="dk1"/>
              </a:solidFill>
            </a:endParaRPr>
          </a:p>
          <a:p>
            <a:pPr marL="457200" lvl="0" indent="-3111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GB" sz="1300">
                <a:solidFill>
                  <a:schemeClr val="dk1"/>
                </a:solidFill>
              </a:rPr>
              <a:t>mixed netball formats exist</a:t>
            </a:r>
            <a:endParaRPr sz="1300">
              <a:solidFill>
                <a:schemeClr val="dk1"/>
              </a:solidFill>
            </a:endParaRPr>
          </a:p>
          <a:p>
            <a:pPr marL="457200" lvl="0" indent="-3111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Char char="●"/>
            </a:pPr>
            <a:r>
              <a:rPr lang="en-GB" sz="1300">
                <a:solidFill>
                  <a:schemeClr val="dk1"/>
                </a:solidFill>
              </a:rPr>
              <a:t>there are development pathways for males in the sport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This creates a participation gap from an early age.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dk1"/>
                </a:solidFill>
              </a:rPr>
              <a:t>Swansea university also hosts mixed netball tournaments throughout the year</a:t>
            </a: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3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66" name="Google Shape;166;p26"/>
          <p:cNvSpPr txBox="1"/>
          <p:nvPr/>
        </p:nvSpPr>
        <p:spPr>
          <a:xfrm>
            <a:off x="99200" y="4076950"/>
            <a:ext cx="5973000" cy="91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b="1" u="sng">
                <a:solidFill>
                  <a:srgbClr val="E06666"/>
                </a:solidFill>
                <a:highlight>
                  <a:srgbClr val="22242A"/>
                </a:highlight>
                <a:latin typeface="Google Sans"/>
                <a:ea typeface="Google Sans"/>
                <a:cs typeface="Google Sans"/>
                <a:sym typeface="Google Sans"/>
              </a:rPr>
              <a:t>Did you know? </a:t>
            </a:r>
            <a:r>
              <a:rPr lang="en-GB" sz="1200">
                <a:solidFill>
                  <a:srgbClr val="E06666"/>
                </a:solidFill>
                <a:highlight>
                  <a:srgbClr val="22242A"/>
                </a:highlight>
                <a:latin typeface="Google Sans"/>
                <a:ea typeface="Google Sans"/>
                <a:cs typeface="Google Sans"/>
                <a:sym typeface="Google Sans"/>
              </a:rPr>
              <a:t>In England, </a:t>
            </a:r>
            <a:r>
              <a:rPr lang="en-GB" sz="1200">
                <a:solidFill>
                  <a:srgbClr val="E06666"/>
                </a:solidFill>
                <a:latin typeface="Google Sans"/>
                <a:ea typeface="Google Sans"/>
                <a:cs typeface="Google Sans"/>
                <a:sym typeface="Google Sans"/>
              </a:rPr>
              <a:t>around 20,000 men and boys are participating in the sport, with a reported 86,300 boys (aged 5–16) playing weekly and is also one of the fasted growing male and mixed gender sport. </a:t>
            </a:r>
            <a:r>
              <a:rPr lang="en-GB" sz="1100">
                <a:solidFill>
                  <a:srgbClr val="E06666"/>
                </a:solidFill>
              </a:rPr>
              <a:t> </a:t>
            </a:r>
            <a:r>
              <a:rPr lang="en-GB" sz="1200">
                <a:solidFill>
                  <a:srgbClr val="E0666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(Middleton, 2025)</a:t>
            </a:r>
            <a:r>
              <a:rPr lang="en-GB" sz="1100">
                <a:solidFill>
                  <a:srgbClr val="E06666"/>
                </a:solidFill>
              </a:rPr>
              <a:t> </a:t>
            </a:r>
            <a:endParaRPr sz="1300">
              <a:solidFill>
                <a:srgbClr val="E06666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Any questions?</a:t>
            </a:r>
            <a:endParaRPr/>
          </a:p>
        </p:txBody>
      </p:sp>
      <p:sp>
        <p:nvSpPr>
          <p:cNvPr id="172" name="Google Shape;172;p2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73" name="Google Shape;173;p27" descr="questions and answers icon vector. Isolated contour symbol illustration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49425" y="1299763"/>
            <a:ext cx="2968627" cy="29686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27" descr="questions and answers icon vector. Isolated contour symbol illustration (provided by Getty Images)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30675" y="1152475"/>
            <a:ext cx="3115924" cy="31159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Final summary </a:t>
            </a:r>
            <a:endParaRPr/>
          </a:p>
        </p:txBody>
      </p:sp>
      <p:sp>
        <p:nvSpPr>
          <p:cNvPr id="180" name="Google Shape;180;p28"/>
          <p:cNvSpPr txBox="1">
            <a:spLocks noGrp="1"/>
          </p:cNvSpPr>
          <p:nvPr>
            <p:ph type="body" idx="1"/>
          </p:nvPr>
        </p:nvSpPr>
        <p:spPr>
          <a:xfrm>
            <a:off x="1297500" y="1220275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10000"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35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Junior Netball Programme at Ysgol Bae Baglan is </a:t>
            </a:r>
            <a:r>
              <a:rPr lang="en-GB" sz="1635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realistic, affordable and sustainable because:</a:t>
            </a:r>
            <a:endParaRPr sz="1635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35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It has a low setup cost, inclusive sport, school facilities already exist, strong local netball pathways, partnership opportunities, funding available, positive health and social outcomes.</a:t>
            </a:r>
            <a:endParaRPr sz="1635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838200" marR="3810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724" b="1" u="sng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More active children, stronger school-community links, and a long-term sporting pathway from participation into club netball.</a:t>
            </a:r>
            <a:endParaRPr sz="1724" b="1" u="sng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40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29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87" name="Google Shape;187;p29" title="Snapchat-2064988898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125391" y="0"/>
            <a:ext cx="2893219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30"/>
          <p:cNvSpPr txBox="1">
            <a:spLocks noGrp="1"/>
          </p:cNvSpPr>
          <p:nvPr>
            <p:ph type="body" idx="1"/>
          </p:nvPr>
        </p:nvSpPr>
        <p:spPr>
          <a:xfrm>
            <a:off x="133100" y="194225"/>
            <a:ext cx="3081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523"/>
              <a:buNone/>
            </a:pPr>
            <a:r>
              <a:rPr lang="en-GB" sz="1055" b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 list</a:t>
            </a:r>
            <a:endParaRPr sz="1055" b="1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1800"/>
              </a:spcBef>
              <a:spcAft>
                <a:spcPts val="0"/>
              </a:spcAft>
              <a:buSzPts val="523"/>
              <a:buNone/>
            </a:pPr>
            <a:r>
              <a:rPr lang="en-GB" sz="11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England Netball. (2025). </a:t>
            </a:r>
            <a:r>
              <a:rPr lang="en-GB" sz="11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About England Netball | England Netball</a:t>
            </a:r>
            <a:r>
              <a:rPr lang="en-GB" sz="11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https://www.englandnetball.co.uk/about/.</a:t>
            </a:r>
            <a:endParaRPr sz="11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523"/>
              <a:buNone/>
            </a:pPr>
            <a:r>
              <a:rPr lang="en-GB" sz="11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GOV.WALES. (2025). </a:t>
            </a:r>
            <a:r>
              <a:rPr lang="en-GB" sz="11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Schools’ census results: January 2025 [HTML] | GOV.WALES</a:t>
            </a:r>
            <a:r>
              <a:rPr lang="en-GB" sz="11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https://www.gov.wales/schools-census-results-january-2025-html?.</a:t>
            </a:r>
            <a:endParaRPr sz="11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523"/>
              <a:buNone/>
            </a:pPr>
            <a:r>
              <a:rPr lang="en-GB" sz="11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Hoskyn, K., Dickson, G. and Sotiriadou, P. (2018). Leveraging medium-sized sport events to attract club participants. </a:t>
            </a:r>
            <a:r>
              <a:rPr lang="en-GB" sz="11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Marketing Intelligence &amp; Planning</a:t>
            </a:r>
            <a:r>
              <a:rPr lang="en-GB" sz="11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36(2), pp.199–212. doi:https://doi.org/10.1108/mip-04-2017-0063.</a:t>
            </a:r>
            <a:endParaRPr sz="11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SzPts val="523"/>
              <a:buNone/>
            </a:pPr>
            <a:endParaRPr sz="855"/>
          </a:p>
        </p:txBody>
      </p:sp>
      <p:sp>
        <p:nvSpPr>
          <p:cNvPr id="193" name="Google Shape;193;p30"/>
          <p:cNvSpPr txBox="1"/>
          <p:nvPr/>
        </p:nvSpPr>
        <p:spPr>
          <a:xfrm>
            <a:off x="3214700" y="395775"/>
            <a:ext cx="3155100" cy="405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23"/>
              <a:buFont typeface="Arial"/>
              <a:buNone/>
            </a:pP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Middleton, E. (2025). Men’s netball: England captain James Thomson-Boston on Australia series, training with women and World Cup. </a:t>
            </a:r>
            <a:r>
              <a:rPr lang="en-GB" sz="9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BBC Sport</a:t>
            </a: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23 May. Available at: https://www.bbc.co.uk/sport/netball/articles/c20n9prpvreo.</a:t>
            </a:r>
            <a:endParaRPr sz="9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23"/>
              <a:buFont typeface="Arial"/>
              <a:buNone/>
            </a:pP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Npt.gov.uk. (2026). </a:t>
            </a:r>
            <a:r>
              <a:rPr lang="en-GB" sz="9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Active Young People Team - NPT Council</a:t>
            </a: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https://www.npt.gov.uk/parks-sport-and-leisure/sports-and-activities/npt-physical-activity-and-sport-service/active-young-people-team/ [Accessed 5 May 2026].</a:t>
            </a:r>
            <a:endParaRPr sz="9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523"/>
              <a:buFont typeface="Arial"/>
              <a:buNone/>
            </a:pP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Petitpas, A.J., Cornelius, A.E., Van Raalte, J.L. and Jones, T. (2005). A Framework for Planning Youth Sport Programs That Foster Psychosocial Development. </a:t>
            </a:r>
            <a:r>
              <a:rPr lang="en-GB" sz="9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Sport Psychologist</a:t>
            </a: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[online] 19(1), pp.63–80. doi:https://doi.org/10.1123/tsp.19.1.63.</a:t>
            </a:r>
            <a:endParaRPr sz="9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>
              <a:solidFill>
                <a:schemeClr val="lt2"/>
              </a:solidFill>
            </a:endParaRPr>
          </a:p>
        </p:txBody>
      </p:sp>
      <p:sp>
        <p:nvSpPr>
          <p:cNvPr id="194" name="Google Shape;194;p30"/>
          <p:cNvSpPr txBox="1"/>
          <p:nvPr/>
        </p:nvSpPr>
        <p:spPr>
          <a:xfrm>
            <a:off x="6449225" y="395775"/>
            <a:ext cx="2417100" cy="68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Rich, K.A., Spaaij, R. and Misener, L. (2021). Theorizing Community for Sport Management Research and Practice. </a:t>
            </a:r>
            <a:r>
              <a:rPr lang="en-GB" sz="9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Frontiers in Sports and Active Living</a:t>
            </a: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3. doi:https://doi.org/10.3389/fspor.2021.774366.</a:t>
            </a:r>
            <a:endParaRPr sz="9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Sport.wales. (2026). </a:t>
            </a:r>
            <a:r>
              <a:rPr lang="en-GB" sz="9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Grants and funding | Sport Wales</a:t>
            </a: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https://sport.wales/funding [Accessed 7 May 2026].</a:t>
            </a:r>
            <a:endParaRPr sz="9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Veal, A.J. (2011). Planning for leisure, sport, tourism and the arts: goals and rationales. </a:t>
            </a:r>
            <a:r>
              <a:rPr lang="en-GB" sz="970" i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World Leisure Journal</a:t>
            </a:r>
            <a:r>
              <a:rPr lang="en-GB" sz="97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53(2), pp.119–148. doi:https://doi.org/10.1080/04419057.2011.580553.</a:t>
            </a:r>
            <a:endParaRPr sz="97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855">
              <a:solidFill>
                <a:schemeClr val="lt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800">
              <a:solidFill>
                <a:schemeClr val="lt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2" ma:contentTypeDescription="Create a new document." ma:contentTypeScope="" ma:versionID="f33347603ae71a8147824d20076d83dd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6b4b3ad904b5ab8db50dd8bce1916065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D0DE0F54-406A-42D7-B0DE-460DD7572C3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927DCE2-797A-4471-96A9-7CA182E2171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A9892D3-1A10-443E-9721-CB9A17995D13}">
  <ds:schemaRefs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0085e1a2-9cbf-4b92-866b-21f3c89040b6"/>
    <ds:schemaRef ds:uri="http://www.w3.org/XML/1998/namespace"/>
    <ds:schemaRef ds:uri="http://purl.org/dc/dcmitype/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1838</Words>
  <Application>Microsoft Office PowerPoint</Application>
  <PresentationFormat>On-screen Show (16:9)</PresentationFormat>
  <Paragraphs>252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Lato</vt:lpstr>
      <vt:lpstr>Arial</vt:lpstr>
      <vt:lpstr>Google Sans</vt:lpstr>
      <vt:lpstr>Times New Roman</vt:lpstr>
      <vt:lpstr>Simple Dark</vt:lpstr>
      <vt:lpstr>Developing a Sustainable Physical Activity Session for 7–11 Year Olds at Ysgol Bae Baglan </vt:lpstr>
      <vt:lpstr>Developing a Sustainable Junior Netball Programme at Ysgol Bae Baglan .</vt:lpstr>
      <vt:lpstr>Ideas for Engaging the Group - Children attend sport for FUN first, competition second. </vt:lpstr>
      <vt:lpstr>Planning, Marketing, Delivery &amp; Evaluation </vt:lpstr>
      <vt:lpstr>Who Can Help? </vt:lpstr>
      <vt:lpstr>Funding and cost breakdown.</vt:lpstr>
      <vt:lpstr>What is the key to make this successful? </vt:lpstr>
      <vt:lpstr>Challenges. </vt:lpstr>
      <vt:lpstr>1) Cost of Participation </vt:lpstr>
      <vt:lpstr>2) Competition From Other Activities </vt:lpstr>
      <vt:lpstr>3) Volunteer / Coach Recruitment </vt:lpstr>
      <vt:lpstr>4) Retaining participants long term </vt:lpstr>
      <vt:lpstr>5) Lack of Transition Into Clubs </vt:lpstr>
      <vt:lpstr>6) gender stereotypes </vt:lpstr>
      <vt:lpstr>Any questions?</vt:lpstr>
      <vt:lpstr>Final summary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Oly Frost (2400829)</cp:lastModifiedBy>
  <cp:revision>1</cp:revision>
  <dcterms:modified xsi:type="dcterms:W3CDTF">2026-05-07T19:09:57Z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