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30"/>
  </p:notesMasterIdLst>
  <p:sldIdLst>
    <p:sldId id="268" r:id="rId5"/>
    <p:sldId id="310" r:id="rId6"/>
    <p:sldId id="311" r:id="rId7"/>
    <p:sldId id="312" r:id="rId8"/>
    <p:sldId id="313" r:id="rId9"/>
    <p:sldId id="314" r:id="rId10"/>
    <p:sldId id="315" r:id="rId11"/>
    <p:sldId id="317" r:id="rId12"/>
    <p:sldId id="320" r:id="rId13"/>
    <p:sldId id="316" r:id="rId14"/>
    <p:sldId id="318" r:id="rId15"/>
    <p:sldId id="331" r:id="rId16"/>
    <p:sldId id="319" r:id="rId17"/>
    <p:sldId id="321" r:id="rId18"/>
    <p:sldId id="332" r:id="rId19"/>
    <p:sldId id="333" r:id="rId20"/>
    <p:sldId id="323" r:id="rId21"/>
    <p:sldId id="322" r:id="rId22"/>
    <p:sldId id="324" r:id="rId23"/>
    <p:sldId id="326" r:id="rId24"/>
    <p:sldId id="327" r:id="rId25"/>
    <p:sldId id="334" r:id="rId26"/>
    <p:sldId id="329" r:id="rId27"/>
    <p:sldId id="328" r:id="rId28"/>
    <p:sldId id="33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rystal Hanson" initials="CH" lastIdx="1" clrIdx="0">
    <p:extLst>
      <p:ext uri="{19B8F6BF-5375-455C-9EA6-DF929625EA0E}">
        <p15:presenceInfo xmlns:p15="http://schemas.microsoft.com/office/powerpoint/2012/main" userId="87a4c104ddf34ba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A5A5A"/>
    <a:srgbClr val="1D27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9"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8A9880-B167-4121-ACF1-E2BB67B43D39}" type="datetimeFigureOut">
              <a:rPr lang="en-CA" smtClean="0"/>
              <a:t>2024-09-09</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51E911-6660-484B-8280-968027DBB353}" type="slidenum">
              <a:rPr lang="en-CA" smtClean="0"/>
              <a:t>‹#›</a:t>
            </a:fld>
            <a:endParaRPr lang="en-CA"/>
          </a:p>
        </p:txBody>
      </p:sp>
    </p:spTree>
    <p:extLst>
      <p:ext uri="{BB962C8B-B14F-4D97-AF65-F5344CB8AC3E}">
        <p14:creationId xmlns:p14="http://schemas.microsoft.com/office/powerpoint/2010/main" val="4432720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451E911-6660-484B-8280-968027DBB353}" type="slidenum">
              <a:rPr lang="en-CA" smtClean="0"/>
              <a:t>1</a:t>
            </a:fld>
            <a:endParaRPr lang="en-CA"/>
          </a:p>
        </p:txBody>
      </p:sp>
    </p:spTree>
    <p:extLst>
      <p:ext uri="{BB962C8B-B14F-4D97-AF65-F5344CB8AC3E}">
        <p14:creationId xmlns:p14="http://schemas.microsoft.com/office/powerpoint/2010/main" val="1119570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451E911-6660-484B-8280-968027DBB353}" type="slidenum">
              <a:rPr lang="en-CA" smtClean="0"/>
              <a:t>6</a:t>
            </a:fld>
            <a:endParaRPr lang="en-CA"/>
          </a:p>
        </p:txBody>
      </p:sp>
    </p:spTree>
    <p:extLst>
      <p:ext uri="{BB962C8B-B14F-4D97-AF65-F5344CB8AC3E}">
        <p14:creationId xmlns:p14="http://schemas.microsoft.com/office/powerpoint/2010/main" val="2688017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451E911-6660-484B-8280-968027DBB353}" type="slidenum">
              <a:rPr lang="en-CA" smtClean="0"/>
              <a:t>7</a:t>
            </a:fld>
            <a:endParaRPr lang="en-CA"/>
          </a:p>
        </p:txBody>
      </p:sp>
    </p:spTree>
    <p:extLst>
      <p:ext uri="{BB962C8B-B14F-4D97-AF65-F5344CB8AC3E}">
        <p14:creationId xmlns:p14="http://schemas.microsoft.com/office/powerpoint/2010/main" val="1340677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451E911-6660-484B-8280-968027DBB353}" type="slidenum">
              <a:rPr lang="en-CA" smtClean="0"/>
              <a:t>8</a:t>
            </a:fld>
            <a:endParaRPr lang="en-CA"/>
          </a:p>
        </p:txBody>
      </p:sp>
    </p:spTree>
    <p:extLst>
      <p:ext uri="{BB962C8B-B14F-4D97-AF65-F5344CB8AC3E}">
        <p14:creationId xmlns:p14="http://schemas.microsoft.com/office/powerpoint/2010/main" val="1443333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451E911-6660-484B-8280-968027DBB353}" type="slidenum">
              <a:rPr lang="en-CA" smtClean="0"/>
              <a:t>9</a:t>
            </a:fld>
            <a:endParaRPr lang="en-CA"/>
          </a:p>
        </p:txBody>
      </p:sp>
    </p:spTree>
    <p:extLst>
      <p:ext uri="{BB962C8B-B14F-4D97-AF65-F5344CB8AC3E}">
        <p14:creationId xmlns:p14="http://schemas.microsoft.com/office/powerpoint/2010/main" val="6018542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451E911-6660-484B-8280-968027DBB353}" type="slidenum">
              <a:rPr lang="en-CA" smtClean="0"/>
              <a:t>10</a:t>
            </a:fld>
            <a:endParaRPr lang="en-CA"/>
          </a:p>
        </p:txBody>
      </p:sp>
    </p:spTree>
    <p:extLst>
      <p:ext uri="{BB962C8B-B14F-4D97-AF65-F5344CB8AC3E}">
        <p14:creationId xmlns:p14="http://schemas.microsoft.com/office/powerpoint/2010/main" val="2522437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C451E911-6660-484B-8280-968027DBB353}" type="slidenum">
              <a:rPr lang="en-CA" smtClean="0"/>
              <a:t>13</a:t>
            </a:fld>
            <a:endParaRPr lang="en-CA"/>
          </a:p>
        </p:txBody>
      </p:sp>
    </p:spTree>
    <p:extLst>
      <p:ext uri="{BB962C8B-B14F-4D97-AF65-F5344CB8AC3E}">
        <p14:creationId xmlns:p14="http://schemas.microsoft.com/office/powerpoint/2010/main" val="4115156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9/9/2024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7225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9/9/2024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52010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9/9/2024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70401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9/9/2024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52231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9/9/2024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16775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9/9/2024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42260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9/9/2024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40723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9/9/2024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411850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9/9/2024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84398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9/9/2024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0708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openclipart.org/detail/167691/megafono-by-roshellin" TargetMode="External"/><Relationship Id="rId7" Type="http://schemas.openxmlformats.org/officeDocument/2006/relationships/hyperlink" Target="https://openclipart.org/detail/28505/musical-note" TargetMode="Externa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hyperlink" Target="http://maratspanish.wikispaces.com/Tema+2B+Examen+Study+Guide"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publicdomainpictures.net/cs/view-image.php?image=51251&amp;picture=otaznik"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pixabay.com/en/books-book-literature-education-315393/"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lafuencislainenglish.blogspot.co.uk/2012/10/digestive-system.html" TargetMode="External"/><Relationship Id="rId3" Type="http://schemas.openxmlformats.org/officeDocument/2006/relationships/image" Target="../media/image7.png"/><Relationship Id="rId7"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www.pngall.com/nose-png/download/39923" TargetMode="External"/><Relationship Id="rId5" Type="http://schemas.openxmlformats.org/officeDocument/2006/relationships/image" Target="../media/image8.png"/><Relationship Id="rId10" Type="http://schemas.openxmlformats.org/officeDocument/2006/relationships/hyperlink" Target="https://www.pngall.com/musical-notes-png/" TargetMode="External"/><Relationship Id="rId4" Type="http://schemas.openxmlformats.org/officeDocument/2006/relationships/hyperlink" Target="http://www.pngall.com/question-mark-png/download/30074" TargetMode="External"/><Relationship Id="rId9"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hyperlink" Target="https://svgsilh.com/image/30456.html"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hyperlink" Target="https://pixabay.com/ja/%E3%83%AC%E3%83%B3%E3%82%AC-%E5%A3%81-%E8%B5%A4-161235/" TargetMode="External"/><Relationship Id="rId9" Type="http://schemas.openxmlformats.org/officeDocument/2006/relationships/hyperlink" Target="http://scn.wikipedia.org/wiki/file:musical_note_nicu_bucule_01.svg"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publicdomainpictures.net/view-image.php?image=137450&amp;picture=the-bridge" TargetMode="External"/><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pixabay.com/en/sound-wave-voice-listen-856771/" TargetMode="External"/><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hyperlink" Target="http://stackoverflow.com/questions/14195214/how-to-create-an-animated-view-of-the-wave-graph-while-audio-is-being-recorded" TargetMode="Externa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hyperlink" Target="https://blogdodelmanto.blogspot.com/2013/06/eu-so-queria-entender.html"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pngall.com/celebration-png/download/24439" TargetMode="External"/><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hyperlink" Target="http://www.pngall.com/musical-notes-png/download/15069" TargetMode="Externa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hyperlink" Target="https://zh.wikipedia.org/wiki/%E9%80%A3%E7%BA%8C%E8%A8%98%E8%99%9F" TargetMode="External"/><Relationship Id="rId7" Type="http://schemas.openxmlformats.org/officeDocument/2006/relationships/hyperlink" Target="https://www.pngall.com/clapping-hands-png/" TargetMode="External"/><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hyperlink" Target="http://cofrederecuerdosmusicales.blogspot.com/2014/02/estrofa-puente-estribillo-coda.html" TargetMode="Externa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hyperlink" Target="https://www.youtube.com/results?search_query=twang+farm" TargetMode="External"/><Relationship Id="rId7" Type="http://schemas.openxmlformats.org/officeDocument/2006/relationships/hyperlink" Target="https://www.youtube.com/watch?v=fKdJgS3-R8Y" TargetMode="External"/><Relationship Id="rId2" Type="http://schemas.openxmlformats.org/officeDocument/2006/relationships/hyperlink" Target="https://www.youtube.com/watch?v=qZ8UrMa1HeM&amp;t=1s" TargetMode="External"/><Relationship Id="rId1" Type="http://schemas.openxmlformats.org/officeDocument/2006/relationships/slideLayout" Target="../slideLayouts/slideLayout7.xml"/><Relationship Id="rId6" Type="http://schemas.openxmlformats.org/officeDocument/2006/relationships/hyperlink" Target="https://www.youtube.com/watch?v=wXPzgEs0bpM" TargetMode="External"/><Relationship Id="rId5" Type="http://schemas.openxmlformats.org/officeDocument/2006/relationships/hyperlink" Target="https://www.youtube.com/results?search_query=twang+voicemasters" TargetMode="External"/><Relationship Id="rId4" Type="http://schemas.openxmlformats.org/officeDocument/2006/relationships/hyperlink" Target="https://www.youtube.com/watch?v=UovlPhiMnBo&amp;t=196s" TargetMode="External"/><Relationship Id="rId9" Type="http://schemas.openxmlformats.org/officeDocument/2006/relationships/hyperlink" Target="https://freepngimg.com/png/81988-achievement-trophy-yellow-award-gold-free-clipart-hq"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45000">
              <a:schemeClr val="accent1">
                <a:lumMod val="45000"/>
                <a:lumOff val="55000"/>
              </a:schemeClr>
            </a:gs>
            <a:gs pos="6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0AF38-26DF-48B3-952C-4A9091D6863C}"/>
              </a:ext>
            </a:extLst>
          </p:cNvPr>
          <p:cNvSpPr>
            <a:spLocks noGrp="1"/>
          </p:cNvSpPr>
          <p:nvPr>
            <p:ph type="ctrTitle"/>
          </p:nvPr>
        </p:nvSpPr>
        <p:spPr>
          <a:xfrm>
            <a:off x="648929" y="2185261"/>
            <a:ext cx="6253317" cy="2139851"/>
          </a:xfrm>
        </p:spPr>
        <p:txBody>
          <a:bodyPr>
            <a:normAutofit/>
          </a:bodyPr>
          <a:lstStyle/>
          <a:p>
            <a:pPr algn="ctr"/>
            <a:r>
              <a:rPr lang="en-US" sz="4000" dirty="0"/>
              <a:t>TWANG PRODUCTION: </a:t>
            </a:r>
            <a:r>
              <a:rPr lang="en-US" sz="2800" cap="all" dirty="0">
                <a:effectLst/>
                <a:latin typeface="Calibri" panose="020F0502020204030204" pitchFamily="34" charset="0"/>
                <a:ea typeface="Times New Roman" panose="02020603050405020304" pitchFamily="18" charset="0"/>
                <a:cs typeface="Times New Roman" panose="02020603050405020304" pitchFamily="18" charset="0"/>
              </a:rPr>
              <a:t>Comprehensive application</a:t>
            </a:r>
            <a:br>
              <a:rPr lang="en-CA" sz="2800" dirty="0">
                <a:effectLst/>
                <a:latin typeface="Calibri" panose="020F0502020204030204" pitchFamily="34" charset="0"/>
                <a:ea typeface="Times New Roman" panose="02020603050405020304" pitchFamily="18" charset="0"/>
                <a:cs typeface="Times New Roman" panose="02020603050405020304" pitchFamily="18" charset="0"/>
              </a:rPr>
            </a:br>
            <a:r>
              <a:rPr lang="en-US" sz="2800" cap="all" dirty="0">
                <a:effectLst/>
                <a:latin typeface="Calibri" panose="020F0502020204030204" pitchFamily="34" charset="0"/>
                <a:ea typeface="Times New Roman" panose="02020603050405020304" pitchFamily="18" charset="0"/>
                <a:cs typeface="Times New Roman" panose="02020603050405020304" pitchFamily="18" charset="0"/>
              </a:rPr>
              <a:t>in vocal pedagogy literature and</a:t>
            </a:r>
            <a:br>
              <a:rPr lang="en-CA" sz="2800" dirty="0">
                <a:effectLst/>
                <a:latin typeface="Calibri" panose="020F0502020204030204" pitchFamily="34" charset="0"/>
                <a:ea typeface="Times New Roman" panose="02020603050405020304" pitchFamily="18" charset="0"/>
                <a:cs typeface="Times New Roman" panose="02020603050405020304" pitchFamily="18" charset="0"/>
              </a:rPr>
            </a:br>
            <a:r>
              <a:rPr lang="en-CA" sz="2800" cap="all" dirty="0">
                <a:effectLst/>
                <a:latin typeface="Calibri" panose="020F0502020204030204" pitchFamily="34" charset="0"/>
                <a:ea typeface="Calibri" panose="020F0502020204030204" pitchFamily="34" charset="0"/>
                <a:cs typeface="Times New Roman" panose="02020603050405020304" pitchFamily="18" charset="0"/>
              </a:rPr>
              <a:t>online sources</a:t>
            </a:r>
            <a:endParaRPr lang="en-US" sz="2800" dirty="0"/>
          </a:p>
        </p:txBody>
      </p:sp>
      <p:sp>
        <p:nvSpPr>
          <p:cNvPr id="3" name="Subtitle 2">
            <a:extLst>
              <a:ext uri="{FF2B5EF4-FFF2-40B4-BE49-F238E27FC236}">
                <a16:creationId xmlns:a16="http://schemas.microsoft.com/office/drawing/2014/main" id="{37FC2D8F-56D2-4ADF-B439-0E09E7C37894}"/>
              </a:ext>
            </a:extLst>
          </p:cNvPr>
          <p:cNvSpPr>
            <a:spLocks noGrp="1"/>
          </p:cNvSpPr>
          <p:nvPr>
            <p:ph type="subTitle" idx="1"/>
          </p:nvPr>
        </p:nvSpPr>
        <p:spPr>
          <a:xfrm>
            <a:off x="632899" y="4672739"/>
            <a:ext cx="6269347" cy="1021498"/>
          </a:xfrm>
        </p:spPr>
        <p:txBody>
          <a:bodyPr>
            <a:normAutofit/>
          </a:bodyPr>
          <a:lstStyle/>
          <a:p>
            <a:r>
              <a:rPr lang="en-US" sz="2400" dirty="0">
                <a:solidFill>
                  <a:schemeClr val="tx1">
                    <a:lumMod val="85000"/>
                    <a:lumOff val="15000"/>
                  </a:schemeClr>
                </a:solidFill>
              </a:rPr>
              <a:t>Crystal Hanson</a:t>
            </a:r>
          </a:p>
          <a:p>
            <a:r>
              <a:rPr lang="en-US" sz="1600" dirty="0">
                <a:solidFill>
                  <a:schemeClr val="tx1">
                    <a:lumMod val="85000"/>
                    <a:lumOff val="15000"/>
                  </a:schemeClr>
                </a:solidFill>
              </a:rPr>
              <a:t>BMPF7010</a:t>
            </a:r>
          </a:p>
        </p:txBody>
      </p:sp>
      <p:pic>
        <p:nvPicPr>
          <p:cNvPr id="5" name="Picture 4">
            <a:extLst>
              <a:ext uri="{FF2B5EF4-FFF2-40B4-BE49-F238E27FC236}">
                <a16:creationId xmlns:a16="http://schemas.microsoft.com/office/drawing/2014/main" id="{1DB0323E-5C03-1E68-6782-2A2D4BEF82E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9899" y="1143227"/>
            <a:ext cx="5007979" cy="4705121"/>
          </a:xfrm>
          <a:prstGeom prst="rect">
            <a:avLst/>
          </a:prstGeom>
          <a:solidFill>
            <a:schemeClr val="accent1"/>
          </a:solidFill>
          <a:ln>
            <a:noFill/>
          </a:ln>
        </p:spPr>
      </p:pic>
    </p:spTree>
    <p:extLst>
      <p:ext uri="{BB962C8B-B14F-4D97-AF65-F5344CB8AC3E}">
        <p14:creationId xmlns:p14="http://schemas.microsoft.com/office/powerpoint/2010/main" val="3912747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6CB32-901A-4DA0-AA8A-9A7B5A88BFCD}"/>
              </a:ext>
            </a:extLst>
          </p:cNvPr>
          <p:cNvSpPr>
            <a:spLocks noGrp="1"/>
          </p:cNvSpPr>
          <p:nvPr>
            <p:ph type="title" idx="4294967295"/>
          </p:nvPr>
        </p:nvSpPr>
        <p:spPr>
          <a:xfrm>
            <a:off x="1107382" y="363959"/>
            <a:ext cx="4395283" cy="1102891"/>
          </a:xfrm>
          <a:ln w="38100">
            <a:solidFill>
              <a:schemeClr val="accent1"/>
            </a:solidFill>
          </a:ln>
        </p:spPr>
        <p:txBody>
          <a:bodyPr>
            <a:normAutofit fontScale="90000"/>
          </a:bodyPr>
          <a:lstStyle/>
          <a:p>
            <a:r>
              <a:rPr lang="en-US" b="1" dirty="0">
                <a:latin typeface="+mn-lt"/>
                <a:cs typeface="Arial" panose="020B0604020202020204" pitchFamily="34" charset="0"/>
              </a:rPr>
              <a:t>Table of Contents</a:t>
            </a:r>
          </a:p>
        </p:txBody>
      </p:sp>
      <p:sp>
        <p:nvSpPr>
          <p:cNvPr id="4" name="Content Placeholder 3">
            <a:extLst>
              <a:ext uri="{FF2B5EF4-FFF2-40B4-BE49-F238E27FC236}">
                <a16:creationId xmlns:a16="http://schemas.microsoft.com/office/drawing/2014/main" id="{6AFD522D-4805-4517-3DE1-FC64D59B1FE4}"/>
              </a:ext>
            </a:extLst>
          </p:cNvPr>
          <p:cNvSpPr>
            <a:spLocks noGrp="1"/>
          </p:cNvSpPr>
          <p:nvPr>
            <p:ph idx="4294967295"/>
          </p:nvPr>
        </p:nvSpPr>
        <p:spPr>
          <a:xfrm>
            <a:off x="867165" y="1829407"/>
            <a:ext cx="4445000" cy="4101042"/>
          </a:xfrm>
          <a:solidFill>
            <a:schemeClr val="accent1"/>
          </a:solidFill>
        </p:spPr>
        <p:txBody>
          <a:bodyPr>
            <a:normAutofit fontScale="70000" lnSpcReduction="20000"/>
          </a:bodyPr>
          <a:lstStyle/>
          <a:p>
            <a:r>
              <a:rPr lang="en-US" sz="2800" dirty="0">
                <a:solidFill>
                  <a:schemeClr val="tx1"/>
                </a:solidFill>
              </a:rPr>
              <a:t>1. </a:t>
            </a:r>
            <a:r>
              <a:rPr lang="en-US" sz="3600" dirty="0">
                <a:solidFill>
                  <a:schemeClr val="tx1"/>
                </a:solidFill>
              </a:rPr>
              <a:t>Introduction</a:t>
            </a:r>
          </a:p>
          <a:p>
            <a:pPr lvl="1"/>
            <a:r>
              <a:rPr lang="en-US" sz="2200" dirty="0">
                <a:solidFill>
                  <a:schemeClr val="tx1"/>
                </a:solidFill>
              </a:rPr>
              <a:t>Personal/Background</a:t>
            </a:r>
          </a:p>
          <a:p>
            <a:pPr lvl="1"/>
            <a:r>
              <a:rPr lang="en-US" sz="2200" dirty="0">
                <a:solidFill>
                  <a:schemeClr val="tx1"/>
                </a:solidFill>
              </a:rPr>
              <a:t>Reasoning/Rationale</a:t>
            </a:r>
          </a:p>
          <a:p>
            <a:pPr marL="201168" lvl="1" indent="0">
              <a:buNone/>
            </a:pPr>
            <a:r>
              <a:rPr lang="en-US" sz="3600" dirty="0">
                <a:solidFill>
                  <a:schemeClr val="tx1"/>
                </a:solidFill>
              </a:rPr>
              <a:t>2. Context and Project Overview</a:t>
            </a:r>
          </a:p>
          <a:p>
            <a:pPr lvl="1">
              <a:buFont typeface="Courier New" panose="02070309020205020404" pitchFamily="49" charset="0"/>
              <a:buChar char="o"/>
            </a:pPr>
            <a:r>
              <a:rPr lang="en-US" sz="1800" dirty="0">
                <a:solidFill>
                  <a:schemeClr val="tx1"/>
                </a:solidFill>
              </a:rPr>
              <a:t>Research Questions</a:t>
            </a:r>
          </a:p>
          <a:p>
            <a:pPr lvl="1"/>
            <a:r>
              <a:rPr lang="en-US" sz="1800" dirty="0">
                <a:solidFill>
                  <a:schemeClr val="tx1"/>
                </a:solidFill>
              </a:rPr>
              <a:t>Notable Sources</a:t>
            </a:r>
          </a:p>
          <a:p>
            <a:pPr lvl="1">
              <a:buFont typeface="Courier New" panose="02070309020205020404" pitchFamily="49" charset="0"/>
              <a:buChar char="o"/>
            </a:pPr>
            <a:r>
              <a:rPr lang="en-US" sz="1800" dirty="0">
                <a:solidFill>
                  <a:schemeClr val="tx1"/>
                </a:solidFill>
              </a:rPr>
              <a:t>What is Twang?</a:t>
            </a:r>
          </a:p>
          <a:p>
            <a:pPr lvl="1">
              <a:buFont typeface="Courier New" panose="02070309020205020404" pitchFamily="49" charset="0"/>
              <a:buChar char="o"/>
            </a:pPr>
            <a:r>
              <a:rPr lang="en-US" sz="1800" dirty="0">
                <a:solidFill>
                  <a:schemeClr val="tx1"/>
                </a:solidFill>
              </a:rPr>
              <a:t>Teaching and Learning Twang</a:t>
            </a:r>
          </a:p>
          <a:p>
            <a:pPr lvl="1"/>
            <a:r>
              <a:rPr lang="en-US" sz="1800" dirty="0">
                <a:solidFill>
                  <a:schemeClr val="tx1"/>
                </a:solidFill>
              </a:rPr>
              <a:t>Obstacles</a:t>
            </a:r>
          </a:p>
          <a:p>
            <a:pPr lvl="1"/>
            <a:r>
              <a:rPr lang="en-US" sz="1800" dirty="0">
                <a:solidFill>
                  <a:schemeClr val="tx1"/>
                </a:solidFill>
              </a:rPr>
              <a:t>Methodology/Methods</a:t>
            </a:r>
          </a:p>
          <a:p>
            <a:pPr lvl="1"/>
            <a:r>
              <a:rPr lang="en-US" sz="1800" dirty="0">
                <a:solidFill>
                  <a:schemeClr val="tx1"/>
                </a:solidFill>
              </a:rPr>
              <a:t>Document Analysis</a:t>
            </a:r>
          </a:p>
          <a:p>
            <a:r>
              <a:rPr lang="en-US" sz="2800" dirty="0">
                <a:solidFill>
                  <a:schemeClr val="tx1"/>
                </a:solidFill>
              </a:rPr>
              <a:t>4. Findings </a:t>
            </a:r>
          </a:p>
          <a:p>
            <a:r>
              <a:rPr lang="en-US" sz="2800" dirty="0">
                <a:solidFill>
                  <a:schemeClr val="tx1"/>
                </a:solidFill>
              </a:rPr>
              <a:t>5. Conclusion</a:t>
            </a:r>
          </a:p>
          <a:p>
            <a:endParaRPr lang="en-US" b="1" dirty="0"/>
          </a:p>
          <a:p>
            <a:endParaRPr lang="en-US" b="1" dirty="0"/>
          </a:p>
        </p:txBody>
      </p:sp>
      <p:pic>
        <p:nvPicPr>
          <p:cNvPr id="6" name="Picture 5">
            <a:extLst>
              <a:ext uri="{FF2B5EF4-FFF2-40B4-BE49-F238E27FC236}">
                <a16:creationId xmlns:a16="http://schemas.microsoft.com/office/drawing/2014/main" id="{6A730D8F-3B5E-D5EF-5D48-3C9E686F9C9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rot="2546233">
            <a:off x="7919804" y="1800485"/>
            <a:ext cx="3729967" cy="2797475"/>
          </a:xfrm>
          <a:prstGeom prst="rect">
            <a:avLst/>
          </a:prstGeom>
        </p:spPr>
      </p:pic>
      <p:sp>
        <p:nvSpPr>
          <p:cNvPr id="7" name="TextBox 6">
            <a:extLst>
              <a:ext uri="{FF2B5EF4-FFF2-40B4-BE49-F238E27FC236}">
                <a16:creationId xmlns:a16="http://schemas.microsoft.com/office/drawing/2014/main" id="{96F613A6-A8DD-BB99-30DF-C0FD2DE26982}"/>
              </a:ext>
            </a:extLst>
          </p:cNvPr>
          <p:cNvSpPr txBox="1"/>
          <p:nvPr/>
        </p:nvSpPr>
        <p:spPr>
          <a:xfrm rot="20558436">
            <a:off x="5951884" y="2606327"/>
            <a:ext cx="2472982" cy="861774"/>
          </a:xfrm>
          <a:prstGeom prst="rect">
            <a:avLst/>
          </a:prstGeom>
          <a:noFill/>
        </p:spPr>
        <p:txBody>
          <a:bodyPr wrap="square" rtlCol="0">
            <a:spAutoFit/>
          </a:bodyPr>
          <a:lstStyle/>
          <a:p>
            <a:r>
              <a:rPr lang="en-US" sz="5000" b="1" dirty="0"/>
              <a:t>TWANG</a:t>
            </a:r>
            <a:endParaRPr lang="en-CA" sz="5000" b="1" dirty="0"/>
          </a:p>
        </p:txBody>
      </p:sp>
      <p:pic>
        <p:nvPicPr>
          <p:cNvPr id="9" name="Picture 8">
            <a:extLst>
              <a:ext uri="{FF2B5EF4-FFF2-40B4-BE49-F238E27FC236}">
                <a16:creationId xmlns:a16="http://schemas.microsoft.com/office/drawing/2014/main" id="{189F9BF8-7735-526A-84D0-0BEF5CC1BC9D}"/>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rot="20262084">
            <a:off x="6895352" y="3778496"/>
            <a:ext cx="1539592" cy="933052"/>
          </a:xfrm>
          <a:prstGeom prst="rect">
            <a:avLst/>
          </a:prstGeom>
        </p:spPr>
      </p:pic>
      <p:pic>
        <p:nvPicPr>
          <p:cNvPr id="19" name="Picture 18">
            <a:extLst>
              <a:ext uri="{FF2B5EF4-FFF2-40B4-BE49-F238E27FC236}">
                <a16:creationId xmlns:a16="http://schemas.microsoft.com/office/drawing/2014/main" id="{8D206E8A-762F-0D99-BD8D-29E133685C3E}"/>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rot="224555">
            <a:off x="7976298" y="1074859"/>
            <a:ext cx="558961" cy="737091"/>
          </a:xfrm>
          <a:prstGeom prst="rect">
            <a:avLst/>
          </a:prstGeom>
        </p:spPr>
      </p:pic>
      <p:pic>
        <p:nvPicPr>
          <p:cNvPr id="20" name="Picture 19">
            <a:extLst>
              <a:ext uri="{FF2B5EF4-FFF2-40B4-BE49-F238E27FC236}">
                <a16:creationId xmlns:a16="http://schemas.microsoft.com/office/drawing/2014/main" id="{42987B55-3682-0DB3-019D-4FF0DB70CAD7}"/>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rot="18934182">
            <a:off x="6678939" y="1778434"/>
            <a:ext cx="552343" cy="728363"/>
          </a:xfrm>
          <a:prstGeom prst="rect">
            <a:avLst/>
          </a:prstGeom>
        </p:spPr>
      </p:pic>
    </p:spTree>
    <p:extLst>
      <p:ext uri="{BB962C8B-B14F-4D97-AF65-F5344CB8AC3E}">
        <p14:creationId xmlns:p14="http://schemas.microsoft.com/office/powerpoint/2010/main" val="2482546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75AB0-C9B7-33BF-035E-CF1A914BB6D1}"/>
              </a:ext>
            </a:extLst>
          </p:cNvPr>
          <p:cNvSpPr>
            <a:spLocks noGrp="1"/>
          </p:cNvSpPr>
          <p:nvPr>
            <p:ph type="title"/>
          </p:nvPr>
        </p:nvSpPr>
        <p:spPr>
          <a:xfrm>
            <a:off x="1097280" y="514350"/>
            <a:ext cx="10058400" cy="1089660"/>
          </a:xfrm>
          <a:ln w="38100"/>
        </p:spPr>
        <p:style>
          <a:lnRef idx="2">
            <a:schemeClr val="accent1"/>
          </a:lnRef>
          <a:fillRef idx="1">
            <a:schemeClr val="lt1"/>
          </a:fillRef>
          <a:effectRef idx="0">
            <a:schemeClr val="accent1"/>
          </a:effectRef>
          <a:fontRef idx="minor">
            <a:schemeClr val="dk1"/>
          </a:fontRef>
        </p:style>
        <p:txBody>
          <a:bodyPr>
            <a:normAutofit/>
          </a:bodyPr>
          <a:lstStyle/>
          <a:p>
            <a:r>
              <a:rPr lang="en-US" sz="4800" dirty="0">
                <a:latin typeface="+mn-lt"/>
              </a:rPr>
              <a:t>TWANG PRODUCTION</a:t>
            </a:r>
            <a:endParaRPr lang="en-CA" sz="4800" dirty="0">
              <a:latin typeface="+mn-lt"/>
            </a:endParaRPr>
          </a:p>
        </p:txBody>
      </p:sp>
      <p:sp>
        <p:nvSpPr>
          <p:cNvPr id="3" name="Content Placeholder 2">
            <a:extLst>
              <a:ext uri="{FF2B5EF4-FFF2-40B4-BE49-F238E27FC236}">
                <a16:creationId xmlns:a16="http://schemas.microsoft.com/office/drawing/2014/main" id="{424B5054-B108-C40D-880C-A193EC0DE82F}"/>
              </a:ext>
            </a:extLst>
          </p:cNvPr>
          <p:cNvSpPr>
            <a:spLocks noGrp="1"/>
          </p:cNvSpPr>
          <p:nvPr>
            <p:ph idx="1"/>
          </p:nvPr>
        </p:nvSpPr>
        <p:spPr>
          <a:xfrm>
            <a:off x="1097280" y="1685924"/>
            <a:ext cx="10058400" cy="4581525"/>
          </a:xfrm>
        </p:spPr>
        <p:style>
          <a:lnRef idx="1">
            <a:schemeClr val="accent2"/>
          </a:lnRef>
          <a:fillRef idx="2">
            <a:schemeClr val="accent2"/>
          </a:fillRef>
          <a:effectRef idx="1">
            <a:schemeClr val="accent2"/>
          </a:effectRef>
          <a:fontRef idx="minor">
            <a:schemeClr val="dk1"/>
          </a:fontRef>
        </p:style>
        <p:txBody>
          <a:bodyPr>
            <a:normAutofit fontScale="92500"/>
          </a:bodyPr>
          <a:lstStyle/>
          <a:p>
            <a:r>
              <a:rPr lang="en-US" sz="3600" dirty="0"/>
              <a:t>PERSONAL INTRODUCTION/BACKGROUND</a:t>
            </a:r>
          </a:p>
          <a:p>
            <a:r>
              <a:rPr lang="en-CA" sz="2400" b="1" dirty="0"/>
              <a:t>Researcher Bio: </a:t>
            </a:r>
          </a:p>
          <a:p>
            <a:pPr>
              <a:buFont typeface="Wingdings" panose="05000000000000000000" pitchFamily="2" charset="2"/>
              <a:buChar char="Ø"/>
            </a:pPr>
            <a:r>
              <a:rPr lang="en-CA" dirty="0"/>
              <a:t>Voice teacher and Vocal Coach.</a:t>
            </a:r>
          </a:p>
          <a:p>
            <a:pPr>
              <a:buFont typeface="Wingdings" panose="05000000000000000000" pitchFamily="2" charset="2"/>
              <a:buChar char="Ø"/>
            </a:pPr>
            <a:r>
              <a:rPr lang="en-CA" dirty="0"/>
              <a:t>Musical Theatre Instructor</a:t>
            </a:r>
          </a:p>
          <a:p>
            <a:pPr>
              <a:buFont typeface="Wingdings" panose="05000000000000000000" pitchFamily="2" charset="2"/>
              <a:buChar char="Ø"/>
            </a:pPr>
            <a:r>
              <a:rPr lang="en-CA" dirty="0"/>
              <a:t>Singer, Actor &amp; ‘Getter of the Gigs’ (Band Leader)</a:t>
            </a:r>
          </a:p>
          <a:p>
            <a:pPr>
              <a:buFont typeface="Wingdings" panose="05000000000000000000" pitchFamily="2" charset="2"/>
              <a:buChar char="Ø"/>
            </a:pPr>
            <a:r>
              <a:rPr lang="en-CA" dirty="0"/>
              <a:t>Have taught hundreds of singers and actors between 5 – 85 years of age. </a:t>
            </a:r>
          </a:p>
          <a:p>
            <a:pPr>
              <a:buFont typeface="Wingdings" panose="05000000000000000000" pitchFamily="2" charset="2"/>
              <a:buChar char="Ø"/>
            </a:pPr>
            <a:r>
              <a:rPr lang="en-CA" dirty="0"/>
              <a:t>Have performed hundreds of times on stages large and small. </a:t>
            </a:r>
          </a:p>
          <a:p>
            <a:pPr>
              <a:buFont typeface="Wingdings" panose="05000000000000000000" pitchFamily="2" charset="2"/>
              <a:buChar char="Ø"/>
            </a:pPr>
            <a:r>
              <a:rPr lang="en-CA" b="1" dirty="0"/>
              <a:t>Possess great passion for the voice and voice training. For performance and Exploration.</a:t>
            </a:r>
          </a:p>
          <a:p>
            <a:pPr>
              <a:buFont typeface="Wingdings" panose="05000000000000000000" pitchFamily="2" charset="2"/>
              <a:buChar char="Ø"/>
            </a:pPr>
            <a:r>
              <a:rPr lang="en-CA" b="1" dirty="0"/>
              <a:t>Personal challenges with my own vocal function, led me to explore twang and have positive results.  </a:t>
            </a:r>
          </a:p>
          <a:p>
            <a:pPr>
              <a:buFont typeface="Wingdings" panose="05000000000000000000" pitchFamily="2" charset="2"/>
              <a:buChar char="Ø"/>
            </a:pPr>
            <a:endParaRPr lang="en-CA" dirty="0"/>
          </a:p>
          <a:p>
            <a:endParaRPr lang="en-CA" dirty="0">
              <a:latin typeface="+mj-lt"/>
            </a:endParaRPr>
          </a:p>
        </p:txBody>
      </p:sp>
    </p:spTree>
    <p:extLst>
      <p:ext uri="{BB962C8B-B14F-4D97-AF65-F5344CB8AC3E}">
        <p14:creationId xmlns:p14="http://schemas.microsoft.com/office/powerpoint/2010/main" val="1577565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7842C-CDEB-4FFC-3618-663A010FDEEC}"/>
              </a:ext>
            </a:extLst>
          </p:cNvPr>
          <p:cNvSpPr>
            <a:spLocks noGrp="1"/>
          </p:cNvSpPr>
          <p:nvPr>
            <p:ph type="title"/>
          </p:nvPr>
        </p:nvSpPr>
        <p:spPr>
          <a:xfrm>
            <a:off x="1066800" y="457199"/>
            <a:ext cx="10058400" cy="1336676"/>
          </a:xfrm>
          <a:ln w="38100">
            <a:solidFill>
              <a:schemeClr val="accent1"/>
            </a:solidFill>
          </a:ln>
        </p:spPr>
        <p:txBody>
          <a:bodyPr>
            <a:normAutofit fontScale="90000"/>
          </a:bodyPr>
          <a:lstStyle/>
          <a:p>
            <a:pPr algn="ctr"/>
            <a:r>
              <a:rPr lang="en-CA" sz="7200" i="1" dirty="0">
                <a:solidFill>
                  <a:schemeClr val="accent1"/>
                </a:solidFill>
              </a:rPr>
              <a:t>?</a:t>
            </a:r>
            <a:br>
              <a:rPr lang="en-CA" sz="7200" i="1" dirty="0">
                <a:solidFill>
                  <a:schemeClr val="accent1"/>
                </a:solidFill>
              </a:rPr>
            </a:br>
            <a:r>
              <a:rPr lang="en-CA" sz="4400" b="1" dirty="0">
                <a:solidFill>
                  <a:schemeClr val="accent1"/>
                </a:solidFill>
                <a:latin typeface="+mn-lt"/>
              </a:rPr>
              <a:t>WHAT is the significance of this study?</a:t>
            </a:r>
            <a:endParaRPr lang="en-CA" sz="4400" b="1" dirty="0">
              <a:latin typeface="+mn-lt"/>
            </a:endParaRPr>
          </a:p>
        </p:txBody>
      </p:sp>
      <p:sp>
        <p:nvSpPr>
          <p:cNvPr id="3" name="Content Placeholder 2">
            <a:extLst>
              <a:ext uri="{FF2B5EF4-FFF2-40B4-BE49-F238E27FC236}">
                <a16:creationId xmlns:a16="http://schemas.microsoft.com/office/drawing/2014/main" id="{AAAE16A8-A781-BD87-66AA-1E9C3B2C61AB}"/>
              </a:ext>
            </a:extLst>
          </p:cNvPr>
          <p:cNvSpPr>
            <a:spLocks noGrp="1"/>
          </p:cNvSpPr>
          <p:nvPr>
            <p:ph idx="1"/>
          </p:nvPr>
        </p:nvSpPr>
        <p:spPr>
          <a:xfrm>
            <a:off x="1020365" y="1974851"/>
            <a:ext cx="10058400" cy="3760891"/>
          </a:xfrm>
          <a:solidFill>
            <a:schemeClr val="accent1">
              <a:lumMod val="40000"/>
              <a:lumOff val="60000"/>
            </a:schemeClr>
          </a:solidFill>
        </p:spPr>
        <p:txBody>
          <a:bodyPr>
            <a:normAutofit/>
            <a:scene3d>
              <a:camera prst="orthographicFront"/>
              <a:lightRig rig="soft" dir="t"/>
            </a:scene3d>
            <a:sp3d extrusionH="57150">
              <a:bevelT w="38100" h="38100" prst="angle"/>
            </a:sp3d>
          </a:bodyPr>
          <a:lstStyle/>
          <a:p>
            <a:pPr marL="0" indent="0">
              <a:buNone/>
            </a:pPr>
            <a:r>
              <a:rPr lang="en-CA" sz="4000" b="1" i="1" dirty="0"/>
              <a:t>	</a:t>
            </a:r>
            <a:endParaRPr lang="en-CA" sz="4000" i="1" dirty="0">
              <a:solidFill>
                <a:schemeClr val="accent1"/>
              </a:solidFill>
            </a:endParaRPr>
          </a:p>
          <a:p>
            <a:pPr marL="0" indent="0">
              <a:buNone/>
            </a:pPr>
            <a:endParaRPr lang="en-CA" i="1" dirty="0"/>
          </a:p>
          <a:p>
            <a:pPr marL="0" indent="0">
              <a:buNone/>
            </a:pPr>
            <a:endParaRPr lang="en-US" sz="2000" kern="100" dirty="0">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US" sz="2000" kern="100" dirty="0">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CA" i="1" dirty="0"/>
          </a:p>
        </p:txBody>
      </p:sp>
      <p:sp>
        <p:nvSpPr>
          <p:cNvPr id="10" name="Rectangle: Rounded Corners 9">
            <a:extLst>
              <a:ext uri="{FF2B5EF4-FFF2-40B4-BE49-F238E27FC236}">
                <a16:creationId xmlns:a16="http://schemas.microsoft.com/office/drawing/2014/main" id="{8934397D-8DB0-7D72-1106-77872FC00CCB}"/>
              </a:ext>
            </a:extLst>
          </p:cNvPr>
          <p:cNvSpPr/>
          <p:nvPr/>
        </p:nvSpPr>
        <p:spPr>
          <a:xfrm>
            <a:off x="7914798" y="2486447"/>
            <a:ext cx="3021330" cy="2045546"/>
          </a:xfrm>
          <a:prstGeom prst="roundRect">
            <a:avLst/>
          </a:prstGeom>
          <a:effectLst>
            <a:outerShdw blurRad="76200" dir="13500000" sy="23000" kx="1200000" algn="br"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dirty="0"/>
              <a:t>As a voice teacher and coach</a:t>
            </a:r>
            <a:r>
              <a:rPr lang="en-US" dirty="0"/>
              <a:t>, I must be able to support the varied musical interests of my students and be able to teach them how use their voice efficiently and effectively. </a:t>
            </a:r>
            <a:endParaRPr lang="en-CA" dirty="0"/>
          </a:p>
        </p:txBody>
      </p:sp>
      <p:sp>
        <p:nvSpPr>
          <p:cNvPr id="13" name="Rectangle: Rounded Corners 12">
            <a:extLst>
              <a:ext uri="{FF2B5EF4-FFF2-40B4-BE49-F238E27FC236}">
                <a16:creationId xmlns:a16="http://schemas.microsoft.com/office/drawing/2014/main" id="{025D6450-7C77-1929-2EE9-13357CC6F703}"/>
              </a:ext>
            </a:extLst>
          </p:cNvPr>
          <p:cNvSpPr/>
          <p:nvPr/>
        </p:nvSpPr>
        <p:spPr>
          <a:xfrm>
            <a:off x="5048250" y="3733800"/>
            <a:ext cx="2174080" cy="1820966"/>
          </a:xfrm>
          <a:prstGeom prst="roundRect">
            <a:avLst/>
          </a:prstGeom>
          <a:solidFill>
            <a:srgbClr val="1D27E5"/>
          </a:solidFill>
          <a:effectLst>
            <a:outerShdw blurRad="76200" dir="13500000" sy="23000" kx="1200000" algn="br"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t>The human voice is the most beautiful instrument of all, but it is the most difficult to play. </a:t>
            </a:r>
          </a:p>
          <a:p>
            <a:r>
              <a:rPr lang="en-US" sz="1200" dirty="0"/>
              <a:t>Richard Strauss</a:t>
            </a:r>
            <a:endParaRPr lang="en-CA" sz="1200" dirty="0"/>
          </a:p>
        </p:txBody>
      </p:sp>
      <p:sp>
        <p:nvSpPr>
          <p:cNvPr id="14" name="Rectangle: Rounded Corners 13">
            <a:extLst>
              <a:ext uri="{FF2B5EF4-FFF2-40B4-BE49-F238E27FC236}">
                <a16:creationId xmlns:a16="http://schemas.microsoft.com/office/drawing/2014/main" id="{C32EE2FC-6A6F-37C1-6C65-0AEF66065D1B}"/>
              </a:ext>
            </a:extLst>
          </p:cNvPr>
          <p:cNvSpPr/>
          <p:nvPr/>
        </p:nvSpPr>
        <p:spPr>
          <a:xfrm>
            <a:off x="1358027" y="2571749"/>
            <a:ext cx="3021330" cy="2045546"/>
          </a:xfrm>
          <a:prstGeom prst="roundRect">
            <a:avLst/>
          </a:prstGeom>
          <a:effectLst>
            <a:outerShdw blurRad="76200" dir="13500000" sy="23000" kx="1200000" algn="br"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dirty="0"/>
              <a:t>As a singer and a performer</a:t>
            </a:r>
            <a:r>
              <a:rPr lang="en-US" dirty="0"/>
              <a:t>, stylistic appropriateness is key, Efficiency is necessary. </a:t>
            </a:r>
            <a:endParaRPr lang="en-CA" dirty="0"/>
          </a:p>
        </p:txBody>
      </p:sp>
    </p:spTree>
    <p:extLst>
      <p:ext uri="{BB962C8B-B14F-4D97-AF65-F5344CB8AC3E}">
        <p14:creationId xmlns:p14="http://schemas.microsoft.com/office/powerpoint/2010/main" val="3836507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6A026-29AE-FEE3-2AE6-A9842B23392B}"/>
              </a:ext>
            </a:extLst>
          </p:cNvPr>
          <p:cNvSpPr>
            <a:spLocks noGrp="1"/>
          </p:cNvSpPr>
          <p:nvPr>
            <p:ph type="title"/>
          </p:nvPr>
        </p:nvSpPr>
        <p:spPr>
          <a:xfrm>
            <a:off x="1097280" y="616268"/>
            <a:ext cx="10058400" cy="1261110"/>
          </a:xfrm>
          <a:ln w="38100">
            <a:solidFill>
              <a:schemeClr val="accent1"/>
            </a:solidFill>
          </a:ln>
        </p:spPr>
        <p:txBody>
          <a:bodyPr>
            <a:normAutofit/>
          </a:bodyPr>
          <a:lstStyle/>
          <a:p>
            <a:r>
              <a:rPr lang="en-US" sz="6000" b="1" dirty="0">
                <a:solidFill>
                  <a:srgbClr val="5A5A5A"/>
                </a:solidFill>
                <a:latin typeface="+mn-lt"/>
              </a:rPr>
              <a:t>RESEARCH QUESTIONS</a:t>
            </a:r>
            <a:endParaRPr lang="en-CA" sz="6000" b="1" dirty="0">
              <a:solidFill>
                <a:srgbClr val="5A5A5A"/>
              </a:solidFill>
              <a:latin typeface="+mn-lt"/>
            </a:endParaRPr>
          </a:p>
        </p:txBody>
      </p:sp>
      <p:pic>
        <p:nvPicPr>
          <p:cNvPr id="9" name="Content Placeholder 8">
            <a:extLst>
              <a:ext uri="{FF2B5EF4-FFF2-40B4-BE49-F238E27FC236}">
                <a16:creationId xmlns:a16="http://schemas.microsoft.com/office/drawing/2014/main" id="{30489465-EF31-8CF2-C76B-F0485B046448}"/>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9315450" y="827722"/>
            <a:ext cx="1181791" cy="911681"/>
          </a:xfrm>
        </p:spPr>
      </p:pic>
      <p:sp>
        <p:nvSpPr>
          <p:cNvPr id="12" name="Rectangle: Rounded Corners 11">
            <a:extLst>
              <a:ext uri="{FF2B5EF4-FFF2-40B4-BE49-F238E27FC236}">
                <a16:creationId xmlns:a16="http://schemas.microsoft.com/office/drawing/2014/main" id="{A9080C32-750A-A86D-E6B0-9B0A6E056BC0}"/>
              </a:ext>
            </a:extLst>
          </p:cNvPr>
          <p:cNvSpPr/>
          <p:nvPr/>
        </p:nvSpPr>
        <p:spPr>
          <a:xfrm>
            <a:off x="1097280" y="2476499"/>
            <a:ext cx="4474845" cy="255270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marL="342900" lvl="0" indent="-342900">
              <a:lnSpc>
                <a:spcPct val="107000"/>
              </a:lnSpc>
              <a:buFont typeface="+mj-lt"/>
              <a:buAutoNum type="alphaUcParenR"/>
            </a:pPr>
            <a:r>
              <a:rPr lang="en-CA" sz="2400" kern="100" dirty="0">
                <a:effectLst/>
                <a:latin typeface="Arial" panose="020B0604020202020204" pitchFamily="34" charset="0"/>
                <a:ea typeface="Calibri" panose="020F0502020204030204" pitchFamily="34" charset="0"/>
                <a:cs typeface="Times New Roman" panose="02020603050405020304" pitchFamily="18" charset="0"/>
              </a:rPr>
              <a:t>What is twang and what are the necessary elements required to create its distinct sound? </a:t>
            </a:r>
            <a:endParaRPr lang="en-CA" sz="24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8A7A8535-6846-0C1E-A0D4-E1E2EAFACC76}"/>
              </a:ext>
            </a:extLst>
          </p:cNvPr>
          <p:cNvSpPr/>
          <p:nvPr/>
        </p:nvSpPr>
        <p:spPr>
          <a:xfrm>
            <a:off x="7103745" y="2228850"/>
            <a:ext cx="3990975" cy="3474720"/>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lvl="0">
              <a:lnSpc>
                <a:spcPct val="107000"/>
              </a:lnSpc>
            </a:pPr>
            <a:r>
              <a:rPr lang="en-CA" sz="2000" kern="100" dirty="0">
                <a:effectLst/>
                <a:latin typeface="Arial" panose="020B0604020202020204" pitchFamily="34" charset="0"/>
                <a:ea typeface="Calibri" panose="020F0502020204030204" pitchFamily="34" charset="0"/>
                <a:cs typeface="Times New Roman" panose="02020603050405020304" pitchFamily="18" charset="0"/>
              </a:rPr>
              <a:t>B) Through a prudent online search and selection of accessible resources on twang production, how do these resources compare and contrast in relation to each other and what do they have to offer the curious singer?</a:t>
            </a:r>
            <a:endParaRPr lang="en-CA"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7991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6691B-03F0-991E-E709-B055F0CCC377}"/>
              </a:ext>
            </a:extLst>
          </p:cNvPr>
          <p:cNvSpPr>
            <a:spLocks noGrp="1"/>
          </p:cNvSpPr>
          <p:nvPr>
            <p:ph type="title"/>
          </p:nvPr>
        </p:nvSpPr>
        <p:spPr>
          <a:xfrm>
            <a:off x="1162048" y="411104"/>
            <a:ext cx="4191001" cy="899160"/>
          </a:xfrm>
          <a:ln w="28575">
            <a:solidFill>
              <a:schemeClr val="accent1"/>
            </a:solidFill>
          </a:ln>
        </p:spPr>
        <p:txBody>
          <a:bodyPr>
            <a:normAutofit fontScale="90000"/>
          </a:bodyPr>
          <a:lstStyle/>
          <a:p>
            <a:r>
              <a:rPr lang="en-US" dirty="0">
                <a:latin typeface="+mn-lt"/>
              </a:rPr>
              <a:t>Literature Review </a:t>
            </a:r>
            <a:endParaRPr lang="en-CA" dirty="0">
              <a:latin typeface="+mn-lt"/>
            </a:endParaRPr>
          </a:p>
        </p:txBody>
      </p:sp>
      <p:sp>
        <p:nvSpPr>
          <p:cNvPr id="3" name="Content Placeholder 2">
            <a:extLst>
              <a:ext uri="{FF2B5EF4-FFF2-40B4-BE49-F238E27FC236}">
                <a16:creationId xmlns:a16="http://schemas.microsoft.com/office/drawing/2014/main" id="{4FBBDE47-238F-23D8-F509-86F79E305EBF}"/>
              </a:ext>
            </a:extLst>
          </p:cNvPr>
          <p:cNvSpPr>
            <a:spLocks noGrp="1"/>
          </p:cNvSpPr>
          <p:nvPr>
            <p:ph idx="1"/>
          </p:nvPr>
        </p:nvSpPr>
        <p:spPr>
          <a:xfrm>
            <a:off x="1162049" y="1604563"/>
            <a:ext cx="10058400" cy="4396187"/>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a:ln>
            <a:solidFill>
              <a:schemeClr val="accent1"/>
            </a:solidFill>
          </a:ln>
        </p:spPr>
        <p:txBody>
          <a:bodyPr>
            <a:normAutofit/>
          </a:bodyPr>
          <a:lstStyle/>
          <a:p>
            <a:endParaRPr lang="en-US" sz="3300" b="1" dirty="0"/>
          </a:p>
          <a:p>
            <a:pPr lvl="1"/>
            <a:endParaRPr lang="en-US" b="1" dirty="0"/>
          </a:p>
          <a:p>
            <a:pPr>
              <a:buFont typeface="Wingdings" panose="05000000000000000000" pitchFamily="2" charset="2"/>
              <a:buChar char="§"/>
            </a:pPr>
            <a:endParaRPr lang="en-US" b="1" dirty="0"/>
          </a:p>
          <a:p>
            <a:endParaRPr lang="en-US" b="1" dirty="0"/>
          </a:p>
          <a:p>
            <a:pPr marL="0" indent="0">
              <a:buNone/>
            </a:pPr>
            <a:endParaRPr lang="en-US" b="1" dirty="0"/>
          </a:p>
          <a:p>
            <a:endParaRPr lang="en-US" sz="2500" b="1" dirty="0"/>
          </a:p>
          <a:p>
            <a:endParaRPr lang="en-US" sz="2500" b="1" dirty="0"/>
          </a:p>
          <a:p>
            <a:pPr marL="0" indent="0">
              <a:buNone/>
            </a:pPr>
            <a:endParaRPr lang="en-US" sz="5500" b="1" dirty="0"/>
          </a:p>
          <a:p>
            <a:pPr marL="0" indent="0">
              <a:buNone/>
            </a:pPr>
            <a:endParaRPr lang="en-US" sz="5500" b="1" dirty="0"/>
          </a:p>
          <a:p>
            <a:pPr marL="0" indent="0">
              <a:buNone/>
            </a:pPr>
            <a:endParaRPr lang="en-US" sz="5500" b="1" dirty="0"/>
          </a:p>
        </p:txBody>
      </p:sp>
      <p:sp>
        <p:nvSpPr>
          <p:cNvPr id="6" name="TextBox 5">
            <a:extLst>
              <a:ext uri="{FF2B5EF4-FFF2-40B4-BE49-F238E27FC236}">
                <a16:creationId xmlns:a16="http://schemas.microsoft.com/office/drawing/2014/main" id="{B94945B7-66CF-4BF4-859F-D1117D2DC6CB}"/>
              </a:ext>
            </a:extLst>
          </p:cNvPr>
          <p:cNvSpPr txBox="1"/>
          <p:nvPr/>
        </p:nvSpPr>
        <p:spPr>
          <a:xfrm>
            <a:off x="5638800" y="2971800"/>
            <a:ext cx="914400" cy="914400"/>
          </a:xfrm>
          <a:prstGeom prst="rect">
            <a:avLst/>
          </a:prstGeom>
          <a:noFill/>
        </p:spPr>
        <p:txBody>
          <a:bodyPr wrap="square" rtlCol="0">
            <a:spAutoFit/>
          </a:bodyPr>
          <a:lstStyle/>
          <a:p>
            <a:endParaRPr lang="en-CA" dirty="0"/>
          </a:p>
        </p:txBody>
      </p:sp>
      <p:sp>
        <p:nvSpPr>
          <p:cNvPr id="7" name="TextBox 6">
            <a:extLst>
              <a:ext uri="{FF2B5EF4-FFF2-40B4-BE49-F238E27FC236}">
                <a16:creationId xmlns:a16="http://schemas.microsoft.com/office/drawing/2014/main" id="{E37EF021-5DE0-8BB6-5022-BF235ED09740}"/>
              </a:ext>
            </a:extLst>
          </p:cNvPr>
          <p:cNvSpPr txBox="1"/>
          <p:nvPr/>
        </p:nvSpPr>
        <p:spPr>
          <a:xfrm>
            <a:off x="5191125" y="3429000"/>
            <a:ext cx="552450" cy="369332"/>
          </a:xfrm>
          <a:prstGeom prst="rect">
            <a:avLst/>
          </a:prstGeom>
          <a:noFill/>
        </p:spPr>
        <p:txBody>
          <a:bodyPr wrap="square" rtlCol="0">
            <a:spAutoFit/>
          </a:bodyPr>
          <a:lstStyle/>
          <a:p>
            <a:endParaRPr lang="en-CA" dirty="0"/>
          </a:p>
        </p:txBody>
      </p:sp>
      <p:sp>
        <p:nvSpPr>
          <p:cNvPr id="8" name="TextBox 7">
            <a:extLst>
              <a:ext uri="{FF2B5EF4-FFF2-40B4-BE49-F238E27FC236}">
                <a16:creationId xmlns:a16="http://schemas.microsoft.com/office/drawing/2014/main" id="{5D3F1172-CBB7-B8AD-DBD1-D73E40E8B956}"/>
              </a:ext>
            </a:extLst>
          </p:cNvPr>
          <p:cNvSpPr txBox="1"/>
          <p:nvPr/>
        </p:nvSpPr>
        <p:spPr>
          <a:xfrm>
            <a:off x="5638800" y="2971800"/>
            <a:ext cx="914400" cy="914400"/>
          </a:xfrm>
          <a:prstGeom prst="rect">
            <a:avLst/>
          </a:prstGeom>
          <a:noFill/>
        </p:spPr>
        <p:txBody>
          <a:bodyPr wrap="square" rtlCol="0">
            <a:spAutoFit/>
          </a:bodyPr>
          <a:lstStyle/>
          <a:p>
            <a:endParaRPr lang="en-CA" dirty="0"/>
          </a:p>
        </p:txBody>
      </p:sp>
      <p:sp>
        <p:nvSpPr>
          <p:cNvPr id="9" name="TextBox 8">
            <a:extLst>
              <a:ext uri="{FF2B5EF4-FFF2-40B4-BE49-F238E27FC236}">
                <a16:creationId xmlns:a16="http://schemas.microsoft.com/office/drawing/2014/main" id="{64480E48-20DE-D905-6EA1-9289363092C6}"/>
              </a:ext>
            </a:extLst>
          </p:cNvPr>
          <p:cNvSpPr txBox="1"/>
          <p:nvPr/>
        </p:nvSpPr>
        <p:spPr>
          <a:xfrm>
            <a:off x="2314575" y="2440524"/>
            <a:ext cx="7658100" cy="1477328"/>
          </a:xfrm>
          <a:prstGeom prst="rect">
            <a:avLst/>
          </a:prstGeom>
          <a:noFill/>
        </p:spPr>
        <p:txBody>
          <a:bodyPr wrap="square" rtlCol="0">
            <a:spAutoFit/>
          </a:bodyPr>
          <a:lstStyle/>
          <a:p>
            <a:pPr algn="ctr"/>
            <a:r>
              <a:rPr lang="en-US" b="1" dirty="0"/>
              <a:t>Yanagisawa, et al. (1989). Landmark study </a:t>
            </a:r>
            <a:r>
              <a:rPr lang="en-US" dirty="0"/>
              <a:t>(with Jo Estill  </a:t>
            </a:r>
            <a:r>
              <a:rPr lang="en-US" b="1" dirty="0"/>
              <a:t>- </a:t>
            </a:r>
            <a:r>
              <a:rPr lang="en-CA" spc="20" dirty="0">
                <a:effectLst/>
                <a:ea typeface="Calibri" panose="020F0502020204030204" pitchFamily="34" charset="0"/>
              </a:rPr>
              <a:t>Estill Voice Training®)</a:t>
            </a:r>
          </a:p>
          <a:p>
            <a:pPr algn="ctr"/>
            <a:r>
              <a:rPr lang="en-US" b="0" i="1" dirty="0">
                <a:solidFill>
                  <a:srgbClr val="1F1F1F"/>
                </a:solidFill>
                <a:effectLst/>
              </a:rPr>
              <a:t>‘The Contribution of Aryepiglottic </a:t>
            </a:r>
            <a:r>
              <a:rPr lang="en-US" i="1" dirty="0">
                <a:solidFill>
                  <a:srgbClr val="1F1F1F"/>
                </a:solidFill>
              </a:rPr>
              <a:t>C</a:t>
            </a:r>
            <a:r>
              <a:rPr lang="en-US" b="0" i="1" dirty="0">
                <a:solidFill>
                  <a:srgbClr val="1F1F1F"/>
                </a:solidFill>
                <a:effectLst/>
              </a:rPr>
              <a:t>onstriction to “Ringing” Voice </a:t>
            </a:r>
            <a:r>
              <a:rPr lang="en-US" i="1" dirty="0">
                <a:solidFill>
                  <a:srgbClr val="1F1F1F"/>
                </a:solidFill>
              </a:rPr>
              <a:t>Q</a:t>
            </a:r>
            <a:r>
              <a:rPr lang="en-US" b="0" i="1" dirty="0">
                <a:solidFill>
                  <a:srgbClr val="1F1F1F"/>
                </a:solidFill>
                <a:effectLst/>
              </a:rPr>
              <a:t>uality—A Videolaryngoscopic </a:t>
            </a:r>
            <a:r>
              <a:rPr lang="en-US" i="1" dirty="0">
                <a:solidFill>
                  <a:srgbClr val="1F1F1F"/>
                </a:solidFill>
              </a:rPr>
              <a:t>S</a:t>
            </a:r>
            <a:r>
              <a:rPr lang="en-US" b="0" i="1" dirty="0">
                <a:solidFill>
                  <a:srgbClr val="1F1F1F"/>
                </a:solidFill>
                <a:effectLst/>
              </a:rPr>
              <a:t>tudy with Acoustic </a:t>
            </a:r>
            <a:r>
              <a:rPr lang="en-US" i="1" dirty="0">
                <a:solidFill>
                  <a:srgbClr val="1F1F1F"/>
                </a:solidFill>
              </a:rPr>
              <a:t>A</a:t>
            </a:r>
            <a:r>
              <a:rPr lang="en-US" b="0" i="1" dirty="0">
                <a:solidFill>
                  <a:srgbClr val="1F1F1F"/>
                </a:solidFill>
                <a:effectLst/>
              </a:rPr>
              <a:t>nalysis’  </a:t>
            </a:r>
          </a:p>
          <a:p>
            <a:pPr algn="ctr"/>
            <a:r>
              <a:rPr lang="en-CA" dirty="0">
                <a:effectLst/>
                <a:ea typeface="Calibri" panose="020F0502020204030204" pitchFamily="34" charset="0"/>
              </a:rPr>
              <a:t>identifying aryepiglottic constriction as the prime articulator of twang.</a:t>
            </a:r>
            <a:endParaRPr lang="en-CA" dirty="0"/>
          </a:p>
        </p:txBody>
      </p:sp>
      <p:sp>
        <p:nvSpPr>
          <p:cNvPr id="10" name="TextBox 9">
            <a:extLst>
              <a:ext uri="{FF2B5EF4-FFF2-40B4-BE49-F238E27FC236}">
                <a16:creationId xmlns:a16="http://schemas.microsoft.com/office/drawing/2014/main" id="{279D6B7A-4351-A054-0A7D-BEB11E4DC8DF}"/>
              </a:ext>
            </a:extLst>
          </p:cNvPr>
          <p:cNvSpPr txBox="1"/>
          <p:nvPr/>
        </p:nvSpPr>
        <p:spPr>
          <a:xfrm>
            <a:off x="3305175" y="1720003"/>
            <a:ext cx="4876800" cy="492443"/>
          </a:xfrm>
          <a:prstGeom prst="rect">
            <a:avLst/>
          </a:prstGeom>
          <a:noFill/>
        </p:spPr>
        <p:txBody>
          <a:bodyPr wrap="square" rtlCol="0">
            <a:spAutoFit/>
          </a:bodyPr>
          <a:lstStyle/>
          <a:p>
            <a:pPr algn="ctr"/>
            <a:r>
              <a:rPr lang="en-US" sz="2600" b="1" dirty="0">
                <a:solidFill>
                  <a:schemeClr val="tx1"/>
                </a:solidFill>
              </a:rPr>
              <a:t>    Literature on Twang Phonation</a:t>
            </a:r>
            <a:r>
              <a:rPr lang="en-US" sz="1800" b="1" dirty="0">
                <a:solidFill>
                  <a:schemeClr val="tx1"/>
                </a:solidFill>
              </a:rPr>
              <a:t>:</a:t>
            </a:r>
          </a:p>
        </p:txBody>
      </p:sp>
      <p:sp>
        <p:nvSpPr>
          <p:cNvPr id="15" name="TextBox 14">
            <a:extLst>
              <a:ext uri="{FF2B5EF4-FFF2-40B4-BE49-F238E27FC236}">
                <a16:creationId xmlns:a16="http://schemas.microsoft.com/office/drawing/2014/main" id="{8EC4F19D-9BF3-C864-6B8B-38E34E1FA420}"/>
              </a:ext>
            </a:extLst>
          </p:cNvPr>
          <p:cNvSpPr txBox="1"/>
          <p:nvPr/>
        </p:nvSpPr>
        <p:spPr>
          <a:xfrm>
            <a:off x="1304925" y="4779188"/>
            <a:ext cx="4572001" cy="954107"/>
          </a:xfrm>
          <a:prstGeom prst="rect">
            <a:avLst/>
          </a:prstGeom>
          <a:noFill/>
        </p:spPr>
        <p:txBody>
          <a:bodyPr wrap="square" rtlCol="0">
            <a:spAutoFit/>
          </a:bodyPr>
          <a:lstStyle/>
          <a:p>
            <a:r>
              <a:rPr lang="en-US" sz="1400" dirty="0"/>
              <a:t>Perta, Bae &amp; Obert (2020); Obert (2023);  Saldias et al. (2018; 2020); Sundberg (1977); Sundberg &amp; Thalen (2010); Titze (2001; 2022).</a:t>
            </a:r>
          </a:p>
          <a:p>
            <a:endParaRPr lang="en-CA" sz="1400" dirty="0"/>
          </a:p>
        </p:txBody>
      </p:sp>
      <p:sp>
        <p:nvSpPr>
          <p:cNvPr id="16" name="TextBox 15">
            <a:extLst>
              <a:ext uri="{FF2B5EF4-FFF2-40B4-BE49-F238E27FC236}">
                <a16:creationId xmlns:a16="http://schemas.microsoft.com/office/drawing/2014/main" id="{51686452-336D-40F4-C333-157AC939160C}"/>
              </a:ext>
            </a:extLst>
          </p:cNvPr>
          <p:cNvSpPr txBox="1"/>
          <p:nvPr/>
        </p:nvSpPr>
        <p:spPr>
          <a:xfrm>
            <a:off x="1304925" y="4300223"/>
            <a:ext cx="3067049" cy="369332"/>
          </a:xfrm>
          <a:prstGeom prst="rect">
            <a:avLst/>
          </a:prstGeom>
          <a:noFill/>
        </p:spPr>
        <p:txBody>
          <a:bodyPr wrap="square" rtlCol="0">
            <a:spAutoFit/>
          </a:bodyPr>
          <a:lstStyle/>
          <a:p>
            <a:pPr marL="0" indent="0">
              <a:buNone/>
            </a:pPr>
            <a:r>
              <a:rPr lang="en-US" sz="1800" b="1" dirty="0"/>
              <a:t>Other significant resources</a:t>
            </a:r>
            <a:r>
              <a:rPr lang="en-US" sz="1050" b="1" dirty="0"/>
              <a:t>:</a:t>
            </a:r>
            <a:endParaRPr lang="en-US" sz="1050" dirty="0"/>
          </a:p>
        </p:txBody>
      </p:sp>
      <p:pic>
        <p:nvPicPr>
          <p:cNvPr id="20" name="Picture 19">
            <a:extLst>
              <a:ext uri="{FF2B5EF4-FFF2-40B4-BE49-F238E27FC236}">
                <a16:creationId xmlns:a16="http://schemas.microsoft.com/office/drawing/2014/main" id="{36F3C513-B9E9-A7F6-75DC-0FC79B028EF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535358" y="180974"/>
            <a:ext cx="1846891" cy="1295401"/>
          </a:xfrm>
          <a:prstGeom prst="rect">
            <a:avLst/>
          </a:prstGeom>
        </p:spPr>
      </p:pic>
    </p:spTree>
    <p:extLst>
      <p:ext uri="{BB962C8B-B14F-4D97-AF65-F5344CB8AC3E}">
        <p14:creationId xmlns:p14="http://schemas.microsoft.com/office/powerpoint/2010/main" val="2972028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F06B3DC-54B6-D658-6D87-1DA2E84E78F7}"/>
              </a:ext>
            </a:extLst>
          </p:cNvPr>
          <p:cNvSpPr txBox="1">
            <a:spLocks noGrp="1"/>
          </p:cNvSpPr>
          <p:nvPr>
            <p:ph type="title"/>
          </p:nvPr>
        </p:nvSpPr>
        <p:spPr>
          <a:xfrm>
            <a:off x="1151691" y="546917"/>
            <a:ext cx="3865561" cy="759673"/>
          </a:xfrm>
          <a:prstGeom prst="rect">
            <a:avLst/>
          </a:prstGeom>
          <a:ln w="28575">
            <a:solidFill>
              <a:schemeClr val="accent1"/>
            </a:solidFill>
          </a:ln>
        </p:spPr>
        <p:txBody>
          <a:bodyPr vert="horz" lIns="91440" tIns="45720" rIns="91440" bIns="45720" rtlCol="0" anchor="b">
            <a:normAutofit fontScale="90000"/>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br>
              <a:rPr lang="en-US" sz="4000" dirty="0">
                <a:latin typeface="+mn-lt"/>
              </a:rPr>
            </a:br>
            <a:br>
              <a:rPr lang="en-US" sz="4000" dirty="0">
                <a:latin typeface="+mn-lt"/>
              </a:rPr>
            </a:br>
            <a:br>
              <a:rPr lang="en-US" sz="4000" dirty="0"/>
            </a:br>
            <a:r>
              <a:rPr lang="en-US" sz="4400" dirty="0">
                <a:latin typeface="+mn-lt"/>
              </a:rPr>
              <a:t>WHAT is Twang?!</a:t>
            </a:r>
            <a:endParaRPr lang="en-CA" sz="4400" dirty="0">
              <a:latin typeface="+mn-lt"/>
            </a:endParaRPr>
          </a:p>
        </p:txBody>
      </p:sp>
      <p:pic>
        <p:nvPicPr>
          <p:cNvPr id="11" name="Picture 10">
            <a:extLst>
              <a:ext uri="{FF2B5EF4-FFF2-40B4-BE49-F238E27FC236}">
                <a16:creationId xmlns:a16="http://schemas.microsoft.com/office/drawing/2014/main" id="{62787D88-F953-1040-388B-DF58723EB42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724899" y="182173"/>
            <a:ext cx="2733675" cy="1624520"/>
          </a:xfrm>
          <a:prstGeom prst="rect">
            <a:avLst/>
          </a:prstGeom>
        </p:spPr>
      </p:pic>
      <p:sp>
        <p:nvSpPr>
          <p:cNvPr id="2" name="TextBox 1">
            <a:extLst>
              <a:ext uri="{FF2B5EF4-FFF2-40B4-BE49-F238E27FC236}">
                <a16:creationId xmlns:a16="http://schemas.microsoft.com/office/drawing/2014/main" id="{5A75D963-8AC1-4DEB-C3B7-FC2478501942}"/>
              </a:ext>
            </a:extLst>
          </p:cNvPr>
          <p:cNvSpPr txBox="1"/>
          <p:nvPr/>
        </p:nvSpPr>
        <p:spPr>
          <a:xfrm>
            <a:off x="1202196" y="1942232"/>
            <a:ext cx="2547939" cy="1877437"/>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800" b="1" kern="0" dirty="0">
                <a:solidFill>
                  <a:srgbClr val="202122"/>
                </a:solidFill>
                <a:effectLst/>
                <a:latin typeface="Arial" panose="020B0604020202020204" pitchFamily="34" charset="0"/>
                <a:ea typeface="Calibri" panose="020F0502020204030204" pitchFamily="34" charset="0"/>
              </a:rPr>
              <a:t>“</a:t>
            </a:r>
            <a:r>
              <a:rPr lang="en-CA" b="1" kern="0" dirty="0">
                <a:solidFill>
                  <a:srgbClr val="202122"/>
                </a:solidFill>
                <a:effectLst/>
                <a:ea typeface="Calibri" panose="020F0502020204030204" pitchFamily="34" charset="0"/>
              </a:rPr>
              <a:t>A disagreeable resonance in the voice </a:t>
            </a:r>
            <a:r>
              <a:rPr lang="en-CA" kern="0" dirty="0">
                <a:solidFill>
                  <a:srgbClr val="202122"/>
                </a:solidFill>
                <a:effectLst/>
                <a:ea typeface="Calibri" panose="020F0502020204030204" pitchFamily="34" charset="0"/>
              </a:rPr>
              <a:t>from speaking through the nose</a:t>
            </a:r>
            <a:r>
              <a:rPr lang="en-CA" sz="2000" b="1" kern="0" dirty="0">
                <a:solidFill>
                  <a:srgbClr val="202122"/>
                </a:solidFill>
                <a:effectLst/>
                <a:ea typeface="Calibri" panose="020F0502020204030204" pitchFamily="34" charset="0"/>
              </a:rPr>
              <a:t>” </a:t>
            </a:r>
            <a:r>
              <a:rPr lang="en-CA" sz="1400" kern="0" dirty="0">
                <a:solidFill>
                  <a:srgbClr val="202122"/>
                </a:solidFill>
                <a:effectLst/>
                <a:latin typeface="Arial" panose="020B0604020202020204" pitchFamily="34" charset="0"/>
                <a:ea typeface="Calibri" panose="020F0502020204030204" pitchFamily="34" charset="0"/>
              </a:rPr>
              <a:t>(</a:t>
            </a:r>
            <a:r>
              <a:rPr lang="en-CA" sz="1400" kern="0" dirty="0">
                <a:solidFill>
                  <a:schemeClr val="tx2"/>
                </a:solidFill>
                <a:effectLst/>
                <a:latin typeface="Arial" panose="020B0604020202020204" pitchFamily="34" charset="0"/>
                <a:ea typeface="Calibri" panose="020F0502020204030204" pitchFamily="34" charset="0"/>
              </a:rPr>
              <a:t>Hen</a:t>
            </a:r>
            <a:r>
              <a:rPr lang="en-CA" sz="1400" kern="0" dirty="0">
                <a:solidFill>
                  <a:srgbClr val="202122"/>
                </a:solidFill>
                <a:effectLst/>
                <a:latin typeface="Arial" panose="020B0604020202020204" pitchFamily="34" charset="0"/>
                <a:ea typeface="Calibri" panose="020F0502020204030204" pitchFamily="34" charset="0"/>
              </a:rPr>
              <a:t>sleigh Wedgwood Dictionary of English Etymology,1865, p.433). </a:t>
            </a:r>
            <a:endParaRPr lang="en-CA" sz="1400" dirty="0"/>
          </a:p>
        </p:txBody>
      </p:sp>
      <p:sp>
        <p:nvSpPr>
          <p:cNvPr id="8" name="TextBox 7">
            <a:extLst>
              <a:ext uri="{FF2B5EF4-FFF2-40B4-BE49-F238E27FC236}">
                <a16:creationId xmlns:a16="http://schemas.microsoft.com/office/drawing/2014/main" id="{DC0CE3FE-0340-D936-0371-A83D527B455A}"/>
              </a:ext>
            </a:extLst>
          </p:cNvPr>
          <p:cNvSpPr txBox="1"/>
          <p:nvPr/>
        </p:nvSpPr>
        <p:spPr>
          <a:xfrm>
            <a:off x="4516091" y="1932510"/>
            <a:ext cx="3124201" cy="1261884"/>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a:spAutoFit/>
          </a:bodyPr>
          <a:lstStyle/>
          <a:p>
            <a:r>
              <a:rPr lang="en-US" sz="1600" b="1" dirty="0">
                <a:solidFill>
                  <a:schemeClr val="tx2"/>
                </a:solidFill>
              </a:rPr>
              <a:t>“</a:t>
            </a:r>
            <a:r>
              <a:rPr lang="en-US" sz="1600" dirty="0">
                <a:solidFill>
                  <a:schemeClr val="tx2"/>
                </a:solidFill>
              </a:rPr>
              <a:t>Associated with loud and high-pitched singing and is used to create an </a:t>
            </a:r>
            <a:r>
              <a:rPr lang="en-US" sz="1600" b="1" i="1" dirty="0">
                <a:solidFill>
                  <a:schemeClr val="tx2"/>
                </a:solidFill>
              </a:rPr>
              <a:t>impression of energy </a:t>
            </a:r>
            <a:r>
              <a:rPr lang="en-US" sz="1600" dirty="0">
                <a:solidFill>
                  <a:schemeClr val="tx2"/>
                </a:solidFill>
              </a:rPr>
              <a:t>and expressivity</a:t>
            </a:r>
            <a:r>
              <a:rPr lang="en-US" sz="1400" dirty="0">
                <a:solidFill>
                  <a:schemeClr val="tx2"/>
                </a:solidFill>
              </a:rPr>
              <a:t>” </a:t>
            </a:r>
            <a:r>
              <a:rPr lang="en-US" sz="1200" dirty="0">
                <a:solidFill>
                  <a:schemeClr val="tx2"/>
                </a:solidFill>
              </a:rPr>
              <a:t>(Sundberg &amp; Thalen, 2010, p. 654).</a:t>
            </a:r>
            <a:endParaRPr lang="en-CA" sz="1200" dirty="0">
              <a:solidFill>
                <a:schemeClr val="tx2"/>
              </a:solidFill>
            </a:endParaRPr>
          </a:p>
        </p:txBody>
      </p:sp>
      <p:sp>
        <p:nvSpPr>
          <p:cNvPr id="10" name="TextBox 9">
            <a:extLst>
              <a:ext uri="{FF2B5EF4-FFF2-40B4-BE49-F238E27FC236}">
                <a16:creationId xmlns:a16="http://schemas.microsoft.com/office/drawing/2014/main" id="{629A3409-00A5-0D9D-6D34-129BDCFB7056}"/>
              </a:ext>
            </a:extLst>
          </p:cNvPr>
          <p:cNvSpPr txBox="1"/>
          <p:nvPr/>
        </p:nvSpPr>
        <p:spPr>
          <a:xfrm>
            <a:off x="1151691" y="4406897"/>
            <a:ext cx="2547939" cy="1200329"/>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a:spAutoFit/>
          </a:bodyPr>
          <a:lstStyle/>
          <a:p>
            <a:r>
              <a:rPr lang="en-US" dirty="0">
                <a:solidFill>
                  <a:schemeClr val="tx2"/>
                </a:solidFill>
              </a:rPr>
              <a:t>A completely separate voice quality category (Yanagisawa, et al. 1989).</a:t>
            </a:r>
            <a:endParaRPr lang="en-CA" dirty="0">
              <a:solidFill>
                <a:schemeClr val="tx2"/>
              </a:solidFill>
            </a:endParaRPr>
          </a:p>
        </p:txBody>
      </p:sp>
      <p:sp>
        <p:nvSpPr>
          <p:cNvPr id="13" name="TextBox 12">
            <a:extLst>
              <a:ext uri="{FF2B5EF4-FFF2-40B4-BE49-F238E27FC236}">
                <a16:creationId xmlns:a16="http://schemas.microsoft.com/office/drawing/2014/main" id="{2FF85DE2-32B8-1675-EC80-726C1C2B6384}"/>
              </a:ext>
            </a:extLst>
          </p:cNvPr>
          <p:cNvSpPr txBox="1"/>
          <p:nvPr/>
        </p:nvSpPr>
        <p:spPr>
          <a:xfrm>
            <a:off x="8324850" y="2375717"/>
            <a:ext cx="2676525" cy="1415772"/>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a:spAutoFit/>
          </a:bodyPr>
          <a:lstStyle/>
          <a:p>
            <a:r>
              <a:rPr lang="en-US" dirty="0">
                <a:solidFill>
                  <a:schemeClr val="tx2"/>
                </a:solidFill>
              </a:rPr>
              <a:t>Common in pop, rock, musical theatre and other </a:t>
            </a:r>
            <a:r>
              <a:rPr lang="en-US" b="1" dirty="0">
                <a:solidFill>
                  <a:schemeClr val="tx2"/>
                </a:solidFill>
              </a:rPr>
              <a:t>contemporary styles (CCM) </a:t>
            </a:r>
            <a:r>
              <a:rPr lang="en-US" sz="1400" dirty="0">
                <a:solidFill>
                  <a:schemeClr val="tx2"/>
                </a:solidFill>
              </a:rPr>
              <a:t>(Perta, Bae &amp; Obert, 2020).</a:t>
            </a:r>
            <a:endParaRPr lang="en-CA" sz="1400" dirty="0">
              <a:solidFill>
                <a:schemeClr val="tx2"/>
              </a:solidFill>
            </a:endParaRPr>
          </a:p>
        </p:txBody>
      </p:sp>
      <p:pic>
        <p:nvPicPr>
          <p:cNvPr id="17" name="Picture 16">
            <a:extLst>
              <a:ext uri="{FF2B5EF4-FFF2-40B4-BE49-F238E27FC236}">
                <a16:creationId xmlns:a16="http://schemas.microsoft.com/office/drawing/2014/main" id="{742A61C7-8F50-C57C-CB2A-E1455147776A}"/>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rot="1267849">
            <a:off x="3147399" y="3255479"/>
            <a:ext cx="517227" cy="518023"/>
          </a:xfrm>
          <a:prstGeom prst="rect">
            <a:avLst/>
          </a:prstGeom>
        </p:spPr>
      </p:pic>
      <p:pic>
        <p:nvPicPr>
          <p:cNvPr id="20" name="Picture 19">
            <a:extLst>
              <a:ext uri="{FF2B5EF4-FFF2-40B4-BE49-F238E27FC236}">
                <a16:creationId xmlns:a16="http://schemas.microsoft.com/office/drawing/2014/main" id="{AA99DF96-5223-FE3A-D5D0-6BE1360B9B27}"/>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rot="573954">
            <a:off x="3226979" y="5170730"/>
            <a:ext cx="333533" cy="261311"/>
          </a:xfrm>
          <a:prstGeom prst="rect">
            <a:avLst/>
          </a:prstGeom>
        </p:spPr>
      </p:pic>
      <p:pic>
        <p:nvPicPr>
          <p:cNvPr id="23" name="Picture 22">
            <a:extLst>
              <a:ext uri="{FF2B5EF4-FFF2-40B4-BE49-F238E27FC236}">
                <a16:creationId xmlns:a16="http://schemas.microsoft.com/office/drawing/2014/main" id="{AB32E18B-D5D8-1091-DEAA-AA1625F1DA02}"/>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rot="21004467">
            <a:off x="6779621" y="956530"/>
            <a:ext cx="1204509" cy="755227"/>
          </a:xfrm>
          <a:prstGeom prst="rect">
            <a:avLst/>
          </a:prstGeom>
        </p:spPr>
      </p:pic>
      <p:sp>
        <p:nvSpPr>
          <p:cNvPr id="33" name="TextBox 32">
            <a:extLst>
              <a:ext uri="{FF2B5EF4-FFF2-40B4-BE49-F238E27FC236}">
                <a16:creationId xmlns:a16="http://schemas.microsoft.com/office/drawing/2014/main" id="{5223FCC0-A3FB-FED0-E75E-8A96B2ED7433}"/>
              </a:ext>
            </a:extLst>
          </p:cNvPr>
          <p:cNvSpPr txBox="1"/>
          <p:nvPr/>
        </p:nvSpPr>
        <p:spPr>
          <a:xfrm>
            <a:off x="8324850" y="4271612"/>
            <a:ext cx="2621657" cy="1200329"/>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a:spAutoFit/>
          </a:bodyPr>
          <a:lstStyle/>
          <a:p>
            <a:pPr marL="285750" indent="-285750">
              <a:buFont typeface="Arial" panose="020B0604020202020204" pitchFamily="34" charset="0"/>
              <a:buChar char="•"/>
            </a:pPr>
            <a:r>
              <a:rPr lang="en-US" b="1" dirty="0">
                <a:solidFill>
                  <a:schemeClr val="tx2"/>
                </a:solidFill>
              </a:rPr>
              <a:t>Megaphone shape </a:t>
            </a:r>
            <a:r>
              <a:rPr lang="en-US" dirty="0">
                <a:solidFill>
                  <a:schemeClr val="tx2"/>
                </a:solidFill>
              </a:rPr>
              <a:t>of the vocal tract. </a:t>
            </a:r>
          </a:p>
          <a:p>
            <a:pPr marL="285750" indent="-285750">
              <a:buFont typeface="Arial" panose="020B0604020202020204" pitchFamily="34" charset="0"/>
              <a:buChar char="•"/>
            </a:pPr>
            <a:r>
              <a:rPr lang="en-US" dirty="0">
                <a:solidFill>
                  <a:schemeClr val="tx2"/>
                </a:solidFill>
              </a:rPr>
              <a:t>Increased glottal closure </a:t>
            </a:r>
            <a:r>
              <a:rPr lang="en-US" sz="1200" dirty="0">
                <a:solidFill>
                  <a:schemeClr val="tx2"/>
                </a:solidFill>
              </a:rPr>
              <a:t>(Saldias, et al. 2020).</a:t>
            </a:r>
            <a:endParaRPr lang="en-CA" sz="1200" dirty="0">
              <a:solidFill>
                <a:schemeClr val="tx2"/>
              </a:solidFill>
            </a:endParaRPr>
          </a:p>
        </p:txBody>
      </p:sp>
      <p:sp>
        <p:nvSpPr>
          <p:cNvPr id="35" name="TextBox 34">
            <a:extLst>
              <a:ext uri="{FF2B5EF4-FFF2-40B4-BE49-F238E27FC236}">
                <a16:creationId xmlns:a16="http://schemas.microsoft.com/office/drawing/2014/main" id="{2E921AC9-63DA-D6EE-A751-AF568B14B9F8}"/>
              </a:ext>
            </a:extLst>
          </p:cNvPr>
          <p:cNvSpPr txBox="1"/>
          <p:nvPr/>
        </p:nvSpPr>
        <p:spPr>
          <a:xfrm rot="20221550">
            <a:off x="5197215" y="732058"/>
            <a:ext cx="2584806" cy="369332"/>
          </a:xfrm>
          <a:prstGeom prst="rect">
            <a:avLst/>
          </a:prstGeom>
          <a:noFill/>
          <a:ln w="19050">
            <a:noFill/>
          </a:ln>
        </p:spPr>
        <p:txBody>
          <a:bodyPr wrap="square">
            <a:spAutoFit/>
          </a:bodyPr>
          <a:lstStyle/>
          <a:p>
            <a:r>
              <a:rPr lang="en-US" sz="1800" b="1" dirty="0">
                <a:latin typeface="+mn-lt"/>
              </a:rPr>
              <a:t>No really, what is it??</a:t>
            </a:r>
            <a:endParaRPr lang="en-CA" b="1" dirty="0"/>
          </a:p>
        </p:txBody>
      </p:sp>
      <p:sp>
        <p:nvSpPr>
          <p:cNvPr id="37" name="TextBox 36">
            <a:extLst>
              <a:ext uri="{FF2B5EF4-FFF2-40B4-BE49-F238E27FC236}">
                <a16:creationId xmlns:a16="http://schemas.microsoft.com/office/drawing/2014/main" id="{BAD656DF-6BF6-33DB-0796-3EB83BA7D479}"/>
              </a:ext>
            </a:extLst>
          </p:cNvPr>
          <p:cNvSpPr txBox="1"/>
          <p:nvPr/>
        </p:nvSpPr>
        <p:spPr>
          <a:xfrm>
            <a:off x="4516090" y="3277425"/>
            <a:ext cx="3124202" cy="1046440"/>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pPr marL="285750" indent="-285750">
              <a:buFont typeface="Arial" panose="020B0604020202020204" pitchFamily="34" charset="0"/>
              <a:buChar char="•"/>
            </a:pPr>
            <a:r>
              <a:rPr lang="en-CA" sz="1600" dirty="0">
                <a:solidFill>
                  <a:schemeClr val="tx2"/>
                </a:solidFill>
              </a:rPr>
              <a:t>Low frequency spectral changes </a:t>
            </a:r>
            <a:r>
              <a:rPr lang="en-CA" sz="1600" b="1" dirty="0">
                <a:solidFill>
                  <a:schemeClr val="tx2"/>
                </a:solidFill>
              </a:rPr>
              <a:t>(under 2000 Hz).</a:t>
            </a:r>
          </a:p>
          <a:p>
            <a:pPr marL="285750" indent="-285750">
              <a:buFont typeface="Arial" panose="020B0604020202020204" pitchFamily="34" charset="0"/>
              <a:buChar char="•"/>
            </a:pPr>
            <a:r>
              <a:rPr lang="en-CA" sz="1600" dirty="0">
                <a:solidFill>
                  <a:schemeClr val="tx2"/>
                </a:solidFill>
              </a:rPr>
              <a:t>Formants closer together</a:t>
            </a:r>
            <a:r>
              <a:rPr lang="en-CA" dirty="0">
                <a:solidFill>
                  <a:schemeClr val="tx2"/>
                </a:solidFill>
              </a:rPr>
              <a:t>. </a:t>
            </a:r>
            <a:r>
              <a:rPr lang="en-CA" sz="1200" dirty="0">
                <a:solidFill>
                  <a:schemeClr val="tx2"/>
                </a:solidFill>
              </a:rPr>
              <a:t>(Saldias, et al., 2020). </a:t>
            </a:r>
          </a:p>
        </p:txBody>
      </p:sp>
      <p:sp>
        <p:nvSpPr>
          <p:cNvPr id="38" name="TextBox 37">
            <a:extLst>
              <a:ext uri="{FF2B5EF4-FFF2-40B4-BE49-F238E27FC236}">
                <a16:creationId xmlns:a16="http://schemas.microsoft.com/office/drawing/2014/main" id="{C5FD6C09-3AD5-3E5E-5073-C466A0D45237}"/>
              </a:ext>
            </a:extLst>
          </p:cNvPr>
          <p:cNvSpPr txBox="1"/>
          <p:nvPr/>
        </p:nvSpPr>
        <p:spPr>
          <a:xfrm>
            <a:off x="4516090" y="4482497"/>
            <a:ext cx="3124202" cy="1815882"/>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pPr marL="285750" indent="-285750">
              <a:buFont typeface="Arial" panose="020B0604020202020204" pitchFamily="34" charset="0"/>
              <a:buChar char="•"/>
            </a:pPr>
            <a:r>
              <a:rPr lang="en-CA" sz="1600" b="1" dirty="0">
                <a:solidFill>
                  <a:schemeClr val="tx2"/>
                </a:solidFill>
              </a:rPr>
              <a:t>Unsteady and transient</a:t>
            </a:r>
            <a:r>
              <a:rPr lang="en-CA" sz="1600" dirty="0">
                <a:solidFill>
                  <a:schemeClr val="tx2"/>
                </a:solidFill>
              </a:rPr>
              <a:t>.</a:t>
            </a:r>
          </a:p>
          <a:p>
            <a:pPr marL="285750" indent="-285750">
              <a:buFont typeface="Arial" panose="020B0604020202020204" pitchFamily="34" charset="0"/>
              <a:buChar char="•"/>
            </a:pPr>
            <a:r>
              <a:rPr lang="en-CA" sz="1600" dirty="0">
                <a:solidFill>
                  <a:schemeClr val="tx2"/>
                </a:solidFill>
              </a:rPr>
              <a:t>Sound cannot stay constant and mellows, somewhat like a plucked guitar string.</a:t>
            </a:r>
          </a:p>
          <a:p>
            <a:pPr marL="285750" indent="-285750">
              <a:buFont typeface="Arial" panose="020B0604020202020204" pitchFamily="34" charset="0"/>
              <a:buChar char="•"/>
            </a:pPr>
            <a:r>
              <a:rPr lang="en-CA" sz="1600" dirty="0">
                <a:solidFill>
                  <a:schemeClr val="tx2"/>
                </a:solidFill>
              </a:rPr>
              <a:t>Therefore, works well in speech mix types of vocal styles </a:t>
            </a:r>
            <a:r>
              <a:rPr lang="en-CA" sz="1200" dirty="0">
                <a:solidFill>
                  <a:schemeClr val="tx2"/>
                </a:solidFill>
              </a:rPr>
              <a:t>(Titze,2022).  </a:t>
            </a:r>
          </a:p>
        </p:txBody>
      </p:sp>
    </p:spTree>
    <p:extLst>
      <p:ext uri="{BB962C8B-B14F-4D97-AF65-F5344CB8AC3E}">
        <p14:creationId xmlns:p14="http://schemas.microsoft.com/office/powerpoint/2010/main" val="2466670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66F4D-9378-4455-9F2C-1EA8A442D92A}"/>
              </a:ext>
            </a:extLst>
          </p:cNvPr>
          <p:cNvSpPr>
            <a:spLocks noGrp="1"/>
          </p:cNvSpPr>
          <p:nvPr>
            <p:ph type="title"/>
          </p:nvPr>
        </p:nvSpPr>
        <p:spPr>
          <a:xfrm>
            <a:off x="1097280" y="286603"/>
            <a:ext cx="4484370" cy="1450757"/>
          </a:xfrm>
          <a:ln w="38100">
            <a:solidFill>
              <a:schemeClr val="accent1"/>
            </a:solidFill>
          </a:ln>
        </p:spPr>
        <p:style>
          <a:lnRef idx="2">
            <a:schemeClr val="accent1"/>
          </a:lnRef>
          <a:fillRef idx="1">
            <a:schemeClr val="lt1"/>
          </a:fillRef>
          <a:effectRef idx="0">
            <a:schemeClr val="accent1"/>
          </a:effectRef>
          <a:fontRef idx="minor">
            <a:schemeClr val="dk1"/>
          </a:fontRef>
        </p:style>
        <p:txBody>
          <a:bodyPr>
            <a:normAutofit/>
          </a:bodyPr>
          <a:lstStyle/>
          <a:p>
            <a:r>
              <a:rPr lang="en-US" sz="6000" dirty="0">
                <a:latin typeface="+mn-lt"/>
              </a:rPr>
              <a:t>OBSTACLE</a:t>
            </a:r>
            <a:r>
              <a:rPr lang="en-US" sz="6000" dirty="0"/>
              <a:t>S</a:t>
            </a:r>
            <a:r>
              <a:rPr lang="en-US" sz="6000" dirty="0">
                <a:latin typeface="+mn-lt"/>
              </a:rPr>
              <a:t>: </a:t>
            </a:r>
            <a:endParaRPr lang="en-CA" sz="6000" dirty="0">
              <a:latin typeface="+mn-lt"/>
            </a:endParaRPr>
          </a:p>
        </p:txBody>
      </p:sp>
      <p:pic>
        <p:nvPicPr>
          <p:cNvPr id="5" name="Picture 4">
            <a:extLst>
              <a:ext uri="{FF2B5EF4-FFF2-40B4-BE49-F238E27FC236}">
                <a16:creationId xmlns:a16="http://schemas.microsoft.com/office/drawing/2014/main" id="{FB6EC298-4930-2DF6-8A97-AA403AAD089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168515" y="312731"/>
            <a:ext cx="1295400" cy="1479137"/>
          </a:xfrm>
          <a:prstGeom prst="rect">
            <a:avLst/>
          </a:prstGeom>
        </p:spPr>
      </p:pic>
      <p:pic>
        <p:nvPicPr>
          <p:cNvPr id="7" name="Graphic 6">
            <a:extLst>
              <a:ext uri="{FF2B5EF4-FFF2-40B4-BE49-F238E27FC236}">
                <a16:creationId xmlns:a16="http://schemas.microsoft.com/office/drawing/2014/main" id="{439A7A5A-E903-9B9E-7C9D-1029CC7C2FD8}"/>
              </a:ext>
            </a:extLst>
          </p:cNvPr>
          <p:cNvPicPr>
            <a:picLocks noChangeAspect="1"/>
          </p:cNvPicPr>
          <p:nvPr/>
        </p:nvPicPr>
        <p:blipFill>
          <a:blip r:embed="rId5">
            <a:extLst>
              <a:ext uri="{96DAC541-7B7A-43D3-8B79-37D633B846F1}">
                <asvg:svgBlip xmlns:asvg="http://schemas.microsoft.com/office/drawing/2016/SVG/main" r:embed="rId6"/>
              </a:ext>
              <a:ext uri="{837473B0-CC2E-450A-ABE3-18F120FF3D39}">
                <a1611:picAttrSrcUrl xmlns:a1611="http://schemas.microsoft.com/office/drawing/2016/11/main" r:id="rId7"/>
              </a:ext>
            </a:extLst>
          </a:blip>
          <a:stretch>
            <a:fillRect/>
          </a:stretch>
        </p:blipFill>
        <p:spPr>
          <a:xfrm>
            <a:off x="9578208" y="1178739"/>
            <a:ext cx="761999" cy="586119"/>
          </a:xfrm>
          <a:prstGeom prst="rect">
            <a:avLst/>
          </a:prstGeom>
        </p:spPr>
      </p:pic>
      <p:pic>
        <p:nvPicPr>
          <p:cNvPr id="14" name="Picture 13">
            <a:extLst>
              <a:ext uri="{FF2B5EF4-FFF2-40B4-BE49-F238E27FC236}">
                <a16:creationId xmlns:a16="http://schemas.microsoft.com/office/drawing/2014/main" id="{137F2A64-40A2-D8A6-E1FC-60D839E98BB5}"/>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7390940" y="570519"/>
            <a:ext cx="622606" cy="622606"/>
          </a:xfrm>
          <a:prstGeom prst="rect">
            <a:avLst/>
          </a:prstGeom>
        </p:spPr>
      </p:pic>
      <p:pic>
        <p:nvPicPr>
          <p:cNvPr id="16" name="Picture 15">
            <a:extLst>
              <a:ext uri="{FF2B5EF4-FFF2-40B4-BE49-F238E27FC236}">
                <a16:creationId xmlns:a16="http://schemas.microsoft.com/office/drawing/2014/main" id="{39945AB4-871E-BBBC-E0BE-CCC0F3DFB8FA}"/>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8013546" y="286603"/>
            <a:ext cx="622606" cy="622606"/>
          </a:xfrm>
          <a:prstGeom prst="rect">
            <a:avLst/>
          </a:prstGeom>
        </p:spPr>
      </p:pic>
      <p:pic>
        <p:nvPicPr>
          <p:cNvPr id="17" name="Picture 16">
            <a:extLst>
              <a:ext uri="{FF2B5EF4-FFF2-40B4-BE49-F238E27FC236}">
                <a16:creationId xmlns:a16="http://schemas.microsoft.com/office/drawing/2014/main" id="{33B94AAB-8B3C-AE47-C10E-24EB0E46AC0B}"/>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6881156" y="1011981"/>
            <a:ext cx="604542" cy="604542"/>
          </a:xfrm>
          <a:prstGeom prst="rect">
            <a:avLst/>
          </a:prstGeom>
        </p:spPr>
      </p:pic>
      <p:pic>
        <p:nvPicPr>
          <p:cNvPr id="18" name="Picture 17">
            <a:extLst>
              <a:ext uri="{FF2B5EF4-FFF2-40B4-BE49-F238E27FC236}">
                <a16:creationId xmlns:a16="http://schemas.microsoft.com/office/drawing/2014/main" id="{88AA6CA6-C2C3-A36A-479F-CD99597D2FB3}"/>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8523205" y="691646"/>
            <a:ext cx="622606" cy="622606"/>
          </a:xfrm>
          <a:prstGeom prst="rect">
            <a:avLst/>
          </a:prstGeom>
        </p:spPr>
      </p:pic>
      <p:pic>
        <p:nvPicPr>
          <p:cNvPr id="19" name="Picture 18">
            <a:extLst>
              <a:ext uri="{FF2B5EF4-FFF2-40B4-BE49-F238E27FC236}">
                <a16:creationId xmlns:a16="http://schemas.microsoft.com/office/drawing/2014/main" id="{8738231F-1A80-27A9-ABAB-67AACDFE45E3}"/>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8715780" y="1245983"/>
            <a:ext cx="860063" cy="533976"/>
          </a:xfrm>
          <a:prstGeom prst="rect">
            <a:avLst/>
          </a:prstGeom>
        </p:spPr>
      </p:pic>
      <p:pic>
        <p:nvPicPr>
          <p:cNvPr id="28" name="Picture 27">
            <a:extLst>
              <a:ext uri="{FF2B5EF4-FFF2-40B4-BE49-F238E27FC236}">
                <a16:creationId xmlns:a16="http://schemas.microsoft.com/office/drawing/2014/main" id="{913F3E82-AFE6-DEF2-487F-9812FE5E0E77}"/>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6289161" y="1210700"/>
            <a:ext cx="604542" cy="604542"/>
          </a:xfrm>
          <a:prstGeom prst="rect">
            <a:avLst/>
          </a:prstGeom>
        </p:spPr>
      </p:pic>
      <p:sp>
        <p:nvSpPr>
          <p:cNvPr id="40" name="TextBox 39">
            <a:extLst>
              <a:ext uri="{FF2B5EF4-FFF2-40B4-BE49-F238E27FC236}">
                <a16:creationId xmlns:a16="http://schemas.microsoft.com/office/drawing/2014/main" id="{FDD99203-B7BA-B962-450A-6825F8255D37}"/>
              </a:ext>
            </a:extLst>
          </p:cNvPr>
          <p:cNvSpPr txBox="1"/>
          <p:nvPr/>
        </p:nvSpPr>
        <p:spPr>
          <a:xfrm>
            <a:off x="2552700" y="2409496"/>
            <a:ext cx="7572375" cy="2769989"/>
          </a:xfrm>
          <a:prstGeom prst="rect">
            <a:avLst/>
          </a:prstGeom>
          <a:noFill/>
          <a:ln w="38100">
            <a:solidFill>
              <a:schemeClr val="accent1"/>
            </a:solidFill>
          </a:ln>
        </p:spPr>
        <p:txBody>
          <a:bodyPr wrap="square" rtlCol="0">
            <a:spAutoFit/>
          </a:bodyPr>
          <a:lstStyle/>
          <a:p>
            <a:r>
              <a:rPr lang="en-US" sz="3600" b="1" dirty="0"/>
              <a:t>Terminology…What’s in a Word? </a:t>
            </a:r>
          </a:p>
          <a:p>
            <a:endParaRPr lang="en-US" b="1" dirty="0"/>
          </a:p>
          <a:p>
            <a:r>
              <a:rPr lang="en-US" sz="2400" dirty="0"/>
              <a:t>Sundberg &amp; Thalen (2010) There is confusion with twang definition and voice terminology.</a:t>
            </a:r>
          </a:p>
          <a:p>
            <a:endParaRPr lang="en-US" sz="2400" dirty="0"/>
          </a:p>
          <a:p>
            <a:r>
              <a:rPr lang="en-US" sz="2400" dirty="0"/>
              <a:t>Coates (2016) calls for unification in vocal pedagogy a necessity. </a:t>
            </a:r>
          </a:p>
        </p:txBody>
      </p:sp>
    </p:spTree>
    <p:extLst>
      <p:ext uri="{BB962C8B-B14F-4D97-AF65-F5344CB8AC3E}">
        <p14:creationId xmlns:p14="http://schemas.microsoft.com/office/powerpoint/2010/main" val="3386175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FCA36C-C05F-0332-6161-7FD815AD4550}"/>
              </a:ext>
            </a:extLst>
          </p:cNvPr>
          <p:cNvSpPr txBox="1"/>
          <p:nvPr/>
        </p:nvSpPr>
        <p:spPr>
          <a:xfrm>
            <a:off x="1066800" y="2162175"/>
            <a:ext cx="2571750" cy="1138773"/>
          </a:xfrm>
          <a:prstGeom prst="rect">
            <a:avLst/>
          </a:prstGeom>
          <a:noFill/>
          <a:ln w="28575">
            <a:solidFill>
              <a:schemeClr val="accent1"/>
            </a:solidFill>
          </a:ln>
        </p:spPr>
        <p:txBody>
          <a:bodyPr wrap="square" rtlCol="0">
            <a:spAutoFit/>
          </a:bodyPr>
          <a:lstStyle/>
          <a:p>
            <a:pPr algn="ctr"/>
            <a:r>
              <a:rPr lang="en-CA" b="1" dirty="0"/>
              <a:t>YouTube Videos </a:t>
            </a:r>
          </a:p>
          <a:p>
            <a:pPr algn="ctr"/>
            <a:r>
              <a:rPr lang="en-CA" sz="1800" dirty="0">
                <a:effectLst/>
                <a:latin typeface="Arial" panose="020B0604020202020204" pitchFamily="34" charset="0"/>
                <a:ea typeface="Calibri" panose="020F0502020204030204" pitchFamily="34" charset="0"/>
              </a:rPr>
              <a:t>122 million users daily on YouTube </a:t>
            </a:r>
            <a:r>
              <a:rPr lang="en-CA" sz="1400" dirty="0">
                <a:effectLst/>
                <a:latin typeface="Arial" panose="020B0604020202020204" pitchFamily="34" charset="0"/>
                <a:ea typeface="Calibri" panose="020F0502020204030204" pitchFamily="34" charset="0"/>
              </a:rPr>
              <a:t>Global Media Insight (2022) </a:t>
            </a:r>
            <a:endParaRPr lang="en-CA" sz="1400" dirty="0"/>
          </a:p>
        </p:txBody>
      </p:sp>
      <p:sp>
        <p:nvSpPr>
          <p:cNvPr id="4" name="Title 1">
            <a:extLst>
              <a:ext uri="{FF2B5EF4-FFF2-40B4-BE49-F238E27FC236}">
                <a16:creationId xmlns:a16="http://schemas.microsoft.com/office/drawing/2014/main" id="{F6299912-DA31-7701-2773-E774995BAE76}"/>
              </a:ext>
            </a:extLst>
          </p:cNvPr>
          <p:cNvSpPr txBox="1">
            <a:spLocks/>
          </p:cNvSpPr>
          <p:nvPr/>
        </p:nvSpPr>
        <p:spPr>
          <a:xfrm>
            <a:off x="1066800" y="457199"/>
            <a:ext cx="10058400" cy="1336676"/>
          </a:xfrm>
          <a:prstGeom prst="rect">
            <a:avLst/>
          </a:prstGeom>
          <a:ln w="38100">
            <a:solidFill>
              <a:schemeClr val="accent1"/>
            </a:solidFill>
          </a:ln>
        </p:spPr>
        <p:txBody>
          <a:bodyPr>
            <a:normAutofit fontScale="90000" lnSpcReduction="20000"/>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CA" sz="7200" i="1" dirty="0">
                <a:solidFill>
                  <a:schemeClr val="accent1"/>
                </a:solidFill>
              </a:rPr>
              <a:t>?</a:t>
            </a:r>
            <a:br>
              <a:rPr lang="en-CA" sz="7200" i="1" dirty="0">
                <a:solidFill>
                  <a:schemeClr val="accent1"/>
                </a:solidFill>
              </a:rPr>
            </a:br>
            <a:r>
              <a:rPr lang="en-CA" sz="4400" b="1" dirty="0">
                <a:solidFill>
                  <a:schemeClr val="accent1"/>
                </a:solidFill>
                <a:latin typeface="+mn-lt"/>
              </a:rPr>
              <a:t>HOW Do We Teach/Learn Twang Effectively?</a:t>
            </a:r>
            <a:endParaRPr lang="en-CA" sz="4400" b="1" dirty="0">
              <a:latin typeface="+mn-lt"/>
            </a:endParaRPr>
          </a:p>
        </p:txBody>
      </p:sp>
      <p:sp>
        <p:nvSpPr>
          <p:cNvPr id="5" name="TextBox 4">
            <a:extLst>
              <a:ext uri="{FF2B5EF4-FFF2-40B4-BE49-F238E27FC236}">
                <a16:creationId xmlns:a16="http://schemas.microsoft.com/office/drawing/2014/main" id="{ED4341E6-F95F-A356-92BD-3FA3D2138D1E}"/>
              </a:ext>
            </a:extLst>
          </p:cNvPr>
          <p:cNvSpPr txBox="1"/>
          <p:nvPr/>
        </p:nvSpPr>
        <p:spPr>
          <a:xfrm>
            <a:off x="1075315" y="3669248"/>
            <a:ext cx="2571750" cy="1200329"/>
          </a:xfrm>
          <a:prstGeom prst="rect">
            <a:avLst/>
          </a:prstGeom>
          <a:noFill/>
          <a:ln w="28575">
            <a:solidFill>
              <a:schemeClr val="accent1"/>
            </a:solidFill>
          </a:ln>
        </p:spPr>
        <p:txBody>
          <a:bodyPr wrap="square" rtlCol="0">
            <a:spAutoFit/>
          </a:bodyPr>
          <a:lstStyle/>
          <a:p>
            <a:pPr algn="ctr"/>
            <a:r>
              <a:rPr lang="en-CA" dirty="0"/>
              <a:t>SO MANY </a:t>
            </a:r>
          </a:p>
          <a:p>
            <a:pPr algn="ctr"/>
            <a:r>
              <a:rPr lang="en-CA" dirty="0"/>
              <a:t>Singing Instruction Videos and Voice Methods</a:t>
            </a:r>
          </a:p>
        </p:txBody>
      </p:sp>
      <p:pic>
        <p:nvPicPr>
          <p:cNvPr id="9" name="Picture 8">
            <a:extLst>
              <a:ext uri="{FF2B5EF4-FFF2-40B4-BE49-F238E27FC236}">
                <a16:creationId xmlns:a16="http://schemas.microsoft.com/office/drawing/2014/main" id="{431B6849-B56A-34D1-21BC-61C80E148CB7}"/>
              </a:ext>
            </a:extLst>
          </p:cNvPr>
          <p:cNvPicPr>
            <a:picLocks noChangeAspect="1"/>
          </p:cNvPicPr>
          <p:nvPr/>
        </p:nvPicPr>
        <p:blipFill>
          <a:blip r:embed="rId3"/>
          <a:stretch>
            <a:fillRect/>
          </a:stretch>
        </p:blipFill>
        <p:spPr>
          <a:xfrm rot="1156831">
            <a:off x="4086644" y="2143792"/>
            <a:ext cx="1431059" cy="1587289"/>
          </a:xfrm>
          <a:prstGeom prst="rect">
            <a:avLst/>
          </a:prstGeom>
        </p:spPr>
      </p:pic>
      <p:pic>
        <p:nvPicPr>
          <p:cNvPr id="11" name="Picture 10">
            <a:extLst>
              <a:ext uri="{FF2B5EF4-FFF2-40B4-BE49-F238E27FC236}">
                <a16:creationId xmlns:a16="http://schemas.microsoft.com/office/drawing/2014/main" id="{B3B8195D-364C-5A56-A534-591388EAF04A}"/>
              </a:ext>
            </a:extLst>
          </p:cNvPr>
          <p:cNvPicPr>
            <a:picLocks noChangeAspect="1"/>
          </p:cNvPicPr>
          <p:nvPr/>
        </p:nvPicPr>
        <p:blipFill>
          <a:blip r:embed="rId4"/>
          <a:stretch>
            <a:fillRect/>
          </a:stretch>
        </p:blipFill>
        <p:spPr>
          <a:xfrm rot="20480176">
            <a:off x="5505746" y="2170342"/>
            <a:ext cx="1780704" cy="1235160"/>
          </a:xfrm>
          <a:prstGeom prst="rect">
            <a:avLst/>
          </a:prstGeom>
        </p:spPr>
      </p:pic>
      <p:pic>
        <p:nvPicPr>
          <p:cNvPr id="13" name="Picture 12">
            <a:extLst>
              <a:ext uri="{FF2B5EF4-FFF2-40B4-BE49-F238E27FC236}">
                <a16:creationId xmlns:a16="http://schemas.microsoft.com/office/drawing/2014/main" id="{B07C2F60-FDAC-5182-961A-3242ACDD3E36}"/>
              </a:ext>
            </a:extLst>
          </p:cNvPr>
          <p:cNvPicPr>
            <a:picLocks noChangeAspect="1"/>
          </p:cNvPicPr>
          <p:nvPr/>
        </p:nvPicPr>
        <p:blipFill>
          <a:blip r:embed="rId5"/>
          <a:stretch>
            <a:fillRect/>
          </a:stretch>
        </p:blipFill>
        <p:spPr>
          <a:xfrm rot="20431595">
            <a:off x="3610515" y="4140684"/>
            <a:ext cx="2489853" cy="946145"/>
          </a:xfrm>
          <a:prstGeom prst="rect">
            <a:avLst/>
          </a:prstGeom>
        </p:spPr>
      </p:pic>
      <p:pic>
        <p:nvPicPr>
          <p:cNvPr id="15" name="Picture 14">
            <a:extLst>
              <a:ext uri="{FF2B5EF4-FFF2-40B4-BE49-F238E27FC236}">
                <a16:creationId xmlns:a16="http://schemas.microsoft.com/office/drawing/2014/main" id="{4FFC35F4-ACAA-5109-4652-9BC52612708A}"/>
              </a:ext>
            </a:extLst>
          </p:cNvPr>
          <p:cNvPicPr>
            <a:picLocks noChangeAspect="1"/>
          </p:cNvPicPr>
          <p:nvPr/>
        </p:nvPicPr>
        <p:blipFill>
          <a:blip r:embed="rId6"/>
          <a:stretch>
            <a:fillRect/>
          </a:stretch>
        </p:blipFill>
        <p:spPr>
          <a:xfrm rot="622790">
            <a:off x="5986244" y="3442113"/>
            <a:ext cx="2732476" cy="1460269"/>
          </a:xfrm>
          <a:prstGeom prst="rect">
            <a:avLst/>
          </a:prstGeom>
        </p:spPr>
      </p:pic>
      <p:pic>
        <p:nvPicPr>
          <p:cNvPr id="17" name="Picture 16">
            <a:extLst>
              <a:ext uri="{FF2B5EF4-FFF2-40B4-BE49-F238E27FC236}">
                <a16:creationId xmlns:a16="http://schemas.microsoft.com/office/drawing/2014/main" id="{0E9FC2E7-ECD5-2D4A-0790-0BBA27FF35F1}"/>
              </a:ext>
            </a:extLst>
          </p:cNvPr>
          <p:cNvPicPr>
            <a:picLocks noChangeAspect="1"/>
          </p:cNvPicPr>
          <p:nvPr/>
        </p:nvPicPr>
        <p:blipFill>
          <a:blip r:embed="rId7"/>
          <a:stretch>
            <a:fillRect/>
          </a:stretch>
        </p:blipFill>
        <p:spPr>
          <a:xfrm rot="393685">
            <a:off x="7440088" y="2174919"/>
            <a:ext cx="1172121" cy="1230147"/>
          </a:xfrm>
          <a:prstGeom prst="rect">
            <a:avLst/>
          </a:prstGeom>
        </p:spPr>
      </p:pic>
      <p:pic>
        <p:nvPicPr>
          <p:cNvPr id="19" name="Picture 18">
            <a:extLst>
              <a:ext uri="{FF2B5EF4-FFF2-40B4-BE49-F238E27FC236}">
                <a16:creationId xmlns:a16="http://schemas.microsoft.com/office/drawing/2014/main" id="{522050AB-9453-6590-7D84-172FF7C6E33C}"/>
              </a:ext>
            </a:extLst>
          </p:cNvPr>
          <p:cNvPicPr>
            <a:picLocks noChangeAspect="1"/>
          </p:cNvPicPr>
          <p:nvPr/>
        </p:nvPicPr>
        <p:blipFill>
          <a:blip r:embed="rId8"/>
          <a:stretch>
            <a:fillRect/>
          </a:stretch>
        </p:blipFill>
        <p:spPr>
          <a:xfrm rot="20342096">
            <a:off x="6695623" y="4529801"/>
            <a:ext cx="1211096" cy="891653"/>
          </a:xfrm>
          <a:prstGeom prst="rect">
            <a:avLst/>
          </a:prstGeom>
        </p:spPr>
      </p:pic>
      <p:pic>
        <p:nvPicPr>
          <p:cNvPr id="21" name="Picture 20">
            <a:extLst>
              <a:ext uri="{FF2B5EF4-FFF2-40B4-BE49-F238E27FC236}">
                <a16:creationId xmlns:a16="http://schemas.microsoft.com/office/drawing/2014/main" id="{4EB41BDF-538A-455C-79A6-A85C19272E14}"/>
              </a:ext>
            </a:extLst>
          </p:cNvPr>
          <p:cNvPicPr>
            <a:picLocks noChangeAspect="1"/>
          </p:cNvPicPr>
          <p:nvPr/>
        </p:nvPicPr>
        <p:blipFill>
          <a:blip r:embed="rId9"/>
          <a:stretch>
            <a:fillRect/>
          </a:stretch>
        </p:blipFill>
        <p:spPr>
          <a:xfrm rot="21183625">
            <a:off x="5316688" y="4689868"/>
            <a:ext cx="1334070" cy="1223773"/>
          </a:xfrm>
          <a:prstGeom prst="rect">
            <a:avLst/>
          </a:prstGeom>
        </p:spPr>
      </p:pic>
      <p:pic>
        <p:nvPicPr>
          <p:cNvPr id="23" name="Picture 22">
            <a:extLst>
              <a:ext uri="{FF2B5EF4-FFF2-40B4-BE49-F238E27FC236}">
                <a16:creationId xmlns:a16="http://schemas.microsoft.com/office/drawing/2014/main" id="{A79DAD69-E7B6-62DA-EF86-7C1BF54FD9E0}"/>
              </a:ext>
            </a:extLst>
          </p:cNvPr>
          <p:cNvPicPr>
            <a:picLocks noChangeAspect="1"/>
          </p:cNvPicPr>
          <p:nvPr/>
        </p:nvPicPr>
        <p:blipFill>
          <a:blip r:embed="rId10"/>
          <a:stretch>
            <a:fillRect/>
          </a:stretch>
        </p:blipFill>
        <p:spPr>
          <a:xfrm rot="366174">
            <a:off x="8003959" y="4757302"/>
            <a:ext cx="1809039" cy="1161061"/>
          </a:xfrm>
          <a:prstGeom prst="rect">
            <a:avLst/>
          </a:prstGeom>
          <a:ln w="28575">
            <a:solidFill>
              <a:schemeClr val="accent1"/>
            </a:solidFill>
          </a:ln>
        </p:spPr>
      </p:pic>
      <p:sp>
        <p:nvSpPr>
          <p:cNvPr id="24" name="TextBox 23">
            <a:extLst>
              <a:ext uri="{FF2B5EF4-FFF2-40B4-BE49-F238E27FC236}">
                <a16:creationId xmlns:a16="http://schemas.microsoft.com/office/drawing/2014/main" id="{E5B5BD3D-4C38-57F1-61F7-EB3909EEF0C6}"/>
              </a:ext>
            </a:extLst>
          </p:cNvPr>
          <p:cNvSpPr txBox="1"/>
          <p:nvPr/>
        </p:nvSpPr>
        <p:spPr>
          <a:xfrm>
            <a:off x="9457320" y="2232702"/>
            <a:ext cx="2299232" cy="1938992"/>
          </a:xfrm>
          <a:prstGeom prst="rect">
            <a:avLst/>
          </a:prstGeom>
          <a:solidFill>
            <a:schemeClr val="accent1">
              <a:alpha val="50000"/>
            </a:schemeClr>
          </a:solidFill>
          <a:ln>
            <a:noFill/>
          </a:ln>
          <a:effectLst>
            <a:glow rad="228600">
              <a:schemeClr val="accent4">
                <a:satMod val="175000"/>
                <a:alpha val="40000"/>
              </a:schemeClr>
            </a:glow>
          </a:effectLst>
          <a:scene3d>
            <a:camera prst="orthographicFront"/>
            <a:lightRig rig="threePt" dir="t"/>
          </a:scene3d>
          <a:sp3d>
            <a:bevelT w="152400" h="50800" prst="softRound"/>
          </a:sp3d>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CA" sz="4000" dirty="0">
                <a:solidFill>
                  <a:schemeClr val="tx2"/>
                </a:solidFill>
              </a:rPr>
              <a:t>How do we choose?</a:t>
            </a:r>
          </a:p>
        </p:txBody>
      </p:sp>
    </p:spTree>
    <p:extLst>
      <p:ext uri="{BB962C8B-B14F-4D97-AF65-F5344CB8AC3E}">
        <p14:creationId xmlns:p14="http://schemas.microsoft.com/office/powerpoint/2010/main" val="884416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616F1154-B779-F3C5-60BF-01338A8C5ACB}"/>
              </a:ext>
            </a:extLst>
          </p:cNvPr>
          <p:cNvSpPr txBox="1"/>
          <p:nvPr/>
        </p:nvSpPr>
        <p:spPr>
          <a:xfrm>
            <a:off x="4684791" y="3945570"/>
            <a:ext cx="2028825" cy="2215991"/>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outerShdw blurRad="127000" dist="38100" dir="2700000" algn="ctr">
              <a:srgbClr val="000000">
                <a:alpha val="45000"/>
              </a:srgbClr>
            </a:outerShdw>
          </a:effectLst>
        </p:spPr>
        <p:style>
          <a:lnRef idx="0">
            <a:scrgbClr r="0" g="0" b="0"/>
          </a:lnRef>
          <a:fillRef idx="0">
            <a:scrgbClr r="0" g="0" b="0"/>
          </a:fillRef>
          <a:effectRef idx="0">
            <a:scrgbClr r="0" g="0" b="0"/>
          </a:effectRef>
          <a:fontRef idx="minor">
            <a:schemeClr val="lt1"/>
          </a:fontRef>
        </p:style>
        <p:txBody>
          <a:bodyPr wrap="square">
            <a:spAutoFit/>
          </a:bodyPr>
          <a:lstStyle/>
          <a:p>
            <a:r>
              <a:rPr lang="en-CA" b="1" dirty="0">
                <a:effectLst/>
                <a:ea typeface="Calibri" panose="020F0502020204030204" pitchFamily="34" charset="0"/>
              </a:rPr>
              <a:t>Grounded Theory: </a:t>
            </a:r>
            <a:r>
              <a:rPr lang="en-CA" b="1" dirty="0">
                <a:ea typeface="Calibri" panose="020F0502020204030204" pitchFamily="34" charset="0"/>
              </a:rPr>
              <a:t> </a:t>
            </a:r>
          </a:p>
          <a:p>
            <a:r>
              <a:rPr lang="en-CA" dirty="0">
                <a:ea typeface="Calibri" panose="020F0502020204030204" pitchFamily="34" charset="0"/>
              </a:rPr>
              <a:t>Da</a:t>
            </a:r>
            <a:r>
              <a:rPr lang="en-CA" dirty="0">
                <a:effectLst/>
                <a:ea typeface="Calibri" panose="020F0502020204030204" pitchFamily="34" charset="0"/>
              </a:rPr>
              <a:t>ta is "systematically gathered and analyzed through the research process" </a:t>
            </a:r>
            <a:r>
              <a:rPr lang="en-CA" sz="1200" dirty="0">
                <a:effectLst/>
                <a:ea typeface="Calibri" panose="020F0502020204030204" pitchFamily="34" charset="0"/>
              </a:rPr>
              <a:t>(Chun Tie, Birks, &amp; Francis, 2019, p. 3).</a:t>
            </a:r>
            <a:endParaRPr lang="en-CA" sz="1200" dirty="0"/>
          </a:p>
        </p:txBody>
      </p:sp>
      <p:sp>
        <p:nvSpPr>
          <p:cNvPr id="15" name="TextBox 14">
            <a:extLst>
              <a:ext uri="{FF2B5EF4-FFF2-40B4-BE49-F238E27FC236}">
                <a16:creationId xmlns:a16="http://schemas.microsoft.com/office/drawing/2014/main" id="{8378EDA3-016C-AA96-BA42-A347080C12F1}"/>
              </a:ext>
            </a:extLst>
          </p:cNvPr>
          <p:cNvSpPr txBox="1"/>
          <p:nvPr/>
        </p:nvSpPr>
        <p:spPr>
          <a:xfrm>
            <a:off x="7728533" y="4391845"/>
            <a:ext cx="3248024" cy="1477328"/>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US" b="1" dirty="0"/>
              <a:t>Insider Research: Awareness </a:t>
            </a:r>
            <a:r>
              <a:rPr lang="en-US" dirty="0"/>
              <a:t>of my own obvious </a:t>
            </a:r>
            <a:r>
              <a:rPr lang="en-US" b="1" dirty="0"/>
              <a:t>bias</a:t>
            </a:r>
            <a:r>
              <a:rPr lang="en-US" dirty="0"/>
              <a:t>: Not a fan of following one singular vocal ‘method’ or ‘training program’</a:t>
            </a:r>
          </a:p>
          <a:p>
            <a:r>
              <a:rPr lang="en-US" dirty="0"/>
              <a:t>Locational bias. </a:t>
            </a:r>
          </a:p>
        </p:txBody>
      </p:sp>
      <p:sp>
        <p:nvSpPr>
          <p:cNvPr id="29" name="TextBox 28">
            <a:extLst>
              <a:ext uri="{FF2B5EF4-FFF2-40B4-BE49-F238E27FC236}">
                <a16:creationId xmlns:a16="http://schemas.microsoft.com/office/drawing/2014/main" id="{D442E236-8BA8-EA92-2767-402AB4067FD2}"/>
              </a:ext>
            </a:extLst>
          </p:cNvPr>
          <p:cNvSpPr txBox="1"/>
          <p:nvPr/>
        </p:nvSpPr>
        <p:spPr>
          <a:xfrm>
            <a:off x="7728533" y="1961633"/>
            <a:ext cx="3248024" cy="203132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US" b="1" dirty="0"/>
              <a:t>Ethical Considerations: </a:t>
            </a:r>
            <a:r>
              <a:rPr lang="en-US" dirty="0"/>
              <a:t>Respect for all resources, Citing clearly and appropriately. Representing the literature appropriately and with integrity. </a:t>
            </a:r>
          </a:p>
          <a:p>
            <a:r>
              <a:rPr lang="en-US" b="1" dirty="0"/>
              <a:t>The Challenge: </a:t>
            </a:r>
            <a:r>
              <a:rPr lang="en-US" dirty="0"/>
              <a:t>Accurately understanding all of the data. </a:t>
            </a:r>
          </a:p>
        </p:txBody>
      </p:sp>
      <p:sp>
        <p:nvSpPr>
          <p:cNvPr id="31" name="TextBox 30">
            <a:extLst>
              <a:ext uri="{FF2B5EF4-FFF2-40B4-BE49-F238E27FC236}">
                <a16:creationId xmlns:a16="http://schemas.microsoft.com/office/drawing/2014/main" id="{330094C7-1AC7-CA02-9220-A6DD7B2BC4D0}"/>
              </a:ext>
            </a:extLst>
          </p:cNvPr>
          <p:cNvSpPr txBox="1"/>
          <p:nvPr/>
        </p:nvSpPr>
        <p:spPr>
          <a:xfrm>
            <a:off x="4684791" y="2053965"/>
            <a:ext cx="2155029" cy="1415772"/>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p:spPr>
        <p:style>
          <a:lnRef idx="0">
            <a:scrgbClr r="0" g="0" b="0"/>
          </a:lnRef>
          <a:fillRef idx="0">
            <a:scrgbClr r="0" g="0" b="0"/>
          </a:fillRef>
          <a:effectRef idx="0">
            <a:scrgbClr r="0" g="0" b="0"/>
          </a:effectRef>
          <a:fontRef idx="minor">
            <a:schemeClr val="lt1"/>
          </a:fontRef>
        </p:style>
        <p:txBody>
          <a:bodyPr wrap="square" rtlCol="0">
            <a:spAutoFit/>
          </a:bodyPr>
          <a:lstStyle/>
          <a:p>
            <a:r>
              <a:rPr lang="en-CA" sz="1600" b="1" i="1" dirty="0">
                <a:effectLst/>
                <a:ea typeface="Calibri" panose="020F0502020204030204" pitchFamily="34" charset="0"/>
              </a:rPr>
              <a:t>Emergent</a:t>
            </a:r>
            <a:r>
              <a:rPr lang="en-CA" sz="1600" b="1" dirty="0">
                <a:effectLst/>
                <a:ea typeface="Calibri" panose="020F0502020204030204" pitchFamily="34" charset="0"/>
              </a:rPr>
              <a:t> themes </a:t>
            </a:r>
            <a:r>
              <a:rPr lang="en-CA" sz="1600" dirty="0">
                <a:effectLst/>
                <a:ea typeface="Calibri" panose="020F0502020204030204" pitchFamily="34" charset="0"/>
              </a:rPr>
              <a:t>building on evidence to further develop a theory </a:t>
            </a:r>
            <a:r>
              <a:rPr lang="en-CA" sz="1100" dirty="0">
                <a:effectLst/>
                <a:ea typeface="Calibri" panose="020F0502020204030204" pitchFamily="34" charset="0"/>
              </a:rPr>
              <a:t>(Charmaz, 2008; Mills, Bonner &amp; Francis, 2005).</a:t>
            </a:r>
          </a:p>
          <a:p>
            <a:endParaRPr lang="en-CA" sz="1100" dirty="0"/>
          </a:p>
        </p:txBody>
      </p:sp>
      <p:sp>
        <p:nvSpPr>
          <p:cNvPr id="34" name="Title 1">
            <a:extLst>
              <a:ext uri="{FF2B5EF4-FFF2-40B4-BE49-F238E27FC236}">
                <a16:creationId xmlns:a16="http://schemas.microsoft.com/office/drawing/2014/main" id="{8E153517-7441-6F24-D878-F7EBD21719DD}"/>
              </a:ext>
            </a:extLst>
          </p:cNvPr>
          <p:cNvSpPr txBox="1">
            <a:spLocks/>
          </p:cNvSpPr>
          <p:nvPr/>
        </p:nvSpPr>
        <p:spPr>
          <a:xfrm>
            <a:off x="556205" y="527043"/>
            <a:ext cx="10340395" cy="967192"/>
          </a:xfrm>
          <a:prstGeom prst="rect">
            <a:avLst/>
          </a:prstGeom>
          <a:ln w="38100">
            <a:solidFill>
              <a:schemeClr val="accent1"/>
            </a:solidFill>
          </a:ln>
        </p:spPr>
        <p:txBody>
          <a:bodyPr vert="horz" lIns="91440" tIns="45720" rIns="91440" bIns="45720" rtlCol="0" anchor="b">
            <a:norm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endParaRPr lang="en-CA" sz="3600" dirty="0">
              <a:latin typeface="+mn-lt"/>
            </a:endParaRPr>
          </a:p>
        </p:txBody>
      </p:sp>
      <p:sp>
        <p:nvSpPr>
          <p:cNvPr id="35" name="TextBox 34">
            <a:extLst>
              <a:ext uri="{FF2B5EF4-FFF2-40B4-BE49-F238E27FC236}">
                <a16:creationId xmlns:a16="http://schemas.microsoft.com/office/drawing/2014/main" id="{334C1609-2E2E-78E2-DD4D-8635C5B90D1D}"/>
              </a:ext>
            </a:extLst>
          </p:cNvPr>
          <p:cNvSpPr txBox="1"/>
          <p:nvPr/>
        </p:nvSpPr>
        <p:spPr>
          <a:xfrm>
            <a:off x="858624" y="696439"/>
            <a:ext cx="9735556" cy="677108"/>
          </a:xfrm>
          <a:prstGeom prst="rect">
            <a:avLst/>
          </a:prstGeom>
          <a:noFill/>
        </p:spPr>
        <p:txBody>
          <a:bodyPr wrap="square">
            <a:spAutoFit/>
          </a:bodyPr>
          <a:lstStyle/>
          <a:p>
            <a:pPr algn="ctr"/>
            <a:r>
              <a:rPr lang="en-CA" sz="3800" b="1" dirty="0">
                <a:latin typeface="+mn-lt"/>
              </a:rPr>
              <a:t>Methods/Methodology: Document Analysis</a:t>
            </a:r>
            <a:endParaRPr lang="en-CA" sz="3800" b="1" dirty="0"/>
          </a:p>
        </p:txBody>
      </p:sp>
      <p:sp>
        <p:nvSpPr>
          <p:cNvPr id="37" name="TextBox 36">
            <a:extLst>
              <a:ext uri="{FF2B5EF4-FFF2-40B4-BE49-F238E27FC236}">
                <a16:creationId xmlns:a16="http://schemas.microsoft.com/office/drawing/2014/main" id="{6FFACAD9-3C25-3253-6141-94AA89923CEC}"/>
              </a:ext>
            </a:extLst>
          </p:cNvPr>
          <p:cNvSpPr txBox="1"/>
          <p:nvPr/>
        </p:nvSpPr>
        <p:spPr>
          <a:xfrm>
            <a:off x="556205" y="4499568"/>
            <a:ext cx="3162299" cy="1661993"/>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outerShdw blurRad="225425" dist="50800" dir="5220000" algn="ctr">
              <a:srgbClr val="000000">
                <a:alpha val="33000"/>
              </a:srgbClr>
            </a:outerShdw>
          </a:effectLst>
        </p:spPr>
        <p:style>
          <a:lnRef idx="0">
            <a:scrgbClr r="0" g="0" b="0"/>
          </a:lnRef>
          <a:fillRef idx="0">
            <a:scrgbClr r="0" g="0" b="0"/>
          </a:fillRef>
          <a:effectRef idx="0">
            <a:scrgbClr r="0" g="0" b="0"/>
          </a:effectRef>
          <a:fontRef idx="minor">
            <a:schemeClr val="lt1"/>
          </a:fontRef>
        </p:style>
        <p:txBody>
          <a:bodyPr wrap="square" rtlCol="0">
            <a:spAutoFit/>
          </a:bodyPr>
          <a:lstStyle/>
          <a:p>
            <a:r>
              <a:rPr lang="en-US" b="1" dirty="0"/>
              <a:t>Data Collection:</a:t>
            </a:r>
            <a:r>
              <a:rPr lang="en-CA" dirty="0">
                <a:effectLst/>
                <a:ea typeface="Calibri" panose="020F0502020204030204" pitchFamily="34" charset="0"/>
              </a:rPr>
              <a:t> </a:t>
            </a:r>
            <a:r>
              <a:rPr lang="en-CA" i="1" dirty="0">
                <a:effectLst/>
                <a:ea typeface="Calibri" panose="020F0502020204030204" pitchFamily="34" charset="0"/>
              </a:rPr>
              <a:t>Constant </a:t>
            </a:r>
            <a:r>
              <a:rPr lang="en-CA" i="1" dirty="0">
                <a:ea typeface="Calibri" panose="020F0502020204030204" pitchFamily="34" charset="0"/>
              </a:rPr>
              <a:t>C</a:t>
            </a:r>
            <a:r>
              <a:rPr lang="en-CA" i="1" dirty="0">
                <a:effectLst/>
                <a:ea typeface="Calibri" panose="020F0502020204030204" pitchFamily="34" charset="0"/>
              </a:rPr>
              <a:t>omparative</a:t>
            </a:r>
            <a:r>
              <a:rPr lang="en-CA" dirty="0">
                <a:effectLst/>
                <a:ea typeface="Calibri" panose="020F0502020204030204" pitchFamily="34" charset="0"/>
              </a:rPr>
              <a:t> method (Glaser &amp; Strauss, 1965). </a:t>
            </a:r>
          </a:p>
          <a:p>
            <a:r>
              <a:rPr lang="en-CA" dirty="0">
                <a:ea typeface="Calibri" panose="020F0502020204030204" pitchFamily="34" charset="0"/>
              </a:rPr>
              <a:t>C</a:t>
            </a:r>
            <a:r>
              <a:rPr lang="en-CA" dirty="0">
                <a:effectLst/>
                <a:ea typeface="Calibri" panose="020F0502020204030204" pitchFamily="34" charset="0"/>
              </a:rPr>
              <a:t>ycling between collecting and analyzing data </a:t>
            </a:r>
            <a:r>
              <a:rPr lang="en-CA" sz="1200" dirty="0">
                <a:effectLst/>
                <a:ea typeface="Calibri" panose="020F0502020204030204" pitchFamily="34" charset="0"/>
              </a:rPr>
              <a:t>(Corbin &amp; Strauss, 1990; Mills, Bonner &amp; Francis, 2006). </a:t>
            </a:r>
            <a:endParaRPr lang="en-CA" sz="1200" dirty="0"/>
          </a:p>
        </p:txBody>
      </p:sp>
      <p:sp>
        <p:nvSpPr>
          <p:cNvPr id="4" name="TextBox 3">
            <a:extLst>
              <a:ext uri="{FF2B5EF4-FFF2-40B4-BE49-F238E27FC236}">
                <a16:creationId xmlns:a16="http://schemas.microsoft.com/office/drawing/2014/main" id="{755E30B3-7C85-299C-5466-91C03C823B96}"/>
              </a:ext>
            </a:extLst>
          </p:cNvPr>
          <p:cNvSpPr txBox="1"/>
          <p:nvPr/>
        </p:nvSpPr>
        <p:spPr>
          <a:xfrm>
            <a:off x="485774" y="1961633"/>
            <a:ext cx="3419475" cy="2308324"/>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US" b="1" dirty="0">
                <a:solidFill>
                  <a:schemeClr val="bg1"/>
                </a:solidFill>
              </a:rPr>
              <a:t>Document Analysis</a:t>
            </a:r>
            <a:r>
              <a:rPr lang="en-US" dirty="0"/>
              <a:t>:  </a:t>
            </a:r>
          </a:p>
          <a:p>
            <a:r>
              <a:rPr lang="en-US" dirty="0"/>
              <a:t>To seek”… convergence and corroboration through the use of different data sources and methods” (Bowen, 2009, p.28).</a:t>
            </a:r>
          </a:p>
          <a:p>
            <a:r>
              <a:rPr lang="en-US" dirty="0"/>
              <a:t>Exploration of practical application in relation to the literature. </a:t>
            </a:r>
            <a:endParaRPr lang="en-CA" dirty="0"/>
          </a:p>
        </p:txBody>
      </p:sp>
    </p:spTree>
    <p:extLst>
      <p:ext uri="{BB962C8B-B14F-4D97-AF65-F5344CB8AC3E}">
        <p14:creationId xmlns:p14="http://schemas.microsoft.com/office/powerpoint/2010/main" val="3932200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83B28-98D7-9C04-D820-8A8279ACCE4C}"/>
              </a:ext>
            </a:extLst>
          </p:cNvPr>
          <p:cNvSpPr>
            <a:spLocks noGrp="1"/>
          </p:cNvSpPr>
          <p:nvPr>
            <p:ph type="title"/>
          </p:nvPr>
        </p:nvSpPr>
        <p:spPr>
          <a:xfrm>
            <a:off x="1069657" y="456049"/>
            <a:ext cx="9961245" cy="984886"/>
          </a:xfrm>
          <a:ln w="38100">
            <a:solidFill>
              <a:schemeClr val="accent1"/>
            </a:solidFill>
          </a:ln>
        </p:spPr>
        <p:txBody>
          <a:bodyPr>
            <a:normAutofit/>
          </a:bodyPr>
          <a:lstStyle/>
          <a:p>
            <a:r>
              <a:rPr lang="en-CA" sz="4800" dirty="0">
                <a:latin typeface="+mn-lt"/>
              </a:rPr>
              <a:t>PROCESS: DOCUMENT ANALYSIS</a:t>
            </a:r>
          </a:p>
        </p:txBody>
      </p:sp>
      <p:sp>
        <p:nvSpPr>
          <p:cNvPr id="4" name="TextBox 3">
            <a:extLst>
              <a:ext uri="{FF2B5EF4-FFF2-40B4-BE49-F238E27FC236}">
                <a16:creationId xmlns:a16="http://schemas.microsoft.com/office/drawing/2014/main" id="{5A74D895-215D-F39E-54E2-CF7E0D83C89B}"/>
              </a:ext>
            </a:extLst>
          </p:cNvPr>
          <p:cNvSpPr txBox="1"/>
          <p:nvPr/>
        </p:nvSpPr>
        <p:spPr>
          <a:xfrm>
            <a:off x="1204912" y="1942943"/>
            <a:ext cx="3038475" cy="461665"/>
          </a:xfrm>
          <a:prstGeom prst="rect">
            <a:avLst/>
          </a:prstGeom>
          <a:noFill/>
          <a:ln w="38100">
            <a:solidFill>
              <a:schemeClr val="accent1"/>
            </a:solidFill>
          </a:ln>
        </p:spPr>
        <p:txBody>
          <a:bodyPr wrap="square" rtlCol="0">
            <a:spAutoFit/>
          </a:bodyPr>
          <a:lstStyle/>
          <a:p>
            <a:r>
              <a:rPr lang="en-CA" sz="2400" b="1" dirty="0"/>
              <a:t>Video Analysis</a:t>
            </a:r>
          </a:p>
        </p:txBody>
      </p:sp>
      <p:sp>
        <p:nvSpPr>
          <p:cNvPr id="6" name="TextBox 5">
            <a:extLst>
              <a:ext uri="{FF2B5EF4-FFF2-40B4-BE49-F238E27FC236}">
                <a16:creationId xmlns:a16="http://schemas.microsoft.com/office/drawing/2014/main" id="{771A968E-4AD7-6BE1-B54C-05536A476423}"/>
              </a:ext>
            </a:extLst>
          </p:cNvPr>
          <p:cNvSpPr txBox="1"/>
          <p:nvPr/>
        </p:nvSpPr>
        <p:spPr>
          <a:xfrm>
            <a:off x="590548" y="2609850"/>
            <a:ext cx="4953001" cy="3445367"/>
          </a:xfrm>
          <a:prstGeom prst="rect">
            <a:avLst/>
          </a:prstGeom>
          <a:noFill/>
          <a:ln w="28575">
            <a:solidFill>
              <a:schemeClr val="accent1"/>
            </a:solidFill>
          </a:ln>
        </p:spPr>
        <p:txBody>
          <a:bodyPr wrap="square" rtlCol="0">
            <a:spAutoFit/>
          </a:bodyPr>
          <a:lstStyle/>
          <a:p>
            <a:pPr marL="342900" lvl="0" indent="-342900">
              <a:lnSpc>
                <a:spcPct val="107000"/>
              </a:lnSpc>
              <a:spcAft>
                <a:spcPts val="800"/>
              </a:spcAft>
              <a:buFont typeface="+mj-lt"/>
              <a:buAutoNum type="arabicParenR"/>
            </a:pPr>
            <a:r>
              <a:rPr lang="en-CA" b="1" kern="0" dirty="0">
                <a:effectLst/>
                <a:ea typeface="Times New Roman" panose="02020603050405020304" pitchFamily="18" charset="0"/>
                <a:cs typeface="Times New Roman" panose="02020603050405020304" pitchFamily="18" charset="0"/>
              </a:rPr>
              <a:t>Ep. 77 “What is Vocal Twang?” with Justin Stoney, New York Vocal Coaching – May 13, 2015.</a:t>
            </a:r>
          </a:p>
          <a:p>
            <a:pPr marL="342900" indent="-342900">
              <a:lnSpc>
                <a:spcPct val="107000"/>
              </a:lnSpc>
              <a:spcAft>
                <a:spcPts val="800"/>
              </a:spcAft>
              <a:buFont typeface="+mj-lt"/>
              <a:buAutoNum type="arabicParenR"/>
            </a:pPr>
            <a:r>
              <a:rPr lang="en-CA" b="1" kern="0" dirty="0">
                <a:effectLst/>
                <a:ea typeface="Times New Roman" panose="02020603050405020304" pitchFamily="18" charset="0"/>
                <a:cs typeface="Times New Roman" panose="02020603050405020304" pitchFamily="18" charset="0"/>
              </a:rPr>
              <a:t>NATS Chat – “Getting the Twang of It” with Kerrie Obert and Chadley Ballantyne, hosted by Kari Ragan - January 13, 2019.</a:t>
            </a:r>
            <a:endParaRPr lang="en-CA" b="1" kern="100" dirty="0">
              <a:effectLst/>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arenR"/>
            </a:pPr>
            <a:r>
              <a:rPr lang="en-CA" b="1" kern="0" dirty="0">
                <a:solidFill>
                  <a:srgbClr val="000000"/>
                </a:solidFill>
                <a:effectLst/>
                <a:ea typeface="Times New Roman" panose="02020603050405020304" pitchFamily="18" charset="0"/>
                <a:cs typeface="Times New Roman" panose="02020603050405020304" pitchFamily="18" charset="0"/>
              </a:rPr>
              <a:t>“How to Sing with Twang “ with Kerrie Obert - Singing Teachers Talk Podcast - </a:t>
            </a:r>
            <a:r>
              <a:rPr lang="en-CA" b="1" kern="100" dirty="0">
                <a:solidFill>
                  <a:srgbClr val="0F0F0F"/>
                </a:solidFill>
                <a:effectLst/>
                <a:ea typeface="Calibri" panose="020F0502020204030204" pitchFamily="34" charset="0"/>
                <a:cs typeface="Times New Roman" panose="02020603050405020304" pitchFamily="18" charset="0"/>
              </a:rPr>
              <a:t>Mar 6, 2024.</a:t>
            </a:r>
            <a:endParaRPr lang="en-CA" b="1" kern="1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endParaRPr lang="en-CA" kern="0" dirty="0">
              <a:effectLst/>
              <a:ea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mj-lt"/>
              <a:buAutoNum type="arabicParenR"/>
            </a:pPr>
            <a:endParaRPr lang="en-CA" kern="100" dirty="0">
              <a:effectLst/>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B1CD2325-DA75-42E5-0719-E17CA7CA6BB1}"/>
              </a:ext>
            </a:extLst>
          </p:cNvPr>
          <p:cNvSpPr txBox="1"/>
          <p:nvPr/>
        </p:nvSpPr>
        <p:spPr>
          <a:xfrm>
            <a:off x="7224712" y="2009618"/>
            <a:ext cx="3038475" cy="461665"/>
          </a:xfrm>
          <a:prstGeom prst="rect">
            <a:avLst/>
          </a:prstGeom>
          <a:noFill/>
          <a:ln w="38100">
            <a:solidFill>
              <a:schemeClr val="accent1"/>
            </a:solidFill>
          </a:ln>
        </p:spPr>
        <p:txBody>
          <a:bodyPr wrap="square" rtlCol="0">
            <a:spAutoFit/>
          </a:bodyPr>
          <a:lstStyle/>
          <a:p>
            <a:r>
              <a:rPr lang="en-CA" sz="2400" b="1" dirty="0"/>
              <a:t>Inclusion Criteria</a:t>
            </a:r>
          </a:p>
        </p:txBody>
      </p:sp>
      <p:sp>
        <p:nvSpPr>
          <p:cNvPr id="8" name="Arrow: Right 7">
            <a:extLst>
              <a:ext uri="{FF2B5EF4-FFF2-40B4-BE49-F238E27FC236}">
                <a16:creationId xmlns:a16="http://schemas.microsoft.com/office/drawing/2014/main" id="{BA2F5B1D-2C11-5A27-5AE0-3050ED5487C3}"/>
              </a:ext>
            </a:extLst>
          </p:cNvPr>
          <p:cNvSpPr/>
          <p:nvPr/>
        </p:nvSpPr>
        <p:spPr>
          <a:xfrm>
            <a:off x="5840729" y="2944367"/>
            <a:ext cx="807724"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Arrow: Right 8">
            <a:extLst>
              <a:ext uri="{FF2B5EF4-FFF2-40B4-BE49-F238E27FC236}">
                <a16:creationId xmlns:a16="http://schemas.microsoft.com/office/drawing/2014/main" id="{C845875F-C8FA-DCDD-AB9B-933986EAC0FF}"/>
              </a:ext>
            </a:extLst>
          </p:cNvPr>
          <p:cNvSpPr/>
          <p:nvPr/>
        </p:nvSpPr>
        <p:spPr>
          <a:xfrm>
            <a:off x="5840729" y="3893442"/>
            <a:ext cx="807724"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Arrow: Right 10">
            <a:extLst>
              <a:ext uri="{FF2B5EF4-FFF2-40B4-BE49-F238E27FC236}">
                <a16:creationId xmlns:a16="http://schemas.microsoft.com/office/drawing/2014/main" id="{3E30C8D3-994B-D575-E2DE-EB989619E694}"/>
              </a:ext>
            </a:extLst>
          </p:cNvPr>
          <p:cNvSpPr/>
          <p:nvPr/>
        </p:nvSpPr>
        <p:spPr>
          <a:xfrm>
            <a:off x="5840729" y="4961005"/>
            <a:ext cx="807724"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 name="TextBox 11">
            <a:extLst>
              <a:ext uri="{FF2B5EF4-FFF2-40B4-BE49-F238E27FC236}">
                <a16:creationId xmlns:a16="http://schemas.microsoft.com/office/drawing/2014/main" id="{9C4EA305-9B7D-7B15-810F-C95C745B8964}"/>
              </a:ext>
            </a:extLst>
          </p:cNvPr>
          <p:cNvSpPr txBox="1"/>
          <p:nvPr/>
        </p:nvSpPr>
        <p:spPr>
          <a:xfrm>
            <a:off x="6945633" y="2609850"/>
            <a:ext cx="4655819" cy="3493264"/>
          </a:xfrm>
          <a:prstGeom prst="rect">
            <a:avLst/>
          </a:prstGeom>
          <a:noFill/>
          <a:ln w="28575">
            <a:solidFill>
              <a:schemeClr val="accent1"/>
            </a:solidFill>
          </a:ln>
        </p:spPr>
        <p:txBody>
          <a:bodyPr wrap="square" rtlCol="0">
            <a:spAutoFit/>
          </a:bodyPr>
          <a:lstStyle/>
          <a:p>
            <a:pPr marL="342900" indent="-342900">
              <a:buAutoNum type="arabicParenR"/>
            </a:pPr>
            <a:r>
              <a:rPr lang="en-CA" sz="1700" b="1" dirty="0"/>
              <a:t>Justin Stoney: </a:t>
            </a:r>
            <a:r>
              <a:rPr lang="en-CA" sz="1700" dirty="0"/>
              <a:t>Co authored book - </a:t>
            </a:r>
            <a:r>
              <a:rPr lang="en-CA" sz="1700" dirty="0">
                <a:solidFill>
                  <a:srgbClr val="212529"/>
                </a:solidFill>
                <a:effectLst/>
                <a:latin typeface="Arial" panose="020B0604020202020204" pitchFamily="34" charset="0"/>
                <a:ea typeface="Calibri" panose="020F0502020204030204" pitchFamily="34" charset="0"/>
              </a:rPr>
              <a:t>“Sing Like Never Before”. Guest lecturer with the Voice Study Centre.                                          </a:t>
            </a:r>
          </a:p>
          <a:p>
            <a:r>
              <a:rPr lang="en-CA" sz="1700" b="1" dirty="0">
                <a:solidFill>
                  <a:srgbClr val="212529"/>
                </a:solidFill>
                <a:latin typeface="Arial" panose="020B0604020202020204" pitchFamily="34" charset="0"/>
                <a:ea typeface="Calibri" panose="020F0502020204030204" pitchFamily="34" charset="0"/>
              </a:rPr>
              <a:t>2) Dr. </a:t>
            </a:r>
            <a:r>
              <a:rPr lang="en-CA" sz="1700" b="1" dirty="0">
                <a:solidFill>
                  <a:srgbClr val="212529"/>
                </a:solidFill>
                <a:ea typeface="Calibri" panose="020F0502020204030204" pitchFamily="34" charset="0"/>
              </a:rPr>
              <a:t>Chadley Ballantyne: </a:t>
            </a:r>
            <a:r>
              <a:rPr lang="en-CA" sz="1700" dirty="0">
                <a:solidFill>
                  <a:srgbClr val="212529"/>
                </a:solidFill>
                <a:ea typeface="Calibri" panose="020F0502020204030204" pitchFamily="34" charset="0"/>
              </a:rPr>
              <a:t>A contributing author of </a:t>
            </a:r>
            <a:r>
              <a:rPr lang="en-CA" sz="1700" i="1" dirty="0">
                <a:solidFill>
                  <a:srgbClr val="212529"/>
                </a:solidFill>
                <a:effectLst/>
                <a:ea typeface="Calibri" panose="020F0502020204030204" pitchFamily="34" charset="0"/>
              </a:rPr>
              <a:t>The Evolving Singing Voice: Changes Across the Lifespan</a:t>
            </a:r>
            <a:r>
              <a:rPr lang="en-CA" sz="1700" dirty="0">
                <a:solidFill>
                  <a:srgbClr val="212529"/>
                </a:solidFill>
                <a:effectLst/>
                <a:ea typeface="Calibri" panose="020F0502020204030204" pitchFamily="34" charset="0"/>
              </a:rPr>
              <a:t>, by Prof. Karen Brunssen; Frequen</a:t>
            </a:r>
            <a:r>
              <a:rPr lang="en-CA" sz="1700" dirty="0">
                <a:solidFill>
                  <a:srgbClr val="212529"/>
                </a:solidFill>
                <a:ea typeface="Calibri" panose="020F0502020204030204" pitchFamily="34" charset="0"/>
              </a:rPr>
              <a:t>t guest speaker on ‘A</a:t>
            </a:r>
            <a:r>
              <a:rPr lang="en-CA" sz="1700" dirty="0">
                <a:solidFill>
                  <a:srgbClr val="212529"/>
                </a:solidFill>
                <a:effectLst/>
                <a:ea typeface="Calibri" panose="020F0502020204030204" pitchFamily="34" charset="0"/>
              </a:rPr>
              <a:t>pplying Vocal Acoustic </a:t>
            </a:r>
            <a:r>
              <a:rPr lang="en-CA" sz="1700" dirty="0">
                <a:solidFill>
                  <a:srgbClr val="212529"/>
                </a:solidFill>
                <a:ea typeface="Calibri" panose="020F0502020204030204" pitchFamily="34" charset="0"/>
              </a:rPr>
              <a:t>P</a:t>
            </a:r>
            <a:r>
              <a:rPr lang="en-CA" sz="1700" dirty="0">
                <a:solidFill>
                  <a:srgbClr val="212529"/>
                </a:solidFill>
                <a:effectLst/>
                <a:ea typeface="Calibri" panose="020F0502020204030204" pitchFamily="34" charset="0"/>
              </a:rPr>
              <a:t>edagogy’.</a:t>
            </a:r>
          </a:p>
          <a:p>
            <a:r>
              <a:rPr lang="en-CA" sz="1700" dirty="0">
                <a:solidFill>
                  <a:srgbClr val="212529"/>
                </a:solidFill>
                <a:ea typeface="Calibri" panose="020F0502020204030204" pitchFamily="34" charset="0"/>
              </a:rPr>
              <a:t>3) </a:t>
            </a:r>
            <a:r>
              <a:rPr lang="en-CA" sz="1700" b="1" dirty="0">
                <a:solidFill>
                  <a:srgbClr val="212529"/>
                </a:solidFill>
                <a:ea typeface="Calibri" panose="020F0502020204030204" pitchFamily="34" charset="0"/>
              </a:rPr>
              <a:t>Kerrie Obert - </a:t>
            </a:r>
            <a:r>
              <a:rPr lang="en-CA" sz="1700" b="1" dirty="0">
                <a:solidFill>
                  <a:srgbClr val="212529"/>
                </a:solidFill>
                <a:effectLst/>
                <a:ea typeface="Calibri" panose="020F0502020204030204" pitchFamily="34" charset="0"/>
              </a:rPr>
              <a:t>M.A. CCC, SLP: </a:t>
            </a:r>
            <a:r>
              <a:rPr lang="en-CA" sz="1700" dirty="0">
                <a:solidFill>
                  <a:srgbClr val="212529"/>
                </a:solidFill>
                <a:ea typeface="Calibri" panose="020F0502020204030204" pitchFamily="34" charset="0"/>
              </a:rPr>
              <a:t>Is</a:t>
            </a:r>
            <a:r>
              <a:rPr lang="en-CA" sz="1700" dirty="0">
                <a:effectLst/>
                <a:ea typeface="Calibri" panose="020F0502020204030204" pitchFamily="34" charset="0"/>
              </a:rPr>
              <a:t> a leading expert in voice training and pedagogical practice. Co authored a published  article on ‘twang ‘ using MRI with </a:t>
            </a:r>
            <a:r>
              <a:rPr lang="en-CA" sz="1700" dirty="0"/>
              <a:t>Karen Perta &amp; Youkyung Bae, 2020).</a:t>
            </a:r>
            <a:endParaRPr lang="en-CA" sz="1700" b="1" dirty="0"/>
          </a:p>
        </p:txBody>
      </p:sp>
    </p:spTree>
    <p:extLst>
      <p:ext uri="{BB962C8B-B14F-4D97-AF65-F5344CB8AC3E}">
        <p14:creationId xmlns:p14="http://schemas.microsoft.com/office/powerpoint/2010/main" val="4130152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68DFD-102A-BA3F-2062-ECFFADDCDE57}"/>
              </a:ext>
            </a:extLst>
          </p:cNvPr>
          <p:cNvSpPr>
            <a:spLocks noGrp="1"/>
          </p:cNvSpPr>
          <p:nvPr>
            <p:ph type="title"/>
          </p:nvPr>
        </p:nvSpPr>
        <p:spPr>
          <a:xfrm>
            <a:off x="952501" y="286603"/>
            <a:ext cx="10203179" cy="1450757"/>
          </a:xfrm>
          <a:ln w="38100">
            <a:solidFill>
              <a:schemeClr val="accent1"/>
            </a:solidFill>
          </a:ln>
        </p:spPr>
        <p:txBody>
          <a:bodyPr/>
          <a:lstStyle/>
          <a:p>
            <a:r>
              <a:rPr lang="en-CA" sz="4800" dirty="0">
                <a:latin typeface="+mn-lt"/>
              </a:rPr>
              <a:t>PROCESS: DOCUMENT ANALYSIS (continued)</a:t>
            </a:r>
            <a:endParaRPr lang="en-CA" dirty="0">
              <a:latin typeface="+mn-lt"/>
            </a:endParaRPr>
          </a:p>
        </p:txBody>
      </p:sp>
      <p:sp>
        <p:nvSpPr>
          <p:cNvPr id="7" name="TextBox 6">
            <a:extLst>
              <a:ext uri="{FF2B5EF4-FFF2-40B4-BE49-F238E27FC236}">
                <a16:creationId xmlns:a16="http://schemas.microsoft.com/office/drawing/2014/main" id="{4822E751-1722-A599-B4CF-F16EB12D1319}"/>
              </a:ext>
            </a:extLst>
          </p:cNvPr>
          <p:cNvSpPr txBox="1"/>
          <p:nvPr/>
        </p:nvSpPr>
        <p:spPr>
          <a:xfrm>
            <a:off x="952501" y="2876550"/>
            <a:ext cx="4076699" cy="2565318"/>
          </a:xfrm>
          <a:prstGeom prst="rect">
            <a:avLst/>
          </a:prstGeom>
          <a:noFill/>
          <a:ln w="28575">
            <a:solidFill>
              <a:schemeClr val="accent1"/>
            </a:solidFill>
          </a:ln>
        </p:spPr>
        <p:txBody>
          <a:bodyPr wrap="square" rtlCol="0">
            <a:spAutoFit/>
          </a:bodyPr>
          <a:lstStyle/>
          <a:p>
            <a:pPr marL="342900" lvl="0" indent="-342900">
              <a:spcAft>
                <a:spcPts val="800"/>
              </a:spcAft>
              <a:buFont typeface="+mj-lt"/>
              <a:buAutoNum type="arabicParenR"/>
            </a:pPr>
            <a:r>
              <a:rPr lang="en-US" sz="1800" b="1" kern="100" dirty="0">
                <a:effectLst/>
                <a:ea typeface="Calibri" panose="020F0502020204030204" pitchFamily="34" charset="0"/>
                <a:cs typeface="Times New Roman" panose="02020603050405020304" pitchFamily="18" charset="0"/>
              </a:rPr>
              <a:t>Estill Voice Training Level 2 Workbook – Chapter ‘Oral Twang’.</a:t>
            </a:r>
          </a:p>
          <a:p>
            <a:pPr marL="342900" lvl="0" indent="-342900">
              <a:lnSpc>
                <a:spcPct val="150000"/>
              </a:lnSpc>
              <a:spcAft>
                <a:spcPts val="800"/>
              </a:spcAft>
              <a:buFont typeface="+mj-lt"/>
              <a:buAutoNum type="arabicParenR"/>
            </a:pPr>
            <a:endParaRPr lang="en-US" b="1" kern="100" dirty="0">
              <a:ea typeface="Calibri" panose="020F0502020204030204" pitchFamily="34" charset="0"/>
              <a:cs typeface="Times New Roman" panose="02020603050405020304" pitchFamily="18" charset="0"/>
            </a:endParaRPr>
          </a:p>
          <a:p>
            <a:pPr marL="342900" indent="-342900">
              <a:spcAft>
                <a:spcPts val="800"/>
              </a:spcAft>
              <a:buFont typeface="+mj-lt"/>
              <a:buAutoNum type="arabicParenR"/>
            </a:pPr>
            <a:r>
              <a:rPr lang="en-US" sz="1800" b="1" kern="100" dirty="0">
                <a:effectLst/>
                <a:ea typeface="Calibri" panose="020F0502020204030204" pitchFamily="34" charset="0"/>
                <a:cs typeface="Times New Roman" panose="02020603050405020304" pitchFamily="18" charset="0"/>
              </a:rPr>
              <a:t>‘Singing and the Actor’ by Gillyanne Kayes, Chapter 9, “Twang and the Singers Formant”</a:t>
            </a:r>
            <a:endParaRPr lang="en-CA" sz="1800" kern="100" dirty="0">
              <a:effectLst/>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arenR"/>
            </a:pPr>
            <a:endParaRPr lang="en-CA" sz="1800" kern="100" dirty="0">
              <a:effectLst/>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0C114E1B-7681-EA19-2EE2-45CE76F302BC}"/>
              </a:ext>
            </a:extLst>
          </p:cNvPr>
          <p:cNvSpPr txBox="1"/>
          <p:nvPr/>
        </p:nvSpPr>
        <p:spPr>
          <a:xfrm>
            <a:off x="1097281" y="2076122"/>
            <a:ext cx="3429000" cy="461665"/>
          </a:xfrm>
          <a:prstGeom prst="rect">
            <a:avLst/>
          </a:prstGeom>
          <a:noFill/>
          <a:ln w="38100">
            <a:solidFill>
              <a:schemeClr val="accent1"/>
            </a:solidFill>
          </a:ln>
        </p:spPr>
        <p:txBody>
          <a:bodyPr wrap="square" rtlCol="0">
            <a:spAutoFit/>
          </a:bodyPr>
          <a:lstStyle/>
          <a:p>
            <a:r>
              <a:rPr lang="en-CA" sz="2400" b="1" dirty="0"/>
              <a:t>Print Material  Analysis</a:t>
            </a:r>
          </a:p>
        </p:txBody>
      </p:sp>
      <p:sp>
        <p:nvSpPr>
          <p:cNvPr id="5" name="TextBox 4">
            <a:extLst>
              <a:ext uri="{FF2B5EF4-FFF2-40B4-BE49-F238E27FC236}">
                <a16:creationId xmlns:a16="http://schemas.microsoft.com/office/drawing/2014/main" id="{96E52633-0C9F-1604-894D-EA3167D087D5}"/>
              </a:ext>
            </a:extLst>
          </p:cNvPr>
          <p:cNvSpPr txBox="1"/>
          <p:nvPr/>
        </p:nvSpPr>
        <p:spPr>
          <a:xfrm>
            <a:off x="7224712" y="2009618"/>
            <a:ext cx="3038475" cy="461665"/>
          </a:xfrm>
          <a:prstGeom prst="rect">
            <a:avLst/>
          </a:prstGeom>
          <a:noFill/>
          <a:ln w="38100">
            <a:solidFill>
              <a:schemeClr val="accent1"/>
            </a:solidFill>
          </a:ln>
        </p:spPr>
        <p:txBody>
          <a:bodyPr wrap="square" rtlCol="0">
            <a:spAutoFit/>
          </a:bodyPr>
          <a:lstStyle/>
          <a:p>
            <a:r>
              <a:rPr lang="en-CA" sz="2400" b="1" dirty="0"/>
              <a:t>Inclusion Criteria</a:t>
            </a:r>
          </a:p>
        </p:txBody>
      </p:sp>
      <p:sp>
        <p:nvSpPr>
          <p:cNvPr id="6" name="TextBox 5">
            <a:extLst>
              <a:ext uri="{FF2B5EF4-FFF2-40B4-BE49-F238E27FC236}">
                <a16:creationId xmlns:a16="http://schemas.microsoft.com/office/drawing/2014/main" id="{1C8E7AC3-BC06-EB13-C1A3-0458DC177689}"/>
              </a:ext>
            </a:extLst>
          </p:cNvPr>
          <p:cNvSpPr txBox="1"/>
          <p:nvPr/>
        </p:nvSpPr>
        <p:spPr>
          <a:xfrm>
            <a:off x="6734175" y="2743541"/>
            <a:ext cx="4657725" cy="2862322"/>
          </a:xfrm>
          <a:prstGeom prst="rect">
            <a:avLst/>
          </a:prstGeom>
          <a:noFill/>
          <a:ln w="28575">
            <a:solidFill>
              <a:schemeClr val="accent1"/>
            </a:solidFill>
          </a:ln>
        </p:spPr>
        <p:txBody>
          <a:bodyPr wrap="square" rtlCol="0">
            <a:spAutoFit/>
          </a:bodyPr>
          <a:lstStyle/>
          <a:p>
            <a:pPr marL="342900" indent="-342900">
              <a:buAutoNum type="arabicParenR"/>
            </a:pPr>
            <a:r>
              <a:rPr lang="en-CA" b="1" dirty="0">
                <a:effectLst/>
                <a:ea typeface="Calibri" panose="020F0502020204030204" pitchFamily="34" charset="0"/>
              </a:rPr>
              <a:t>Jo Estill’s </a:t>
            </a:r>
            <a:r>
              <a:rPr lang="en-CA" dirty="0">
                <a:effectLst/>
                <a:ea typeface="Calibri" panose="020F0502020204030204" pitchFamily="34" charset="0"/>
              </a:rPr>
              <a:t>work investigated voice qualities found in a range of singing styles, primarily “Sob,” “Twang,” “Speech,” “Opera,” and “Belt”. In 1992 she founded the  ‘Estill Voice Training Systems LLC. Her methodology is used around the globe.</a:t>
            </a:r>
          </a:p>
          <a:p>
            <a:pPr marL="342900" indent="-342900">
              <a:buAutoNum type="arabicParenR"/>
            </a:pPr>
            <a:r>
              <a:rPr lang="en-CA" b="1" dirty="0"/>
              <a:t>Gillyanne Kayes</a:t>
            </a:r>
            <a:r>
              <a:rPr lang="en-CA" dirty="0"/>
              <a:t> is </a:t>
            </a:r>
            <a:r>
              <a:rPr lang="en-CA" sz="1800" dirty="0">
                <a:solidFill>
                  <a:srgbClr val="212529"/>
                </a:solidFill>
                <a:effectLst/>
                <a:ea typeface="Calibri" panose="020F0502020204030204" pitchFamily="34" charset="0"/>
              </a:rPr>
              <a:t>a writer, researcher, teacher and singing voice expert. In 2004, she published her book ‘Singing and the Actor’, cited in peer review literature.  </a:t>
            </a:r>
            <a:endParaRPr lang="en-CA" dirty="0"/>
          </a:p>
        </p:txBody>
      </p:sp>
      <p:sp>
        <p:nvSpPr>
          <p:cNvPr id="8" name="Arrow: Right 7">
            <a:extLst>
              <a:ext uri="{FF2B5EF4-FFF2-40B4-BE49-F238E27FC236}">
                <a16:creationId xmlns:a16="http://schemas.microsoft.com/office/drawing/2014/main" id="{048E0DF2-3FB7-0FC5-A774-4ECDA3ED1BE0}"/>
              </a:ext>
            </a:extLst>
          </p:cNvPr>
          <p:cNvSpPr/>
          <p:nvPr/>
        </p:nvSpPr>
        <p:spPr>
          <a:xfrm>
            <a:off x="5457826" y="3276600"/>
            <a:ext cx="819149" cy="39052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Arrow: Right 8">
            <a:extLst>
              <a:ext uri="{FF2B5EF4-FFF2-40B4-BE49-F238E27FC236}">
                <a16:creationId xmlns:a16="http://schemas.microsoft.com/office/drawing/2014/main" id="{8DEF090D-4EC7-B448-75E2-F339C9DB023E}"/>
              </a:ext>
            </a:extLst>
          </p:cNvPr>
          <p:cNvSpPr/>
          <p:nvPr/>
        </p:nvSpPr>
        <p:spPr>
          <a:xfrm>
            <a:off x="5457825" y="4457700"/>
            <a:ext cx="819149" cy="39052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527711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4ED5C-0003-ED1C-A13D-D1D021B35D01}"/>
              </a:ext>
            </a:extLst>
          </p:cNvPr>
          <p:cNvSpPr>
            <a:spLocks noGrp="1"/>
          </p:cNvSpPr>
          <p:nvPr>
            <p:ph type="title"/>
          </p:nvPr>
        </p:nvSpPr>
        <p:spPr>
          <a:xfrm>
            <a:off x="1123950" y="286603"/>
            <a:ext cx="9991725" cy="1450757"/>
          </a:xfrm>
          <a:ln w="38100">
            <a:solidFill>
              <a:schemeClr val="accent1"/>
            </a:solidFill>
          </a:ln>
        </p:spPr>
        <p:txBody>
          <a:bodyPr>
            <a:normAutofit/>
          </a:bodyPr>
          <a:lstStyle/>
          <a:p>
            <a:pPr algn="ctr"/>
            <a:r>
              <a:rPr lang="en-CA" sz="6000" dirty="0"/>
              <a:t>Data Collection- A:</a:t>
            </a:r>
          </a:p>
        </p:txBody>
      </p:sp>
      <p:sp>
        <p:nvSpPr>
          <p:cNvPr id="4" name="TextBox 3">
            <a:extLst>
              <a:ext uri="{FF2B5EF4-FFF2-40B4-BE49-F238E27FC236}">
                <a16:creationId xmlns:a16="http://schemas.microsoft.com/office/drawing/2014/main" id="{E7D762DE-DBAF-85EC-4F93-15B1565BEB3B}"/>
              </a:ext>
            </a:extLst>
          </p:cNvPr>
          <p:cNvSpPr txBox="1"/>
          <p:nvPr/>
        </p:nvSpPr>
        <p:spPr>
          <a:xfrm>
            <a:off x="333375" y="2146429"/>
            <a:ext cx="3276599" cy="1354217"/>
          </a:xfrm>
          <a:prstGeom prst="rect">
            <a:avLst/>
          </a:prstGeom>
          <a:noFill/>
          <a:ln w="38100">
            <a:solidFill>
              <a:schemeClr val="accent1"/>
            </a:solidFill>
          </a:ln>
        </p:spPr>
        <p:txBody>
          <a:bodyPr wrap="square" rtlCol="0">
            <a:spAutoFit/>
          </a:bodyPr>
          <a:lstStyle/>
          <a:p>
            <a:r>
              <a:rPr lang="en-CA" sz="2800" b="1" dirty="0"/>
              <a:t>Thematic Analysis:</a:t>
            </a:r>
          </a:p>
          <a:p>
            <a:r>
              <a:rPr lang="en-CA" b="1" dirty="0"/>
              <a:t>Inductive – themes linked to the data (Braun &amp; Clarke, 2008)</a:t>
            </a:r>
          </a:p>
        </p:txBody>
      </p:sp>
      <p:sp>
        <p:nvSpPr>
          <p:cNvPr id="6" name="TextBox 5">
            <a:extLst>
              <a:ext uri="{FF2B5EF4-FFF2-40B4-BE49-F238E27FC236}">
                <a16:creationId xmlns:a16="http://schemas.microsoft.com/office/drawing/2014/main" id="{C7A6E37E-EF8B-E615-E132-56364C277CC8}"/>
              </a:ext>
            </a:extLst>
          </p:cNvPr>
          <p:cNvSpPr txBox="1"/>
          <p:nvPr/>
        </p:nvSpPr>
        <p:spPr>
          <a:xfrm>
            <a:off x="1222152" y="5344596"/>
            <a:ext cx="1209675" cy="369332"/>
          </a:xfrm>
          <a:prstGeom prst="rect">
            <a:avLst/>
          </a:prstGeom>
          <a:noFill/>
          <a:ln w="28575">
            <a:solidFill>
              <a:schemeClr val="accent1"/>
            </a:solidFill>
          </a:ln>
        </p:spPr>
        <p:txBody>
          <a:bodyPr wrap="square" rtlCol="0">
            <a:spAutoFit/>
          </a:bodyPr>
          <a:lstStyle/>
          <a:p>
            <a:r>
              <a:rPr lang="en-CA" dirty="0"/>
              <a:t>Nvivo 14</a:t>
            </a:r>
          </a:p>
        </p:txBody>
      </p:sp>
      <p:sp>
        <p:nvSpPr>
          <p:cNvPr id="8" name="TextBox 7">
            <a:extLst>
              <a:ext uri="{FF2B5EF4-FFF2-40B4-BE49-F238E27FC236}">
                <a16:creationId xmlns:a16="http://schemas.microsoft.com/office/drawing/2014/main" id="{CC436666-FEE8-5E05-EAB4-CB99AE212776}"/>
              </a:ext>
            </a:extLst>
          </p:cNvPr>
          <p:cNvSpPr txBox="1"/>
          <p:nvPr/>
        </p:nvSpPr>
        <p:spPr>
          <a:xfrm>
            <a:off x="9048752" y="2823537"/>
            <a:ext cx="2400300" cy="646331"/>
          </a:xfrm>
          <a:prstGeom prst="rect">
            <a:avLst/>
          </a:prstGeom>
          <a:noFill/>
          <a:ln w="28575">
            <a:solidFill>
              <a:schemeClr val="accent1"/>
            </a:solidFill>
          </a:ln>
        </p:spPr>
        <p:txBody>
          <a:bodyPr wrap="square" rtlCol="0">
            <a:spAutoFit/>
          </a:bodyPr>
          <a:lstStyle/>
          <a:p>
            <a:r>
              <a:rPr lang="en-CA" sz="3600" dirty="0"/>
              <a:t>17 Themes </a:t>
            </a:r>
          </a:p>
        </p:txBody>
      </p:sp>
      <p:graphicFrame>
        <p:nvGraphicFramePr>
          <p:cNvPr id="12" name="Table 11">
            <a:extLst>
              <a:ext uri="{FF2B5EF4-FFF2-40B4-BE49-F238E27FC236}">
                <a16:creationId xmlns:a16="http://schemas.microsoft.com/office/drawing/2014/main" id="{9E2A0BA8-104C-BFA7-DE5F-9CBD70128443}"/>
              </a:ext>
            </a:extLst>
          </p:cNvPr>
          <p:cNvGraphicFramePr>
            <a:graphicFrameLocks noGrp="1"/>
          </p:cNvGraphicFramePr>
          <p:nvPr>
            <p:extLst>
              <p:ext uri="{D42A27DB-BD31-4B8C-83A1-F6EECF244321}">
                <p14:modId xmlns:p14="http://schemas.microsoft.com/office/powerpoint/2010/main" val="3255443651"/>
              </p:ext>
            </p:extLst>
          </p:nvPr>
        </p:nvGraphicFramePr>
        <p:xfrm>
          <a:off x="4752975" y="2146429"/>
          <a:ext cx="3595689" cy="3741603"/>
        </p:xfrm>
        <a:graphic>
          <a:graphicData uri="http://schemas.openxmlformats.org/drawingml/2006/table">
            <a:tbl>
              <a:tblPr firstRow="1" firstCol="1" bandRow="1">
                <a:tableStyleId>{5C22544A-7EE6-4342-B048-85BDC9FD1C3A}</a:tableStyleId>
              </a:tblPr>
              <a:tblGrid>
                <a:gridCol w="1558551">
                  <a:extLst>
                    <a:ext uri="{9D8B030D-6E8A-4147-A177-3AD203B41FA5}">
                      <a16:colId xmlns:a16="http://schemas.microsoft.com/office/drawing/2014/main" val="961833307"/>
                    </a:ext>
                  </a:extLst>
                </a:gridCol>
                <a:gridCol w="783344">
                  <a:extLst>
                    <a:ext uri="{9D8B030D-6E8A-4147-A177-3AD203B41FA5}">
                      <a16:colId xmlns:a16="http://schemas.microsoft.com/office/drawing/2014/main" val="51564684"/>
                    </a:ext>
                  </a:extLst>
                </a:gridCol>
                <a:gridCol w="1253794">
                  <a:extLst>
                    <a:ext uri="{9D8B030D-6E8A-4147-A177-3AD203B41FA5}">
                      <a16:colId xmlns:a16="http://schemas.microsoft.com/office/drawing/2014/main" val="3310986707"/>
                    </a:ext>
                  </a:extLst>
                </a:gridCol>
              </a:tblGrid>
              <a:tr h="349784">
                <a:tc>
                  <a:txBody>
                    <a:bodyPr/>
                    <a:lstStyle/>
                    <a:p>
                      <a:pPr algn="l">
                        <a:lnSpc>
                          <a:spcPct val="107000"/>
                        </a:lnSpc>
                        <a:spcAft>
                          <a:spcPts val="800"/>
                        </a:spcAft>
                      </a:pPr>
                      <a:r>
                        <a:rPr lang="en-CA" sz="1000" kern="0" dirty="0">
                          <a:solidFill>
                            <a:schemeClr val="tx1"/>
                          </a:solidFill>
                          <a:effectLst/>
                          <a:highlight>
                            <a:srgbClr val="F0F0F0"/>
                          </a:highlight>
                        </a:rPr>
                        <a:t>Themes</a:t>
                      </a:r>
                      <a:endParaRPr lang="en-CA" sz="1100" kern="100" dirty="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l">
                        <a:lnSpc>
                          <a:spcPct val="107000"/>
                        </a:lnSpc>
                        <a:spcAft>
                          <a:spcPts val="800"/>
                        </a:spcAft>
                      </a:pPr>
                      <a:r>
                        <a:rPr lang="en-CA" sz="1000" kern="0" dirty="0">
                          <a:solidFill>
                            <a:schemeClr val="tx1"/>
                          </a:solidFill>
                          <a:effectLst/>
                          <a:highlight>
                            <a:srgbClr val="F0F0F0"/>
                          </a:highlight>
                        </a:rPr>
                        <a:t>Case Count</a:t>
                      </a:r>
                      <a:endParaRPr lang="en-CA" sz="1100" kern="100" dirty="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l">
                        <a:lnSpc>
                          <a:spcPct val="107000"/>
                        </a:lnSpc>
                        <a:spcAft>
                          <a:spcPts val="800"/>
                        </a:spcAft>
                      </a:pPr>
                      <a:r>
                        <a:rPr lang="en-CA" sz="1000" kern="0">
                          <a:solidFill>
                            <a:schemeClr val="tx1"/>
                          </a:solidFill>
                          <a:effectLst/>
                          <a:highlight>
                            <a:srgbClr val="F0F0F0"/>
                          </a:highlight>
                        </a:rPr>
                        <a:t>Code Count</a:t>
                      </a:r>
                      <a:endParaRPr lang="en-CA" sz="1100" kern="10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2497503488"/>
                  </a:ext>
                </a:extLst>
              </a:tr>
              <a:tr h="170386">
                <a:tc>
                  <a:txBody>
                    <a:bodyPr/>
                    <a:lstStyle/>
                    <a:p>
                      <a:pPr algn="l">
                        <a:lnSpc>
                          <a:spcPct val="107000"/>
                        </a:lnSpc>
                        <a:spcAft>
                          <a:spcPts val="800"/>
                        </a:spcAft>
                      </a:pPr>
                      <a:r>
                        <a:rPr lang="en-CA" sz="1000" kern="0">
                          <a:solidFill>
                            <a:schemeClr val="tx1"/>
                          </a:solidFill>
                          <a:effectLst/>
                          <a:highlight>
                            <a:srgbClr val="F0F0F0"/>
                          </a:highlight>
                        </a:rPr>
                        <a:t> </a:t>
                      </a:r>
                      <a:endParaRPr lang="en-CA" sz="1100" kern="10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l">
                        <a:lnSpc>
                          <a:spcPct val="107000"/>
                        </a:lnSpc>
                        <a:spcAft>
                          <a:spcPts val="800"/>
                        </a:spcAft>
                      </a:pPr>
                      <a:r>
                        <a:rPr lang="en-CA" sz="1000" kern="0">
                          <a:solidFill>
                            <a:schemeClr val="tx1"/>
                          </a:solidFill>
                          <a:effectLst/>
                          <a:highlight>
                            <a:srgbClr val="F0F0F0"/>
                          </a:highlight>
                        </a:rPr>
                        <a:t> </a:t>
                      </a:r>
                      <a:endParaRPr lang="en-CA" sz="1100" kern="10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l">
                        <a:lnSpc>
                          <a:spcPct val="107000"/>
                        </a:lnSpc>
                        <a:spcAft>
                          <a:spcPts val="800"/>
                        </a:spcAft>
                      </a:pPr>
                      <a:r>
                        <a:rPr lang="en-CA" sz="1000" kern="0" dirty="0">
                          <a:solidFill>
                            <a:schemeClr val="tx1"/>
                          </a:solidFill>
                          <a:effectLst/>
                          <a:highlight>
                            <a:srgbClr val="F0F0F0"/>
                          </a:highlight>
                        </a:rPr>
                        <a:t> </a:t>
                      </a:r>
                      <a:endParaRPr lang="en-CA" sz="1100" kern="100" dirty="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1476670830"/>
                  </a:ext>
                </a:extLst>
              </a:tr>
              <a:tr h="170386">
                <a:tc>
                  <a:txBody>
                    <a:bodyPr/>
                    <a:lstStyle/>
                    <a:p>
                      <a:pPr algn="l">
                        <a:lnSpc>
                          <a:spcPct val="107000"/>
                        </a:lnSpc>
                        <a:spcAft>
                          <a:spcPts val="800"/>
                        </a:spcAft>
                      </a:pPr>
                      <a:r>
                        <a:rPr lang="en-CA" sz="1000" kern="0">
                          <a:solidFill>
                            <a:schemeClr val="tx1"/>
                          </a:solidFill>
                          <a:effectLst/>
                          <a:highlight>
                            <a:srgbClr val="F0F0F0"/>
                          </a:highlight>
                        </a:rPr>
                        <a:t> </a:t>
                      </a:r>
                      <a:endParaRPr lang="en-CA" sz="1100" kern="10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l">
                        <a:lnSpc>
                          <a:spcPct val="107000"/>
                        </a:lnSpc>
                        <a:spcAft>
                          <a:spcPts val="800"/>
                        </a:spcAft>
                      </a:pPr>
                      <a:r>
                        <a:rPr lang="en-CA" sz="1000" kern="0">
                          <a:solidFill>
                            <a:schemeClr val="tx1"/>
                          </a:solidFill>
                          <a:effectLst/>
                          <a:highlight>
                            <a:srgbClr val="F0F0F0"/>
                          </a:highlight>
                        </a:rPr>
                        <a:t> </a:t>
                      </a:r>
                      <a:endParaRPr lang="en-CA" sz="1100" kern="10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l">
                        <a:lnSpc>
                          <a:spcPct val="107000"/>
                        </a:lnSpc>
                        <a:spcAft>
                          <a:spcPts val="800"/>
                        </a:spcAft>
                      </a:pPr>
                      <a:r>
                        <a:rPr lang="en-CA" sz="1000" kern="0" dirty="0">
                          <a:solidFill>
                            <a:schemeClr val="tx1"/>
                          </a:solidFill>
                          <a:effectLst/>
                          <a:highlight>
                            <a:srgbClr val="F0F0F0"/>
                          </a:highlight>
                        </a:rPr>
                        <a:t> </a:t>
                      </a:r>
                      <a:endParaRPr lang="en-CA" sz="1100" kern="100" dirty="0">
                        <a:solidFill>
                          <a:schemeClr val="tx1"/>
                        </a:solidFill>
                        <a:effectLst/>
                        <a:highlight>
                          <a:srgbClr val="F0F0F0"/>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1016667321"/>
                  </a:ext>
                </a:extLst>
              </a:tr>
              <a:tr h="170386">
                <a:tc>
                  <a:txBody>
                    <a:bodyPr/>
                    <a:lstStyle/>
                    <a:p>
                      <a:pPr algn="l">
                        <a:lnSpc>
                          <a:spcPct val="107000"/>
                        </a:lnSpc>
                        <a:spcAft>
                          <a:spcPts val="800"/>
                        </a:spcAft>
                      </a:pPr>
                      <a:r>
                        <a:rPr lang="en-CA" sz="1000" kern="0">
                          <a:solidFill>
                            <a:schemeClr val="tx1"/>
                          </a:solidFill>
                          <a:effectLst/>
                          <a:highlight>
                            <a:srgbClr val="FCFCFC"/>
                          </a:highlight>
                        </a:rPr>
                        <a:t>Vowels</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4</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9</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910760729"/>
                  </a:ext>
                </a:extLst>
              </a:tr>
              <a:tr h="170386">
                <a:tc>
                  <a:txBody>
                    <a:bodyPr/>
                    <a:lstStyle/>
                    <a:p>
                      <a:pPr algn="l">
                        <a:lnSpc>
                          <a:spcPct val="107000"/>
                        </a:lnSpc>
                        <a:spcAft>
                          <a:spcPts val="800"/>
                        </a:spcAft>
                      </a:pPr>
                      <a:r>
                        <a:rPr lang="en-CA" sz="1000" kern="0">
                          <a:solidFill>
                            <a:schemeClr val="tx1"/>
                          </a:solidFill>
                          <a:effectLst/>
                        </a:rPr>
                        <a:t>Vocal Technique</a:t>
                      </a:r>
                      <a:endParaRPr lang="en-CA" sz="1100" kern="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6F6F6"/>
                          </a:highlight>
                        </a:rPr>
                        <a:t>6</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6F6F6"/>
                          </a:highlight>
                        </a:rPr>
                        <a:t>67</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3476400757"/>
                  </a:ext>
                </a:extLst>
              </a:tr>
              <a:tr h="170386">
                <a:tc>
                  <a:txBody>
                    <a:bodyPr/>
                    <a:lstStyle/>
                    <a:p>
                      <a:pPr algn="l">
                        <a:lnSpc>
                          <a:spcPct val="107000"/>
                        </a:lnSpc>
                        <a:spcAft>
                          <a:spcPts val="800"/>
                        </a:spcAft>
                      </a:pPr>
                      <a:r>
                        <a:rPr lang="en-CA" sz="1000" kern="0">
                          <a:solidFill>
                            <a:schemeClr val="tx1"/>
                          </a:solidFill>
                          <a:effectLst/>
                          <a:highlight>
                            <a:srgbClr val="FCFCFC"/>
                          </a:highlight>
                        </a:rPr>
                        <a:t>Twang</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6</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49</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3973738000"/>
                  </a:ext>
                </a:extLst>
              </a:tr>
              <a:tr h="170386">
                <a:tc>
                  <a:txBody>
                    <a:bodyPr/>
                    <a:lstStyle/>
                    <a:p>
                      <a:pPr algn="l">
                        <a:lnSpc>
                          <a:spcPct val="107000"/>
                        </a:lnSpc>
                        <a:spcAft>
                          <a:spcPts val="800"/>
                        </a:spcAft>
                      </a:pPr>
                      <a:r>
                        <a:rPr lang="en-CA" sz="1000" kern="0">
                          <a:solidFill>
                            <a:schemeClr val="tx1"/>
                          </a:solidFill>
                          <a:effectLst/>
                          <a:highlight>
                            <a:srgbClr val="FCFCFC"/>
                          </a:highlight>
                        </a:rPr>
                        <a:t>Necessary Twang</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1</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5</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420877484"/>
                  </a:ext>
                </a:extLst>
              </a:tr>
              <a:tr h="170386">
                <a:tc>
                  <a:txBody>
                    <a:bodyPr/>
                    <a:lstStyle/>
                    <a:p>
                      <a:pPr algn="l">
                        <a:lnSpc>
                          <a:spcPct val="107000"/>
                        </a:lnSpc>
                        <a:spcAft>
                          <a:spcPts val="800"/>
                        </a:spcAft>
                      </a:pPr>
                      <a:r>
                        <a:rPr lang="en-CA" sz="1000" kern="0">
                          <a:solidFill>
                            <a:schemeClr val="tx1"/>
                          </a:solidFill>
                          <a:effectLst/>
                          <a:highlight>
                            <a:srgbClr val="F6F6F6"/>
                          </a:highlight>
                        </a:rPr>
                        <a:t>Exercises</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6F6F6"/>
                          </a:highlight>
                        </a:rPr>
                        <a:t>1</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6F6F6"/>
                          </a:highlight>
                        </a:rPr>
                        <a:t>1</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1858063528"/>
                  </a:ext>
                </a:extLst>
              </a:tr>
              <a:tr h="170386">
                <a:tc>
                  <a:txBody>
                    <a:bodyPr/>
                    <a:lstStyle/>
                    <a:p>
                      <a:pPr algn="l">
                        <a:lnSpc>
                          <a:spcPct val="107000"/>
                        </a:lnSpc>
                        <a:spcAft>
                          <a:spcPts val="800"/>
                        </a:spcAft>
                      </a:pPr>
                      <a:r>
                        <a:rPr lang="en-CA" sz="1000" kern="0">
                          <a:solidFill>
                            <a:schemeClr val="tx1"/>
                          </a:solidFill>
                          <a:effectLst/>
                          <a:highlight>
                            <a:srgbClr val="FCFCFC"/>
                          </a:highlight>
                        </a:rPr>
                        <a:t>Distinct Twang</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1</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6</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3812996719"/>
                  </a:ext>
                </a:extLst>
              </a:tr>
              <a:tr h="170386">
                <a:tc>
                  <a:txBody>
                    <a:bodyPr/>
                    <a:lstStyle/>
                    <a:p>
                      <a:pPr algn="l">
                        <a:lnSpc>
                          <a:spcPct val="107000"/>
                        </a:lnSpc>
                        <a:spcAft>
                          <a:spcPts val="800"/>
                        </a:spcAft>
                      </a:pPr>
                      <a:r>
                        <a:rPr lang="en-CA" sz="1000" kern="0">
                          <a:solidFill>
                            <a:schemeClr val="tx1"/>
                          </a:solidFill>
                          <a:effectLst/>
                          <a:highlight>
                            <a:srgbClr val="F6F6F6"/>
                          </a:highlight>
                        </a:rPr>
                        <a:t>Tongue</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6F6F6"/>
                          </a:highlight>
                        </a:rPr>
                        <a:t>4</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6F6F6"/>
                          </a:highlight>
                        </a:rPr>
                        <a:t>18</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1961504805"/>
                  </a:ext>
                </a:extLst>
              </a:tr>
              <a:tr h="170386">
                <a:tc>
                  <a:txBody>
                    <a:bodyPr/>
                    <a:lstStyle/>
                    <a:p>
                      <a:pPr algn="l">
                        <a:lnSpc>
                          <a:spcPct val="107000"/>
                        </a:lnSpc>
                        <a:spcAft>
                          <a:spcPts val="800"/>
                        </a:spcAft>
                      </a:pPr>
                      <a:r>
                        <a:rPr lang="en-CA" sz="1000" kern="0" dirty="0">
                          <a:solidFill>
                            <a:schemeClr val="tx1"/>
                          </a:solidFill>
                          <a:effectLst/>
                          <a:highlight>
                            <a:srgbClr val="FCFCFC"/>
                          </a:highlight>
                        </a:rPr>
                        <a:t>Terminology Combos</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3</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18</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1575002194"/>
                  </a:ext>
                </a:extLst>
              </a:tr>
              <a:tr h="170386">
                <a:tc>
                  <a:txBody>
                    <a:bodyPr/>
                    <a:lstStyle/>
                    <a:p>
                      <a:pPr algn="l">
                        <a:lnSpc>
                          <a:spcPct val="107000"/>
                        </a:lnSpc>
                        <a:spcAft>
                          <a:spcPts val="800"/>
                        </a:spcAft>
                      </a:pPr>
                      <a:r>
                        <a:rPr lang="en-CA" sz="1000" kern="0" dirty="0">
                          <a:solidFill>
                            <a:schemeClr val="tx1"/>
                          </a:solidFill>
                          <a:effectLst/>
                          <a:highlight>
                            <a:srgbClr val="F6F6F6"/>
                          </a:highlight>
                        </a:rPr>
                        <a:t>Specialty</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6F6F6"/>
                          </a:highlight>
                        </a:rPr>
                        <a:t>2</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6F6F6"/>
                          </a:highlight>
                        </a:rPr>
                        <a:t>14</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1858255834"/>
                  </a:ext>
                </a:extLst>
              </a:tr>
              <a:tr h="324871">
                <a:tc>
                  <a:txBody>
                    <a:bodyPr/>
                    <a:lstStyle/>
                    <a:p>
                      <a:pPr algn="l">
                        <a:lnSpc>
                          <a:spcPct val="107000"/>
                        </a:lnSpc>
                        <a:spcAft>
                          <a:spcPts val="800"/>
                        </a:spcAft>
                      </a:pPr>
                      <a:r>
                        <a:rPr lang="en-CA" sz="1000" kern="0" dirty="0">
                          <a:solidFill>
                            <a:schemeClr val="tx1"/>
                          </a:solidFill>
                          <a:effectLst/>
                          <a:highlight>
                            <a:srgbClr val="FCFCFC"/>
                          </a:highlight>
                        </a:rPr>
                        <a:t>Ring</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2</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5</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872373365"/>
                  </a:ext>
                </a:extLst>
              </a:tr>
              <a:tr h="170386">
                <a:tc>
                  <a:txBody>
                    <a:bodyPr/>
                    <a:lstStyle/>
                    <a:p>
                      <a:pPr algn="l">
                        <a:lnSpc>
                          <a:spcPct val="107000"/>
                        </a:lnSpc>
                        <a:spcAft>
                          <a:spcPts val="800"/>
                        </a:spcAft>
                      </a:pPr>
                      <a:r>
                        <a:rPr lang="en-CA" sz="1000" kern="0">
                          <a:solidFill>
                            <a:schemeClr val="tx1"/>
                          </a:solidFill>
                          <a:effectLst/>
                          <a:highlight>
                            <a:srgbClr val="F6F6F6"/>
                          </a:highlight>
                        </a:rPr>
                        <a:t>Musical Styles</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6F6F6"/>
                          </a:highlight>
                        </a:rPr>
                        <a:t>5</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6F6F6"/>
                          </a:highlight>
                        </a:rPr>
                        <a:t>23</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687276412"/>
                  </a:ext>
                </a:extLst>
              </a:tr>
              <a:tr h="170386">
                <a:tc>
                  <a:txBody>
                    <a:bodyPr/>
                    <a:lstStyle/>
                    <a:p>
                      <a:pPr algn="l">
                        <a:lnSpc>
                          <a:spcPct val="107000"/>
                        </a:lnSpc>
                        <a:spcAft>
                          <a:spcPts val="800"/>
                        </a:spcAft>
                      </a:pPr>
                      <a:r>
                        <a:rPr lang="en-CA" sz="1000" kern="0">
                          <a:solidFill>
                            <a:schemeClr val="tx1"/>
                          </a:solidFill>
                          <a:effectLst/>
                          <a:highlight>
                            <a:srgbClr val="FCFCFC"/>
                          </a:highlight>
                        </a:rPr>
                        <a:t>Acoustics</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6</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39</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1681304212"/>
                  </a:ext>
                </a:extLst>
              </a:tr>
              <a:tr h="170386">
                <a:tc>
                  <a:txBody>
                    <a:bodyPr/>
                    <a:lstStyle/>
                    <a:p>
                      <a:pPr algn="l">
                        <a:lnSpc>
                          <a:spcPct val="107000"/>
                        </a:lnSpc>
                        <a:spcAft>
                          <a:spcPts val="800"/>
                        </a:spcAft>
                      </a:pPr>
                      <a:r>
                        <a:rPr lang="en-CA" sz="1000" kern="0">
                          <a:solidFill>
                            <a:schemeClr val="tx1"/>
                          </a:solidFill>
                          <a:effectLst/>
                          <a:highlight>
                            <a:srgbClr val="FCFCFC"/>
                          </a:highlight>
                        </a:rPr>
                        <a:t>Modes</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1</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10</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3272577485"/>
                  </a:ext>
                </a:extLst>
              </a:tr>
              <a:tr h="170386">
                <a:tc>
                  <a:txBody>
                    <a:bodyPr/>
                    <a:lstStyle/>
                    <a:p>
                      <a:pPr algn="l">
                        <a:lnSpc>
                          <a:spcPct val="107000"/>
                        </a:lnSpc>
                        <a:spcAft>
                          <a:spcPts val="800"/>
                        </a:spcAft>
                      </a:pPr>
                      <a:r>
                        <a:rPr lang="en-CA" sz="1000" kern="0">
                          <a:solidFill>
                            <a:schemeClr val="tx1"/>
                          </a:solidFill>
                          <a:effectLst/>
                          <a:highlight>
                            <a:srgbClr val="F6F6F6"/>
                          </a:highlight>
                        </a:rPr>
                        <a:t>Miscellaneous</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6F6F6"/>
                          </a:highlight>
                        </a:rPr>
                        <a:t>4</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6F6F6"/>
                          </a:highlight>
                        </a:rPr>
                        <a:t>47</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978387573"/>
                  </a:ext>
                </a:extLst>
              </a:tr>
              <a:tr h="170386">
                <a:tc>
                  <a:txBody>
                    <a:bodyPr/>
                    <a:lstStyle/>
                    <a:p>
                      <a:pPr algn="l">
                        <a:lnSpc>
                          <a:spcPct val="107000"/>
                        </a:lnSpc>
                        <a:spcAft>
                          <a:spcPts val="800"/>
                        </a:spcAft>
                      </a:pPr>
                      <a:r>
                        <a:rPr lang="en-CA" sz="1000" kern="0">
                          <a:solidFill>
                            <a:schemeClr val="tx1"/>
                          </a:solidFill>
                          <a:effectLst/>
                          <a:highlight>
                            <a:srgbClr val="FCFCFC"/>
                          </a:highlight>
                        </a:rPr>
                        <a:t>Epiglottic Funnel</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2</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5</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1498251798"/>
                  </a:ext>
                </a:extLst>
              </a:tr>
              <a:tr h="170386">
                <a:tc>
                  <a:txBody>
                    <a:bodyPr/>
                    <a:lstStyle/>
                    <a:p>
                      <a:pPr algn="l">
                        <a:lnSpc>
                          <a:spcPct val="107000"/>
                        </a:lnSpc>
                        <a:spcAft>
                          <a:spcPts val="800"/>
                        </a:spcAft>
                      </a:pPr>
                      <a:r>
                        <a:rPr lang="en-CA" sz="1000" kern="0">
                          <a:solidFill>
                            <a:schemeClr val="tx1"/>
                          </a:solidFill>
                          <a:effectLst/>
                          <a:highlight>
                            <a:srgbClr val="F6F6F6"/>
                          </a:highlight>
                        </a:rPr>
                        <a:t>Belt</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6F6F6"/>
                          </a:highlight>
                        </a:rPr>
                        <a:t>1</a:t>
                      </a:r>
                      <a:endParaRPr lang="en-CA" sz="1100" kern="10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6F6F6"/>
                          </a:highlight>
                        </a:rPr>
                        <a:t>3</a:t>
                      </a:r>
                      <a:endParaRPr lang="en-CA" sz="1100" kern="100" dirty="0">
                        <a:solidFill>
                          <a:schemeClr val="tx1"/>
                        </a:solidFill>
                        <a:effectLst/>
                        <a:highlight>
                          <a:srgbClr val="F6F6F6"/>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3033843848"/>
                  </a:ext>
                </a:extLst>
              </a:tr>
              <a:tr h="170386">
                <a:tc>
                  <a:txBody>
                    <a:bodyPr/>
                    <a:lstStyle/>
                    <a:p>
                      <a:pPr algn="l">
                        <a:lnSpc>
                          <a:spcPct val="107000"/>
                        </a:lnSpc>
                        <a:spcAft>
                          <a:spcPts val="800"/>
                        </a:spcAft>
                      </a:pPr>
                      <a:r>
                        <a:rPr lang="en-CA" sz="1000" kern="0">
                          <a:solidFill>
                            <a:schemeClr val="tx1"/>
                          </a:solidFill>
                          <a:effectLst/>
                          <a:highlight>
                            <a:srgbClr val="FCFCFC"/>
                          </a:highlight>
                        </a:rPr>
                        <a:t>Anatomy</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a:solidFill>
                            <a:schemeClr val="tx1"/>
                          </a:solidFill>
                          <a:effectLst/>
                          <a:highlight>
                            <a:srgbClr val="FCFCFC"/>
                          </a:highlight>
                        </a:rPr>
                        <a:t>6</a:t>
                      </a:r>
                      <a:endParaRPr lang="en-CA" sz="1100" kern="10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tc>
                  <a:txBody>
                    <a:bodyPr/>
                    <a:lstStyle/>
                    <a:p>
                      <a:pPr algn="l">
                        <a:lnSpc>
                          <a:spcPct val="107000"/>
                        </a:lnSpc>
                        <a:spcAft>
                          <a:spcPts val="800"/>
                        </a:spcAft>
                      </a:pPr>
                      <a:r>
                        <a:rPr lang="en-CA" sz="1000" kern="0" dirty="0">
                          <a:solidFill>
                            <a:schemeClr val="tx1"/>
                          </a:solidFill>
                          <a:effectLst/>
                          <a:highlight>
                            <a:srgbClr val="FCFCFC"/>
                          </a:highlight>
                        </a:rPr>
                        <a:t>70</a:t>
                      </a:r>
                      <a:endParaRPr lang="en-CA" sz="1100" kern="100" dirty="0">
                        <a:solidFill>
                          <a:schemeClr val="tx1"/>
                        </a:solidFill>
                        <a:effectLst/>
                        <a:highlight>
                          <a:srgbClr val="FCFCFC"/>
                        </a:highligh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30220626"/>
                  </a:ext>
                </a:extLst>
              </a:tr>
            </a:tbl>
          </a:graphicData>
        </a:graphic>
      </p:graphicFrame>
      <p:sp>
        <p:nvSpPr>
          <p:cNvPr id="14" name="Arrow: Down 13">
            <a:extLst>
              <a:ext uri="{FF2B5EF4-FFF2-40B4-BE49-F238E27FC236}">
                <a16:creationId xmlns:a16="http://schemas.microsoft.com/office/drawing/2014/main" id="{4ACD2C56-D29F-FAB1-580B-3A271AE32C0A}"/>
              </a:ext>
            </a:extLst>
          </p:cNvPr>
          <p:cNvSpPr/>
          <p:nvPr/>
        </p:nvSpPr>
        <p:spPr>
          <a:xfrm>
            <a:off x="1584674" y="3779067"/>
            <a:ext cx="484632" cy="97840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3407105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89317E9-DF50-9EDB-E216-42285CA044FB}"/>
              </a:ext>
            </a:extLst>
          </p:cNvPr>
          <p:cNvSpPr>
            <a:spLocks noGrp="1"/>
          </p:cNvSpPr>
          <p:nvPr>
            <p:ph type="title"/>
          </p:nvPr>
        </p:nvSpPr>
        <p:spPr>
          <a:xfrm>
            <a:off x="1096963" y="287338"/>
            <a:ext cx="10058400" cy="1449387"/>
          </a:xfrm>
          <a:ln w="38100">
            <a:solidFill>
              <a:schemeClr val="accent1"/>
            </a:solidFill>
          </a:ln>
        </p:spPr>
        <p:txBody>
          <a:bodyPr>
            <a:normAutofit/>
          </a:bodyPr>
          <a:lstStyle/>
          <a:p>
            <a:pPr algn="ctr"/>
            <a:r>
              <a:rPr lang="en-CA" sz="6000" dirty="0"/>
              <a:t>Data Collection- B:</a:t>
            </a:r>
          </a:p>
        </p:txBody>
      </p:sp>
      <p:sp>
        <p:nvSpPr>
          <p:cNvPr id="7" name="TextBox 6">
            <a:extLst>
              <a:ext uri="{FF2B5EF4-FFF2-40B4-BE49-F238E27FC236}">
                <a16:creationId xmlns:a16="http://schemas.microsoft.com/office/drawing/2014/main" id="{FE5E0793-598C-E643-13A2-A9D962017ECB}"/>
              </a:ext>
            </a:extLst>
          </p:cNvPr>
          <p:cNvSpPr txBox="1"/>
          <p:nvPr/>
        </p:nvSpPr>
        <p:spPr>
          <a:xfrm>
            <a:off x="415924" y="4402186"/>
            <a:ext cx="1209675" cy="369332"/>
          </a:xfrm>
          <a:prstGeom prst="rect">
            <a:avLst/>
          </a:prstGeom>
          <a:noFill/>
          <a:ln w="28575">
            <a:solidFill>
              <a:schemeClr val="accent1"/>
            </a:solidFill>
          </a:ln>
        </p:spPr>
        <p:txBody>
          <a:bodyPr wrap="square" rtlCol="0">
            <a:spAutoFit/>
          </a:bodyPr>
          <a:lstStyle/>
          <a:p>
            <a:r>
              <a:rPr lang="en-CA" dirty="0"/>
              <a:t>Nvivo 14</a:t>
            </a:r>
          </a:p>
        </p:txBody>
      </p:sp>
      <p:sp>
        <p:nvSpPr>
          <p:cNvPr id="13" name="TextBox 12">
            <a:extLst>
              <a:ext uri="{FF2B5EF4-FFF2-40B4-BE49-F238E27FC236}">
                <a16:creationId xmlns:a16="http://schemas.microsoft.com/office/drawing/2014/main" id="{ED09606C-518D-3FD8-46C4-F12112C2187A}"/>
              </a:ext>
            </a:extLst>
          </p:cNvPr>
          <p:cNvSpPr txBox="1"/>
          <p:nvPr/>
        </p:nvSpPr>
        <p:spPr>
          <a:xfrm>
            <a:off x="299528" y="5783875"/>
            <a:ext cx="1442466" cy="369332"/>
          </a:xfrm>
          <a:prstGeom prst="rect">
            <a:avLst/>
          </a:prstGeom>
          <a:noFill/>
          <a:ln w="28575">
            <a:solidFill>
              <a:schemeClr val="accent1"/>
            </a:solidFill>
          </a:ln>
        </p:spPr>
        <p:txBody>
          <a:bodyPr wrap="square" rtlCol="0">
            <a:spAutoFit/>
          </a:bodyPr>
          <a:lstStyle/>
          <a:p>
            <a:r>
              <a:rPr lang="en-CA" dirty="0"/>
              <a:t>Excel/Word</a:t>
            </a:r>
          </a:p>
        </p:txBody>
      </p:sp>
      <p:sp>
        <p:nvSpPr>
          <p:cNvPr id="5" name="TextBox 4">
            <a:extLst>
              <a:ext uri="{FF2B5EF4-FFF2-40B4-BE49-F238E27FC236}">
                <a16:creationId xmlns:a16="http://schemas.microsoft.com/office/drawing/2014/main" id="{A4AD1192-59BA-B768-01FF-A5D78C44FD46}"/>
              </a:ext>
            </a:extLst>
          </p:cNvPr>
          <p:cNvSpPr txBox="1"/>
          <p:nvPr/>
        </p:nvSpPr>
        <p:spPr>
          <a:xfrm>
            <a:off x="1564767" y="2169338"/>
            <a:ext cx="2247900" cy="1323439"/>
          </a:xfrm>
          <a:prstGeom prst="rect">
            <a:avLst/>
          </a:prstGeom>
          <a:noFill/>
          <a:ln w="38100">
            <a:solidFill>
              <a:schemeClr val="accent1"/>
            </a:solidFill>
          </a:ln>
        </p:spPr>
        <p:txBody>
          <a:bodyPr wrap="square" rtlCol="0">
            <a:spAutoFit/>
          </a:bodyPr>
          <a:lstStyle/>
          <a:p>
            <a:r>
              <a:rPr lang="en-CA" sz="4000" b="1" dirty="0"/>
              <a:t>Thematic Analysis</a:t>
            </a:r>
          </a:p>
        </p:txBody>
      </p:sp>
      <p:sp>
        <p:nvSpPr>
          <p:cNvPr id="8" name="Arrow: Right 7">
            <a:extLst>
              <a:ext uri="{FF2B5EF4-FFF2-40B4-BE49-F238E27FC236}">
                <a16:creationId xmlns:a16="http://schemas.microsoft.com/office/drawing/2014/main" id="{FAFB81A0-DED9-BFA3-46A1-0571ED338FD3}"/>
              </a:ext>
            </a:extLst>
          </p:cNvPr>
          <p:cNvSpPr/>
          <p:nvPr/>
        </p:nvSpPr>
        <p:spPr>
          <a:xfrm rot="5400000">
            <a:off x="691902" y="5126062"/>
            <a:ext cx="657717" cy="4068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0" name="Straight Arrow Connector 9">
            <a:extLst>
              <a:ext uri="{FF2B5EF4-FFF2-40B4-BE49-F238E27FC236}">
                <a16:creationId xmlns:a16="http://schemas.microsoft.com/office/drawing/2014/main" id="{50F1C0EF-BB80-1605-7809-B4EB9E697C25}"/>
              </a:ext>
            </a:extLst>
          </p:cNvPr>
          <p:cNvCxnSpPr>
            <a:cxnSpLocks/>
          </p:cNvCxnSpPr>
          <p:nvPr/>
        </p:nvCxnSpPr>
        <p:spPr>
          <a:xfrm>
            <a:off x="4086225" y="2672823"/>
            <a:ext cx="2466975" cy="5576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E20AFF9-3072-9408-2A96-4A8A9622F815}"/>
              </a:ext>
            </a:extLst>
          </p:cNvPr>
          <p:cNvSpPr txBox="1"/>
          <p:nvPr/>
        </p:nvSpPr>
        <p:spPr>
          <a:xfrm>
            <a:off x="6858000" y="2968903"/>
            <a:ext cx="2686050" cy="461665"/>
          </a:xfrm>
          <a:prstGeom prst="rect">
            <a:avLst/>
          </a:prstGeom>
          <a:noFill/>
          <a:ln w="28575">
            <a:solidFill>
              <a:schemeClr val="accent1"/>
            </a:solidFill>
          </a:ln>
        </p:spPr>
        <p:txBody>
          <a:bodyPr wrap="square" rtlCol="0">
            <a:spAutoFit/>
          </a:bodyPr>
          <a:lstStyle/>
          <a:p>
            <a:r>
              <a:rPr lang="en-CA" sz="2400" b="1" dirty="0"/>
              <a:t>Acoustics</a:t>
            </a:r>
          </a:p>
        </p:txBody>
      </p:sp>
      <p:sp>
        <p:nvSpPr>
          <p:cNvPr id="16" name="TextBox 15">
            <a:extLst>
              <a:ext uri="{FF2B5EF4-FFF2-40B4-BE49-F238E27FC236}">
                <a16:creationId xmlns:a16="http://schemas.microsoft.com/office/drawing/2014/main" id="{65F73C0D-34DE-55DF-6173-17EB8EB7DFB0}"/>
              </a:ext>
            </a:extLst>
          </p:cNvPr>
          <p:cNvSpPr txBox="1"/>
          <p:nvPr/>
        </p:nvSpPr>
        <p:spPr>
          <a:xfrm>
            <a:off x="7607808" y="3707610"/>
            <a:ext cx="2686050" cy="461665"/>
          </a:xfrm>
          <a:prstGeom prst="rect">
            <a:avLst/>
          </a:prstGeom>
          <a:noFill/>
          <a:ln w="28575">
            <a:solidFill>
              <a:schemeClr val="accent1"/>
            </a:solidFill>
          </a:ln>
        </p:spPr>
        <p:txBody>
          <a:bodyPr wrap="square" rtlCol="0">
            <a:spAutoFit/>
          </a:bodyPr>
          <a:lstStyle/>
          <a:p>
            <a:r>
              <a:rPr lang="en-CA" sz="2400" b="1" dirty="0"/>
              <a:t>Anatomy</a:t>
            </a:r>
          </a:p>
        </p:txBody>
      </p:sp>
      <p:cxnSp>
        <p:nvCxnSpPr>
          <p:cNvPr id="17" name="Straight Arrow Connector 16">
            <a:extLst>
              <a:ext uri="{FF2B5EF4-FFF2-40B4-BE49-F238E27FC236}">
                <a16:creationId xmlns:a16="http://schemas.microsoft.com/office/drawing/2014/main" id="{5E18CEA2-7874-CFFE-BA85-B5B64A5B4F07}"/>
              </a:ext>
            </a:extLst>
          </p:cNvPr>
          <p:cNvCxnSpPr>
            <a:cxnSpLocks/>
          </p:cNvCxnSpPr>
          <p:nvPr/>
        </p:nvCxnSpPr>
        <p:spPr>
          <a:xfrm>
            <a:off x="4223608" y="3402227"/>
            <a:ext cx="2939191" cy="5503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5BD4088F-822A-9806-3E9C-A89B487AC2A1}"/>
              </a:ext>
            </a:extLst>
          </p:cNvPr>
          <p:cNvCxnSpPr>
            <a:cxnSpLocks/>
          </p:cNvCxnSpPr>
          <p:nvPr/>
        </p:nvCxnSpPr>
        <p:spPr>
          <a:xfrm flipH="1">
            <a:off x="1096963" y="3716853"/>
            <a:ext cx="306894" cy="4562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59B0AD8-8294-AD79-8EBA-D03D2EF901BE}"/>
              </a:ext>
            </a:extLst>
          </p:cNvPr>
          <p:cNvSpPr txBox="1"/>
          <p:nvPr/>
        </p:nvSpPr>
        <p:spPr>
          <a:xfrm>
            <a:off x="7607809" y="4795203"/>
            <a:ext cx="3547554" cy="461665"/>
          </a:xfrm>
          <a:prstGeom prst="rect">
            <a:avLst/>
          </a:prstGeom>
          <a:noFill/>
          <a:ln w="28575">
            <a:solidFill>
              <a:schemeClr val="accent1"/>
            </a:solidFill>
          </a:ln>
        </p:spPr>
        <p:txBody>
          <a:bodyPr wrap="square" rtlCol="0">
            <a:spAutoFit/>
          </a:bodyPr>
          <a:lstStyle/>
          <a:p>
            <a:r>
              <a:rPr lang="en-CA" sz="2400" b="1" dirty="0"/>
              <a:t>Technical Considerations</a:t>
            </a:r>
          </a:p>
        </p:txBody>
      </p:sp>
      <p:cxnSp>
        <p:nvCxnSpPr>
          <p:cNvPr id="25" name="Straight Arrow Connector 24">
            <a:extLst>
              <a:ext uri="{FF2B5EF4-FFF2-40B4-BE49-F238E27FC236}">
                <a16:creationId xmlns:a16="http://schemas.microsoft.com/office/drawing/2014/main" id="{26D9120B-0C29-B088-5C4D-21880B04B002}"/>
              </a:ext>
            </a:extLst>
          </p:cNvPr>
          <p:cNvCxnSpPr>
            <a:cxnSpLocks/>
          </p:cNvCxnSpPr>
          <p:nvPr/>
        </p:nvCxnSpPr>
        <p:spPr>
          <a:xfrm>
            <a:off x="8998458" y="4359268"/>
            <a:ext cx="0" cy="3079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BC4B2E08-4D75-DD95-BDE2-389C9EA31BE5}"/>
              </a:ext>
            </a:extLst>
          </p:cNvPr>
          <p:cNvCxnSpPr>
            <a:cxnSpLocks/>
          </p:cNvCxnSpPr>
          <p:nvPr/>
        </p:nvCxnSpPr>
        <p:spPr>
          <a:xfrm>
            <a:off x="3581400" y="4089667"/>
            <a:ext cx="2830640" cy="17158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CBFE37E5-CB87-BD81-F017-72C4DB776ABA}"/>
              </a:ext>
            </a:extLst>
          </p:cNvPr>
          <p:cNvSpPr txBox="1"/>
          <p:nvPr/>
        </p:nvSpPr>
        <p:spPr>
          <a:xfrm>
            <a:off x="6838950" y="5611261"/>
            <a:ext cx="3152775" cy="461665"/>
          </a:xfrm>
          <a:prstGeom prst="rect">
            <a:avLst/>
          </a:prstGeom>
          <a:noFill/>
          <a:ln w="28575">
            <a:solidFill>
              <a:schemeClr val="accent1"/>
            </a:solidFill>
          </a:ln>
        </p:spPr>
        <p:txBody>
          <a:bodyPr wrap="square" rtlCol="0">
            <a:spAutoFit/>
          </a:bodyPr>
          <a:lstStyle/>
          <a:p>
            <a:r>
              <a:rPr lang="en-CA" sz="2400" b="1" dirty="0"/>
              <a:t>Practical Application</a:t>
            </a:r>
          </a:p>
        </p:txBody>
      </p:sp>
      <p:cxnSp>
        <p:nvCxnSpPr>
          <p:cNvPr id="41" name="Straight Arrow Connector 40">
            <a:extLst>
              <a:ext uri="{FF2B5EF4-FFF2-40B4-BE49-F238E27FC236}">
                <a16:creationId xmlns:a16="http://schemas.microsoft.com/office/drawing/2014/main" id="{3A720573-DF59-C293-F195-69AAB785792C}"/>
              </a:ext>
            </a:extLst>
          </p:cNvPr>
          <p:cNvCxnSpPr>
            <a:cxnSpLocks/>
          </p:cNvCxnSpPr>
          <p:nvPr/>
        </p:nvCxnSpPr>
        <p:spPr>
          <a:xfrm>
            <a:off x="4842984" y="3537594"/>
            <a:ext cx="2166939" cy="14099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8234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EA1251E-1FEA-246F-0C8A-5022DEAA5A1A}"/>
              </a:ext>
            </a:extLst>
          </p:cNvPr>
          <p:cNvSpPr>
            <a:spLocks noGrp="1"/>
          </p:cNvSpPr>
          <p:nvPr>
            <p:ph type="title"/>
          </p:nvPr>
        </p:nvSpPr>
        <p:spPr>
          <a:xfrm>
            <a:off x="1096963" y="287338"/>
            <a:ext cx="10058400" cy="1284287"/>
          </a:xfrm>
          <a:ln w="38100">
            <a:solidFill>
              <a:schemeClr val="accent1"/>
            </a:solidFill>
          </a:ln>
        </p:spPr>
        <p:txBody>
          <a:bodyPr>
            <a:normAutofit/>
          </a:bodyPr>
          <a:lstStyle/>
          <a:p>
            <a:pPr algn="ctr"/>
            <a:r>
              <a:rPr lang="en-CA" sz="6000" dirty="0"/>
              <a:t>Data Collection- C:</a:t>
            </a:r>
          </a:p>
        </p:txBody>
      </p:sp>
      <p:sp>
        <p:nvSpPr>
          <p:cNvPr id="5" name="TextBox 4">
            <a:extLst>
              <a:ext uri="{FF2B5EF4-FFF2-40B4-BE49-F238E27FC236}">
                <a16:creationId xmlns:a16="http://schemas.microsoft.com/office/drawing/2014/main" id="{1F0EDA4D-8D48-6BDE-D3C9-7C85F4ADF0B5}"/>
              </a:ext>
            </a:extLst>
          </p:cNvPr>
          <p:cNvSpPr txBox="1"/>
          <p:nvPr/>
        </p:nvSpPr>
        <p:spPr>
          <a:xfrm>
            <a:off x="1096963" y="1869062"/>
            <a:ext cx="4856163" cy="646331"/>
          </a:xfrm>
          <a:prstGeom prst="rect">
            <a:avLst/>
          </a:prstGeom>
          <a:noFill/>
          <a:ln w="28575">
            <a:solidFill>
              <a:schemeClr val="accent1"/>
            </a:solidFill>
          </a:ln>
        </p:spPr>
        <p:txBody>
          <a:bodyPr wrap="square" rtlCol="0">
            <a:spAutoFit/>
          </a:bodyPr>
          <a:lstStyle/>
          <a:p>
            <a:r>
              <a:rPr lang="en-CA" sz="3600" b="1" dirty="0"/>
              <a:t>Approach Overview</a:t>
            </a:r>
          </a:p>
        </p:txBody>
      </p:sp>
      <p:sp>
        <p:nvSpPr>
          <p:cNvPr id="6" name="TextBox 5">
            <a:extLst>
              <a:ext uri="{FF2B5EF4-FFF2-40B4-BE49-F238E27FC236}">
                <a16:creationId xmlns:a16="http://schemas.microsoft.com/office/drawing/2014/main" id="{4C6167E8-2C32-61F9-32E7-480517D5CDDD}"/>
              </a:ext>
            </a:extLst>
          </p:cNvPr>
          <p:cNvSpPr txBox="1"/>
          <p:nvPr/>
        </p:nvSpPr>
        <p:spPr>
          <a:xfrm>
            <a:off x="1001713" y="2648743"/>
            <a:ext cx="5789612" cy="3631763"/>
          </a:xfrm>
          <a:prstGeom prst="rect">
            <a:avLst/>
          </a:prstGeom>
          <a:noFill/>
          <a:ln w="28575">
            <a:solidFill>
              <a:schemeClr val="accent1"/>
            </a:solidFill>
          </a:ln>
        </p:spPr>
        <p:txBody>
          <a:bodyPr wrap="square" rtlCol="0">
            <a:spAutoFit/>
          </a:bodyPr>
          <a:lstStyle/>
          <a:p>
            <a:r>
              <a:rPr lang="en-CA" sz="1600" b="1" dirty="0"/>
              <a:t>YouTube Video Views and Selection:  </a:t>
            </a:r>
            <a:r>
              <a:rPr lang="en-CA" sz="1600" dirty="0"/>
              <a:t>(See ‘</a:t>
            </a:r>
            <a:r>
              <a:rPr lang="en-CA" sz="1600" i="1" dirty="0"/>
              <a:t>Honourable Mentions</a:t>
            </a:r>
            <a:r>
              <a:rPr lang="en-CA" sz="1600" dirty="0"/>
              <a:t>’ for additional videos):</a:t>
            </a:r>
          </a:p>
          <a:p>
            <a:pPr marL="285750" indent="-285750">
              <a:buFont typeface="Arial" panose="020B0604020202020204" pitchFamily="34" charset="0"/>
              <a:buChar char="•"/>
            </a:pPr>
            <a:r>
              <a:rPr lang="en-CA" sz="1600" dirty="0"/>
              <a:t>Titles with ‘How to’ or “What is” in search of practical application.</a:t>
            </a:r>
          </a:p>
          <a:p>
            <a:pPr marL="285750" indent="-285750">
              <a:buFont typeface="Arial" panose="020B0604020202020204" pitchFamily="34" charset="0"/>
              <a:buChar char="•"/>
            </a:pPr>
            <a:r>
              <a:rPr lang="en-CA" sz="1600" dirty="0"/>
              <a:t>Inclusion of ‘Acoustics’ in the discussion. </a:t>
            </a:r>
          </a:p>
          <a:p>
            <a:endParaRPr lang="en-CA" sz="1600" dirty="0"/>
          </a:p>
          <a:p>
            <a:r>
              <a:rPr lang="en-CA" b="1" dirty="0"/>
              <a:t>Followed by: </a:t>
            </a:r>
          </a:p>
          <a:p>
            <a:pPr marL="285750" indent="-285750">
              <a:buFont typeface="Arial" panose="020B0604020202020204" pitchFamily="34" charset="0"/>
              <a:buChar char="•"/>
            </a:pPr>
            <a:r>
              <a:rPr lang="en-CA" sz="1600" dirty="0"/>
              <a:t>Multiple views</a:t>
            </a:r>
          </a:p>
          <a:p>
            <a:pPr marL="285750" indent="-285750">
              <a:buFont typeface="Arial" panose="020B0604020202020204" pitchFamily="34" charset="0"/>
              <a:buChar char="•"/>
            </a:pPr>
            <a:r>
              <a:rPr lang="en-CA" sz="1600" dirty="0"/>
              <a:t>Taking notes</a:t>
            </a:r>
          </a:p>
          <a:p>
            <a:pPr marL="285750" indent="-285750">
              <a:buFont typeface="Arial" panose="020B0604020202020204" pitchFamily="34" charset="0"/>
              <a:buChar char="•"/>
            </a:pPr>
            <a:r>
              <a:rPr lang="en-CA" sz="1600" dirty="0"/>
              <a:t>Transcribing and reading</a:t>
            </a:r>
          </a:p>
          <a:p>
            <a:pPr marL="285750" indent="-285750">
              <a:buFont typeface="Arial" panose="020B0604020202020204" pitchFamily="34" charset="0"/>
              <a:buChar char="•"/>
            </a:pPr>
            <a:r>
              <a:rPr lang="en-CA" sz="1600" dirty="0"/>
              <a:t>Identification of common terminology and application. </a:t>
            </a:r>
          </a:p>
          <a:p>
            <a:pPr marL="285750" indent="-285750">
              <a:buFont typeface="Arial" panose="020B0604020202020204" pitchFamily="34" charset="0"/>
              <a:buChar char="•"/>
            </a:pPr>
            <a:r>
              <a:rPr lang="en-CA" sz="1600" dirty="0"/>
              <a:t>Categorize data into 4 themes: Acoustics; Anatomy; Technical Considerations &amp; Practical Application</a:t>
            </a:r>
            <a:r>
              <a:rPr lang="en-CA" dirty="0"/>
              <a:t>. </a:t>
            </a:r>
          </a:p>
          <a:p>
            <a:pPr marL="285750" indent="-285750">
              <a:buFont typeface="Arial" panose="020B0604020202020204" pitchFamily="34" charset="0"/>
              <a:buChar char="•"/>
            </a:pPr>
            <a:endParaRPr lang="en-CA" dirty="0"/>
          </a:p>
        </p:txBody>
      </p:sp>
      <p:sp>
        <p:nvSpPr>
          <p:cNvPr id="7" name="TextBox 6">
            <a:extLst>
              <a:ext uri="{FF2B5EF4-FFF2-40B4-BE49-F238E27FC236}">
                <a16:creationId xmlns:a16="http://schemas.microsoft.com/office/drawing/2014/main" id="{590D7793-75FE-44EE-8F59-843D30B036AE}"/>
              </a:ext>
            </a:extLst>
          </p:cNvPr>
          <p:cNvSpPr txBox="1"/>
          <p:nvPr/>
        </p:nvSpPr>
        <p:spPr>
          <a:xfrm>
            <a:off x="7354888" y="2648743"/>
            <a:ext cx="4114800" cy="1107996"/>
          </a:xfrm>
          <a:prstGeom prst="rect">
            <a:avLst/>
          </a:prstGeom>
          <a:noFill/>
          <a:ln w="28575">
            <a:solidFill>
              <a:schemeClr val="accent1"/>
            </a:solidFill>
          </a:ln>
        </p:spPr>
        <p:txBody>
          <a:bodyPr wrap="square" rtlCol="0">
            <a:spAutoFit/>
          </a:bodyPr>
          <a:lstStyle/>
          <a:p>
            <a:r>
              <a:rPr lang="en-CA" sz="1600" b="1" dirty="0"/>
              <a:t>Print Document Selection: </a:t>
            </a:r>
            <a:endParaRPr lang="en-CA" sz="1600" dirty="0"/>
          </a:p>
          <a:p>
            <a:pPr marL="285750" indent="-285750">
              <a:buFont typeface="Arial" panose="020B0604020202020204" pitchFamily="34" charset="0"/>
              <a:buChar char="•"/>
            </a:pPr>
            <a:r>
              <a:rPr lang="en-CA" sz="1600" dirty="0"/>
              <a:t>Identify Chapters referencing ‘twang’ and practical application. </a:t>
            </a:r>
          </a:p>
          <a:p>
            <a:pPr marL="285750" indent="-285750">
              <a:buFont typeface="Arial" panose="020B0604020202020204" pitchFamily="34" charset="0"/>
              <a:buChar char="•"/>
            </a:pPr>
            <a:endParaRPr lang="en-CA" dirty="0"/>
          </a:p>
        </p:txBody>
      </p:sp>
    </p:spTree>
    <p:extLst>
      <p:ext uri="{BB962C8B-B14F-4D97-AF65-F5344CB8AC3E}">
        <p14:creationId xmlns:p14="http://schemas.microsoft.com/office/powerpoint/2010/main" val="18128652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3280FA4-12C6-5D63-D39C-CC4BCDB67B15}"/>
              </a:ext>
            </a:extLst>
          </p:cNvPr>
          <p:cNvSpPr>
            <a:spLocks noGrp="1"/>
          </p:cNvSpPr>
          <p:nvPr>
            <p:ph type="title"/>
          </p:nvPr>
        </p:nvSpPr>
        <p:spPr>
          <a:xfrm>
            <a:off x="1096963" y="287338"/>
            <a:ext cx="10058400" cy="1449387"/>
          </a:xfrm>
          <a:ln w="38100">
            <a:solidFill>
              <a:schemeClr val="accent1"/>
            </a:solidFill>
          </a:ln>
        </p:spPr>
        <p:txBody>
          <a:bodyPr>
            <a:normAutofit fontScale="90000"/>
          </a:bodyPr>
          <a:lstStyle/>
          <a:p>
            <a:pPr algn="ctr"/>
            <a:r>
              <a:rPr lang="en-CA" sz="6000" dirty="0"/>
              <a:t>Document Analysis: Purpose </a:t>
            </a:r>
          </a:p>
        </p:txBody>
      </p:sp>
      <p:sp>
        <p:nvSpPr>
          <p:cNvPr id="8" name="TextBox 7">
            <a:extLst>
              <a:ext uri="{FF2B5EF4-FFF2-40B4-BE49-F238E27FC236}">
                <a16:creationId xmlns:a16="http://schemas.microsoft.com/office/drawing/2014/main" id="{6932A9BE-EA90-1C77-47A0-B11998B96136}"/>
              </a:ext>
            </a:extLst>
          </p:cNvPr>
          <p:cNvSpPr txBox="1"/>
          <p:nvPr/>
        </p:nvSpPr>
        <p:spPr>
          <a:xfrm>
            <a:off x="1096963" y="2311399"/>
            <a:ext cx="6686550" cy="3539430"/>
          </a:xfrm>
          <a:prstGeom prst="rect">
            <a:avLst/>
          </a:prstGeom>
          <a:noFill/>
          <a:ln w="57150">
            <a:solidFill>
              <a:schemeClr val="accent1"/>
            </a:solidFill>
          </a:ln>
        </p:spPr>
        <p:txBody>
          <a:bodyPr wrap="square" rtlCol="0">
            <a:spAutoFit/>
          </a:bodyPr>
          <a:lstStyle/>
          <a:p>
            <a:r>
              <a:rPr lang="en-US" sz="3200" dirty="0"/>
              <a:t>The purpose of this document analysis is to investigate the link between accessible current practices (YouTube videos and print material sources) with peer-reviewed research -that is not typically accessed by the general public. </a:t>
            </a:r>
            <a:endParaRPr lang="en-CA" sz="3200" dirty="0"/>
          </a:p>
        </p:txBody>
      </p:sp>
      <p:pic>
        <p:nvPicPr>
          <p:cNvPr id="12" name="Picture 11">
            <a:extLst>
              <a:ext uri="{FF2B5EF4-FFF2-40B4-BE49-F238E27FC236}">
                <a16:creationId xmlns:a16="http://schemas.microsoft.com/office/drawing/2014/main" id="{847AAEE4-01A3-322E-A0CA-3B867B5A777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122972" y="3020156"/>
            <a:ext cx="3899484" cy="1666143"/>
          </a:xfrm>
          <a:prstGeom prst="rect">
            <a:avLst/>
          </a:prstGeom>
        </p:spPr>
      </p:pic>
    </p:spTree>
    <p:extLst>
      <p:ext uri="{BB962C8B-B14F-4D97-AF65-F5344CB8AC3E}">
        <p14:creationId xmlns:p14="http://schemas.microsoft.com/office/powerpoint/2010/main" val="2713493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329513-6A8E-D44C-5E9D-B7BB8E2FC5E9}"/>
              </a:ext>
            </a:extLst>
          </p:cNvPr>
          <p:cNvSpPr txBox="1"/>
          <p:nvPr/>
        </p:nvSpPr>
        <p:spPr>
          <a:xfrm>
            <a:off x="4086225" y="1488025"/>
            <a:ext cx="3248151" cy="646331"/>
          </a:xfrm>
          <a:prstGeom prst="rect">
            <a:avLst/>
          </a:prstGeom>
          <a:noFill/>
          <a:ln w="38100">
            <a:solidFill>
              <a:schemeClr val="accent1"/>
            </a:solidFill>
          </a:ln>
        </p:spPr>
        <p:txBody>
          <a:bodyPr wrap="square" rtlCol="0">
            <a:spAutoFit/>
          </a:bodyPr>
          <a:lstStyle/>
          <a:p>
            <a:pPr algn="ctr"/>
            <a:r>
              <a:rPr lang="en-CA" sz="3600" b="1" dirty="0"/>
              <a:t>Acoustics</a:t>
            </a:r>
            <a:r>
              <a:rPr lang="en-CA" sz="2400" b="1" dirty="0"/>
              <a:t> </a:t>
            </a:r>
          </a:p>
        </p:txBody>
      </p:sp>
      <p:sp>
        <p:nvSpPr>
          <p:cNvPr id="4" name="Title 1">
            <a:extLst>
              <a:ext uri="{FF2B5EF4-FFF2-40B4-BE49-F238E27FC236}">
                <a16:creationId xmlns:a16="http://schemas.microsoft.com/office/drawing/2014/main" id="{87250068-CB41-E432-5628-936A64B42318}"/>
              </a:ext>
            </a:extLst>
          </p:cNvPr>
          <p:cNvSpPr txBox="1">
            <a:spLocks/>
          </p:cNvSpPr>
          <p:nvPr/>
        </p:nvSpPr>
        <p:spPr>
          <a:xfrm>
            <a:off x="1015169" y="243466"/>
            <a:ext cx="10039924" cy="984886"/>
          </a:xfrm>
          <a:prstGeom prst="rect">
            <a:avLst/>
          </a:prstGeom>
          <a:ln w="38100">
            <a:solidFill>
              <a:schemeClr val="accent1"/>
            </a:solidFill>
          </a:ln>
        </p:spPr>
        <p:txBody>
          <a:bodyPr>
            <a:no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CA" sz="3400" dirty="0"/>
              <a:t>DOCUMENT BREAKDOWN- Video &amp; Print Documents themes - Highlights &amp; Findings</a:t>
            </a:r>
          </a:p>
        </p:txBody>
      </p:sp>
      <p:sp>
        <p:nvSpPr>
          <p:cNvPr id="11" name="TextBox 10">
            <a:extLst>
              <a:ext uri="{FF2B5EF4-FFF2-40B4-BE49-F238E27FC236}">
                <a16:creationId xmlns:a16="http://schemas.microsoft.com/office/drawing/2014/main" id="{39B18CA1-5DAD-9F66-2A0A-619A00D4D731}"/>
              </a:ext>
            </a:extLst>
          </p:cNvPr>
          <p:cNvSpPr txBox="1"/>
          <p:nvPr/>
        </p:nvSpPr>
        <p:spPr>
          <a:xfrm>
            <a:off x="1371600" y="2933700"/>
            <a:ext cx="2409825" cy="369332"/>
          </a:xfrm>
          <a:prstGeom prst="rect">
            <a:avLst/>
          </a:prstGeom>
          <a:noFill/>
        </p:spPr>
        <p:txBody>
          <a:bodyPr wrap="square" rtlCol="0">
            <a:spAutoFit/>
          </a:bodyPr>
          <a:lstStyle/>
          <a:p>
            <a:endParaRPr lang="en-CA" dirty="0"/>
          </a:p>
        </p:txBody>
      </p:sp>
      <p:sp>
        <p:nvSpPr>
          <p:cNvPr id="15" name="TextBox 14">
            <a:extLst>
              <a:ext uri="{FF2B5EF4-FFF2-40B4-BE49-F238E27FC236}">
                <a16:creationId xmlns:a16="http://schemas.microsoft.com/office/drawing/2014/main" id="{BDBE76BD-129B-DF65-2CD9-D0E24CEF3CB2}"/>
              </a:ext>
            </a:extLst>
          </p:cNvPr>
          <p:cNvSpPr txBox="1"/>
          <p:nvPr/>
        </p:nvSpPr>
        <p:spPr>
          <a:xfrm>
            <a:off x="402548" y="3118366"/>
            <a:ext cx="3090754" cy="3077766"/>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b="1" dirty="0">
                <a:solidFill>
                  <a:schemeClr val="tx1"/>
                </a:solidFill>
              </a:rPr>
              <a:t>Chadley Ballantyne </a:t>
            </a:r>
            <a:r>
              <a:rPr lang="en-CA" dirty="0">
                <a:solidFill>
                  <a:schemeClr val="tx1"/>
                </a:solidFill>
              </a:rPr>
              <a:t>provides much insight:</a:t>
            </a:r>
          </a:p>
          <a:p>
            <a:pPr marL="285750" indent="-285750">
              <a:buFont typeface="Arial" panose="020B0604020202020204" pitchFamily="34" charset="0"/>
              <a:buChar char="•"/>
            </a:pPr>
            <a:r>
              <a:rPr lang="en-CA" dirty="0">
                <a:solidFill>
                  <a:schemeClr val="tx1"/>
                </a:solidFill>
              </a:rPr>
              <a:t>Details  the perception of ‘roughness’ we hear in rock and other CCM vocal sounds, explaining the unresolved harmonics from the 8</a:t>
            </a:r>
            <a:r>
              <a:rPr lang="en-CA" baseline="30000" dirty="0">
                <a:solidFill>
                  <a:schemeClr val="tx1"/>
                </a:solidFill>
              </a:rPr>
              <a:t>th</a:t>
            </a:r>
            <a:r>
              <a:rPr lang="en-CA" dirty="0">
                <a:solidFill>
                  <a:schemeClr val="tx1"/>
                </a:solidFill>
              </a:rPr>
              <a:t> and above. </a:t>
            </a:r>
          </a:p>
          <a:p>
            <a:pPr marL="285750" indent="-285750">
              <a:buFont typeface="Arial" panose="020B0604020202020204" pitchFamily="34" charset="0"/>
              <a:buChar char="•"/>
            </a:pPr>
            <a:r>
              <a:rPr lang="en-CA" dirty="0">
                <a:solidFill>
                  <a:schemeClr val="tx1"/>
                </a:solidFill>
              </a:rPr>
              <a:t>The prominence of F1 &amp; F2 defining speech mix </a:t>
            </a:r>
            <a:r>
              <a:rPr lang="en-CA" sz="1400" dirty="0">
                <a:solidFill>
                  <a:schemeClr val="tx1"/>
                </a:solidFill>
              </a:rPr>
              <a:t>(Titze, 2020). </a:t>
            </a:r>
          </a:p>
        </p:txBody>
      </p:sp>
      <p:sp>
        <p:nvSpPr>
          <p:cNvPr id="3" name="TextBox 2">
            <a:extLst>
              <a:ext uri="{FF2B5EF4-FFF2-40B4-BE49-F238E27FC236}">
                <a16:creationId xmlns:a16="http://schemas.microsoft.com/office/drawing/2014/main" id="{81DCE31A-4E18-681A-67C0-E84B51289F96}"/>
              </a:ext>
            </a:extLst>
          </p:cNvPr>
          <p:cNvSpPr txBox="1"/>
          <p:nvPr/>
        </p:nvSpPr>
        <p:spPr>
          <a:xfrm>
            <a:off x="4291088" y="3099732"/>
            <a:ext cx="3090754" cy="2062103"/>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600" b="1" dirty="0">
                <a:solidFill>
                  <a:schemeClr val="tx1"/>
                </a:solidFill>
                <a:effectLst/>
                <a:ea typeface="Calibri" panose="020F0502020204030204" pitchFamily="34" charset="0"/>
              </a:rPr>
              <a:t>Obert attests that theory-  smaller resonator (epilarynx) within a larger resonator (pharynx) at a 1:6 ratio</a:t>
            </a:r>
            <a:r>
              <a:rPr lang="en-CA" sz="1600" dirty="0">
                <a:solidFill>
                  <a:schemeClr val="tx1"/>
                </a:solidFill>
                <a:effectLst/>
                <a:ea typeface="Calibri" panose="020F0502020204030204" pitchFamily="34" charset="0"/>
              </a:rPr>
              <a:t> (Sundberg, 1977) –has not been verified via endoscopy, suggesting the resonating and narrowing occurs </a:t>
            </a:r>
            <a:r>
              <a:rPr lang="en-CA" sz="1600" b="1" dirty="0">
                <a:solidFill>
                  <a:schemeClr val="tx1"/>
                </a:solidFill>
                <a:effectLst/>
                <a:ea typeface="Calibri" panose="020F0502020204030204" pitchFamily="34" charset="0"/>
              </a:rPr>
              <a:t>within </a:t>
            </a:r>
            <a:r>
              <a:rPr lang="en-CA" sz="1600" dirty="0">
                <a:solidFill>
                  <a:schemeClr val="tx1"/>
                </a:solidFill>
                <a:effectLst/>
                <a:ea typeface="Calibri" panose="020F0502020204030204" pitchFamily="34" charset="0"/>
              </a:rPr>
              <a:t>the pharynx. </a:t>
            </a:r>
            <a:endParaRPr lang="en-CA" sz="1600" dirty="0">
              <a:solidFill>
                <a:schemeClr val="tx1"/>
              </a:solidFill>
            </a:endParaRPr>
          </a:p>
        </p:txBody>
      </p:sp>
      <p:sp>
        <p:nvSpPr>
          <p:cNvPr id="5" name="TextBox 4">
            <a:extLst>
              <a:ext uri="{FF2B5EF4-FFF2-40B4-BE49-F238E27FC236}">
                <a16:creationId xmlns:a16="http://schemas.microsoft.com/office/drawing/2014/main" id="{C34E9F84-F1F3-B964-EC3D-AA69BEE1DEF5}"/>
              </a:ext>
            </a:extLst>
          </p:cNvPr>
          <p:cNvSpPr txBox="1"/>
          <p:nvPr/>
        </p:nvSpPr>
        <p:spPr>
          <a:xfrm>
            <a:off x="8439051" y="3118366"/>
            <a:ext cx="2647824" cy="1077218"/>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600" b="1" dirty="0">
                <a:solidFill>
                  <a:schemeClr val="tx1"/>
                </a:solidFill>
                <a:effectLst/>
                <a:ea typeface="Calibri" panose="020F0502020204030204" pitchFamily="34" charset="0"/>
              </a:rPr>
              <a:t>Stoney </a:t>
            </a:r>
            <a:r>
              <a:rPr lang="en-CA" sz="1600" dirty="0">
                <a:solidFill>
                  <a:schemeClr val="tx1"/>
                </a:solidFill>
                <a:effectLst/>
                <a:ea typeface="Calibri" panose="020F0502020204030204" pitchFamily="34" charset="0"/>
              </a:rPr>
              <a:t>notes the presence of overtones that enhance the sound while singing twang.  </a:t>
            </a:r>
            <a:endParaRPr lang="en-CA" sz="1600" dirty="0">
              <a:solidFill>
                <a:schemeClr val="tx1"/>
              </a:solidFill>
            </a:endParaRPr>
          </a:p>
        </p:txBody>
      </p:sp>
      <p:sp>
        <p:nvSpPr>
          <p:cNvPr id="6" name="TextBox 5">
            <a:extLst>
              <a:ext uri="{FF2B5EF4-FFF2-40B4-BE49-F238E27FC236}">
                <a16:creationId xmlns:a16="http://schemas.microsoft.com/office/drawing/2014/main" id="{3294591A-7652-3C8A-8D98-DC4A61BBF10C}"/>
              </a:ext>
            </a:extLst>
          </p:cNvPr>
          <p:cNvSpPr txBox="1"/>
          <p:nvPr/>
        </p:nvSpPr>
        <p:spPr>
          <a:xfrm>
            <a:off x="8439051" y="4487971"/>
            <a:ext cx="2873547" cy="1384995"/>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400" b="1" dirty="0">
                <a:solidFill>
                  <a:schemeClr val="tx1"/>
                </a:solidFill>
                <a:effectLst/>
                <a:ea typeface="Calibri" panose="020F0502020204030204" pitchFamily="34" charset="0"/>
              </a:rPr>
              <a:t>Estill </a:t>
            </a:r>
            <a:r>
              <a:rPr lang="en-CA" sz="1400" dirty="0">
                <a:solidFill>
                  <a:schemeClr val="tx1"/>
                </a:solidFill>
                <a:effectLst/>
                <a:ea typeface="Calibri" panose="020F0502020204030204" pitchFamily="34" charset="0"/>
              </a:rPr>
              <a:t>makes little reference to acoustic involvement., </a:t>
            </a:r>
            <a:r>
              <a:rPr lang="en-CA" sz="1400" b="1" dirty="0">
                <a:solidFill>
                  <a:schemeClr val="tx1"/>
                </a:solidFill>
                <a:ea typeface="Calibri" panose="020F0502020204030204" pitchFamily="34" charset="0"/>
              </a:rPr>
              <a:t>Kayes</a:t>
            </a:r>
            <a:r>
              <a:rPr lang="en-CA" sz="1400" dirty="0">
                <a:solidFill>
                  <a:schemeClr val="tx1"/>
                </a:solidFill>
                <a:ea typeface="Calibri" panose="020F0502020204030204" pitchFamily="34" charset="0"/>
              </a:rPr>
              <a:t> explains the importance of  acoustic involvement especially for an actor who must fill a large theatre space. </a:t>
            </a:r>
            <a:endParaRPr lang="en-CA" sz="1400" dirty="0">
              <a:solidFill>
                <a:schemeClr val="tx1"/>
              </a:solidFill>
            </a:endParaRPr>
          </a:p>
        </p:txBody>
      </p:sp>
      <p:pic>
        <p:nvPicPr>
          <p:cNvPr id="14" name="Picture 13">
            <a:extLst>
              <a:ext uri="{FF2B5EF4-FFF2-40B4-BE49-F238E27FC236}">
                <a16:creationId xmlns:a16="http://schemas.microsoft.com/office/drawing/2014/main" id="{B7F1AE35-95AE-A041-2484-2B7FDA3A333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25538" y="1465146"/>
            <a:ext cx="2551037" cy="1434958"/>
          </a:xfrm>
          <a:prstGeom prst="rect">
            <a:avLst/>
          </a:prstGeom>
          <a:scene3d>
            <a:camera prst="orthographicFront"/>
            <a:lightRig rig="threePt" dir="t"/>
          </a:scene3d>
          <a:sp3d>
            <a:bevelT/>
          </a:sp3d>
        </p:spPr>
      </p:pic>
      <p:pic>
        <p:nvPicPr>
          <p:cNvPr id="18" name="Picture 17">
            <a:extLst>
              <a:ext uri="{FF2B5EF4-FFF2-40B4-BE49-F238E27FC236}">
                <a16:creationId xmlns:a16="http://schemas.microsoft.com/office/drawing/2014/main" id="{88C75DB0-66A5-3C38-D711-468CF8F0644F}"/>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flipH="1">
            <a:off x="8517932" y="1490005"/>
            <a:ext cx="2260935" cy="1385240"/>
          </a:xfrm>
          <a:prstGeom prst="rect">
            <a:avLst/>
          </a:prstGeom>
          <a:scene3d>
            <a:camera prst="orthographicFront"/>
            <a:lightRig rig="threePt" dir="t"/>
          </a:scene3d>
          <a:sp3d>
            <a:bevelT/>
          </a:sp3d>
        </p:spPr>
      </p:pic>
    </p:spTree>
    <p:extLst>
      <p:ext uri="{BB962C8B-B14F-4D97-AF65-F5344CB8AC3E}">
        <p14:creationId xmlns:p14="http://schemas.microsoft.com/office/powerpoint/2010/main" val="3501325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B44202A-C1AA-99B3-EB9E-923D8CB94F08}"/>
              </a:ext>
            </a:extLst>
          </p:cNvPr>
          <p:cNvSpPr txBox="1">
            <a:spLocks noGrp="1"/>
          </p:cNvSpPr>
          <p:nvPr>
            <p:ph type="title"/>
          </p:nvPr>
        </p:nvSpPr>
        <p:spPr>
          <a:xfrm>
            <a:off x="1096963" y="287338"/>
            <a:ext cx="10058400" cy="1449387"/>
          </a:xfrm>
          <a:prstGeom prst="rect">
            <a:avLst/>
          </a:prstGeom>
          <a:ln w="38100">
            <a:solidFill>
              <a:schemeClr val="accent1"/>
            </a:solidFill>
          </a:ln>
        </p:spPr>
        <p:txBody>
          <a:bodyPr>
            <a:no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CA" sz="3400" dirty="0"/>
              <a:t>DOCUMENT BREAKDOWN- Video &amp; Print Documents themes - Highlights &amp; Findings (continued)</a:t>
            </a:r>
          </a:p>
        </p:txBody>
      </p:sp>
      <p:sp>
        <p:nvSpPr>
          <p:cNvPr id="8" name="TextBox 7">
            <a:extLst>
              <a:ext uri="{FF2B5EF4-FFF2-40B4-BE49-F238E27FC236}">
                <a16:creationId xmlns:a16="http://schemas.microsoft.com/office/drawing/2014/main" id="{E55AAA1F-B4E2-8606-49CF-8FDEEF309291}"/>
              </a:ext>
            </a:extLst>
          </p:cNvPr>
          <p:cNvSpPr txBox="1"/>
          <p:nvPr/>
        </p:nvSpPr>
        <p:spPr>
          <a:xfrm>
            <a:off x="925513" y="2276935"/>
            <a:ext cx="2930031" cy="830997"/>
          </a:xfrm>
          <a:prstGeom prst="rect">
            <a:avLst/>
          </a:prstGeom>
          <a:solidFill>
            <a:schemeClr val="accent1">
              <a:alpha val="50000"/>
            </a:schemeClr>
          </a:solidFill>
          <a:ln>
            <a:noFill/>
          </a:ln>
          <a:effectLst>
            <a:glow rad="228600">
              <a:schemeClr val="accent3">
                <a:satMod val="175000"/>
                <a:alpha val="40000"/>
              </a:schemeClr>
            </a:glow>
          </a:effectLst>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2400" b="1" dirty="0">
                <a:solidFill>
                  <a:schemeClr val="tx2"/>
                </a:solidFill>
              </a:rPr>
              <a:t>What about the Singer’s Formant ??</a:t>
            </a:r>
            <a:endParaRPr lang="en-CA" sz="2400" b="1" dirty="0">
              <a:solidFill>
                <a:schemeClr val="tx2"/>
              </a:solidFill>
            </a:endParaRPr>
          </a:p>
        </p:txBody>
      </p:sp>
      <p:sp>
        <p:nvSpPr>
          <p:cNvPr id="16" name="TextBox 15">
            <a:extLst>
              <a:ext uri="{FF2B5EF4-FFF2-40B4-BE49-F238E27FC236}">
                <a16:creationId xmlns:a16="http://schemas.microsoft.com/office/drawing/2014/main" id="{CA0034CC-4666-80EE-6CF6-48361D6CAA5D}"/>
              </a:ext>
            </a:extLst>
          </p:cNvPr>
          <p:cNvSpPr txBox="1"/>
          <p:nvPr/>
        </p:nvSpPr>
        <p:spPr>
          <a:xfrm>
            <a:off x="4686876" y="2323102"/>
            <a:ext cx="3649582" cy="1569660"/>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600" b="1" dirty="0">
                <a:solidFill>
                  <a:schemeClr val="tx1"/>
                </a:solidFill>
              </a:rPr>
              <a:t>Singers Formant </a:t>
            </a:r>
            <a:r>
              <a:rPr lang="en-CA" sz="1600" dirty="0">
                <a:solidFill>
                  <a:schemeClr val="tx1"/>
                </a:solidFill>
              </a:rPr>
              <a:t>– A topic of debate over the years, Whether this is a part of twang or not.  </a:t>
            </a:r>
            <a:r>
              <a:rPr lang="en-CA" sz="1600" b="1" dirty="0">
                <a:solidFill>
                  <a:schemeClr val="tx1"/>
                </a:solidFill>
              </a:rPr>
              <a:t>Obert </a:t>
            </a:r>
            <a:r>
              <a:rPr lang="en-CA" sz="1600" dirty="0">
                <a:solidFill>
                  <a:schemeClr val="tx1"/>
                </a:solidFill>
              </a:rPr>
              <a:t>notes the presence of the pyriform sinuses only in singer’s formant as is referenced in earlier texts (2023).</a:t>
            </a:r>
          </a:p>
        </p:txBody>
      </p:sp>
      <p:sp>
        <p:nvSpPr>
          <p:cNvPr id="7" name="TextBox 6">
            <a:extLst>
              <a:ext uri="{FF2B5EF4-FFF2-40B4-BE49-F238E27FC236}">
                <a16:creationId xmlns:a16="http://schemas.microsoft.com/office/drawing/2014/main" id="{195923DC-D8B3-E942-9FB4-00154BC44279}"/>
              </a:ext>
            </a:extLst>
          </p:cNvPr>
          <p:cNvSpPr txBox="1"/>
          <p:nvPr/>
        </p:nvSpPr>
        <p:spPr>
          <a:xfrm>
            <a:off x="8869362" y="3445820"/>
            <a:ext cx="2286001" cy="1600438"/>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1400" b="1" dirty="0">
                <a:solidFill>
                  <a:schemeClr val="tx2"/>
                </a:solidFill>
              </a:rPr>
              <a:t>Kayes</a:t>
            </a:r>
            <a:r>
              <a:rPr lang="en-US" sz="1400" dirty="0">
                <a:solidFill>
                  <a:schemeClr val="tx2"/>
                </a:solidFill>
              </a:rPr>
              <a:t> describes the </a:t>
            </a:r>
            <a:r>
              <a:rPr lang="en-US" sz="1400" b="1" dirty="0">
                <a:solidFill>
                  <a:schemeClr val="tx2"/>
                </a:solidFill>
              </a:rPr>
              <a:t>singers formant </a:t>
            </a:r>
            <a:r>
              <a:rPr lang="en-US" sz="1400" dirty="0">
                <a:solidFill>
                  <a:schemeClr val="tx2"/>
                </a:solidFill>
              </a:rPr>
              <a:t>as part of twang production. Again this causes some confusion. Taking into account that this book was published 20 years ago. </a:t>
            </a:r>
            <a:endParaRPr lang="en-CA" sz="1400" dirty="0">
              <a:solidFill>
                <a:schemeClr val="tx2"/>
              </a:solidFill>
            </a:endParaRPr>
          </a:p>
        </p:txBody>
      </p:sp>
      <p:pic>
        <p:nvPicPr>
          <p:cNvPr id="10" name="Picture 9">
            <a:extLst>
              <a:ext uri="{FF2B5EF4-FFF2-40B4-BE49-F238E27FC236}">
                <a16:creationId xmlns:a16="http://schemas.microsoft.com/office/drawing/2014/main" id="{9F041057-518F-4A5F-9E04-31772EEF6D9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096963" y="3295534"/>
            <a:ext cx="1932641" cy="2224623"/>
          </a:xfrm>
          <a:prstGeom prst="rect">
            <a:avLst/>
          </a:prstGeom>
        </p:spPr>
      </p:pic>
      <p:sp>
        <p:nvSpPr>
          <p:cNvPr id="2" name="TextBox 1">
            <a:extLst>
              <a:ext uri="{FF2B5EF4-FFF2-40B4-BE49-F238E27FC236}">
                <a16:creationId xmlns:a16="http://schemas.microsoft.com/office/drawing/2014/main" id="{2FD82F55-4541-5609-C388-BD6B07221ED7}"/>
              </a:ext>
            </a:extLst>
          </p:cNvPr>
          <p:cNvSpPr txBox="1"/>
          <p:nvPr/>
        </p:nvSpPr>
        <p:spPr>
          <a:xfrm>
            <a:off x="3560842" y="4407845"/>
            <a:ext cx="4030583" cy="1631216"/>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800" b="1" dirty="0">
                <a:solidFill>
                  <a:schemeClr val="tx2"/>
                </a:solidFill>
                <a:effectLst/>
                <a:ea typeface="Calibri" panose="020F0502020204030204" pitchFamily="34" charset="0"/>
              </a:rPr>
              <a:t>Comparable benefits </a:t>
            </a:r>
            <a:r>
              <a:rPr lang="en-CA" sz="1800" dirty="0">
                <a:solidFill>
                  <a:schemeClr val="tx2"/>
                </a:solidFill>
                <a:effectLst/>
                <a:ea typeface="Calibri" panose="020F0502020204030204" pitchFamily="34" charset="0"/>
              </a:rPr>
              <a:t>of singer’s formant </a:t>
            </a:r>
            <a:r>
              <a:rPr lang="en-CA" sz="1800" i="1" dirty="0">
                <a:solidFill>
                  <a:schemeClr val="tx2"/>
                </a:solidFill>
                <a:effectLst/>
                <a:ea typeface="Calibri" panose="020F0502020204030204" pitchFamily="34" charset="0"/>
              </a:rPr>
              <a:t>and </a:t>
            </a:r>
            <a:r>
              <a:rPr lang="en-CA" sz="1800" dirty="0">
                <a:solidFill>
                  <a:schemeClr val="tx2"/>
                </a:solidFill>
                <a:effectLst/>
                <a:ea typeface="Calibri" panose="020F0502020204030204" pitchFamily="34" charset="0"/>
              </a:rPr>
              <a:t>twang is efficiency and ease in production and vocal fold adduction </a:t>
            </a:r>
            <a:r>
              <a:rPr lang="en-CA" sz="1400" dirty="0">
                <a:solidFill>
                  <a:schemeClr val="tx2"/>
                </a:solidFill>
                <a:effectLst/>
                <a:ea typeface="Calibri" panose="020F0502020204030204" pitchFamily="34" charset="0"/>
              </a:rPr>
              <a:t>(Perta, Bae &amp; Obert, 2020; Saldias, et al., 2020; Titze, Worley &amp; Story, 2011; Titze, 2022)</a:t>
            </a:r>
            <a:endParaRPr lang="en-CA" sz="1400" dirty="0">
              <a:solidFill>
                <a:schemeClr val="tx2"/>
              </a:solidFill>
            </a:endParaRPr>
          </a:p>
        </p:txBody>
      </p:sp>
    </p:spTree>
    <p:extLst>
      <p:ext uri="{BB962C8B-B14F-4D97-AF65-F5344CB8AC3E}">
        <p14:creationId xmlns:p14="http://schemas.microsoft.com/office/powerpoint/2010/main" val="3890740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161B7BC-EFDE-B72B-BE1C-5EDFA2593154}"/>
              </a:ext>
            </a:extLst>
          </p:cNvPr>
          <p:cNvSpPr txBox="1">
            <a:spLocks/>
          </p:cNvSpPr>
          <p:nvPr/>
        </p:nvSpPr>
        <p:spPr>
          <a:xfrm>
            <a:off x="1096963" y="287338"/>
            <a:ext cx="10058400" cy="1449387"/>
          </a:xfrm>
          <a:prstGeom prst="rect">
            <a:avLst/>
          </a:prstGeom>
          <a:ln w="38100">
            <a:solidFill>
              <a:schemeClr val="accent1"/>
            </a:solidFill>
          </a:ln>
        </p:spPr>
        <p:txBody>
          <a:bodyPr>
            <a:no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CA" sz="3400" dirty="0"/>
              <a:t>DOCUMENT BREAKDOWN- Video &amp; Print Documents themes - Highlights &amp; Findings (still continued)</a:t>
            </a:r>
          </a:p>
        </p:txBody>
      </p:sp>
      <p:sp>
        <p:nvSpPr>
          <p:cNvPr id="2" name="TextBox 1">
            <a:extLst>
              <a:ext uri="{FF2B5EF4-FFF2-40B4-BE49-F238E27FC236}">
                <a16:creationId xmlns:a16="http://schemas.microsoft.com/office/drawing/2014/main" id="{4F0221F1-FC64-A32C-3DD9-C8386B3DDD75}"/>
              </a:ext>
            </a:extLst>
          </p:cNvPr>
          <p:cNvSpPr txBox="1"/>
          <p:nvPr/>
        </p:nvSpPr>
        <p:spPr>
          <a:xfrm>
            <a:off x="1096964" y="1951658"/>
            <a:ext cx="2824557" cy="1015663"/>
          </a:xfrm>
          <a:prstGeom prst="rect">
            <a:avLst/>
          </a:prstGeom>
          <a:noFill/>
          <a:ln w="38100">
            <a:solidFill>
              <a:schemeClr val="accent1"/>
            </a:solidFill>
          </a:ln>
        </p:spPr>
        <p:txBody>
          <a:bodyPr wrap="square" rtlCol="0">
            <a:spAutoFit/>
          </a:bodyPr>
          <a:lstStyle/>
          <a:p>
            <a:r>
              <a:rPr lang="en-CA" b="1" dirty="0"/>
              <a:t>Anatomy/Technical Considerations</a:t>
            </a:r>
          </a:p>
          <a:p>
            <a:endParaRPr lang="en-CA" sz="2400" b="1" dirty="0"/>
          </a:p>
        </p:txBody>
      </p:sp>
      <p:sp>
        <p:nvSpPr>
          <p:cNvPr id="5" name="TextBox 4">
            <a:extLst>
              <a:ext uri="{FF2B5EF4-FFF2-40B4-BE49-F238E27FC236}">
                <a16:creationId xmlns:a16="http://schemas.microsoft.com/office/drawing/2014/main" id="{CEC02C7B-81AF-96B4-4B84-76073AB6C4FE}"/>
              </a:ext>
            </a:extLst>
          </p:cNvPr>
          <p:cNvSpPr txBox="1"/>
          <p:nvPr/>
        </p:nvSpPr>
        <p:spPr>
          <a:xfrm>
            <a:off x="8112920" y="4747840"/>
            <a:ext cx="3021409" cy="830997"/>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600" dirty="0">
                <a:solidFill>
                  <a:schemeClr val="tx2"/>
                </a:solidFill>
              </a:rPr>
              <a:t>Stoney references aryepiglottic narrowing </a:t>
            </a:r>
            <a:r>
              <a:rPr lang="en-CA" sz="1600" b="1" i="1" dirty="0">
                <a:solidFill>
                  <a:schemeClr val="tx2"/>
                </a:solidFill>
              </a:rPr>
              <a:t>but </a:t>
            </a:r>
            <a:r>
              <a:rPr lang="en-CA" sz="1600" dirty="0">
                <a:solidFill>
                  <a:schemeClr val="tx2"/>
                </a:solidFill>
              </a:rPr>
              <a:t>does not explain in detail. </a:t>
            </a:r>
          </a:p>
        </p:txBody>
      </p:sp>
      <p:sp>
        <p:nvSpPr>
          <p:cNvPr id="6" name="TextBox 5">
            <a:extLst>
              <a:ext uri="{FF2B5EF4-FFF2-40B4-BE49-F238E27FC236}">
                <a16:creationId xmlns:a16="http://schemas.microsoft.com/office/drawing/2014/main" id="{EFEB6CF6-C9D9-9A62-ED7F-6C3CDE338FE9}"/>
              </a:ext>
            </a:extLst>
          </p:cNvPr>
          <p:cNvSpPr txBox="1"/>
          <p:nvPr/>
        </p:nvSpPr>
        <p:spPr>
          <a:xfrm>
            <a:off x="4050905" y="1964851"/>
            <a:ext cx="3178769" cy="4154984"/>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2800" b="1" dirty="0">
                <a:solidFill>
                  <a:schemeClr val="tx2"/>
                </a:solidFill>
              </a:rPr>
              <a:t>Aryepiglottic Sphincter Narrowing</a:t>
            </a:r>
            <a:endParaRPr lang="en-CA" sz="2800" b="1" dirty="0">
              <a:solidFill>
                <a:schemeClr val="tx2"/>
              </a:solidFill>
            </a:endParaRPr>
          </a:p>
          <a:p>
            <a:r>
              <a:rPr lang="en-CA" dirty="0">
                <a:solidFill>
                  <a:schemeClr val="tx2"/>
                </a:solidFill>
              </a:rPr>
              <a:t>Relating back to Yanagisawa et al. (1989)’s research identifying this as a major contributor to twang resonance. This work references the Sundberg (1977) study on the 6:1 ratio narrowing theory (laryngeal/epilaryngeal resonating action).  </a:t>
            </a:r>
            <a:endParaRPr lang="en-US" dirty="0">
              <a:solidFill>
                <a:schemeClr val="tx2"/>
              </a:solidFill>
            </a:endParaRPr>
          </a:p>
        </p:txBody>
      </p:sp>
      <p:sp>
        <p:nvSpPr>
          <p:cNvPr id="9" name="TextBox 8">
            <a:extLst>
              <a:ext uri="{FF2B5EF4-FFF2-40B4-BE49-F238E27FC236}">
                <a16:creationId xmlns:a16="http://schemas.microsoft.com/office/drawing/2014/main" id="{69D6447E-A8DC-8C98-1280-C47D20353AA0}"/>
              </a:ext>
            </a:extLst>
          </p:cNvPr>
          <p:cNvSpPr txBox="1"/>
          <p:nvPr/>
        </p:nvSpPr>
        <p:spPr>
          <a:xfrm>
            <a:off x="8112920" y="3073070"/>
            <a:ext cx="2953939" cy="1569660"/>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600" b="1" dirty="0">
                <a:solidFill>
                  <a:schemeClr val="tx2"/>
                </a:solidFill>
              </a:rPr>
              <a:t>Kayes </a:t>
            </a:r>
            <a:r>
              <a:rPr lang="en-CA" sz="1600" dirty="0">
                <a:solidFill>
                  <a:schemeClr val="tx2"/>
                </a:solidFill>
              </a:rPr>
              <a:t>cautions that inappropriate tightening may cause negative constriction. Recommends mid – high laryngeal, tongue and velum position. </a:t>
            </a:r>
            <a:endParaRPr lang="en-US" sz="1600" dirty="0">
              <a:solidFill>
                <a:schemeClr val="tx2"/>
              </a:solidFill>
            </a:endParaRPr>
          </a:p>
        </p:txBody>
      </p:sp>
      <p:pic>
        <p:nvPicPr>
          <p:cNvPr id="10" name="Picture 9" descr="figure 1.1">
            <a:extLst>
              <a:ext uri="{FF2B5EF4-FFF2-40B4-BE49-F238E27FC236}">
                <a16:creationId xmlns:a16="http://schemas.microsoft.com/office/drawing/2014/main" id="{AC7546E7-170E-1EC9-2B93-EDEB2FA2FD7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6963" y="3100523"/>
            <a:ext cx="2474912" cy="2134309"/>
          </a:xfrm>
          <a:prstGeom prst="rect">
            <a:avLst/>
          </a:prstGeom>
          <a:noFill/>
          <a:ln>
            <a:noFill/>
          </a:ln>
          <a:scene3d>
            <a:camera prst="orthographicFront"/>
            <a:lightRig rig="threePt" dir="t"/>
          </a:scene3d>
          <a:sp3d>
            <a:bevelT/>
          </a:sp3d>
        </p:spPr>
      </p:pic>
      <p:sp>
        <p:nvSpPr>
          <p:cNvPr id="12" name="TextBox 11">
            <a:extLst>
              <a:ext uri="{FF2B5EF4-FFF2-40B4-BE49-F238E27FC236}">
                <a16:creationId xmlns:a16="http://schemas.microsoft.com/office/drawing/2014/main" id="{1F37470C-20D3-B66C-0168-EF2379219CD3}"/>
              </a:ext>
            </a:extLst>
          </p:cNvPr>
          <p:cNvSpPr txBox="1"/>
          <p:nvPr/>
        </p:nvSpPr>
        <p:spPr>
          <a:xfrm>
            <a:off x="1038224" y="5444586"/>
            <a:ext cx="3021409" cy="675249"/>
          </a:xfrm>
          <a:prstGeom prst="rect">
            <a:avLst/>
          </a:prstGeom>
          <a:noFill/>
        </p:spPr>
        <p:txBody>
          <a:bodyPr wrap="square" rtlCol="0">
            <a:spAutoFit/>
          </a:bodyPr>
          <a:lstStyle/>
          <a:p>
            <a:pPr>
              <a:lnSpc>
                <a:spcPct val="107000"/>
              </a:lnSpc>
              <a:spcAft>
                <a:spcPts val="800"/>
              </a:spcAft>
            </a:pPr>
            <a:r>
              <a:rPr lang="en-CA" sz="1200" i="1" kern="0" dirty="0">
                <a:effectLst/>
                <a:latin typeface="Arial" panose="020B0604020202020204" pitchFamily="34" charset="0"/>
                <a:ea typeface="Times New Roman" panose="02020603050405020304" pitchFamily="18" charset="0"/>
                <a:cs typeface="Times New Roman" panose="02020603050405020304" pitchFamily="18" charset="0"/>
              </a:rPr>
              <a:t>From</a:t>
            </a:r>
            <a:r>
              <a:rPr lang="en-CA" sz="1200" b="1" kern="0" dirty="0">
                <a:effectLst/>
                <a:latin typeface="Arial" panose="020B0604020202020204" pitchFamily="34" charset="0"/>
                <a:ea typeface="Times New Roman" panose="02020603050405020304" pitchFamily="18" charset="0"/>
                <a:cs typeface="Times New Roman" panose="02020603050405020304" pitchFamily="18" charset="0"/>
              </a:rPr>
              <a:t>:</a:t>
            </a:r>
            <a:r>
              <a:rPr lang="en-US" sz="1200" b="1" dirty="0"/>
              <a:t>The Vocal Tract in Loud Twang-Like Singing While Producing High and Low Pitches</a:t>
            </a:r>
            <a:r>
              <a:rPr lang="en-CA" sz="1200" b="1" kern="0" dirty="0">
                <a:effectLst/>
                <a:latin typeface="Arial" panose="020B0604020202020204" pitchFamily="34" charset="0"/>
                <a:ea typeface="Times New Roman" panose="02020603050405020304" pitchFamily="18" charset="0"/>
                <a:cs typeface="Times New Roman" panose="02020603050405020304" pitchFamily="18" charset="0"/>
              </a:rPr>
              <a:t> </a:t>
            </a:r>
            <a:r>
              <a:rPr lang="en-CA" sz="1200" i="1" kern="0" dirty="0">
                <a:effectLst/>
                <a:latin typeface="Arial" panose="020B0604020202020204" pitchFamily="34" charset="0"/>
                <a:ea typeface="Times New Roman" panose="02020603050405020304" pitchFamily="18" charset="0"/>
                <a:cs typeface="Times New Roman" panose="02020603050405020304" pitchFamily="18" charset="0"/>
              </a:rPr>
              <a:t>(Saldias, et al., 2020).  </a:t>
            </a:r>
            <a:endParaRPr lang="en-CA" sz="1200" i="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B124C5B8-24F5-EC0A-253A-A34E1E5E7733}"/>
              </a:ext>
            </a:extLst>
          </p:cNvPr>
          <p:cNvSpPr txBox="1"/>
          <p:nvPr/>
        </p:nvSpPr>
        <p:spPr>
          <a:xfrm>
            <a:off x="8089909" y="1890103"/>
            <a:ext cx="2953939" cy="1077218"/>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600" dirty="0">
                <a:solidFill>
                  <a:schemeClr val="tx2"/>
                </a:solidFill>
              </a:rPr>
              <a:t>Predominant in the </a:t>
            </a:r>
            <a:r>
              <a:rPr lang="en-CA" sz="1600" b="1" dirty="0">
                <a:solidFill>
                  <a:schemeClr val="tx2"/>
                </a:solidFill>
              </a:rPr>
              <a:t>Estill </a:t>
            </a:r>
            <a:r>
              <a:rPr lang="en-CA" sz="1600" dirty="0">
                <a:solidFill>
                  <a:schemeClr val="tx2"/>
                </a:solidFill>
              </a:rPr>
              <a:t>training method. Recommends mid – high laryngeal, tongue and velum position. </a:t>
            </a:r>
          </a:p>
        </p:txBody>
      </p:sp>
      <p:cxnSp>
        <p:nvCxnSpPr>
          <p:cNvPr id="21" name="Straight Arrow Connector 20">
            <a:extLst>
              <a:ext uri="{FF2B5EF4-FFF2-40B4-BE49-F238E27FC236}">
                <a16:creationId xmlns:a16="http://schemas.microsoft.com/office/drawing/2014/main" id="{6B652264-4465-BB5A-E3B7-77BEADB706A4}"/>
              </a:ext>
            </a:extLst>
          </p:cNvPr>
          <p:cNvCxnSpPr>
            <a:cxnSpLocks/>
          </p:cNvCxnSpPr>
          <p:nvPr/>
        </p:nvCxnSpPr>
        <p:spPr>
          <a:xfrm>
            <a:off x="7330488" y="2552462"/>
            <a:ext cx="56573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A7AA7BF8-F8CD-8433-5F23-50CB3F8C966B}"/>
              </a:ext>
            </a:extLst>
          </p:cNvPr>
          <p:cNvCxnSpPr>
            <a:cxnSpLocks/>
          </p:cNvCxnSpPr>
          <p:nvPr/>
        </p:nvCxnSpPr>
        <p:spPr>
          <a:xfrm>
            <a:off x="7330488" y="3857900"/>
            <a:ext cx="64193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7E63D75-8EB6-4A5D-81EB-3961AFDD7C44}"/>
              </a:ext>
            </a:extLst>
          </p:cNvPr>
          <p:cNvCxnSpPr>
            <a:cxnSpLocks/>
          </p:cNvCxnSpPr>
          <p:nvPr/>
        </p:nvCxnSpPr>
        <p:spPr>
          <a:xfrm>
            <a:off x="7330488" y="5333762"/>
            <a:ext cx="64193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9707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74A77-7599-2CE0-84AA-D9E3BA16EF59}"/>
              </a:ext>
            </a:extLst>
          </p:cNvPr>
          <p:cNvSpPr txBox="1">
            <a:spLocks/>
          </p:cNvSpPr>
          <p:nvPr/>
        </p:nvSpPr>
        <p:spPr>
          <a:xfrm>
            <a:off x="1096963" y="287338"/>
            <a:ext cx="10058400" cy="1449387"/>
          </a:xfrm>
          <a:prstGeom prst="rect">
            <a:avLst/>
          </a:prstGeom>
          <a:ln w="38100">
            <a:solidFill>
              <a:schemeClr val="accent1"/>
            </a:solidFill>
          </a:ln>
        </p:spPr>
        <p:txBody>
          <a:bodyPr>
            <a:no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CA" sz="3400" dirty="0"/>
              <a:t>DOCUMENT BREAKDOWN- Video &amp; Print Documents themes - Highlights &amp; Findings (Even More...)</a:t>
            </a:r>
          </a:p>
        </p:txBody>
      </p:sp>
      <p:sp>
        <p:nvSpPr>
          <p:cNvPr id="3" name="TextBox 2">
            <a:extLst>
              <a:ext uri="{FF2B5EF4-FFF2-40B4-BE49-F238E27FC236}">
                <a16:creationId xmlns:a16="http://schemas.microsoft.com/office/drawing/2014/main" id="{CD16A1CA-3EF3-8C0D-4FA9-3E0238BD5013}"/>
              </a:ext>
            </a:extLst>
          </p:cNvPr>
          <p:cNvSpPr txBox="1"/>
          <p:nvPr/>
        </p:nvSpPr>
        <p:spPr>
          <a:xfrm>
            <a:off x="1096962" y="1936145"/>
            <a:ext cx="4598988" cy="461665"/>
          </a:xfrm>
          <a:prstGeom prst="rect">
            <a:avLst/>
          </a:prstGeom>
          <a:ln/>
          <a:effectLst>
            <a:glow rad="63500">
              <a:schemeClr val="accent3">
                <a:satMod val="175000"/>
                <a:alpha val="40000"/>
              </a:schemeClr>
            </a:glow>
            <a:outerShdw blurRad="44450" dist="25400" dir="2700000" algn="br" rotWithShape="0">
              <a:srgbClr val="000000">
                <a:alpha val="60000"/>
              </a:srgbClr>
            </a:outerShdw>
          </a:effectLst>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CA" sz="2400" b="1" dirty="0">
                <a:solidFill>
                  <a:schemeClr val="tx2"/>
                </a:solidFill>
              </a:rPr>
              <a:t>New Hypothesis – </a:t>
            </a:r>
            <a:r>
              <a:rPr lang="en-CA" sz="1400" dirty="0">
                <a:solidFill>
                  <a:schemeClr val="tx2"/>
                </a:solidFill>
              </a:rPr>
              <a:t>currently</a:t>
            </a:r>
            <a:r>
              <a:rPr lang="en-CA" sz="2400" b="1" dirty="0">
                <a:solidFill>
                  <a:schemeClr val="tx2"/>
                </a:solidFill>
              </a:rPr>
              <a:t> </a:t>
            </a:r>
            <a:r>
              <a:rPr lang="en-CA" sz="1400" dirty="0">
                <a:solidFill>
                  <a:schemeClr val="tx2"/>
                </a:solidFill>
              </a:rPr>
              <a:t>not published</a:t>
            </a:r>
            <a:r>
              <a:rPr lang="en-CA" dirty="0">
                <a:solidFill>
                  <a:schemeClr val="tx2"/>
                </a:solidFill>
              </a:rPr>
              <a:t>. </a:t>
            </a:r>
            <a:endParaRPr lang="en-CA" sz="2400" dirty="0">
              <a:solidFill>
                <a:schemeClr val="tx2"/>
              </a:solidFill>
            </a:endParaRPr>
          </a:p>
        </p:txBody>
      </p:sp>
      <p:sp>
        <p:nvSpPr>
          <p:cNvPr id="4" name="TextBox 3">
            <a:extLst>
              <a:ext uri="{FF2B5EF4-FFF2-40B4-BE49-F238E27FC236}">
                <a16:creationId xmlns:a16="http://schemas.microsoft.com/office/drawing/2014/main" id="{4847E26D-79BF-DAE9-7ED2-1AADFD240CFC}"/>
              </a:ext>
            </a:extLst>
          </p:cNvPr>
          <p:cNvSpPr txBox="1"/>
          <p:nvPr/>
        </p:nvSpPr>
        <p:spPr>
          <a:xfrm>
            <a:off x="1131417" y="3049462"/>
            <a:ext cx="2827337" cy="1569660"/>
          </a:xfrm>
          <a:prstGeom prst="rect">
            <a:avLst/>
          </a:prstGeom>
          <a:solidFill>
            <a:schemeClr val="accent1">
              <a:alpha val="50000"/>
            </a:schemeClr>
          </a:solidFill>
          <a:ln>
            <a:noFill/>
          </a:ln>
          <a:effectLst/>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dirty="0">
                <a:solidFill>
                  <a:schemeClr val="tx2"/>
                </a:solidFill>
              </a:rPr>
              <a:t>Based on </a:t>
            </a:r>
            <a:r>
              <a:rPr lang="en-US" b="1" dirty="0">
                <a:solidFill>
                  <a:schemeClr val="tx2"/>
                </a:solidFill>
              </a:rPr>
              <a:t>Kerrie Obert’s Findings:</a:t>
            </a:r>
          </a:p>
          <a:p>
            <a:pPr algn="ctr"/>
            <a:r>
              <a:rPr lang="en-US" dirty="0">
                <a:solidFill>
                  <a:schemeClr val="tx2"/>
                </a:solidFill>
              </a:rPr>
              <a:t>Aryepiglottic narrowing </a:t>
            </a:r>
            <a:r>
              <a:rPr lang="en-US" b="1" dirty="0">
                <a:solidFill>
                  <a:schemeClr val="tx2"/>
                </a:solidFill>
              </a:rPr>
              <a:t>NOT </a:t>
            </a:r>
            <a:r>
              <a:rPr lang="en-US" dirty="0">
                <a:solidFill>
                  <a:schemeClr val="tx2"/>
                </a:solidFill>
              </a:rPr>
              <a:t>the prime activator in twang phonation</a:t>
            </a:r>
            <a:r>
              <a:rPr lang="en-US" sz="2400" dirty="0">
                <a:solidFill>
                  <a:schemeClr val="tx2"/>
                </a:solidFill>
              </a:rPr>
              <a:t>. </a:t>
            </a:r>
          </a:p>
        </p:txBody>
      </p:sp>
      <p:sp>
        <p:nvSpPr>
          <p:cNvPr id="5" name="TextBox 4">
            <a:extLst>
              <a:ext uri="{FF2B5EF4-FFF2-40B4-BE49-F238E27FC236}">
                <a16:creationId xmlns:a16="http://schemas.microsoft.com/office/drawing/2014/main" id="{E6D11C38-D953-0F5A-23C8-C3D1A3A38765}"/>
              </a:ext>
            </a:extLst>
          </p:cNvPr>
          <p:cNvSpPr txBox="1"/>
          <p:nvPr/>
        </p:nvSpPr>
        <p:spPr>
          <a:xfrm>
            <a:off x="4736379" y="3142221"/>
            <a:ext cx="1956493" cy="1477328"/>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b="1" dirty="0">
                <a:solidFill>
                  <a:schemeClr val="tx2"/>
                </a:solidFill>
              </a:rPr>
              <a:t>Pharyngeal walls and tongue </a:t>
            </a:r>
            <a:r>
              <a:rPr lang="en-US" dirty="0">
                <a:solidFill>
                  <a:schemeClr val="tx2"/>
                </a:solidFill>
              </a:rPr>
              <a:t>as main contributors to this twang quality. </a:t>
            </a:r>
            <a:endParaRPr lang="en-CA" dirty="0">
              <a:solidFill>
                <a:schemeClr val="tx2"/>
              </a:solidFill>
            </a:endParaRPr>
          </a:p>
        </p:txBody>
      </p:sp>
      <p:cxnSp>
        <p:nvCxnSpPr>
          <p:cNvPr id="7" name="Straight Arrow Connector 6">
            <a:extLst>
              <a:ext uri="{FF2B5EF4-FFF2-40B4-BE49-F238E27FC236}">
                <a16:creationId xmlns:a16="http://schemas.microsoft.com/office/drawing/2014/main" id="{77432132-B8DF-2E72-C14A-8674376FEE1D}"/>
              </a:ext>
            </a:extLst>
          </p:cNvPr>
          <p:cNvCxnSpPr>
            <a:cxnSpLocks/>
          </p:cNvCxnSpPr>
          <p:nvPr/>
        </p:nvCxnSpPr>
        <p:spPr>
          <a:xfrm>
            <a:off x="4095750" y="3962665"/>
            <a:ext cx="50363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65F0F25-3D14-669A-38B4-643F3FD2D055}"/>
              </a:ext>
            </a:extLst>
          </p:cNvPr>
          <p:cNvCxnSpPr>
            <a:cxnSpLocks/>
          </p:cNvCxnSpPr>
          <p:nvPr/>
        </p:nvCxnSpPr>
        <p:spPr>
          <a:xfrm flipV="1">
            <a:off x="6857662" y="3269073"/>
            <a:ext cx="675083" cy="2162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F48D870-2985-5DBD-879A-BA83E1F1EBAA}"/>
              </a:ext>
            </a:extLst>
          </p:cNvPr>
          <p:cNvCxnSpPr>
            <a:cxnSpLocks/>
          </p:cNvCxnSpPr>
          <p:nvPr/>
        </p:nvCxnSpPr>
        <p:spPr>
          <a:xfrm>
            <a:off x="6857662" y="4612453"/>
            <a:ext cx="732233" cy="2388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3406C538-686E-8352-7981-02ACE035C357}"/>
              </a:ext>
            </a:extLst>
          </p:cNvPr>
          <p:cNvSpPr txBox="1"/>
          <p:nvPr/>
        </p:nvSpPr>
        <p:spPr>
          <a:xfrm>
            <a:off x="7697536" y="2466884"/>
            <a:ext cx="2827337" cy="1200329"/>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b="1" dirty="0">
                <a:solidFill>
                  <a:schemeClr val="tx2"/>
                </a:solidFill>
              </a:rPr>
              <a:t>High Twang - LMN </a:t>
            </a:r>
            <a:r>
              <a:rPr lang="en-US" dirty="0">
                <a:solidFill>
                  <a:schemeClr val="tx2"/>
                </a:solidFill>
              </a:rPr>
              <a:t>(lateral medial narrowing), where pharyngeal walls move inward. Larynx ascends. </a:t>
            </a:r>
            <a:r>
              <a:rPr lang="en-US" sz="1600" dirty="0"/>
              <a:t>. </a:t>
            </a:r>
            <a:endParaRPr lang="en-CA" sz="1600" dirty="0"/>
          </a:p>
        </p:txBody>
      </p:sp>
      <p:sp>
        <p:nvSpPr>
          <p:cNvPr id="30" name="TextBox 29">
            <a:extLst>
              <a:ext uri="{FF2B5EF4-FFF2-40B4-BE49-F238E27FC236}">
                <a16:creationId xmlns:a16="http://schemas.microsoft.com/office/drawing/2014/main" id="{63A13A05-68AE-BC14-BBE3-477061571B83}"/>
              </a:ext>
            </a:extLst>
          </p:cNvPr>
          <p:cNvSpPr txBox="1"/>
          <p:nvPr/>
        </p:nvSpPr>
        <p:spPr>
          <a:xfrm>
            <a:off x="7670798" y="4107710"/>
            <a:ext cx="3484565" cy="1569660"/>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1600" b="1" dirty="0">
                <a:solidFill>
                  <a:schemeClr val="tx2"/>
                </a:solidFill>
              </a:rPr>
              <a:t>Low Twang – APN (</a:t>
            </a:r>
            <a:r>
              <a:rPr lang="en-US" sz="1600" dirty="0">
                <a:solidFill>
                  <a:schemeClr val="tx2"/>
                </a:solidFill>
              </a:rPr>
              <a:t>anterior posterior narrowing), where the tongue retracts backwards. Larynx may not ascend as much as in high twang. This increases the </a:t>
            </a:r>
            <a:r>
              <a:rPr lang="en-US" sz="1600" b="1" dirty="0">
                <a:solidFill>
                  <a:schemeClr val="tx2"/>
                </a:solidFill>
              </a:rPr>
              <a:t>pyriform sinus space, </a:t>
            </a:r>
            <a:r>
              <a:rPr lang="en-US" sz="1600" dirty="0">
                <a:solidFill>
                  <a:schemeClr val="tx2"/>
                </a:solidFill>
              </a:rPr>
              <a:t>a characteristic of </a:t>
            </a:r>
            <a:r>
              <a:rPr lang="en-US" sz="1600" b="1" dirty="0">
                <a:solidFill>
                  <a:schemeClr val="tx2"/>
                </a:solidFill>
              </a:rPr>
              <a:t>singer’s formant. </a:t>
            </a:r>
            <a:endParaRPr lang="en-CA" sz="1600" dirty="0"/>
          </a:p>
        </p:txBody>
      </p:sp>
      <p:sp>
        <p:nvSpPr>
          <p:cNvPr id="6" name="TextBox 5">
            <a:extLst>
              <a:ext uri="{FF2B5EF4-FFF2-40B4-BE49-F238E27FC236}">
                <a16:creationId xmlns:a16="http://schemas.microsoft.com/office/drawing/2014/main" id="{8DA7C7BD-36F7-562D-BB8D-AB15A52C4910}"/>
              </a:ext>
            </a:extLst>
          </p:cNvPr>
          <p:cNvSpPr txBox="1"/>
          <p:nvPr/>
        </p:nvSpPr>
        <p:spPr>
          <a:xfrm>
            <a:off x="942600" y="5098114"/>
            <a:ext cx="5572500" cy="1077218"/>
          </a:xfrm>
          <a:prstGeom prst="rect">
            <a:avLst/>
          </a:prstGeom>
          <a:solidFill>
            <a:schemeClr val="accent5">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CA" sz="1600" b="1" dirty="0">
                <a:solidFill>
                  <a:schemeClr val="tx2"/>
                </a:solidFill>
              </a:rPr>
              <a:t>This significant finding has not yet been published however, is hinted at in: </a:t>
            </a:r>
          </a:p>
          <a:p>
            <a:pPr marL="285750" indent="-285750">
              <a:buFont typeface="Arial" panose="020B0604020202020204" pitchFamily="34" charset="0"/>
              <a:buChar char="•"/>
            </a:pPr>
            <a:r>
              <a:rPr lang="en-CA" sz="1600" b="1" dirty="0">
                <a:solidFill>
                  <a:schemeClr val="tx2"/>
                </a:solidFill>
              </a:rPr>
              <a:t>A previous article (Perta, Bae,  Obert, 2020);  </a:t>
            </a:r>
          </a:p>
          <a:p>
            <a:pPr marL="285750" indent="-285750">
              <a:buFont typeface="Arial" panose="020B0604020202020204" pitchFamily="34" charset="0"/>
              <a:buChar char="•"/>
            </a:pPr>
            <a:r>
              <a:rPr lang="en-CA" sz="1600" b="1" dirty="0">
                <a:solidFill>
                  <a:schemeClr val="tx2"/>
                </a:solidFill>
              </a:rPr>
              <a:t>A conference paper (Obert, et al., 2023)</a:t>
            </a:r>
          </a:p>
        </p:txBody>
      </p:sp>
    </p:spTree>
    <p:extLst>
      <p:ext uri="{BB962C8B-B14F-4D97-AF65-F5344CB8AC3E}">
        <p14:creationId xmlns:p14="http://schemas.microsoft.com/office/powerpoint/2010/main" val="15585855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9F70A-DC1B-5BF6-F4B4-866AD88B2D60}"/>
              </a:ext>
            </a:extLst>
          </p:cNvPr>
          <p:cNvSpPr txBox="1">
            <a:spLocks/>
          </p:cNvSpPr>
          <p:nvPr/>
        </p:nvSpPr>
        <p:spPr>
          <a:xfrm>
            <a:off x="1096963" y="287338"/>
            <a:ext cx="10058400" cy="1449387"/>
          </a:xfrm>
          <a:prstGeom prst="rect">
            <a:avLst/>
          </a:prstGeom>
          <a:ln w="38100">
            <a:solidFill>
              <a:schemeClr val="accent1"/>
            </a:solidFill>
          </a:ln>
        </p:spPr>
        <p:txBody>
          <a:bodyPr>
            <a:no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CA" sz="3200" dirty="0">
                <a:latin typeface="+mn-lt"/>
              </a:rPr>
              <a:t>DOCUMENT BREAKDOWN- Video &amp; Print Documents themes - Highlights &amp; Findings </a:t>
            </a:r>
          </a:p>
          <a:p>
            <a:pPr algn="ctr"/>
            <a:r>
              <a:rPr lang="en-CA" sz="3200" b="1" dirty="0">
                <a:latin typeface="+mn-lt"/>
              </a:rPr>
              <a:t>Making the Sounds</a:t>
            </a:r>
          </a:p>
        </p:txBody>
      </p:sp>
      <p:pic>
        <p:nvPicPr>
          <p:cNvPr id="4" name="Picture 3">
            <a:extLst>
              <a:ext uri="{FF2B5EF4-FFF2-40B4-BE49-F238E27FC236}">
                <a16:creationId xmlns:a16="http://schemas.microsoft.com/office/drawing/2014/main" id="{FD7993C4-0857-E061-E57A-9C0A1BE8848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934575" y="935519"/>
            <a:ext cx="914399" cy="779718"/>
          </a:xfrm>
          <a:prstGeom prst="rect">
            <a:avLst/>
          </a:prstGeom>
        </p:spPr>
      </p:pic>
      <p:sp>
        <p:nvSpPr>
          <p:cNvPr id="6" name="TextBox 5">
            <a:extLst>
              <a:ext uri="{FF2B5EF4-FFF2-40B4-BE49-F238E27FC236}">
                <a16:creationId xmlns:a16="http://schemas.microsoft.com/office/drawing/2014/main" id="{9C804DD5-818F-7EC2-8323-1801ADBEF62C}"/>
              </a:ext>
            </a:extLst>
          </p:cNvPr>
          <p:cNvSpPr txBox="1"/>
          <p:nvPr/>
        </p:nvSpPr>
        <p:spPr>
          <a:xfrm>
            <a:off x="1096963" y="1922742"/>
            <a:ext cx="2103437" cy="707886"/>
          </a:xfrm>
          <a:prstGeom prst="rect">
            <a:avLst/>
          </a:prstGeom>
          <a:noFill/>
          <a:ln w="38100">
            <a:solidFill>
              <a:schemeClr val="accent1"/>
            </a:solidFill>
          </a:ln>
        </p:spPr>
        <p:txBody>
          <a:bodyPr wrap="square" rtlCol="0">
            <a:spAutoFit/>
          </a:bodyPr>
          <a:lstStyle/>
          <a:p>
            <a:r>
              <a:rPr lang="en-CA" sz="1600" b="1" dirty="0"/>
              <a:t>Practical Application</a:t>
            </a:r>
          </a:p>
          <a:p>
            <a:endParaRPr lang="en-CA" sz="2400" b="1" dirty="0"/>
          </a:p>
        </p:txBody>
      </p:sp>
      <p:sp>
        <p:nvSpPr>
          <p:cNvPr id="7" name="TextBox 6">
            <a:extLst>
              <a:ext uri="{FF2B5EF4-FFF2-40B4-BE49-F238E27FC236}">
                <a16:creationId xmlns:a16="http://schemas.microsoft.com/office/drawing/2014/main" id="{59676F27-09CC-A695-00BF-9B15296B7487}"/>
              </a:ext>
            </a:extLst>
          </p:cNvPr>
          <p:cNvSpPr txBox="1"/>
          <p:nvPr/>
        </p:nvSpPr>
        <p:spPr>
          <a:xfrm>
            <a:off x="3990975" y="1948460"/>
            <a:ext cx="4276725" cy="584775"/>
          </a:xfrm>
          <a:prstGeom prst="rect">
            <a:avLst/>
          </a:prstGeom>
          <a:ln/>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sz="3200" b="1" dirty="0">
                <a:solidFill>
                  <a:schemeClr val="tx2"/>
                </a:solidFill>
              </a:rPr>
              <a:t>Common Theme: PLAY!!</a:t>
            </a:r>
            <a:endParaRPr lang="en-CA" sz="3200" b="1" dirty="0">
              <a:solidFill>
                <a:schemeClr val="tx2"/>
              </a:solidFill>
            </a:endParaRPr>
          </a:p>
        </p:txBody>
      </p:sp>
      <p:pic>
        <p:nvPicPr>
          <p:cNvPr id="9" name="Picture 8">
            <a:extLst>
              <a:ext uri="{FF2B5EF4-FFF2-40B4-BE49-F238E27FC236}">
                <a16:creationId xmlns:a16="http://schemas.microsoft.com/office/drawing/2014/main" id="{0916F4A7-2136-4A18-82F3-2BDEFD2A199C}"/>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102519" y="719732"/>
            <a:ext cx="1335881" cy="887611"/>
          </a:xfrm>
          <a:prstGeom prst="rect">
            <a:avLst/>
          </a:prstGeom>
        </p:spPr>
      </p:pic>
      <p:sp>
        <p:nvSpPr>
          <p:cNvPr id="11" name="TextBox 10">
            <a:extLst>
              <a:ext uri="{FF2B5EF4-FFF2-40B4-BE49-F238E27FC236}">
                <a16:creationId xmlns:a16="http://schemas.microsoft.com/office/drawing/2014/main" id="{162C5C83-039B-B804-08F6-CF40BA04E203}"/>
              </a:ext>
            </a:extLst>
          </p:cNvPr>
          <p:cNvSpPr txBox="1"/>
          <p:nvPr/>
        </p:nvSpPr>
        <p:spPr>
          <a:xfrm>
            <a:off x="4238627" y="4389008"/>
            <a:ext cx="3790948" cy="1354217"/>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1600" b="1" dirty="0">
                <a:solidFill>
                  <a:schemeClr val="tx2"/>
                </a:solidFill>
              </a:rPr>
              <a:t>Stoney </a:t>
            </a:r>
            <a:r>
              <a:rPr lang="en-US" sz="1600" dirty="0">
                <a:solidFill>
                  <a:schemeClr val="tx2"/>
                </a:solidFill>
              </a:rPr>
              <a:t>suggests </a:t>
            </a:r>
            <a:r>
              <a:rPr lang="en-US" sz="1600" b="1" dirty="0">
                <a:solidFill>
                  <a:schemeClr val="tx2"/>
                </a:solidFill>
              </a:rPr>
              <a:t>playing with bright vowels</a:t>
            </a:r>
            <a:r>
              <a:rPr lang="en-US" sz="1600" dirty="0">
                <a:solidFill>
                  <a:schemeClr val="tx2"/>
                </a:solidFill>
              </a:rPr>
              <a:t> on simple arpeggios; </a:t>
            </a:r>
            <a:r>
              <a:rPr lang="en-US" sz="1600" b="1" dirty="0">
                <a:solidFill>
                  <a:schemeClr val="tx2"/>
                </a:solidFill>
              </a:rPr>
              <a:t>animal sounds </a:t>
            </a:r>
            <a:r>
              <a:rPr lang="en-US" sz="1600" dirty="0">
                <a:solidFill>
                  <a:schemeClr val="tx2"/>
                </a:solidFill>
              </a:rPr>
              <a:t>and  </a:t>
            </a:r>
            <a:r>
              <a:rPr lang="en-US" sz="1600" b="1" dirty="0">
                <a:solidFill>
                  <a:schemeClr val="tx2"/>
                </a:solidFill>
              </a:rPr>
              <a:t>character voices.</a:t>
            </a:r>
            <a:r>
              <a:rPr lang="en-US" sz="1600" dirty="0">
                <a:solidFill>
                  <a:schemeClr val="tx2"/>
                </a:solidFill>
              </a:rPr>
              <a:t> </a:t>
            </a:r>
          </a:p>
          <a:p>
            <a:r>
              <a:rPr lang="en-US" sz="1600" dirty="0">
                <a:solidFill>
                  <a:schemeClr val="tx2"/>
                </a:solidFill>
              </a:rPr>
              <a:t>Offers audio examples – very helpful. </a:t>
            </a:r>
          </a:p>
          <a:p>
            <a:endParaRPr lang="en-CA" dirty="0">
              <a:solidFill>
                <a:schemeClr val="tx2"/>
              </a:solidFill>
            </a:endParaRPr>
          </a:p>
        </p:txBody>
      </p:sp>
      <p:sp>
        <p:nvSpPr>
          <p:cNvPr id="12" name="TextBox 11">
            <a:extLst>
              <a:ext uri="{FF2B5EF4-FFF2-40B4-BE49-F238E27FC236}">
                <a16:creationId xmlns:a16="http://schemas.microsoft.com/office/drawing/2014/main" id="{09F6D0E2-5AF4-9A1D-A5BF-C369EA3E2F42}"/>
              </a:ext>
            </a:extLst>
          </p:cNvPr>
          <p:cNvSpPr txBox="1"/>
          <p:nvPr/>
        </p:nvSpPr>
        <p:spPr>
          <a:xfrm>
            <a:off x="1074341" y="3304227"/>
            <a:ext cx="2219325" cy="2308324"/>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1600" b="1" dirty="0">
                <a:solidFill>
                  <a:schemeClr val="tx2"/>
                </a:solidFill>
              </a:rPr>
              <a:t>Estill’s</a:t>
            </a:r>
            <a:r>
              <a:rPr lang="en-US" sz="1600" dirty="0">
                <a:solidFill>
                  <a:schemeClr val="tx2"/>
                </a:solidFill>
              </a:rPr>
              <a:t> suggestion based on </a:t>
            </a:r>
            <a:r>
              <a:rPr lang="en-US" sz="1600" b="1" dirty="0">
                <a:solidFill>
                  <a:schemeClr val="tx2"/>
                </a:solidFill>
              </a:rPr>
              <a:t>speaking then singing text using appropriate twang articulation</a:t>
            </a:r>
            <a:r>
              <a:rPr lang="en-US" sz="1600" dirty="0">
                <a:solidFill>
                  <a:schemeClr val="tx2"/>
                </a:solidFill>
              </a:rPr>
              <a:t>. Using the </a:t>
            </a:r>
            <a:r>
              <a:rPr lang="en-US" sz="1600" b="1" dirty="0">
                <a:solidFill>
                  <a:schemeClr val="tx2"/>
                </a:solidFill>
              </a:rPr>
              <a:t>bright word ‘neow</a:t>
            </a:r>
            <a:r>
              <a:rPr lang="en-US" sz="1600" dirty="0">
                <a:solidFill>
                  <a:schemeClr val="tx2"/>
                </a:solidFill>
              </a:rPr>
              <a:t>’ to work through the phrases before applying it to the text. </a:t>
            </a:r>
          </a:p>
        </p:txBody>
      </p:sp>
      <p:sp>
        <p:nvSpPr>
          <p:cNvPr id="13" name="TextBox 12">
            <a:extLst>
              <a:ext uri="{FF2B5EF4-FFF2-40B4-BE49-F238E27FC236}">
                <a16:creationId xmlns:a16="http://schemas.microsoft.com/office/drawing/2014/main" id="{3F80CAAC-7221-6474-6FE5-9DC6E6AA1A61}"/>
              </a:ext>
            </a:extLst>
          </p:cNvPr>
          <p:cNvSpPr txBox="1"/>
          <p:nvPr/>
        </p:nvSpPr>
        <p:spPr>
          <a:xfrm>
            <a:off x="4264225" y="3053889"/>
            <a:ext cx="3612355" cy="1077218"/>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1600" b="1" dirty="0">
                <a:solidFill>
                  <a:schemeClr val="tx2"/>
                </a:solidFill>
              </a:rPr>
              <a:t>Kayes </a:t>
            </a:r>
            <a:r>
              <a:rPr lang="en-US" sz="1600" dirty="0">
                <a:solidFill>
                  <a:schemeClr val="tx2"/>
                </a:solidFill>
              </a:rPr>
              <a:t>recommends </a:t>
            </a:r>
            <a:r>
              <a:rPr lang="en-US" sz="1600" b="1" dirty="0">
                <a:solidFill>
                  <a:schemeClr val="tx2"/>
                </a:solidFill>
              </a:rPr>
              <a:t>exploring character voices through imitation</a:t>
            </a:r>
            <a:r>
              <a:rPr lang="en-US" sz="1600" dirty="0">
                <a:solidFill>
                  <a:schemeClr val="tx2"/>
                </a:solidFill>
              </a:rPr>
              <a:t>; using </a:t>
            </a:r>
            <a:r>
              <a:rPr lang="en-US" sz="1600" b="1" dirty="0">
                <a:solidFill>
                  <a:schemeClr val="tx2"/>
                </a:solidFill>
              </a:rPr>
              <a:t>bright vowel sounds</a:t>
            </a:r>
            <a:r>
              <a:rPr lang="en-US" sz="1600" dirty="0">
                <a:solidFill>
                  <a:schemeClr val="tx2"/>
                </a:solidFill>
              </a:rPr>
              <a:t> and then adding these sounds to pitches. </a:t>
            </a:r>
          </a:p>
        </p:txBody>
      </p:sp>
      <p:sp>
        <p:nvSpPr>
          <p:cNvPr id="14" name="TextBox 13">
            <a:extLst>
              <a:ext uri="{FF2B5EF4-FFF2-40B4-BE49-F238E27FC236}">
                <a16:creationId xmlns:a16="http://schemas.microsoft.com/office/drawing/2014/main" id="{C587CBBE-E919-B131-7C51-7A20E2B7F7C7}"/>
              </a:ext>
            </a:extLst>
          </p:cNvPr>
          <p:cNvSpPr txBox="1"/>
          <p:nvPr/>
        </p:nvSpPr>
        <p:spPr>
          <a:xfrm>
            <a:off x="8847139" y="2603823"/>
            <a:ext cx="2895600" cy="1600438"/>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1600" b="1" dirty="0">
                <a:solidFill>
                  <a:schemeClr val="tx2"/>
                </a:solidFill>
              </a:rPr>
              <a:t>Obert </a:t>
            </a:r>
            <a:r>
              <a:rPr lang="en-US" sz="1600" dirty="0">
                <a:solidFill>
                  <a:schemeClr val="tx2"/>
                </a:solidFill>
              </a:rPr>
              <a:t>recommends </a:t>
            </a:r>
            <a:r>
              <a:rPr lang="en-US" sz="1600" b="1" dirty="0">
                <a:solidFill>
                  <a:schemeClr val="tx2"/>
                </a:solidFill>
              </a:rPr>
              <a:t>playing with character voices; barnyard animals; imitation; pitch glides </a:t>
            </a:r>
            <a:r>
              <a:rPr lang="en-US" sz="1600" dirty="0">
                <a:solidFill>
                  <a:schemeClr val="tx2"/>
                </a:solidFill>
              </a:rPr>
              <a:t>and </a:t>
            </a:r>
            <a:r>
              <a:rPr lang="en-US" sz="1600" b="1" dirty="0">
                <a:solidFill>
                  <a:schemeClr val="tx2"/>
                </a:solidFill>
              </a:rPr>
              <a:t>hand gestures </a:t>
            </a:r>
            <a:r>
              <a:rPr lang="en-US" sz="1600" dirty="0">
                <a:solidFill>
                  <a:schemeClr val="tx2"/>
                </a:solidFill>
              </a:rPr>
              <a:t>(engaging motor learning). </a:t>
            </a:r>
          </a:p>
          <a:p>
            <a:endParaRPr lang="en-CA" dirty="0">
              <a:solidFill>
                <a:schemeClr val="tx2"/>
              </a:solidFill>
            </a:endParaRPr>
          </a:p>
        </p:txBody>
      </p:sp>
      <p:sp>
        <p:nvSpPr>
          <p:cNvPr id="15" name="TextBox 14">
            <a:extLst>
              <a:ext uri="{FF2B5EF4-FFF2-40B4-BE49-F238E27FC236}">
                <a16:creationId xmlns:a16="http://schemas.microsoft.com/office/drawing/2014/main" id="{D56B3B52-BBAC-3407-D7B1-8F06C6E8449D}"/>
              </a:ext>
            </a:extLst>
          </p:cNvPr>
          <p:cNvSpPr txBox="1"/>
          <p:nvPr/>
        </p:nvSpPr>
        <p:spPr>
          <a:xfrm>
            <a:off x="8847139" y="4635228"/>
            <a:ext cx="2895600" cy="1354217"/>
          </a:xfrm>
          <a:prstGeom prst="rect">
            <a:avLst/>
          </a:prstGeom>
          <a:solidFill>
            <a:schemeClr val="accent1">
              <a:alpha val="50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r>
              <a:rPr lang="en-US" sz="1600" b="1" dirty="0">
                <a:solidFill>
                  <a:schemeClr val="tx2"/>
                </a:solidFill>
              </a:rPr>
              <a:t>Ballantyne’s Retroflex /r/ </a:t>
            </a:r>
            <a:r>
              <a:rPr lang="en-US" sz="1600" dirty="0">
                <a:solidFill>
                  <a:schemeClr val="tx2"/>
                </a:solidFill>
              </a:rPr>
              <a:t>exercise. On ‘weird’, engaging tongue retraction and affecting timbre and tonal colour. </a:t>
            </a:r>
          </a:p>
          <a:p>
            <a:endParaRPr lang="en-CA" dirty="0">
              <a:solidFill>
                <a:schemeClr val="tx2"/>
              </a:solidFill>
            </a:endParaRPr>
          </a:p>
        </p:txBody>
      </p:sp>
    </p:spTree>
    <p:extLst>
      <p:ext uri="{BB962C8B-B14F-4D97-AF65-F5344CB8AC3E}">
        <p14:creationId xmlns:p14="http://schemas.microsoft.com/office/powerpoint/2010/main" val="2306345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D1A17-5AB6-F860-5B62-69CB96DE962C}"/>
              </a:ext>
            </a:extLst>
          </p:cNvPr>
          <p:cNvSpPr txBox="1">
            <a:spLocks/>
          </p:cNvSpPr>
          <p:nvPr/>
        </p:nvSpPr>
        <p:spPr>
          <a:xfrm>
            <a:off x="609600" y="164180"/>
            <a:ext cx="10934700" cy="884237"/>
          </a:xfrm>
          <a:prstGeom prst="rect">
            <a:avLst/>
          </a:prstGeom>
          <a:ln w="38100">
            <a:solidFill>
              <a:schemeClr val="accent1"/>
            </a:solidFill>
          </a:ln>
        </p:spPr>
        <p:txBody>
          <a:bodyPr>
            <a:no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CA" sz="5200" dirty="0">
                <a:latin typeface="+mn-lt"/>
              </a:rPr>
              <a:t>Conclusion</a:t>
            </a:r>
          </a:p>
        </p:txBody>
      </p:sp>
      <p:sp>
        <p:nvSpPr>
          <p:cNvPr id="6" name="TextBox 5">
            <a:extLst>
              <a:ext uri="{FF2B5EF4-FFF2-40B4-BE49-F238E27FC236}">
                <a16:creationId xmlns:a16="http://schemas.microsoft.com/office/drawing/2014/main" id="{D5CCE246-E89C-858F-3D77-410ACDF7CA0F}"/>
              </a:ext>
            </a:extLst>
          </p:cNvPr>
          <p:cNvSpPr txBox="1"/>
          <p:nvPr/>
        </p:nvSpPr>
        <p:spPr>
          <a:xfrm>
            <a:off x="857249" y="1424935"/>
            <a:ext cx="10439401" cy="4616648"/>
          </a:xfrm>
          <a:prstGeom prst="rect">
            <a:avLst/>
          </a:prstGeom>
          <a:ln/>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CA" sz="3200" b="1" dirty="0"/>
              <a:t>Summary</a:t>
            </a:r>
          </a:p>
          <a:p>
            <a:pPr marL="285750" indent="-285750">
              <a:buFont typeface="Arial" panose="020B0604020202020204" pitchFamily="34" charset="0"/>
              <a:buChar char="•"/>
            </a:pPr>
            <a:r>
              <a:rPr lang="en-CA" sz="2600" dirty="0"/>
              <a:t>A greater link between academic vocal pedagogy literature and practical application may be further achieved – with clear translation.</a:t>
            </a:r>
          </a:p>
          <a:p>
            <a:pPr marL="285750" indent="-285750">
              <a:buFont typeface="Arial" panose="020B0604020202020204" pitchFamily="34" charset="0"/>
              <a:buChar char="•"/>
            </a:pPr>
            <a:r>
              <a:rPr lang="en-CA" sz="2600" dirty="0"/>
              <a:t>Knowing your audience goes a long way. </a:t>
            </a:r>
          </a:p>
          <a:p>
            <a:pPr marL="285750" indent="-285750">
              <a:buFont typeface="Arial" panose="020B0604020202020204" pitchFamily="34" charset="0"/>
              <a:buChar char="•"/>
            </a:pPr>
            <a:r>
              <a:rPr lang="en-CA" sz="2600" dirty="0"/>
              <a:t>Twang is a utilitarian vocal approach that can be used in many ways. </a:t>
            </a:r>
          </a:p>
          <a:p>
            <a:pPr marL="285750" indent="-285750">
              <a:buFont typeface="Arial" panose="020B0604020202020204" pitchFamily="34" charset="0"/>
              <a:buChar char="•"/>
            </a:pPr>
            <a:r>
              <a:rPr lang="en-CA" sz="2600" dirty="0"/>
              <a:t>There is more than one approach to teaching twang, but </a:t>
            </a:r>
            <a:r>
              <a:rPr lang="en-CA" sz="2600" i="1" dirty="0"/>
              <a:t>PLAY (imitation, sound exploration)</a:t>
            </a:r>
            <a:r>
              <a:rPr lang="en-CA" sz="2600" dirty="0"/>
              <a:t> is a practical, comprehensive approach for almost anybody. </a:t>
            </a:r>
            <a:endParaRPr lang="en-CA" sz="2600" i="1" dirty="0"/>
          </a:p>
          <a:p>
            <a:pPr marL="285750" indent="-285750">
              <a:buFont typeface="Arial" panose="020B0604020202020204" pitchFamily="34" charset="0"/>
              <a:buChar char="•"/>
            </a:pPr>
            <a:r>
              <a:rPr lang="en-CA" sz="2600" dirty="0"/>
              <a:t>Further research is always beneficial as long as we all pay attention to it.</a:t>
            </a:r>
          </a:p>
          <a:p>
            <a:pPr marL="285750" indent="-285750">
              <a:buFont typeface="Arial" panose="020B0604020202020204" pitchFamily="34" charset="0"/>
              <a:buChar char="•"/>
            </a:pPr>
            <a:r>
              <a:rPr lang="en-CA" sz="2600" dirty="0"/>
              <a:t>Nothing ever ends, research never ends</a:t>
            </a:r>
            <a:r>
              <a:rPr lang="en-CA" sz="2800" dirty="0"/>
              <a:t>. New discoveries!!</a:t>
            </a:r>
          </a:p>
        </p:txBody>
      </p:sp>
      <p:pic>
        <p:nvPicPr>
          <p:cNvPr id="8" name="Picture 7">
            <a:extLst>
              <a:ext uri="{FF2B5EF4-FFF2-40B4-BE49-F238E27FC236}">
                <a16:creationId xmlns:a16="http://schemas.microsoft.com/office/drawing/2014/main" id="{EE381079-9C06-8F77-187F-65272B42392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rot="338365">
            <a:off x="3311653" y="268036"/>
            <a:ext cx="505243" cy="767970"/>
          </a:xfrm>
          <a:prstGeom prst="rect">
            <a:avLst/>
          </a:prstGeom>
        </p:spPr>
      </p:pic>
      <p:pic>
        <p:nvPicPr>
          <p:cNvPr id="11" name="Picture 10">
            <a:extLst>
              <a:ext uri="{FF2B5EF4-FFF2-40B4-BE49-F238E27FC236}">
                <a16:creationId xmlns:a16="http://schemas.microsoft.com/office/drawing/2014/main" id="{03CAEE64-57A2-1E12-4887-0B400CEC58DD}"/>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rot="20922238">
            <a:off x="7971577" y="258500"/>
            <a:ext cx="663984" cy="719095"/>
          </a:xfrm>
          <a:prstGeom prst="rect">
            <a:avLst/>
          </a:prstGeom>
        </p:spPr>
      </p:pic>
      <p:pic>
        <p:nvPicPr>
          <p:cNvPr id="19" name="Picture 18">
            <a:extLst>
              <a:ext uri="{FF2B5EF4-FFF2-40B4-BE49-F238E27FC236}">
                <a16:creationId xmlns:a16="http://schemas.microsoft.com/office/drawing/2014/main" id="{03467871-073E-9128-B809-0D21921C7164}"/>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9391400" y="382526"/>
            <a:ext cx="1881400" cy="551456"/>
          </a:xfrm>
          <a:prstGeom prst="rect">
            <a:avLst/>
          </a:prstGeom>
        </p:spPr>
      </p:pic>
    </p:spTree>
    <p:extLst>
      <p:ext uri="{BB962C8B-B14F-4D97-AF65-F5344CB8AC3E}">
        <p14:creationId xmlns:p14="http://schemas.microsoft.com/office/powerpoint/2010/main" val="2788225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CC9913-40EC-9F5A-4D70-2422A8C44FBF}"/>
              </a:ext>
            </a:extLst>
          </p:cNvPr>
          <p:cNvSpPr txBox="1"/>
          <p:nvPr/>
        </p:nvSpPr>
        <p:spPr>
          <a:xfrm>
            <a:off x="4886325" y="438150"/>
            <a:ext cx="2419350" cy="523220"/>
          </a:xfrm>
          <a:prstGeom prst="rect">
            <a:avLst/>
          </a:prstGeom>
          <a:noFill/>
          <a:ln w="38100">
            <a:solidFill>
              <a:schemeClr val="accent1"/>
            </a:solidFill>
          </a:ln>
        </p:spPr>
        <p:txBody>
          <a:bodyPr wrap="square" rtlCol="0">
            <a:spAutoFit/>
          </a:bodyPr>
          <a:lstStyle/>
          <a:p>
            <a:r>
              <a:rPr lang="en-US" sz="2800" dirty="0"/>
              <a:t>REFERENCES</a:t>
            </a:r>
            <a:endParaRPr lang="en-CA" sz="2800" dirty="0"/>
          </a:p>
        </p:txBody>
      </p:sp>
      <p:sp>
        <p:nvSpPr>
          <p:cNvPr id="4" name="TextBox 3">
            <a:extLst>
              <a:ext uri="{FF2B5EF4-FFF2-40B4-BE49-F238E27FC236}">
                <a16:creationId xmlns:a16="http://schemas.microsoft.com/office/drawing/2014/main" id="{411B69B5-A189-89AF-281C-4CE51CA65E5F}"/>
              </a:ext>
            </a:extLst>
          </p:cNvPr>
          <p:cNvSpPr txBox="1"/>
          <p:nvPr/>
        </p:nvSpPr>
        <p:spPr>
          <a:xfrm>
            <a:off x="1581150" y="1350482"/>
            <a:ext cx="8477250" cy="4712444"/>
          </a:xfrm>
          <a:prstGeom prst="rect">
            <a:avLst/>
          </a:prstGeom>
          <a:noFill/>
        </p:spPr>
        <p:txBody>
          <a:bodyPr wrap="square">
            <a:spAutoFit/>
          </a:bodyPr>
          <a:lstStyle/>
          <a:p>
            <a:pPr>
              <a:lnSpc>
                <a:spcPct val="107000"/>
              </a:lnSpc>
              <a:spcAft>
                <a:spcPts val="800"/>
              </a:spcAft>
            </a:pPr>
            <a:r>
              <a:rPr lang="en-CA" sz="1400" kern="100" dirty="0">
                <a:effectLst/>
                <a:latin typeface="Arial" panose="020B0604020202020204" pitchFamily="34" charset="0"/>
                <a:ea typeface="Calibri" panose="020F0502020204030204" pitchFamily="34" charset="0"/>
                <a:cs typeface="Arial" panose="020B0604020202020204" pitchFamily="34" charset="0"/>
              </a:rPr>
              <a:t>Braun, V. &amp;. C. V., 2008. Using Thematic Analysis in Psychology. </a:t>
            </a:r>
            <a:r>
              <a:rPr lang="en-CA" sz="1400" i="1" kern="100" dirty="0">
                <a:effectLst/>
                <a:latin typeface="Arial" panose="020B0604020202020204" pitchFamily="34" charset="0"/>
                <a:ea typeface="Calibri" panose="020F0502020204030204" pitchFamily="34" charset="0"/>
                <a:cs typeface="Arial" panose="020B0604020202020204" pitchFamily="34" charset="0"/>
              </a:rPr>
              <a:t>Qualitative Research in Psychology, </a:t>
            </a:r>
            <a:r>
              <a:rPr lang="en-CA" sz="1400" kern="100" dirty="0">
                <a:effectLst/>
                <a:latin typeface="Arial" panose="020B0604020202020204" pitchFamily="34" charset="0"/>
                <a:ea typeface="Calibri" panose="020F0502020204030204" pitchFamily="34" charset="0"/>
                <a:cs typeface="Arial" panose="020B0604020202020204" pitchFamily="34" charset="0"/>
              </a:rPr>
              <a:t>3(2), pp. 77 - 101.</a:t>
            </a: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Charmaz, K., 2008. Grounded Theory as an Emergent Method. In: S. N. &amp;. L. P. Hesse-</a:t>
            </a:r>
            <a:r>
              <a:rPr lang="en-US" sz="1400" kern="100" dirty="0" err="1">
                <a:effectLst/>
                <a:latin typeface="Arial" panose="020B0604020202020204" pitchFamily="34" charset="0"/>
                <a:ea typeface="Calibri" panose="020F0502020204030204" pitchFamily="34" charset="0"/>
                <a:cs typeface="Arial" panose="020B0604020202020204" pitchFamily="34" charset="0"/>
              </a:rPr>
              <a:t>Biber</a:t>
            </a:r>
            <a:r>
              <a:rPr lang="en-US" sz="1400" kern="100" dirty="0">
                <a:effectLst/>
                <a:latin typeface="Arial" panose="020B0604020202020204" pitchFamily="34" charset="0"/>
                <a:ea typeface="Calibri" panose="020F0502020204030204" pitchFamily="34" charset="0"/>
                <a:cs typeface="Arial" panose="020B0604020202020204" pitchFamily="34" charset="0"/>
              </a:rPr>
              <a:t>, ed. </a:t>
            </a:r>
            <a:r>
              <a:rPr lang="en-US" sz="1400" i="1" kern="100" dirty="0">
                <a:effectLst/>
                <a:latin typeface="Arial" panose="020B0604020202020204" pitchFamily="34" charset="0"/>
                <a:ea typeface="Calibri" panose="020F0502020204030204" pitchFamily="34" charset="0"/>
                <a:cs typeface="Arial" panose="020B0604020202020204" pitchFamily="34" charset="0"/>
              </a:rPr>
              <a:t>Handbook of Emergent Methods. </a:t>
            </a:r>
            <a:r>
              <a:rPr lang="en-US" sz="1400" kern="100" dirty="0">
                <a:effectLst/>
                <a:latin typeface="Arial" panose="020B0604020202020204" pitchFamily="34" charset="0"/>
                <a:ea typeface="Calibri" panose="020F0502020204030204" pitchFamily="34" charset="0"/>
                <a:cs typeface="Arial" panose="020B0604020202020204" pitchFamily="34" charset="0"/>
              </a:rPr>
              <a:t>1st ed. New York, NY: The Guildford Press, pp. 155-172.</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Chun Tie, Y. &amp; Birks, M. &amp;. F. K., 2019. Grounded theory research: A design framework for novice researchers. </a:t>
            </a:r>
            <a:r>
              <a:rPr lang="en-US" sz="1400" i="1" kern="100" dirty="0">
                <a:effectLst/>
                <a:latin typeface="Arial" panose="020B0604020202020204" pitchFamily="34" charset="0"/>
                <a:ea typeface="Calibri" panose="020F0502020204030204" pitchFamily="34" charset="0"/>
                <a:cs typeface="Arial" panose="020B0604020202020204" pitchFamily="34" charset="0"/>
              </a:rPr>
              <a:t>SAGE Open Medicine, </a:t>
            </a:r>
            <a:r>
              <a:rPr lang="en-US" sz="1400" kern="100" dirty="0">
                <a:effectLst/>
                <a:latin typeface="Arial" panose="020B0604020202020204" pitchFamily="34" charset="0"/>
                <a:ea typeface="Calibri" panose="020F0502020204030204" pitchFamily="34" charset="0"/>
                <a:cs typeface="Arial" panose="020B0604020202020204" pitchFamily="34" charset="0"/>
              </a:rPr>
              <a:t>Volume 7, pp. 1-8.</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Corbin, J. &amp;. S. A., 1990. Grounded Theory Research: Procedures Canons, and Evaluative Criteria. </a:t>
            </a:r>
            <a:r>
              <a:rPr lang="en-US" sz="1400" i="1" kern="100" dirty="0">
                <a:effectLst/>
                <a:latin typeface="Arial" panose="020B0604020202020204" pitchFamily="34" charset="0"/>
                <a:ea typeface="Calibri" panose="020F0502020204030204" pitchFamily="34" charset="0"/>
                <a:cs typeface="Arial" panose="020B0604020202020204" pitchFamily="34" charset="0"/>
              </a:rPr>
              <a:t>Qualitative Sociology, </a:t>
            </a:r>
            <a:r>
              <a:rPr lang="en-US" sz="1400" kern="100" dirty="0">
                <a:effectLst/>
                <a:latin typeface="Arial" panose="020B0604020202020204" pitchFamily="34" charset="0"/>
                <a:ea typeface="Calibri" panose="020F0502020204030204" pitchFamily="34" charset="0"/>
                <a:cs typeface="Arial" panose="020B0604020202020204" pitchFamily="34" charset="0"/>
              </a:rPr>
              <a:t>13(1), pp. 3-21.</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Mills, J., Bonner, A. &amp; &amp; Francis, K., 2006. The Development of Constructivist Grounded Theory. </a:t>
            </a:r>
            <a:r>
              <a:rPr lang="en-US" sz="1400" i="1" kern="100" dirty="0">
                <a:effectLst/>
                <a:latin typeface="Arial" panose="020B0604020202020204" pitchFamily="34" charset="0"/>
                <a:ea typeface="Calibri" panose="020F0502020204030204" pitchFamily="34" charset="0"/>
                <a:cs typeface="Arial" panose="020B0604020202020204" pitchFamily="34" charset="0"/>
              </a:rPr>
              <a:t>International Journal of Qualitative Methods , </a:t>
            </a:r>
            <a:r>
              <a:rPr lang="en-US" sz="1400" kern="100" dirty="0">
                <a:effectLst/>
                <a:latin typeface="Arial" panose="020B0604020202020204" pitchFamily="34" charset="0"/>
                <a:ea typeface="Calibri" panose="020F0502020204030204" pitchFamily="34" charset="0"/>
                <a:cs typeface="Arial" panose="020B0604020202020204" pitchFamily="34" charset="0"/>
              </a:rPr>
              <a:t>5(1), pp. 1-10.</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Obert, K., 2023. Chapter 12. In: K. Obert, ed. </a:t>
            </a:r>
            <a:r>
              <a:rPr lang="en-US" sz="1400" i="1" kern="100" dirty="0">
                <a:effectLst/>
                <a:latin typeface="Arial" panose="020B0604020202020204" pitchFamily="34" charset="0"/>
                <a:ea typeface="Calibri" panose="020F0502020204030204" pitchFamily="34" charset="0"/>
                <a:cs typeface="Arial" panose="020B0604020202020204" pitchFamily="34" charset="0"/>
              </a:rPr>
              <a:t>Vocal Pedagogy in the Era of the Modern Voice Studio. </a:t>
            </a:r>
            <a:r>
              <a:rPr lang="en-US" sz="1400" kern="100" dirty="0">
                <a:effectLst/>
                <a:latin typeface="Arial" panose="020B0604020202020204" pitchFamily="34" charset="0"/>
                <a:ea typeface="Calibri" panose="020F0502020204030204" pitchFamily="34" charset="0"/>
                <a:cs typeface="Arial" panose="020B0604020202020204" pitchFamily="34" charset="0"/>
              </a:rPr>
              <a:t>Galloway, Ohio: Obert Voice Studios LLC (Kerrie B. Obert), pp. 1-7.</a:t>
            </a:r>
          </a:p>
          <a:p>
            <a:pPr>
              <a:lnSpc>
                <a:spcPct val="107000"/>
              </a:lnSpc>
              <a:spcAft>
                <a:spcPts val="800"/>
              </a:spcAft>
            </a:pPr>
            <a:r>
              <a:rPr lang="en-CA" sz="1400" kern="100" dirty="0">
                <a:effectLst/>
                <a:latin typeface="Arial" panose="020B0604020202020204" pitchFamily="34" charset="0"/>
                <a:ea typeface="Calibri" panose="020F0502020204030204" pitchFamily="34" charset="0"/>
                <a:cs typeface="Arial" panose="020B0604020202020204" pitchFamily="34" charset="0"/>
              </a:rPr>
              <a:t>Obert, K. Y. J. E. D. R. M. R. H. &amp;. M. K., 2023. </a:t>
            </a:r>
            <a:r>
              <a:rPr lang="en-CA" sz="1400" i="1" kern="100" dirty="0">
                <a:effectLst/>
                <a:latin typeface="Arial" panose="020B0604020202020204" pitchFamily="34" charset="0"/>
                <a:ea typeface="Calibri" panose="020F0502020204030204" pitchFamily="34" charset="0"/>
                <a:cs typeface="Arial" panose="020B0604020202020204" pitchFamily="34" charset="0"/>
              </a:rPr>
              <a:t>Voice Quality: Interactions Among F0, Vowel Quality, Phonation Mode and Pharyngeal Narrowing. </a:t>
            </a:r>
            <a:r>
              <a:rPr lang="en-CA" sz="1400" kern="100" dirty="0">
                <a:effectLst/>
                <a:latin typeface="Arial" panose="020B0604020202020204" pitchFamily="34" charset="0"/>
                <a:ea typeface="Calibri" panose="020F0502020204030204" pitchFamily="34" charset="0"/>
                <a:cs typeface="Arial" panose="020B0604020202020204" pitchFamily="34" charset="0"/>
              </a:rPr>
              <a:t>Sonderborg, Denmark, O. Niebuhr &amp; M, Svensson Lundmark (eds), Proc. 13th Nordic Prosody Conference: Applied and Multimodal Prosody Research , pp. 190-199.</a:t>
            </a:r>
          </a:p>
          <a:p>
            <a:pPr>
              <a:lnSpc>
                <a:spcPct val="107000"/>
              </a:lnSpc>
              <a:spcAft>
                <a:spcPts val="800"/>
              </a:spcAft>
            </a:pP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520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483B3E-BA94-1133-4198-523135EF3976}"/>
              </a:ext>
            </a:extLst>
          </p:cNvPr>
          <p:cNvSpPr txBox="1"/>
          <p:nvPr/>
        </p:nvSpPr>
        <p:spPr>
          <a:xfrm>
            <a:off x="4200525" y="438150"/>
            <a:ext cx="3848100" cy="954107"/>
          </a:xfrm>
          <a:prstGeom prst="rect">
            <a:avLst/>
          </a:prstGeom>
          <a:noFill/>
          <a:ln w="38100">
            <a:solidFill>
              <a:schemeClr val="accent1"/>
            </a:solidFill>
          </a:ln>
        </p:spPr>
        <p:txBody>
          <a:bodyPr wrap="square" rtlCol="0">
            <a:spAutoFit/>
          </a:bodyPr>
          <a:lstStyle/>
          <a:p>
            <a:r>
              <a:rPr lang="en-US" sz="2800" dirty="0"/>
              <a:t>REFERENCES-  Page 2</a:t>
            </a:r>
          </a:p>
          <a:p>
            <a:endParaRPr lang="en-CA" sz="2800" dirty="0"/>
          </a:p>
        </p:txBody>
      </p:sp>
      <p:sp>
        <p:nvSpPr>
          <p:cNvPr id="10" name="TextBox 9">
            <a:extLst>
              <a:ext uri="{FF2B5EF4-FFF2-40B4-BE49-F238E27FC236}">
                <a16:creationId xmlns:a16="http://schemas.microsoft.com/office/drawing/2014/main" id="{6FDFC3CB-D5FB-F374-F573-DF50DA5B98C0}"/>
              </a:ext>
            </a:extLst>
          </p:cNvPr>
          <p:cNvSpPr txBox="1"/>
          <p:nvPr/>
        </p:nvSpPr>
        <p:spPr>
          <a:xfrm>
            <a:off x="1466850" y="1849457"/>
            <a:ext cx="9010650" cy="4005840"/>
          </a:xfrm>
          <a:prstGeom prst="rect">
            <a:avLst/>
          </a:prstGeom>
          <a:noFill/>
        </p:spPr>
        <p:txBody>
          <a:bodyPr wrap="square">
            <a:spAutoFit/>
          </a:bodyPr>
          <a:lstStyle/>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Saldias, M. et al., 2018. A Computerized Tomography Study of Vocal Tract Setting in Hyperfunctional Dysphonia and in Belting. </a:t>
            </a:r>
            <a:r>
              <a:rPr lang="en-US" sz="1400" i="1" kern="100" dirty="0">
                <a:effectLst/>
                <a:latin typeface="Arial" panose="020B0604020202020204" pitchFamily="34" charset="0"/>
                <a:ea typeface="Calibri" panose="020F0502020204030204" pitchFamily="34" charset="0"/>
                <a:cs typeface="Arial" panose="020B0604020202020204" pitchFamily="34" charset="0"/>
              </a:rPr>
              <a:t>Journal of Voice , </a:t>
            </a:r>
            <a:r>
              <a:rPr lang="en-US" sz="1400" kern="100" dirty="0">
                <a:effectLst/>
                <a:latin typeface="Arial" panose="020B0604020202020204" pitchFamily="34" charset="0"/>
                <a:ea typeface="Calibri" panose="020F0502020204030204" pitchFamily="34" charset="0"/>
                <a:cs typeface="Arial" panose="020B0604020202020204" pitchFamily="34" charset="0"/>
              </a:rPr>
              <a:t>33(4), p. 412−419.</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r>
              <a:rPr lang="en-US" sz="1400" dirty="0">
                <a:effectLst/>
                <a:latin typeface="Arial" panose="020B0604020202020204" pitchFamily="34" charset="0"/>
                <a:ea typeface="Calibri" panose="020F0502020204030204" pitchFamily="34" charset="0"/>
                <a:cs typeface="Arial" panose="020B0604020202020204" pitchFamily="34" charset="0"/>
              </a:rPr>
              <a:t>Saldias, M. et al., 2020. The Vocal Tract in Loud Twang-Like Singing While Producing</a:t>
            </a:r>
            <a:endParaRPr lang="en-CA" sz="1400" dirty="0">
              <a:latin typeface="Arial" panose="020B060402020202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Sundberg, J. &amp;. T. M., 2010. What is “Twang”?. </a:t>
            </a:r>
            <a:r>
              <a:rPr lang="en-US" sz="1400" i="1" kern="100" dirty="0">
                <a:effectLst/>
                <a:latin typeface="Arial" panose="020B0604020202020204" pitchFamily="34" charset="0"/>
                <a:ea typeface="Calibri" panose="020F0502020204030204" pitchFamily="34" charset="0"/>
                <a:cs typeface="Arial" panose="020B0604020202020204" pitchFamily="34" charset="0"/>
              </a:rPr>
              <a:t>Journal of Voice, </a:t>
            </a:r>
            <a:r>
              <a:rPr lang="en-US" sz="1400" kern="100" dirty="0">
                <a:effectLst/>
                <a:latin typeface="Arial" panose="020B0604020202020204" pitchFamily="34" charset="0"/>
                <a:ea typeface="Calibri" panose="020F0502020204030204" pitchFamily="34" charset="0"/>
                <a:cs typeface="Arial" panose="020B0604020202020204" pitchFamily="34" charset="0"/>
              </a:rPr>
              <a:t>24(6), pp. 654-660.</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Sundberg, J., 1977. </a:t>
            </a:r>
            <a:r>
              <a:rPr lang="en-US" sz="1400" i="1" kern="100" dirty="0">
                <a:effectLst/>
                <a:latin typeface="Arial" panose="020B0604020202020204" pitchFamily="34" charset="0"/>
                <a:ea typeface="Calibri" panose="020F0502020204030204" pitchFamily="34" charset="0"/>
                <a:cs typeface="Arial" panose="020B0604020202020204" pitchFamily="34" charset="0"/>
              </a:rPr>
              <a:t>The Acoustics of the Singing Voice. </a:t>
            </a:r>
            <a:r>
              <a:rPr lang="en-US" sz="1400" kern="100" dirty="0">
                <a:effectLst/>
                <a:latin typeface="Arial" panose="020B0604020202020204" pitchFamily="34" charset="0"/>
                <a:ea typeface="Calibri" panose="020F0502020204030204" pitchFamily="34" charset="0"/>
                <a:cs typeface="Arial" panose="020B0604020202020204" pitchFamily="34" charset="0"/>
              </a:rPr>
              <a:t>[Online] </a:t>
            </a:r>
            <a:br>
              <a:rPr lang="en-US" sz="1400" kern="100" dirty="0">
                <a:effectLst/>
                <a:latin typeface="Arial" panose="020B0604020202020204" pitchFamily="34" charset="0"/>
                <a:ea typeface="Calibri" panose="020F0502020204030204" pitchFamily="34" charset="0"/>
                <a:cs typeface="Arial" panose="020B0604020202020204" pitchFamily="34" charset="0"/>
              </a:rPr>
            </a:br>
            <a:r>
              <a:rPr lang="en-US" sz="1400" kern="100" dirty="0">
                <a:effectLst/>
                <a:latin typeface="Arial" panose="020B0604020202020204" pitchFamily="34" charset="0"/>
                <a:ea typeface="Calibri" panose="020F0502020204030204" pitchFamily="34" charset="0"/>
                <a:cs typeface="Arial" panose="020B0604020202020204" pitchFamily="34" charset="0"/>
              </a:rPr>
              <a:t>Available at: </a:t>
            </a:r>
            <a:r>
              <a:rPr lang="en-US" sz="1400" u="sng" kern="100" dirty="0">
                <a:effectLst/>
                <a:latin typeface="Arial" panose="020B0604020202020204" pitchFamily="34" charset="0"/>
                <a:ea typeface="Calibri" panose="020F0502020204030204" pitchFamily="34" charset="0"/>
                <a:cs typeface="Arial" panose="020B0604020202020204" pitchFamily="34" charset="0"/>
              </a:rPr>
              <a:t>www.scientificamerican.com</a:t>
            </a:r>
            <a:br>
              <a:rPr lang="en-US" sz="1400" kern="100" dirty="0">
                <a:effectLst/>
                <a:latin typeface="Arial" panose="020B0604020202020204" pitchFamily="34" charset="0"/>
                <a:ea typeface="Calibri" panose="020F0502020204030204" pitchFamily="34" charset="0"/>
                <a:cs typeface="Arial" panose="020B0604020202020204" pitchFamily="34" charset="0"/>
              </a:rPr>
            </a:br>
            <a:r>
              <a:rPr lang="en-US" sz="1400" kern="100" dirty="0">
                <a:effectLst/>
                <a:latin typeface="Arial" panose="020B0604020202020204" pitchFamily="34" charset="0"/>
                <a:ea typeface="Calibri" panose="020F0502020204030204" pitchFamily="34" charset="0"/>
                <a:cs typeface="Arial" panose="020B0604020202020204" pitchFamily="34" charset="0"/>
              </a:rPr>
              <a:t>[Accessed 16 June 2021].</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Titze, I., 2001. Acoustic Interpretation of Resonant Voice. </a:t>
            </a:r>
            <a:r>
              <a:rPr lang="en-US" sz="1400" i="1" kern="100" dirty="0">
                <a:effectLst/>
                <a:latin typeface="Arial" panose="020B0604020202020204" pitchFamily="34" charset="0"/>
                <a:ea typeface="Calibri" panose="020F0502020204030204" pitchFamily="34" charset="0"/>
                <a:cs typeface="Arial" panose="020B0604020202020204" pitchFamily="34" charset="0"/>
              </a:rPr>
              <a:t>Journal of Voice, </a:t>
            </a:r>
            <a:r>
              <a:rPr lang="en-US" sz="1400" kern="100" dirty="0">
                <a:effectLst/>
                <a:latin typeface="Arial" panose="020B0604020202020204" pitchFamily="34" charset="0"/>
                <a:ea typeface="Calibri" panose="020F0502020204030204" pitchFamily="34" charset="0"/>
                <a:cs typeface="Arial" panose="020B0604020202020204" pitchFamily="34" charset="0"/>
              </a:rPr>
              <a:t>15(4), p. 519–528.</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Titze, I., 2022. The Acoustic Characters of Vocal Twang. </a:t>
            </a:r>
            <a:r>
              <a:rPr lang="en-US" sz="1400" i="1" kern="100" dirty="0">
                <a:effectLst/>
                <a:latin typeface="Arial" panose="020B0604020202020204" pitchFamily="34" charset="0"/>
                <a:ea typeface="Calibri" panose="020F0502020204030204" pitchFamily="34" charset="0"/>
                <a:cs typeface="Arial" panose="020B0604020202020204" pitchFamily="34" charset="0"/>
              </a:rPr>
              <a:t>Journal of Singing, </a:t>
            </a:r>
            <a:r>
              <a:rPr lang="en-US" sz="1400" kern="100" dirty="0">
                <a:effectLst/>
                <a:latin typeface="Arial" panose="020B0604020202020204" pitchFamily="34" charset="0"/>
                <a:ea typeface="Calibri" panose="020F0502020204030204" pitchFamily="34" charset="0"/>
                <a:cs typeface="Arial" panose="020B0604020202020204" pitchFamily="34" charset="0"/>
              </a:rPr>
              <a:t>78(5), p. 613–614.</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Titze, I., Worley, A. s. &amp; Story, B. H., 2011. Source-Vocal Tract Interaction in Female Operatic Singing and Theatre Belting. </a:t>
            </a:r>
            <a:r>
              <a:rPr lang="en-US" sz="1400" i="1" kern="100" dirty="0">
                <a:effectLst/>
                <a:latin typeface="Arial" panose="020B0604020202020204" pitchFamily="34" charset="0"/>
                <a:ea typeface="Calibri" panose="020F0502020204030204" pitchFamily="34" charset="0"/>
                <a:cs typeface="Arial" panose="020B0604020202020204" pitchFamily="34" charset="0"/>
              </a:rPr>
              <a:t>Journal of Singing, </a:t>
            </a:r>
            <a:r>
              <a:rPr lang="en-US" sz="1400" kern="100" dirty="0">
                <a:effectLst/>
                <a:latin typeface="Arial" panose="020B0604020202020204" pitchFamily="34" charset="0"/>
                <a:ea typeface="Calibri" panose="020F0502020204030204" pitchFamily="34" charset="0"/>
                <a:cs typeface="Arial" panose="020B0604020202020204" pitchFamily="34" charset="0"/>
              </a:rPr>
              <a:t>67(5th), pp. 561-572.</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Wedgwood, H., 1865. </a:t>
            </a:r>
            <a:r>
              <a:rPr lang="en-US" sz="1400" i="1" kern="100" dirty="0">
                <a:effectLst/>
                <a:latin typeface="Arial" panose="020B0604020202020204" pitchFamily="34" charset="0"/>
                <a:ea typeface="Calibri" panose="020F0502020204030204" pitchFamily="34" charset="0"/>
                <a:cs typeface="Arial" panose="020B0604020202020204" pitchFamily="34" charset="0"/>
              </a:rPr>
              <a:t>A Dictionary of English Etymology, </a:t>
            </a:r>
            <a:r>
              <a:rPr lang="en-US" sz="1400" kern="100" dirty="0">
                <a:effectLst/>
                <a:latin typeface="Arial" panose="020B0604020202020204" pitchFamily="34" charset="0"/>
                <a:ea typeface="Calibri" panose="020F0502020204030204" pitchFamily="34" charset="0"/>
                <a:cs typeface="Arial" panose="020B0604020202020204" pitchFamily="34" charset="0"/>
              </a:rPr>
              <a:t>London: Trübner &amp; Co..</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kern="100" dirty="0">
                <a:effectLst/>
                <a:latin typeface="Arial" panose="020B0604020202020204" pitchFamily="34" charset="0"/>
                <a:ea typeface="Calibri" panose="020F0502020204030204" pitchFamily="34" charset="0"/>
                <a:cs typeface="Arial" panose="020B0604020202020204" pitchFamily="34" charset="0"/>
              </a:rPr>
              <a:t>Yanagisawa, E., Estill, J., Kmucha, S. &amp; Leder, S., 1988. The Contribution of Aryepiglottic Constriction to "Ringing" Voice Quality - A Videolaryngoscopic Study with Acoustic Analysis. </a:t>
            </a:r>
            <a:r>
              <a:rPr lang="en-US" sz="1400" i="1" kern="100" dirty="0">
                <a:effectLst/>
                <a:latin typeface="Arial" panose="020B0604020202020204" pitchFamily="34" charset="0"/>
                <a:ea typeface="Calibri" panose="020F0502020204030204" pitchFamily="34" charset="0"/>
                <a:cs typeface="Arial" panose="020B0604020202020204" pitchFamily="34" charset="0"/>
              </a:rPr>
              <a:t>Journal of Voice, </a:t>
            </a:r>
            <a:r>
              <a:rPr lang="en-US" sz="1400" kern="100" dirty="0">
                <a:effectLst/>
                <a:latin typeface="Arial" panose="020B0604020202020204" pitchFamily="34" charset="0"/>
                <a:ea typeface="Calibri" panose="020F0502020204030204" pitchFamily="34" charset="0"/>
                <a:cs typeface="Arial" panose="020B0604020202020204" pitchFamily="34" charset="0"/>
              </a:rPr>
              <a:t>3(4), pp. 342-350.</a:t>
            </a:r>
            <a:endParaRPr lang="en-CA" sz="14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26933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7A20F5-D083-F50A-5FE9-5AB416539D67}"/>
              </a:ext>
            </a:extLst>
          </p:cNvPr>
          <p:cNvSpPr txBox="1"/>
          <p:nvPr/>
        </p:nvSpPr>
        <p:spPr>
          <a:xfrm>
            <a:off x="3524251" y="609600"/>
            <a:ext cx="5505450" cy="646331"/>
          </a:xfrm>
          <a:prstGeom prst="rect">
            <a:avLst/>
          </a:prstGeom>
          <a:noFill/>
          <a:ln w="28575">
            <a:solidFill>
              <a:schemeClr val="accent1"/>
            </a:solidFill>
          </a:ln>
        </p:spPr>
        <p:txBody>
          <a:bodyPr wrap="square" rtlCol="0">
            <a:spAutoFit/>
          </a:bodyPr>
          <a:lstStyle/>
          <a:p>
            <a:r>
              <a:rPr lang="en-US" sz="3600" dirty="0" err="1"/>
              <a:t>Honourable</a:t>
            </a:r>
            <a:r>
              <a:rPr lang="en-US" sz="3600" dirty="0"/>
              <a:t> Mentions</a:t>
            </a:r>
            <a:endParaRPr lang="en-CA" sz="3600" dirty="0"/>
          </a:p>
        </p:txBody>
      </p:sp>
      <p:sp>
        <p:nvSpPr>
          <p:cNvPr id="4" name="TextBox 3">
            <a:extLst>
              <a:ext uri="{FF2B5EF4-FFF2-40B4-BE49-F238E27FC236}">
                <a16:creationId xmlns:a16="http://schemas.microsoft.com/office/drawing/2014/main" id="{7012A257-0F79-F241-E253-36C38A864C21}"/>
              </a:ext>
            </a:extLst>
          </p:cNvPr>
          <p:cNvSpPr txBox="1"/>
          <p:nvPr/>
        </p:nvSpPr>
        <p:spPr>
          <a:xfrm>
            <a:off x="809625" y="1592981"/>
            <a:ext cx="9982200" cy="3834319"/>
          </a:xfrm>
          <a:prstGeom prst="rect">
            <a:avLst/>
          </a:prstGeom>
          <a:noFill/>
        </p:spPr>
        <p:txBody>
          <a:bodyPr wrap="square">
            <a:spAutoFit/>
          </a:bodyPr>
          <a:lstStyle/>
          <a:p>
            <a:pPr>
              <a:lnSpc>
                <a:spcPct val="107000"/>
              </a:lnSpc>
              <a:spcAft>
                <a:spcPts val="800"/>
              </a:spcAft>
            </a:pPr>
            <a:r>
              <a:rPr lang="en-CA" sz="1200" b="1" u="sng" kern="0" dirty="0">
                <a:effectLst/>
                <a:ea typeface="Times New Roman" panose="02020603050405020304" pitchFamily="18" charset="0"/>
                <a:cs typeface="Times New Roman" panose="02020603050405020304" pitchFamily="18" charset="0"/>
              </a:rPr>
              <a:t>Honourable Video Mentions</a:t>
            </a:r>
            <a:endParaRPr lang="en-CA" sz="1200" kern="100" dirty="0">
              <a:effectLst/>
              <a:ea typeface="Calibri" panose="020F0502020204030204" pitchFamily="34" charset="0"/>
              <a:cs typeface="Times New Roman" panose="02020603050405020304" pitchFamily="18" charset="0"/>
            </a:endParaRPr>
          </a:p>
          <a:p>
            <a:pPr>
              <a:lnSpc>
                <a:spcPct val="107000"/>
              </a:lnSpc>
              <a:spcAft>
                <a:spcPts val="800"/>
              </a:spcAft>
            </a:pPr>
            <a:r>
              <a:rPr lang="en-CA" sz="1200" b="1" u="none" strike="noStrike" kern="0" dirty="0">
                <a:effectLst/>
                <a:ea typeface="Times New Roman" panose="02020603050405020304" pitchFamily="18" charset="0"/>
                <a:cs typeface="Times New Roman" panose="02020603050405020304" pitchFamily="18" charset="0"/>
              </a:rPr>
              <a:t> </a:t>
            </a:r>
            <a:r>
              <a:rPr lang="en-CA" sz="1200" b="1" i="1" kern="0" dirty="0">
                <a:effectLst/>
                <a:ea typeface="Times New Roman" panose="02020603050405020304" pitchFamily="18" charset="0"/>
                <a:cs typeface="Times New Roman" panose="02020603050405020304" pitchFamily="18" charset="0"/>
              </a:rPr>
              <a:t>These are additional sources I had explored before finalizing my decision. There is a lot of good information in the videos listed below and useful for singers of all levels.</a:t>
            </a:r>
            <a:endParaRPr lang="en-CA" sz="1200" b="1" kern="100" dirty="0">
              <a:effectLst/>
              <a:ea typeface="Calibri" panose="020F0502020204030204" pitchFamily="34" charset="0"/>
              <a:cs typeface="Times New Roman" panose="02020603050405020304" pitchFamily="18" charset="0"/>
            </a:endParaRPr>
          </a:p>
          <a:p>
            <a:pPr>
              <a:lnSpc>
                <a:spcPct val="107000"/>
              </a:lnSpc>
              <a:spcAft>
                <a:spcPts val="800"/>
              </a:spcAft>
            </a:pPr>
            <a:r>
              <a:rPr lang="en-CA" sz="1200" b="1" u="none" strike="noStrike" kern="0" dirty="0">
                <a:effectLst/>
                <a:ea typeface="Times New Roman" panose="02020603050405020304" pitchFamily="18" charset="0"/>
                <a:cs typeface="Times New Roman" panose="02020603050405020304" pitchFamily="18" charset="0"/>
              </a:rPr>
              <a:t> </a:t>
            </a:r>
            <a:endParaRPr lang="en-CA" sz="1200" kern="100" dirty="0">
              <a:effectLst/>
              <a:ea typeface="Calibri" panose="020F0502020204030204" pitchFamily="34" charset="0"/>
              <a:cs typeface="Times New Roman" panose="02020603050405020304" pitchFamily="18" charset="0"/>
            </a:endParaRPr>
          </a:p>
          <a:p>
            <a:r>
              <a:rPr lang="en-CA" sz="1200" b="1" kern="0" dirty="0">
                <a:effectLst/>
                <a:ea typeface="Times New Roman" panose="02020603050405020304" pitchFamily="18" charset="0"/>
                <a:cs typeface="Times New Roman" panose="02020603050405020304" pitchFamily="18" charset="0"/>
              </a:rPr>
              <a:t>New York Vocal Coaching with Justin Stoney</a:t>
            </a:r>
            <a:endParaRPr lang="en-CA" sz="1200" kern="100" dirty="0">
              <a:ea typeface="Calibri" panose="020F0502020204030204" pitchFamily="34" charset="0"/>
              <a:cs typeface="Times New Roman" panose="02020603050405020304" pitchFamily="18" charset="0"/>
            </a:endParaRPr>
          </a:p>
          <a:p>
            <a:r>
              <a:rPr lang="en-CA" sz="1200" b="1" kern="0" dirty="0">
                <a:effectLst/>
                <a:ea typeface="Times New Roman" panose="02020603050405020304" pitchFamily="18" charset="0"/>
                <a:cs typeface="Times New Roman" panose="02020603050405020304" pitchFamily="18" charset="0"/>
              </a:rPr>
              <a:t>Voce di Strega - What is Scary Twang?</a:t>
            </a:r>
            <a:endParaRPr lang="en-CA" sz="1200" b="1" kern="100" dirty="0">
              <a:ea typeface="Calibri" panose="020F0502020204030204" pitchFamily="34" charset="0"/>
              <a:cs typeface="Times New Roman" panose="02020603050405020304" pitchFamily="18" charset="0"/>
            </a:endParaRPr>
          </a:p>
          <a:p>
            <a:r>
              <a:rPr lang="en-CA" sz="1200" b="1" kern="100" dirty="0">
                <a:effectLst/>
                <a:ea typeface="Calibri" panose="020F0502020204030204" pitchFamily="34" charset="0"/>
                <a:cs typeface="Times New Roman" panose="02020603050405020304" pitchFamily="18" charset="0"/>
                <a:hlinkClick r:id="rId2"/>
              </a:rPr>
              <a:t>h</a:t>
            </a:r>
            <a:r>
              <a:rPr lang="en-CA" sz="1200" kern="0" dirty="0">
                <a:effectLst/>
                <a:ea typeface="Times New Roman" panose="02020603050405020304" pitchFamily="18" charset="0"/>
                <a:cs typeface="Times New Roman" panose="02020603050405020304" pitchFamily="18" charset="0"/>
                <a:hlinkClick r:id="rId2"/>
              </a:rPr>
              <a:t>ttps://www.youtube.com/watch?v=qZ8UrMa1HeM&amp;t=1s</a:t>
            </a:r>
            <a:endParaRPr lang="en-CA" sz="1200" kern="100" dirty="0">
              <a:effectLst/>
              <a:ea typeface="Calibri" panose="020F0502020204030204" pitchFamily="34" charset="0"/>
              <a:cs typeface="Times New Roman" panose="02020603050405020304" pitchFamily="18" charset="0"/>
            </a:endParaRPr>
          </a:p>
          <a:p>
            <a:r>
              <a:rPr lang="en-CA" sz="1200" b="1" kern="0" dirty="0">
                <a:effectLst/>
                <a:ea typeface="Times New Roman" panose="02020603050405020304" pitchFamily="18" charset="0"/>
                <a:cs typeface="Times New Roman" panose="02020603050405020304" pitchFamily="18" charset="0"/>
              </a:rPr>
              <a:t>The Visceral Voice Podcast with Christine Schneider and Tom Burke</a:t>
            </a:r>
            <a:r>
              <a:rPr lang="en-CA" sz="1200" kern="100" dirty="0">
                <a:ea typeface="Calibri" panose="020F0502020204030204" pitchFamily="34" charset="0"/>
                <a:cs typeface="Times New Roman" panose="02020603050405020304" pitchFamily="18" charset="0"/>
              </a:rPr>
              <a:t> - </a:t>
            </a:r>
            <a:r>
              <a:rPr lang="en-CA" sz="1200" b="1" kern="0" dirty="0">
                <a:effectLst/>
                <a:ea typeface="Times New Roman" panose="02020603050405020304" pitchFamily="18" charset="0"/>
                <a:cs typeface="Times New Roman" panose="02020603050405020304" pitchFamily="18" charset="0"/>
              </a:rPr>
              <a:t>Twang Farm and Aliens</a:t>
            </a:r>
            <a:endParaRPr lang="en-CA" sz="1200" kern="100" dirty="0">
              <a:effectLst/>
              <a:ea typeface="Calibri" panose="020F0502020204030204" pitchFamily="34" charset="0"/>
              <a:cs typeface="Times New Roman" panose="02020603050405020304" pitchFamily="18" charset="0"/>
            </a:endParaRPr>
          </a:p>
          <a:p>
            <a:r>
              <a:rPr lang="en-CA" sz="1200" kern="0" dirty="0">
                <a:effectLst/>
                <a:ea typeface="Times New Roman" panose="02020603050405020304" pitchFamily="18" charset="0"/>
                <a:cs typeface="Times New Roman" panose="02020603050405020304" pitchFamily="18" charset="0"/>
                <a:hlinkClick r:id="rId3"/>
              </a:rPr>
              <a:t>https://www.youtube.com/results?search_query=twang+farm</a:t>
            </a:r>
            <a:endParaRPr lang="en-CA" sz="1200" kern="100" dirty="0">
              <a:effectLst/>
              <a:ea typeface="Calibri" panose="020F0502020204030204" pitchFamily="34" charset="0"/>
              <a:cs typeface="Times New Roman" panose="02020603050405020304" pitchFamily="18" charset="0"/>
            </a:endParaRPr>
          </a:p>
          <a:p>
            <a:r>
              <a:rPr lang="en-CA" sz="1200" b="1" kern="0" dirty="0">
                <a:effectLst/>
                <a:ea typeface="Times New Roman" panose="02020603050405020304" pitchFamily="18" charset="0"/>
                <a:cs typeface="Times New Roman" panose="02020603050405020304" pitchFamily="18" charset="0"/>
              </a:rPr>
              <a:t>Voice Masters series – Phillip Hall and Matt </a:t>
            </a:r>
            <a:r>
              <a:rPr lang="en-CA" sz="1200" b="1" kern="0" dirty="0" err="1">
                <a:effectLst/>
                <a:ea typeface="Times New Roman" panose="02020603050405020304" pitchFamily="18" charset="0"/>
                <a:cs typeface="Times New Roman" panose="02020603050405020304" pitchFamily="18" charset="0"/>
              </a:rPr>
              <a:t>Edwards</a:t>
            </a:r>
            <a:r>
              <a:rPr lang="en-CA" sz="1200" kern="0" dirty="0" err="1">
                <a:effectLst/>
                <a:ea typeface="Times New Roman" panose="02020603050405020304" pitchFamily="18" charset="0"/>
                <a:cs typeface="Times New Roman" panose="02020603050405020304" pitchFamily="18" charset="0"/>
              </a:rPr>
              <a:t>Twang</a:t>
            </a:r>
            <a:r>
              <a:rPr lang="en-CA" sz="1200" kern="0" dirty="0">
                <a:effectLst/>
                <a:ea typeface="Times New Roman" panose="02020603050405020304" pitchFamily="18" charset="0"/>
                <a:cs typeface="Times New Roman" panose="02020603050405020304" pitchFamily="18" charset="0"/>
              </a:rPr>
              <a:t> and Nasality</a:t>
            </a:r>
            <a:endParaRPr lang="en-CA" sz="1200" kern="100" dirty="0">
              <a:effectLst/>
              <a:ea typeface="Calibri" panose="020F0502020204030204" pitchFamily="34" charset="0"/>
              <a:cs typeface="Times New Roman" panose="02020603050405020304" pitchFamily="18" charset="0"/>
            </a:endParaRPr>
          </a:p>
          <a:p>
            <a:r>
              <a:rPr lang="en-CA" sz="1200" kern="0" dirty="0">
                <a:effectLst/>
                <a:ea typeface="Times New Roman" panose="02020603050405020304" pitchFamily="18" charset="0"/>
                <a:cs typeface="Times New Roman" panose="02020603050405020304" pitchFamily="18" charset="0"/>
                <a:hlinkClick r:id="rId4"/>
              </a:rPr>
              <a:t>https://www.youtube.com/watch?v=UovlPhiMnBo&amp;t=196s</a:t>
            </a:r>
            <a:endParaRPr lang="en-CA" sz="1200" kern="100" dirty="0">
              <a:ea typeface="Calibri" panose="020F0502020204030204" pitchFamily="34" charset="0"/>
              <a:cs typeface="Times New Roman" panose="02020603050405020304" pitchFamily="18" charset="0"/>
            </a:endParaRPr>
          </a:p>
          <a:p>
            <a:r>
              <a:rPr lang="en-CA" sz="1200" b="1" kern="100" dirty="0">
                <a:effectLst/>
                <a:ea typeface="Calibri" panose="020F0502020204030204" pitchFamily="34" charset="0"/>
                <a:cs typeface="Times New Roman" panose="02020603050405020304" pitchFamily="18" charset="0"/>
              </a:rPr>
              <a:t>T</a:t>
            </a:r>
            <a:r>
              <a:rPr lang="en-CA" sz="1200" b="1" kern="0" dirty="0">
                <a:effectLst/>
                <a:ea typeface="Times New Roman" panose="02020603050405020304" pitchFamily="18" charset="0"/>
                <a:cs typeface="Times New Roman" panose="02020603050405020304" pitchFamily="18" charset="0"/>
              </a:rPr>
              <a:t>wang Positions</a:t>
            </a:r>
            <a:endParaRPr lang="en-CA" sz="1200" b="1" kern="100" dirty="0">
              <a:effectLst/>
              <a:ea typeface="Calibri" panose="020F0502020204030204" pitchFamily="34" charset="0"/>
              <a:cs typeface="Times New Roman" panose="02020603050405020304" pitchFamily="18" charset="0"/>
            </a:endParaRPr>
          </a:p>
          <a:p>
            <a:r>
              <a:rPr lang="en-CA" sz="1200" kern="0" dirty="0">
                <a:effectLst/>
                <a:ea typeface="Times New Roman" panose="02020603050405020304" pitchFamily="18" charset="0"/>
                <a:cs typeface="Times New Roman" panose="02020603050405020304" pitchFamily="18" charset="0"/>
                <a:hlinkClick r:id="rId5"/>
              </a:rPr>
              <a:t>https://www.youtube.com/results?search_query=twang+voicemasters</a:t>
            </a:r>
            <a:endParaRPr lang="en-CA" sz="1200" kern="100" dirty="0">
              <a:ea typeface="Calibri" panose="020F0502020204030204" pitchFamily="34" charset="0"/>
              <a:cs typeface="Times New Roman" panose="02020603050405020304" pitchFamily="18" charset="0"/>
            </a:endParaRPr>
          </a:p>
          <a:p>
            <a:r>
              <a:rPr lang="en-CA" sz="1200" b="1" kern="0" dirty="0">
                <a:effectLst/>
                <a:ea typeface="Times New Roman" panose="02020603050405020304" pitchFamily="18" charset="0"/>
                <a:cs typeface="Times New Roman" panose="02020603050405020304" pitchFamily="18" charset="0"/>
              </a:rPr>
              <a:t>Twang and Tongue</a:t>
            </a:r>
            <a:endParaRPr lang="en-CA" sz="1200" b="1" kern="100" dirty="0">
              <a:effectLst/>
              <a:ea typeface="Calibri" panose="020F0502020204030204" pitchFamily="34" charset="0"/>
              <a:cs typeface="Times New Roman" panose="02020603050405020304" pitchFamily="18" charset="0"/>
            </a:endParaRPr>
          </a:p>
          <a:p>
            <a:r>
              <a:rPr lang="en-CA" sz="1200" kern="0" dirty="0">
                <a:effectLst/>
                <a:ea typeface="Times New Roman" panose="02020603050405020304" pitchFamily="18" charset="0"/>
                <a:cs typeface="Times New Roman" panose="02020603050405020304" pitchFamily="18" charset="0"/>
                <a:hlinkClick r:id="rId6"/>
              </a:rPr>
              <a:t>https://www.youtube.com/watch?v=wXPzgEs0bpM</a:t>
            </a:r>
            <a:endParaRPr lang="en-CA" sz="1200" kern="100" dirty="0">
              <a:effectLst/>
              <a:ea typeface="Calibri" panose="020F0502020204030204" pitchFamily="34" charset="0"/>
              <a:cs typeface="Times New Roman" panose="02020603050405020304" pitchFamily="18" charset="0"/>
            </a:endParaRPr>
          </a:p>
          <a:p>
            <a:r>
              <a:rPr lang="en-CA" sz="1200" b="1" kern="0" dirty="0">
                <a:effectLst/>
                <a:ea typeface="Times New Roman" panose="02020603050405020304" pitchFamily="18" charset="0"/>
                <a:cs typeface="Times New Roman" panose="02020603050405020304" pitchFamily="18" charset="0"/>
              </a:rPr>
              <a:t>Epi-laryngeal and Pharyngeal Narrowing</a:t>
            </a:r>
            <a:endParaRPr lang="en-CA" sz="1200" b="1" kern="100" dirty="0">
              <a:effectLst/>
              <a:ea typeface="Calibri" panose="020F0502020204030204" pitchFamily="34" charset="0"/>
              <a:cs typeface="Times New Roman" panose="02020603050405020304" pitchFamily="18" charset="0"/>
            </a:endParaRPr>
          </a:p>
          <a:p>
            <a:r>
              <a:rPr lang="en-CA" sz="1200" kern="0" dirty="0">
                <a:effectLst/>
                <a:ea typeface="Times New Roman" panose="02020603050405020304" pitchFamily="18" charset="0"/>
                <a:cs typeface="Times New Roman" panose="02020603050405020304" pitchFamily="18" charset="0"/>
                <a:hlinkClick r:id="rId7"/>
              </a:rPr>
              <a:t>https://www.youtube.com/watch?v=fKdJgS3-R8Y</a:t>
            </a:r>
            <a:endParaRPr lang="en-CA" sz="1200" kern="100" dirty="0">
              <a:effectLst/>
              <a:ea typeface="Calibri" panose="020F0502020204030204" pitchFamily="34" charset="0"/>
              <a:cs typeface="Times New Roman" panose="02020603050405020304" pitchFamily="18" charset="0"/>
            </a:endParaRPr>
          </a:p>
          <a:p>
            <a:pPr>
              <a:lnSpc>
                <a:spcPct val="150000"/>
              </a:lnSpc>
              <a:spcAft>
                <a:spcPts val="800"/>
              </a:spcAft>
            </a:pPr>
            <a:r>
              <a:rPr lang="en-CA" sz="1200" b="1" kern="100" dirty="0">
                <a:effectLst/>
                <a:ea typeface="Calibri" panose="020F0502020204030204" pitchFamily="34" charset="0"/>
                <a:cs typeface="Times New Roman" panose="02020603050405020304" pitchFamily="18" charset="0"/>
              </a:rPr>
              <a:t> </a:t>
            </a:r>
            <a:endParaRPr lang="en-CA" sz="1200" kern="100" dirty="0">
              <a:effectLst/>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2234CDEC-FCF8-5C3B-06A9-25B84D39083E}"/>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8075296" y="615852"/>
            <a:ext cx="640079" cy="640079"/>
          </a:xfrm>
          <a:prstGeom prst="rect">
            <a:avLst/>
          </a:prstGeom>
        </p:spPr>
      </p:pic>
    </p:spTree>
    <p:extLst>
      <p:ext uri="{BB962C8B-B14F-4D97-AF65-F5344CB8AC3E}">
        <p14:creationId xmlns:p14="http://schemas.microsoft.com/office/powerpoint/2010/main" val="2754181540"/>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5B1FD9-3BB6-4DA9-A089-3B68C2323D4F}">
  <ds:schemaRefs>
    <ds:schemaRef ds:uri="http://purl.org/dc/elements/1.1/"/>
    <ds:schemaRef ds:uri="http://purl.org/dc/terms/"/>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16c05727-aa75-4e4a-9b5f-8a80a1165891"/>
    <ds:schemaRef ds:uri="71af3243-3dd4-4a8d-8c0d-dd76da1f02a5"/>
    <ds:schemaRef ds:uri="http://www.w3.org/XML/1998/namespace"/>
  </ds:schemaRefs>
</ds:datastoreItem>
</file>

<file path=customXml/itemProps2.xml><?xml version="1.0" encoding="utf-8"?>
<ds:datastoreItem xmlns:ds="http://schemas.openxmlformats.org/officeDocument/2006/customXml" ds:itemID="{1747A963-53E0-44AF-AF13-963FE676C6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38A3B04-B0F3-4C12-A722-52B5CF6D97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3705</TotalTime>
  <Words>2958</Words>
  <Application>Microsoft Office PowerPoint</Application>
  <PresentationFormat>Widescreen</PresentationFormat>
  <Paragraphs>290</Paragraphs>
  <Slides>25</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Bookman Old Style</vt:lpstr>
      <vt:lpstr>Calibri</vt:lpstr>
      <vt:lpstr>Courier New</vt:lpstr>
      <vt:lpstr>Franklin Gothic Book</vt:lpstr>
      <vt:lpstr>Times New Roman</vt:lpstr>
      <vt:lpstr>Wingdings</vt:lpstr>
      <vt:lpstr>1_RetrospectVTI</vt:lpstr>
      <vt:lpstr>TWANG PRODUCTION: Comprehensive application in vocal pedagogy literature and online sources</vt:lpstr>
      <vt:lpstr>Table of Contents</vt:lpstr>
      <vt:lpstr>TWANG PRODUCTION</vt:lpstr>
      <vt:lpstr>? WHAT is the significance of this study?</vt:lpstr>
      <vt:lpstr>RESEARCH QUESTIONS</vt:lpstr>
      <vt:lpstr>Literature Review </vt:lpstr>
      <vt:lpstr>   WHAT is Twang?!</vt:lpstr>
      <vt:lpstr>OBSTACLES: </vt:lpstr>
      <vt:lpstr>PowerPoint Presentation</vt:lpstr>
      <vt:lpstr>PowerPoint Presentation</vt:lpstr>
      <vt:lpstr>PROCESS: DOCUMENT ANALYSIS</vt:lpstr>
      <vt:lpstr>PROCESS: DOCUMENT ANALYSIS (continued)</vt:lpstr>
      <vt:lpstr>Data Collection- A:</vt:lpstr>
      <vt:lpstr>Data Collection- B:</vt:lpstr>
      <vt:lpstr>Data Collection- C:</vt:lpstr>
      <vt:lpstr>Document Analysis: Purpose </vt:lpstr>
      <vt:lpstr>PowerPoint Presentation</vt:lpstr>
      <vt:lpstr>DOCUMENT BREAKDOWN- Video &amp; Print Documents themes - Highlights &amp; Findings (continued)</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Crystal Hanson</dc:creator>
  <cp:lastModifiedBy>Crystal Hanson</cp:lastModifiedBy>
  <cp:revision>22</cp:revision>
  <dcterms:created xsi:type="dcterms:W3CDTF">2024-09-03T16:15:52Z</dcterms:created>
  <dcterms:modified xsi:type="dcterms:W3CDTF">2024-09-10T03:35:58Z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