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56" r:id="rId6"/>
    <p:sldId id="257"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E769DE-B52E-4D75-9C3A-CF84FCE19501}" v="111" dt="2023-12-05T17:22:44.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30E1-9591-5A99-C095-A3EAE6F4B6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73D896-5BC5-B37F-32B4-C114C8D114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83A9E2-DD1D-8878-0646-E7F2BE0AEE03}"/>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8F621C83-500B-373B-1658-F9C273414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2469-5191-E664-279D-A176302AD0AF}"/>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510567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DB70B-3A86-69E5-8E3D-FCB639AFD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AEC66-3C35-56E7-8F78-6558667E31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64C6D-B0FB-1B62-5E9D-692E82EAD0A3}"/>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403C6CFE-0C7A-33A5-FC97-82B50C2BF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101E69-CCED-1F15-C823-A33A99D9D9C6}"/>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022731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6B19-C722-3279-8A42-B19FE6CF76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56B27C-F118-22A7-4D24-2A1203E5BE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70ABC8-A6CC-7C6A-5F1A-DC4A6F1C9F6A}"/>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E6FDE84C-EFFD-6960-1345-EFBB02674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083D28-31E6-049A-A7D5-5203420D16D3}"/>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848114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71A8-8FCF-12CE-69E2-62A820CE5B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B686BA-7581-2031-CA97-D10AAFDD5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07C162-AD29-C1DE-7B25-0458E19B45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30567-5B4A-0E5E-ADAF-BBBF2BB45024}"/>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6" name="Footer Placeholder 5">
            <a:extLst>
              <a:ext uri="{FF2B5EF4-FFF2-40B4-BE49-F238E27FC236}">
                <a16:creationId xmlns:a16="http://schemas.microsoft.com/office/drawing/2014/main" id="{904D606F-258C-03BD-5125-4D0199C5F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BDD3C1-6BF7-30E1-C4B0-75E4DCF1C40C}"/>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53775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E460-41D4-5C4A-B91C-DF7A9078D4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7CD18E-8BFF-521A-D587-E107870B71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7CB2CD-9FD3-F789-5659-974A66439C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943DC1-8770-12B2-6054-1B976CBFEA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2B212D-F7D1-B01C-5AD2-86839A2B86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C06437-32D1-D592-F56A-008978339F98}"/>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8" name="Footer Placeholder 7">
            <a:extLst>
              <a:ext uri="{FF2B5EF4-FFF2-40B4-BE49-F238E27FC236}">
                <a16:creationId xmlns:a16="http://schemas.microsoft.com/office/drawing/2014/main" id="{84102E90-A60E-5AAA-14E0-C714A72369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3A2C8C-E118-37EF-4635-7226A244D457}"/>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092837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42186-ADF7-D8A5-4C31-9C369B690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E5345-BAD1-2546-3E3B-F5FDCF64D10B}"/>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4" name="Footer Placeholder 3">
            <a:extLst>
              <a:ext uri="{FF2B5EF4-FFF2-40B4-BE49-F238E27FC236}">
                <a16:creationId xmlns:a16="http://schemas.microsoft.com/office/drawing/2014/main" id="{CA04F887-B255-122A-E7DA-20E4CE4FA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2C294A-02E5-CE80-DD47-88E608967E81}"/>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271412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C097DC-0BB9-ECA3-0AF9-3F26F8C88091}"/>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3" name="Footer Placeholder 2">
            <a:extLst>
              <a:ext uri="{FF2B5EF4-FFF2-40B4-BE49-F238E27FC236}">
                <a16:creationId xmlns:a16="http://schemas.microsoft.com/office/drawing/2014/main" id="{42997358-9AA2-D6BC-393C-DC8C191718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FBBB8-EDFC-7D53-5EFC-E9103D8CCF5B}"/>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013709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82EB-6CA2-F6E2-C631-C4C35F81A4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639539-6D4E-A0D3-09B3-A933565DD6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A52941-9FBA-FF32-0BEF-6C37475778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609D44-CD96-A01F-811A-FF700D50EAE7}"/>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6" name="Footer Placeholder 5">
            <a:extLst>
              <a:ext uri="{FF2B5EF4-FFF2-40B4-BE49-F238E27FC236}">
                <a16:creationId xmlns:a16="http://schemas.microsoft.com/office/drawing/2014/main" id="{9CC27824-2691-C899-3E49-E0A90ACD74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82839F-8775-CEC0-928D-B0097B9AF32F}"/>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270167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0FC5-0DE8-C8C6-9F3B-1D8332023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F47C99-88FB-1738-A8FA-23578D126D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DE1181-0DB9-029F-F237-BDC26C655F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B808A7-8340-6350-D0C6-25180F4AC6BF}"/>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6" name="Footer Placeholder 5">
            <a:extLst>
              <a:ext uri="{FF2B5EF4-FFF2-40B4-BE49-F238E27FC236}">
                <a16:creationId xmlns:a16="http://schemas.microsoft.com/office/drawing/2014/main" id="{8C40B250-3D8A-FE95-A9CD-26CBE9FBB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7609A5-F299-0A04-B2C4-0A9068257E5A}"/>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65271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6A1-A6DC-9D57-3AA8-DF00403A28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F798FF-5DBA-C829-1096-D8F6859E8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D0633B-DA5D-0B6B-7F6E-BFA868F8A4FB}"/>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274DBA2C-B0B5-AEFB-64F0-1933BCE941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4D994E-884E-B834-E0B7-46CB7DA655EC}"/>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12637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17FF05-54E4-EB40-97BD-0F04686422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E24F82-28FC-0734-3C25-83C8D99065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EA418-2355-5F32-6257-A944E5A19F69}"/>
              </a:ext>
            </a:extLst>
          </p:cNvPr>
          <p:cNvSpPr>
            <a:spLocks noGrp="1"/>
          </p:cNvSpPr>
          <p:nvPr>
            <p:ph type="dt" sz="half" idx="10"/>
          </p:nvPr>
        </p:nvSpPr>
        <p:spPr/>
        <p:txBody>
          <a:body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E615DC28-035F-5C96-C294-49686211AA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2A6CF-51F4-32DC-BAF2-4C45CA1BBC87}"/>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3516558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5BE5BA-B56B-987B-AE70-536278144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DE1C73-CB0A-58F8-669D-B576DCDC30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486FE-3856-7E6A-9161-F7C2BCC9DF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D30E20-CCC1-4727-B52F-DB9A07E10166}" type="datetimeFigureOut">
              <a:rPr lang="en-GB" smtClean="0"/>
              <a:t>05/12/2023</a:t>
            </a:fld>
            <a:endParaRPr lang="en-GB"/>
          </a:p>
        </p:txBody>
      </p:sp>
      <p:sp>
        <p:nvSpPr>
          <p:cNvPr id="5" name="Footer Placeholder 4">
            <a:extLst>
              <a:ext uri="{FF2B5EF4-FFF2-40B4-BE49-F238E27FC236}">
                <a16:creationId xmlns:a16="http://schemas.microsoft.com/office/drawing/2014/main" id="{24720CA1-4336-CA2A-3B8E-BD5DEF762B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44095A-6293-02C8-4F0D-397E9DF93C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07330-D92F-4FCD-9DCF-DA681C64881B}" type="slidenum">
              <a:rPr lang="en-GB" smtClean="0"/>
              <a:t>‹#›</a:t>
            </a:fld>
            <a:endParaRPr lang="en-GB"/>
          </a:p>
        </p:txBody>
      </p:sp>
    </p:spTree>
    <p:extLst>
      <p:ext uri="{BB962C8B-B14F-4D97-AF65-F5344CB8AC3E}">
        <p14:creationId xmlns:p14="http://schemas.microsoft.com/office/powerpoint/2010/main" val="858971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talk2santosh/1570637551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65C8-B72E-5667-52EE-01918AA8B1B6}"/>
              </a:ext>
            </a:extLst>
          </p:cNvPr>
          <p:cNvSpPr>
            <a:spLocks noGrp="1"/>
          </p:cNvSpPr>
          <p:nvPr>
            <p:ph type="ctrTitle"/>
          </p:nvPr>
        </p:nvSpPr>
        <p:spPr>
          <a:xfrm>
            <a:off x="0" y="1839238"/>
            <a:ext cx="4876800" cy="3891002"/>
          </a:xfrm>
        </p:spPr>
        <p:txBody>
          <a:bodyPr anchor="b">
            <a:norm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Name- Tekle Atobrhan      </a:t>
            </a:r>
            <a:b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br>
            <a:r>
              <a:rPr lang="en-GB" sz="2800" kern="100">
                <a:latin typeface="Amasis MT Pro Medium" panose="02040604050005020304" pitchFamily="18" charset="0"/>
                <a:ea typeface="Calibri" panose="020F0502020204030204" pitchFamily="34" charset="0"/>
                <a:cs typeface="Times New Roman" panose="02020603050405020304" pitchFamily="18" charset="0"/>
              </a:rPr>
              <a:t>              </a:t>
            </a: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(2210427)</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Lecturer - </a:t>
            </a:r>
            <a:r>
              <a:rPr lang="en-GB" sz="2700">
                <a:effectLst/>
                <a:latin typeface="Amasis MT Pro Medium" panose="02040604050005020304" pitchFamily="18" charset="0"/>
                <a:ea typeface="Calibri" panose="020F0502020204030204" pitchFamily="34" charset="0"/>
                <a:cs typeface="Arial" panose="020B0604020202020204" pitchFamily="34" charset="0"/>
              </a:rPr>
              <a:t>Maria  Heffernan</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Submission Date - 04/12/2023</a:t>
            </a:r>
            <a:br>
              <a:rPr lang="en-GB" sz="1500" kern="100">
                <a:effectLst/>
                <a:latin typeface="Calibri" panose="020F0502020204030204" pitchFamily="34" charset="0"/>
                <a:ea typeface="Calibri" panose="020F0502020204030204" pitchFamily="34" charset="0"/>
                <a:cs typeface="Times New Roman" panose="02020603050405020304" pitchFamily="18" charset="0"/>
              </a:rPr>
            </a:br>
            <a:endParaRPr lang="en-GB" sz="1500">
              <a:latin typeface="Amasis MT Pro Medium" panose="02040604050005020304" pitchFamily="18" charset="0"/>
            </a:endParaRPr>
          </a:p>
        </p:txBody>
      </p:sp>
      <p:sp>
        <p:nvSpPr>
          <p:cNvPr id="7" name="Rectangle 6">
            <a:extLst>
              <a:ext uri="{FF2B5EF4-FFF2-40B4-BE49-F238E27FC236}">
                <a16:creationId xmlns:a16="http://schemas.microsoft.com/office/drawing/2014/main" id="{89D8FA1F-36F7-72BF-D2E5-B063DF77A9C1}"/>
              </a:ext>
            </a:extLst>
          </p:cNvPr>
          <p:cNvSpPr/>
          <p:nvPr/>
        </p:nvSpPr>
        <p:spPr>
          <a:xfrm>
            <a:off x="0" y="13883"/>
            <a:ext cx="12192000" cy="181147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kern="100">
                <a:effectLst/>
                <a:latin typeface="Amasis MT Pro Medium" panose="02040604050005020304" pitchFamily="18" charset="0"/>
                <a:ea typeface="Calibri" panose="020F0502020204030204" pitchFamily="34" charset="0"/>
                <a:cs typeface="Times New Roman" panose="02020603050405020304" pitchFamily="18" charset="0"/>
              </a:rPr>
              <a:t>PRESENTATION ON </a:t>
            </a:r>
            <a:r>
              <a:rPr kumimoji="0" lang="en-US" altLang="en-US" sz="3600" i="0" u="none" strike="noStrike" cap="none" normalizeH="0" baseline="0">
                <a:ln>
                  <a:noFill/>
                </a:ln>
                <a:solidFill>
                  <a:srgbClr val="191919"/>
                </a:solidFill>
                <a:effectLst/>
                <a:latin typeface="Amasis MT Pro Medium" panose="02040604050005020304" pitchFamily="18" charset="0"/>
                <a:ea typeface="Times New Roman" panose="02020603050405020304" pitchFamily="18" charset="0"/>
                <a:cs typeface="Times New Roman" panose="02020603050405020304" pitchFamily="18" charset="0"/>
              </a:rPr>
              <a:t>BUILDING A SUSTAINABLE MARKETING RELATIONSHIP</a:t>
            </a:r>
            <a:r>
              <a:rPr lang="en-GB" altLang="en-US" sz="3600">
                <a:latin typeface="Amasis MT Pro Medium" panose="02040604050005020304" pitchFamily="18" charset="0"/>
                <a:ea typeface="Calibri" panose="020F0502020204030204" pitchFamily="34" charset="0"/>
                <a:cs typeface="Arial" panose="020B0604020202020204" pitchFamily="34" charset="0"/>
              </a:rPr>
              <a:t> </a:t>
            </a:r>
            <a:r>
              <a:rPr kumimoji="0" lang="en-GB" altLang="en-US" sz="3600" i="0" u="none" strike="noStrike" cap="none" normalizeH="0" baseline="0">
                <a:ln>
                  <a:noFill/>
                </a:ln>
                <a:solidFill>
                  <a:schemeClr val="tx1"/>
                </a:solidFill>
                <a:effectLst/>
                <a:latin typeface="Amasis MT Pro Medium" panose="02040604050005020304" pitchFamily="18" charset="0"/>
                <a:ea typeface="Calibri" panose="020F0502020204030204" pitchFamily="34" charset="0"/>
                <a:cs typeface="Arial" panose="020B0604020202020204" pitchFamily="34" charset="0"/>
              </a:rPr>
              <a:t>(BMSW5007</a:t>
            </a:r>
            <a:r>
              <a:rPr kumimoji="0" lang="en-GB" altLang="en-US" sz="3600" i="0" u="none" strike="noStrike" cap="none" normalizeH="0" baseline="0">
                <a:ln>
                  <a:noFill/>
                </a:ln>
                <a:solidFill>
                  <a:schemeClr val="tx1"/>
                </a:solidFill>
                <a:effectLst/>
                <a:latin typeface="Amasis MT Pro Medium" panose="02040604050005020304" pitchFamily="18" charset="0"/>
              </a:rPr>
              <a:t> )</a:t>
            </a:r>
            <a:endParaRPr lang="en-GB" sz="3600">
              <a:latin typeface="Amasis MT Pro Medium" panose="02040604050005020304" pitchFamily="18" charset="0"/>
            </a:endParaRPr>
          </a:p>
        </p:txBody>
      </p:sp>
      <p:pic>
        <p:nvPicPr>
          <p:cNvPr id="8" name="Picture 7" descr="A sign on a building">
            <a:extLst>
              <a:ext uri="{FF2B5EF4-FFF2-40B4-BE49-F238E27FC236}">
                <a16:creationId xmlns:a16="http://schemas.microsoft.com/office/drawing/2014/main" id="{09B4EE05-85DC-B1F2-705D-637D9FA1CD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61840" y="1839238"/>
            <a:ext cx="7630160" cy="5018762"/>
          </a:xfrm>
          <a:prstGeom prst="rect">
            <a:avLst/>
          </a:prstGeom>
        </p:spPr>
      </p:pic>
    </p:spTree>
    <p:extLst>
      <p:ext uri="{BB962C8B-B14F-4D97-AF65-F5344CB8AC3E}">
        <p14:creationId xmlns:p14="http://schemas.microsoft.com/office/powerpoint/2010/main" val="91336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9852-A8B6-AAF1-78A1-C504DFF7EBE7}"/>
              </a:ext>
            </a:extLst>
          </p:cNvPr>
          <p:cNvSpPr>
            <a:spLocks noGrp="1"/>
          </p:cNvSpPr>
          <p:nvPr>
            <p:ph type="ctrTitle"/>
          </p:nvPr>
        </p:nvSpPr>
        <p:spPr>
          <a:xfrm>
            <a:off x="0" y="0"/>
            <a:ext cx="12192000" cy="6858000"/>
          </a:xfrm>
        </p:spPr>
        <p:txBody>
          <a:bodyPr>
            <a:normAutofit fontScale="90000"/>
          </a:bodyPr>
          <a:lstStyle/>
          <a:p>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br>
              <a:rPr lang="en-GB" sz="5400">
                <a:solidFill>
                  <a:srgbClr val="FF0000"/>
                </a:solidFill>
                <a:latin typeface="Amasis MT Pro Medium" panose="02040604050005020304" pitchFamily="18" charset="0"/>
              </a:rPr>
            </a:br>
            <a:r>
              <a:rPr lang="en-GB" sz="4400">
                <a:solidFill>
                  <a:srgbClr val="FF0000"/>
                </a:solidFill>
                <a:latin typeface="Amasis MT Pro Medium" panose="02040604050005020304" pitchFamily="18" charset="0"/>
              </a:rPr>
              <a:t>Digital Marketing</a:t>
            </a:r>
            <a:br>
              <a:rPr lang="en-GB" sz="5400">
                <a:solidFill>
                  <a:srgbClr val="FF0000"/>
                </a:solidFill>
                <a:latin typeface="Amasis MT Pro Medium" panose="02040604050005020304" pitchFamily="18" charset="0"/>
              </a:rPr>
            </a:br>
            <a:r>
              <a:rPr lang="en-GB" sz="5400">
                <a:latin typeface="Amasis MT Pro Medium" panose="02040604050005020304" pitchFamily="18" charset="0"/>
              </a:rPr>
              <a:t>“</a:t>
            </a:r>
            <a:r>
              <a:rPr lang="en-GB" sz="3100">
                <a:latin typeface="Amasis MT Pro Medium" panose="02040604050005020304" pitchFamily="18" charset="0"/>
              </a:rPr>
              <a:t>Digital marketing can be defined as the exploitation of digital technologies, which are used to create channels to reach potential recipients, to achieve the enterprise’s goals, through more effective fulfilment of the consumer needs” (</a:t>
            </a:r>
            <a:r>
              <a:rPr lang="en-GB" sz="3200" b="0" i="0">
                <a:solidFill>
                  <a:srgbClr val="222222"/>
                </a:solidFill>
                <a:effectLst/>
                <a:latin typeface="Amasis MT Pro Medium" panose="02040604050005020304" pitchFamily="18" charset="0"/>
              </a:rPr>
              <a:t>Sawicki, 2016)</a:t>
            </a:r>
            <a:r>
              <a:rPr lang="en-GB" sz="3100">
                <a:latin typeface="Amasis MT Pro Medium" panose="02040604050005020304" pitchFamily="18" charset="0"/>
              </a:rPr>
              <a:t>.</a:t>
            </a:r>
            <a:br>
              <a:rPr lang="en-GB" sz="3100">
                <a:latin typeface="Amasis MT Pro Medium" panose="02040604050005020304" pitchFamily="18" charset="0"/>
              </a:rPr>
            </a:br>
            <a:r>
              <a:rPr lang="en-US" sz="5400">
                <a:solidFill>
                  <a:srgbClr val="FFFFFF"/>
                </a:solidFill>
                <a:latin typeface="Amasis MT Pro Medium" panose="02040604050005020304" pitchFamily="18" charset="0"/>
              </a:rPr>
              <a:t>updated” (</a:t>
            </a:r>
            <a:r>
              <a:rPr lang="en-US" sz="5400" b="0" i="0">
                <a:solidFill>
                  <a:srgbClr val="FFFFFF"/>
                </a:solidFill>
                <a:effectLst/>
                <a:latin typeface="Amasis MT Pro Medium" panose="02040604050005020304" pitchFamily="18" charset="0"/>
              </a:rPr>
              <a:t>Yasmin, 2015)</a:t>
            </a:r>
            <a:r>
              <a:rPr lang="en-US" sz="5400">
                <a:solidFill>
                  <a:srgbClr val="FFFFFF"/>
                </a:solidFill>
                <a:latin typeface="Amasis MT Pro Medium" panose="02040604050005020304" pitchFamily="18" charset="0"/>
              </a:rPr>
              <a:t>.</a:t>
            </a:r>
            <a:br>
              <a:rPr lang="en-US" sz="5400">
                <a:solidFill>
                  <a:srgbClr val="FFFFFF"/>
                </a:solidFill>
                <a:latin typeface="Amasis MT Pro Medium" panose="02040604050005020304" pitchFamily="18" charset="0"/>
              </a:rPr>
            </a:br>
            <a:br>
              <a:rPr lang="en-US" sz="5400">
                <a:solidFill>
                  <a:srgbClr val="FFFFFF"/>
                </a:solidFill>
                <a:latin typeface="Amasis MT Pro Medium" panose="02040604050005020304" pitchFamily="18" charset="0"/>
              </a:rPr>
            </a:br>
            <a:br>
              <a:rPr lang="en-US" sz="5400">
                <a:solidFill>
                  <a:srgbClr val="FFFFFF"/>
                </a:solidFill>
                <a:latin typeface="Amasis MT Pro Medium" panose="02040604050005020304" pitchFamily="18" charset="0"/>
              </a:rPr>
            </a:br>
            <a:endParaRPr lang="en-GB" sz="5400">
              <a:solidFill>
                <a:srgbClr val="FF0000"/>
              </a:solidFill>
              <a:latin typeface="Amasis MT Pro Medium" panose="02040604050005020304" pitchFamily="18" charset="0"/>
            </a:endParaRPr>
          </a:p>
        </p:txBody>
      </p:sp>
    </p:spTree>
    <p:extLst>
      <p:ext uri="{BB962C8B-B14F-4D97-AF65-F5344CB8AC3E}">
        <p14:creationId xmlns:p14="http://schemas.microsoft.com/office/powerpoint/2010/main" val="3784677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E9E0-FDC7-366E-7535-84CF2F5E249A}"/>
              </a:ext>
            </a:extLst>
          </p:cNvPr>
          <p:cNvSpPr>
            <a:spLocks noGrp="1"/>
          </p:cNvSpPr>
          <p:nvPr>
            <p:ph type="title"/>
          </p:nvPr>
        </p:nvSpPr>
        <p:spPr>
          <a:xfrm>
            <a:off x="0" y="0"/>
            <a:ext cx="12192000" cy="6858000"/>
          </a:xfrm>
        </p:spPr>
        <p:txBody>
          <a:bodyPr>
            <a:normAutofit/>
          </a:bodyPr>
          <a:lstStyle/>
          <a:p>
            <a:pPr algn="ctr"/>
            <a:r>
              <a:rPr lang="en-US" sz="3600" dirty="0">
                <a:solidFill>
                  <a:srgbClr val="FF0000"/>
                </a:solidFill>
                <a:latin typeface="Amasis MT Pro Medium" panose="02040604050005020304" pitchFamily="18" charset="0"/>
              </a:rPr>
              <a:t>Advantages of Digital Marketing</a:t>
            </a:r>
            <a:r>
              <a:rPr lang="en-US" sz="3600" dirty="0">
                <a:solidFill>
                  <a:srgbClr val="FFFFFF"/>
                </a:solidFill>
                <a:latin typeface="Amasis MT Pro Medium" panose="02040604050005020304" pitchFamily="18" charset="0"/>
              </a:rPr>
              <a:t> </a:t>
            </a:r>
            <a:br>
              <a:rPr lang="en-US" sz="3600" dirty="0">
                <a:solidFill>
                  <a:srgbClr val="FFFFFF"/>
                </a:solidFill>
                <a:latin typeface="Amasis MT Pro Medium" panose="02040604050005020304" pitchFamily="18" charset="0"/>
              </a:rPr>
            </a:br>
            <a:br>
              <a:rPr lang="en-US" sz="3600" dirty="0">
                <a:solidFill>
                  <a:srgbClr val="FFFFFF"/>
                </a:solidFill>
                <a:latin typeface="Amasis MT Pro Medium" panose="02040604050005020304" pitchFamily="18" charset="0"/>
              </a:rPr>
            </a:br>
            <a: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t>“Digital marketing offers consumers several benefits, including staying updated on company information and engaging with the company's activities” </a:t>
            </a:r>
            <a:r>
              <a:rPr lang="en-US" sz="3600" dirty="0">
                <a:effectLst/>
                <a:latin typeface="Amasis MT Pro Medium" panose="02040604050005020304" pitchFamily="18" charset="0"/>
                <a:ea typeface="Calibri" panose="020F0502020204030204" pitchFamily="34" charset="0"/>
                <a:cs typeface="Times New Roman" panose="02020603050405020304" pitchFamily="18" charset="0"/>
              </a:rPr>
              <a:t>(Yasmin, 2015)</a:t>
            </a:r>
            <a: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t>. </a:t>
            </a:r>
            <a:b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br>
            <a:b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br>
            <a:r>
              <a:rPr lang="en-US" sz="3600" dirty="0">
                <a:solidFill>
                  <a:srgbClr val="FF0000"/>
                </a:solidFill>
                <a:latin typeface="Amasis MT Pro Medium" panose="02040604050005020304" pitchFamily="18" charset="0"/>
              </a:rPr>
              <a:t>Disadvantages of Digital Marketing</a:t>
            </a:r>
            <a:br>
              <a:rPr lang="en-US"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“The use of digital marketing makes business organisations an "open book" for competitors” (</a:t>
            </a:r>
            <a:r>
              <a:rPr lang="en-GB" sz="3600" b="0" i="0" dirty="0" err="1">
                <a:solidFill>
                  <a:srgbClr val="222222"/>
                </a:solidFill>
                <a:effectLst/>
                <a:latin typeface="Amasis MT Pro Medium" panose="02040604050005020304" pitchFamily="18" charset="0"/>
              </a:rPr>
              <a:t>Veleva</a:t>
            </a:r>
            <a:r>
              <a:rPr lang="en-GB" sz="3600" b="0" i="0" dirty="0">
                <a:solidFill>
                  <a:srgbClr val="222222"/>
                </a:solidFill>
                <a:effectLst/>
                <a:latin typeface="Amasis MT Pro Medium" panose="02040604050005020304" pitchFamily="18" charset="0"/>
              </a:rPr>
              <a:t>, 2020)</a:t>
            </a:r>
            <a:r>
              <a:rPr lang="en-GB" sz="3600" dirty="0">
                <a:latin typeface="Amasis MT Pro Medium" panose="02040604050005020304" pitchFamily="18" charset="0"/>
              </a:rPr>
              <a:t>.</a:t>
            </a:r>
          </a:p>
        </p:txBody>
      </p:sp>
    </p:spTree>
    <p:extLst>
      <p:ext uri="{BB962C8B-B14F-4D97-AF65-F5344CB8AC3E}">
        <p14:creationId xmlns:p14="http://schemas.microsoft.com/office/powerpoint/2010/main" val="179771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B9710-4039-F957-5283-2E0DF0CECCEF}"/>
              </a:ext>
            </a:extLst>
          </p:cNvPr>
          <p:cNvSpPr>
            <a:spLocks noGrp="1"/>
          </p:cNvSpPr>
          <p:nvPr>
            <p:ph type="title"/>
          </p:nvPr>
        </p:nvSpPr>
        <p:spPr>
          <a:xfrm>
            <a:off x="0" y="0"/>
            <a:ext cx="12192000" cy="6858000"/>
          </a:xfrm>
        </p:spPr>
        <p:txBody>
          <a:bodyPr>
            <a:normAutofit/>
          </a:bodyPr>
          <a:lstStyle/>
          <a:p>
            <a:pPr algn="ctr"/>
            <a:r>
              <a:rPr lang="en-GB" sz="3600" dirty="0">
                <a:solidFill>
                  <a:srgbClr val="FF0000"/>
                </a:solidFill>
                <a:latin typeface="Amasis MT Pro Medium" panose="02040604050005020304" pitchFamily="18" charset="0"/>
              </a:rPr>
              <a:t>Advantages of Social media</a:t>
            </a:r>
            <a:br>
              <a:rPr lang="en-GB"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“One of the significant advantages of social media tools, which has been reported many times in the research, is the creation of community” (</a:t>
            </a:r>
            <a:r>
              <a:rPr lang="en-GB" sz="3600" b="0" dirty="0">
                <a:solidFill>
                  <a:srgbClr val="222222"/>
                </a:solidFill>
                <a:effectLst/>
                <a:latin typeface="Amasis MT Pro Medium" panose="02040604050005020304" pitchFamily="18" charset="0"/>
              </a:rPr>
              <a:t>Roebuck, 2013)</a:t>
            </a:r>
            <a:r>
              <a:rPr lang="en-GB" sz="3600" dirty="0">
                <a:latin typeface="Amasis MT Pro Medium" panose="02040604050005020304" pitchFamily="18" charset="0"/>
              </a:rPr>
              <a:t>.</a:t>
            </a:r>
            <a:br>
              <a:rPr lang="en-GB" sz="3600" dirty="0">
                <a:latin typeface="Amasis MT Pro Medium" panose="02040604050005020304" pitchFamily="18" charset="0"/>
              </a:rPr>
            </a:br>
            <a:br>
              <a:rPr lang="en-GB" sz="3600" dirty="0">
                <a:latin typeface="Amasis MT Pro Medium" panose="02040604050005020304" pitchFamily="18" charset="0"/>
              </a:rPr>
            </a:br>
            <a:r>
              <a:rPr lang="en-GB" sz="3600" dirty="0">
                <a:solidFill>
                  <a:srgbClr val="FF0000"/>
                </a:solidFill>
                <a:latin typeface="Amasis MT Pro Medium" panose="02040604050005020304" pitchFamily="18" charset="0"/>
              </a:rPr>
              <a:t>Disadvantages of Social media</a:t>
            </a:r>
            <a:br>
              <a:rPr lang="en-GB"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“For all of its advantages, the incredibly assessable and rapid nature of social media, particularly via mobile technology, has disadvantages” (</a:t>
            </a:r>
            <a:r>
              <a:rPr lang="en-GB" sz="3600" b="0" i="0" dirty="0">
                <a:solidFill>
                  <a:srgbClr val="222222"/>
                </a:solidFill>
                <a:effectLst/>
                <a:latin typeface="Amasis MT Pro Medium" panose="02040604050005020304" pitchFamily="18" charset="0"/>
              </a:rPr>
              <a:t>Holmes, 2011)</a:t>
            </a:r>
            <a:r>
              <a:rPr lang="en-GB" sz="3600" dirty="0">
                <a:latin typeface="Amasis MT Pro Medium" panose="02040604050005020304" pitchFamily="18" charset="0"/>
              </a:rPr>
              <a:t>.</a:t>
            </a:r>
          </a:p>
        </p:txBody>
      </p:sp>
    </p:spTree>
    <p:extLst>
      <p:ext uri="{BB962C8B-B14F-4D97-AF65-F5344CB8AC3E}">
        <p14:creationId xmlns:p14="http://schemas.microsoft.com/office/powerpoint/2010/main" val="123589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F37B-A3AB-89A2-1E3D-B74CED472EFC}"/>
              </a:ext>
            </a:extLst>
          </p:cNvPr>
          <p:cNvSpPr>
            <a:spLocks noGrp="1"/>
          </p:cNvSpPr>
          <p:nvPr>
            <p:ph type="title"/>
          </p:nvPr>
        </p:nvSpPr>
        <p:spPr>
          <a:xfrm>
            <a:off x="0" y="0"/>
            <a:ext cx="12192000" cy="6858000"/>
          </a:xfrm>
        </p:spPr>
        <p:txBody>
          <a:bodyPr>
            <a:normAutofit/>
          </a:bodyPr>
          <a:lstStyle/>
          <a:p>
            <a:pPr algn="ctr"/>
            <a:r>
              <a:rPr lang="en-GB" sz="3200" b="0" i="0">
                <a:solidFill>
                  <a:srgbClr val="FF0000"/>
                </a:solidFill>
                <a:effectLst/>
                <a:latin typeface="Amasis MT Pro Medium" panose="02040604050005020304" pitchFamily="18" charset="0"/>
              </a:rPr>
              <a:t>References</a:t>
            </a:r>
            <a:br>
              <a:rPr lang="en-GB" sz="3200" b="0" i="0">
                <a:solidFill>
                  <a:srgbClr val="FF0000"/>
                </a:solidFill>
                <a:effectLst/>
                <a:latin typeface="Amasis MT Pro Medium" panose="02040604050005020304" pitchFamily="18" charset="0"/>
              </a:rPr>
            </a:br>
            <a:br>
              <a:rPr lang="en-GB" sz="2400" b="0" i="0">
                <a:solidFill>
                  <a:srgbClr val="222222"/>
                </a:solidFill>
                <a:effectLst/>
                <a:latin typeface="Amasis MT Pro Medium" panose="02040604050005020304" pitchFamily="18" charset="0"/>
              </a:rPr>
            </a:br>
            <a:r>
              <a:rPr lang="en-GB" sz="2400" b="0" i="0">
                <a:solidFill>
                  <a:srgbClr val="222222"/>
                </a:solidFill>
                <a:effectLst/>
                <a:latin typeface="Amasis MT Pro Medium" panose="02040604050005020304" pitchFamily="18" charset="0"/>
              </a:rPr>
              <a:t>Holmes, W.S., 2011. Crisis communications and social media: Advantages, disadvantages and best practices.</a:t>
            </a:r>
            <a:br>
              <a:rPr lang="en-GB" sz="2400" b="0" i="0">
                <a:solidFill>
                  <a:srgbClr val="222222"/>
                </a:solidFill>
                <a:effectLst/>
                <a:latin typeface="Amasis MT Pro Medium" panose="02040604050005020304" pitchFamily="18" charset="0"/>
              </a:rPr>
            </a:br>
            <a:r>
              <a:rPr lang="en-GB" sz="2400" b="0">
                <a:solidFill>
                  <a:srgbClr val="222222"/>
                </a:solidFill>
                <a:effectLst/>
                <a:latin typeface="Amasis MT Pro Medium" panose="02040604050005020304" pitchFamily="18" charset="0"/>
              </a:rPr>
              <a:t>Roebuck, D., Siha, S. and Bell, R.L., 2013. Faculty usage of social media and mobile devices: Analysis of advantages and concerns. Interdisciplinary Journal of E-Learning and Learning Objects, 9, p.171.</a:t>
            </a:r>
            <a:br>
              <a:rPr lang="en-GB" sz="2400" b="0" i="0">
                <a:solidFill>
                  <a:srgbClr val="222222"/>
                </a:solidFill>
                <a:effectLst/>
                <a:latin typeface="Amasis MT Pro Medium" panose="02040604050005020304" pitchFamily="18" charset="0"/>
              </a:rPr>
            </a:br>
            <a:r>
              <a:rPr lang="en-GB" sz="2800" b="0" i="0">
                <a:solidFill>
                  <a:srgbClr val="222222"/>
                </a:solidFill>
                <a:effectLst/>
                <a:latin typeface="Amasis MT Pro Medium" panose="02040604050005020304" pitchFamily="18" charset="0"/>
              </a:rPr>
              <a:t>Sawicki, A., 2016. Digital marketing. </a:t>
            </a:r>
            <a:r>
              <a:rPr lang="en-GB" sz="2800" b="0" i="1">
                <a:solidFill>
                  <a:srgbClr val="222222"/>
                </a:solidFill>
                <a:effectLst/>
                <a:latin typeface="Amasis MT Pro Medium" panose="02040604050005020304" pitchFamily="18" charset="0"/>
              </a:rPr>
              <a:t>World Scientific News</a:t>
            </a:r>
            <a:r>
              <a:rPr lang="en-GB" sz="2800" b="0" i="0">
                <a:solidFill>
                  <a:srgbClr val="222222"/>
                </a:solidFill>
                <a:effectLst/>
                <a:latin typeface="Amasis MT Pro Medium" panose="02040604050005020304" pitchFamily="18" charset="0"/>
              </a:rPr>
              <a:t>, (48), pp.82-88.</a:t>
            </a:r>
            <a:br>
              <a:rPr lang="en-GB" sz="2800" b="0" i="0">
                <a:solidFill>
                  <a:srgbClr val="222222"/>
                </a:solidFill>
                <a:effectLst/>
                <a:latin typeface="Amasis MT Pro Medium" panose="02040604050005020304" pitchFamily="18" charset="0"/>
              </a:rPr>
            </a:br>
            <a:r>
              <a:rPr lang="en-GB" sz="2400" b="0" i="0" err="1">
                <a:solidFill>
                  <a:srgbClr val="222222"/>
                </a:solidFill>
                <a:effectLst/>
                <a:latin typeface="Amasis MT Pro Medium" panose="02040604050005020304" pitchFamily="18" charset="0"/>
              </a:rPr>
              <a:t>Veleva</a:t>
            </a:r>
            <a:r>
              <a:rPr lang="en-GB" sz="2400" b="0" i="0">
                <a:solidFill>
                  <a:srgbClr val="222222"/>
                </a:solidFill>
                <a:effectLst/>
                <a:latin typeface="Amasis MT Pro Medium" panose="02040604050005020304" pitchFamily="18" charset="0"/>
              </a:rPr>
              <a:t>, S.S. and </a:t>
            </a:r>
            <a:r>
              <a:rPr lang="en-GB" sz="2400" b="0" i="0" err="1">
                <a:solidFill>
                  <a:srgbClr val="222222"/>
                </a:solidFill>
                <a:effectLst/>
                <a:latin typeface="Amasis MT Pro Medium" panose="02040604050005020304" pitchFamily="18" charset="0"/>
              </a:rPr>
              <a:t>Tsvetanova</a:t>
            </a:r>
            <a:r>
              <a:rPr lang="en-GB" sz="2400" b="0" i="0">
                <a:solidFill>
                  <a:srgbClr val="222222"/>
                </a:solidFill>
                <a:effectLst/>
                <a:latin typeface="Amasis MT Pro Medium" panose="02040604050005020304" pitchFamily="18" charset="0"/>
              </a:rPr>
              <a:t>, A.I., 2020, September. Characteristics of the digital marketing advantages and disadvantages. In </a:t>
            </a:r>
            <a:r>
              <a:rPr lang="en-GB" sz="2400" b="0" i="1">
                <a:solidFill>
                  <a:srgbClr val="222222"/>
                </a:solidFill>
                <a:effectLst/>
                <a:latin typeface="Amasis MT Pro Medium" panose="02040604050005020304" pitchFamily="18" charset="0"/>
              </a:rPr>
              <a:t>IOP Conference Series: Materials Science and Engineering</a:t>
            </a:r>
            <a:r>
              <a:rPr lang="en-GB" sz="2400" b="0" i="0">
                <a:solidFill>
                  <a:srgbClr val="222222"/>
                </a:solidFill>
                <a:effectLst/>
                <a:latin typeface="Amasis MT Pro Medium" panose="02040604050005020304" pitchFamily="18" charset="0"/>
              </a:rPr>
              <a:t> (Vol. 940, No. 1, p. 012065). IOP Publishing</a:t>
            </a:r>
            <a:r>
              <a:rPr lang="en-GB" sz="2400">
                <a:solidFill>
                  <a:srgbClr val="222222"/>
                </a:solidFill>
                <a:latin typeface="Arial" panose="020B0604020202020204" pitchFamily="34" charset="0"/>
              </a:rPr>
              <a:t>.</a:t>
            </a:r>
            <a:br>
              <a:rPr lang="en-GB" sz="2400">
                <a:solidFill>
                  <a:srgbClr val="222222"/>
                </a:solidFill>
                <a:latin typeface="Arial" panose="020B0604020202020204" pitchFamily="34" charset="0"/>
              </a:rPr>
            </a:br>
            <a:br>
              <a:rPr lang="en-GB" sz="1100" b="0" i="0">
                <a:solidFill>
                  <a:srgbClr val="222222"/>
                </a:solidFill>
                <a:effectLst/>
                <a:latin typeface="Arial" panose="020B0604020202020204" pitchFamily="34" charset="0"/>
              </a:rPr>
            </a:br>
            <a:r>
              <a:rPr lang="en-GB" sz="2400" b="0" i="0">
                <a:solidFill>
                  <a:srgbClr val="222222"/>
                </a:solidFill>
                <a:effectLst/>
                <a:latin typeface="Amasis MT Pro Medium" panose="02040604050005020304" pitchFamily="18" charset="0"/>
              </a:rPr>
              <a:t>Yasmin, A., Tasneem, S. and Fatema, K., 2015. Effectiveness of digital marketing in the challenging age: An empirical study. </a:t>
            </a:r>
            <a:r>
              <a:rPr lang="en-GB" sz="2400" b="0" i="1">
                <a:solidFill>
                  <a:srgbClr val="222222"/>
                </a:solidFill>
                <a:effectLst/>
                <a:latin typeface="Amasis MT Pro Medium" panose="02040604050005020304" pitchFamily="18" charset="0"/>
              </a:rPr>
              <a:t>International Journal of Management Science and Business Administration</a:t>
            </a:r>
            <a:r>
              <a:rPr lang="en-GB" sz="2400" b="0" i="0">
                <a:solidFill>
                  <a:srgbClr val="222222"/>
                </a:solidFill>
                <a:effectLst/>
                <a:latin typeface="Amasis MT Pro Medium" panose="02040604050005020304" pitchFamily="18" charset="0"/>
              </a:rPr>
              <a:t>, </a:t>
            </a:r>
            <a:r>
              <a:rPr lang="en-GB" sz="2400" b="0" i="1">
                <a:solidFill>
                  <a:srgbClr val="222222"/>
                </a:solidFill>
                <a:effectLst/>
                <a:latin typeface="Amasis MT Pro Medium" panose="02040604050005020304" pitchFamily="18" charset="0"/>
              </a:rPr>
              <a:t>1</a:t>
            </a:r>
            <a:r>
              <a:rPr lang="en-GB" sz="2400" b="0" i="0">
                <a:solidFill>
                  <a:srgbClr val="222222"/>
                </a:solidFill>
                <a:effectLst/>
                <a:latin typeface="Amasis MT Pro Medium" panose="02040604050005020304" pitchFamily="18" charset="0"/>
              </a:rPr>
              <a:t>(5), pp.69-80.</a:t>
            </a:r>
            <a:endParaRPr lang="en-GB" sz="2400">
              <a:latin typeface="Amasis MT Pro Medium" panose="02040604050005020304" pitchFamily="18" charset="0"/>
            </a:endParaRPr>
          </a:p>
        </p:txBody>
      </p:sp>
    </p:spTree>
    <p:extLst>
      <p:ext uri="{BB962C8B-B14F-4D97-AF65-F5344CB8AC3E}">
        <p14:creationId xmlns:p14="http://schemas.microsoft.com/office/powerpoint/2010/main" val="1272828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0" ma:contentTypeDescription="Create a new document." ma:contentTypeScope="" ma:versionID="9572663e6c3aa28047513da4bc73e096">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28ffbafb7902596859b03610e1b4702"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DateTaken"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B486C8-3BF7-40D1-A91B-9B2659460D6E}">
  <ds:schemaRefs>
    <ds:schemaRef ds:uri="http://schemas.microsoft.com/office/2006/metadata/properties"/>
    <ds:schemaRef ds:uri="http://purl.org/dc/dcmitype/"/>
    <ds:schemaRef ds:uri="http://schemas.microsoft.com/office/2006/documentManagement/types"/>
    <ds:schemaRef ds:uri="http://schemas.microsoft.com/office/infopath/2007/PartnerControls"/>
    <ds:schemaRef ds:uri="http://www.w3.org/XML/1998/namespace"/>
    <ds:schemaRef ds:uri="http://purl.org/dc/terms/"/>
    <ds:schemaRef ds:uri="http://purl.org/dc/elements/1.1/"/>
    <ds:schemaRef ds:uri="http://schemas.openxmlformats.org/package/2006/metadata/core-properties"/>
    <ds:schemaRef ds:uri="0cb976d4-72d8-43fd-a100-21d54766e958"/>
    <ds:schemaRef ds:uri="da3f2772-8f1e-4acb-bd98-3a0ee892f48a"/>
  </ds:schemaRefs>
</ds:datastoreItem>
</file>

<file path=customXml/itemProps2.xml><?xml version="1.0" encoding="utf-8"?>
<ds:datastoreItem xmlns:ds="http://schemas.openxmlformats.org/officeDocument/2006/customXml" ds:itemID="{821B3649-34FA-4D9F-88B1-4B0C349D843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9946557-4F4E-4815-A768-2960D4E195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424</Words>
  <Application>Microsoft Office PowerPoint</Application>
  <PresentationFormat>Widescreen</PresentationFormat>
  <Paragraphs>6</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Amasis MT Pro Medium</vt:lpstr>
      <vt:lpstr>Arial</vt:lpstr>
      <vt:lpstr>Calibri</vt:lpstr>
      <vt:lpstr>Calibri Light</vt:lpstr>
      <vt:lpstr>Office Theme</vt:lpstr>
      <vt:lpstr> Name- Tekle Atobrhan                     (2210427) Lecturer - Maria  Heffernan Submission Date - 04/12/2023 </vt:lpstr>
      <vt:lpstr>        Digital Marketing “Digital marketing can be defined as the exploitation of digital technologies, which are used to create channels to reach potential recipients, to achieve the enterprise’s goals, through more effective fulfilment of the consumer needs” (Sawicki, 2016). updated” (Yasmin, 2015).   </vt:lpstr>
      <vt:lpstr>Advantages of Digital Marketing   “Digital marketing offers consumers several benefits, including staying updated on company information and engaging with the company's activities” (Yasmin, 2015).   Disadvantages of Digital Marketing  “The use of digital marketing makes business organisations an "open book" for competitors” (Veleva, 2020).</vt:lpstr>
      <vt:lpstr>Advantages of Social media  “One of the significant advantages of social media tools, which has been reported many times in the research, is the creation of community” (Roebuck, 2013).  Disadvantages of Social media  “For all of its advantages, the incredibly assessable and rapid nature of social media, particularly via mobile technology, has disadvantages” (Holmes, 2011).</vt:lpstr>
      <vt:lpstr>References  Holmes, W.S., 2011. Crisis communications and social media: Advantages, disadvantages and best practices. Roebuck, D., Siha, S. and Bell, R.L., 2013. Faculty usage of social media and mobile devices: Analysis of advantages and concerns. Interdisciplinary Journal of E-Learning and Learning Objects, 9, p.171. Sawicki, A., 2016. Digital marketing. World Scientific News, (48), pp.82-88. Veleva, S.S. and Tsvetanova, A.I., 2020, September. Characteristics of the digital marketing advantages and disadvantages. In IOP Conference Series: Materials Science and Engineering (Vol. 940, No. 1, p. 012065). IOP Publishing.  Yasmin, A., Tasneem, S. and Fatema, K., 2015. Effectiveness of digital marketing in the challenging age: An empirical study. International Journal of Management Science and Business Administration, 1(5), pp.69-80.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Tekle Atobrhan                     (2210427) Lecturer - Maria  Heffernan Submission Date - 04/12/2023 </dc:title>
  <dc:creator>tekle</dc:creator>
  <cp:lastModifiedBy>tekle</cp:lastModifiedBy>
  <cp:revision>1</cp:revision>
  <dcterms:created xsi:type="dcterms:W3CDTF">2023-11-27T12:21:19Z</dcterms:created>
  <dcterms:modified xsi:type="dcterms:W3CDTF">2023-12-05T17:22:44Z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