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3717B9-E9EC-4DB5-93BA-31324C48CF31}" type="datetimeFigureOut">
              <a:rPr lang="en-IN" smtClean="0"/>
              <a:t>16-08-2023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3F2FD2-81DD-4D10-A373-A5504DE883E4}" type="slidenum">
              <a:rPr lang="en-IN" smtClean="0"/>
              <a:t>‹#›</a:t>
            </a:fld>
            <a:endParaRPr lang="en-IN"/>
          </a:p>
        </p:txBody>
      </p:sp>
    </p:spTree>
    <p:extLst>
      <p:ext uri="{BB962C8B-B14F-4D97-AF65-F5344CB8AC3E}">
        <p14:creationId xmlns:p14="http://schemas.microsoft.com/office/powerpoint/2010/main" val="3740077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startup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which intends to revolutionise the beauty and wellness industries, will be thoroughly explained in the presentation that follows. A variety of high-end beauty services will be provided by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emphasising a fusion of modern trends and </a:t>
            </a:r>
            <a:r>
              <a:rPr lang="en-IN" sz="1800" dirty="0" err="1">
                <a:effectLst/>
                <a:latin typeface="Times New Roman" panose="02020603050405020304" pitchFamily="18" charset="0"/>
                <a:ea typeface="Arial" panose="020B0604020202020204" pitchFamily="34" charset="0"/>
                <a:cs typeface="Arial" panose="020B0604020202020204" pitchFamily="34" charset="0"/>
              </a:rPr>
              <a:t>time-honored</a:t>
            </a:r>
            <a:r>
              <a:rPr lang="en-IN" sz="1800" dirty="0">
                <a:effectLst/>
                <a:latin typeface="Times New Roman" panose="02020603050405020304" pitchFamily="18" charset="0"/>
                <a:ea typeface="Arial" panose="020B0604020202020204" pitchFamily="34" charset="0"/>
                <a:cs typeface="Arial" panose="020B0604020202020204" pitchFamily="34" charset="0"/>
              </a:rPr>
              <a:t> techniques, all in a tranquil and restorative setting. In order to ensure operational flexibility and personal liability protection, the business will use a Limited Liability Company (LLC) legal structure. The vivacious management group, led by qualified experts in the business and beauty industries, will drive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Salon's expansion. This presentation will go in-depth on the target market, including its psychographics and demographics, as well as the cutting-edge marketing techniques envisioned to effectively attract this population. Additionally, an analytical study of the market and major rivals will be presented, emphasising the exclusive value proposition of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The presentation will also clarify the financial requirements for the startup's launch and growth phases, outlining the financing distribution across several strategic sectors to guarantee long-term success and growth.</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3</a:t>
            </a:fld>
            <a:endParaRPr lang="en-IN"/>
          </a:p>
        </p:txBody>
      </p:sp>
    </p:spTree>
    <p:extLst>
      <p:ext uri="{BB962C8B-B14F-4D97-AF65-F5344CB8AC3E}">
        <p14:creationId xmlns:p14="http://schemas.microsoft.com/office/powerpoint/2010/main" val="1945177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product or service</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a prestigious men's hairdressing business in Leeds, is ready to make a stunning entry into the beauty and grooming sector. Its tactical placement will meet the grooming requirements of college students and middle-aged men by providing a variety of cutting-edge and upscale services. The business will set itself apart from competitors with its premium pricing strategy, offering customers painstakingly designed grooming packages that range from beards to brows and are all tinged with a dash of regal luxury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Raptis</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et al., 2019)</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strives to provide its discerning clientele with a transcendent grooming experience that captures the essence of monarchy while maintaining an everlasting dedication to perfection. Beyond its immediate scope, the business plans to grow throughout the UK and Europe, supported by a variety of foreign amenities like gift cards, open vouchers, and a variety of alluring advantages. The emergence of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aims to revolutionise men's grooming while setting the company on a path to global fame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Slávik</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2020)</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4</a:t>
            </a:fld>
            <a:endParaRPr lang="en-IN"/>
          </a:p>
        </p:txBody>
      </p:sp>
    </p:spTree>
    <p:extLst>
      <p:ext uri="{BB962C8B-B14F-4D97-AF65-F5344CB8AC3E}">
        <p14:creationId xmlns:p14="http://schemas.microsoft.com/office/powerpoint/2010/main" val="769105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Legal format of the startup company and Management of </a:t>
            </a:r>
            <a:r>
              <a:rPr lang="en-IN" sz="1800" b="1" kern="0" dirty="0" err="1">
                <a:effectLst/>
                <a:latin typeface="Times New Roman" panose="02020603050405020304" pitchFamily="18" charset="0"/>
                <a:ea typeface="Times New Roman" panose="02020603050405020304" pitchFamily="18" charset="0"/>
                <a:cs typeface="Times New Roman" panose="02020603050405020304" pitchFamily="18" charset="0"/>
              </a:rPr>
              <a:t>ZenGee</a:t>
            </a: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Salon</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has purposefully chosen the sole proprietorship legal structure as its basis, aligning its operations with a single owner who would oversee and direct all business-related decisions. Businesses in the UK can be categorised as sole proprietorships, partnerships, private limited companies, or corporations, each of which has specific benefits and drawbacks. A sole proprietorship means that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will be entirely owned and run by a single businessperson, giving them complete control over management choices without input from partners or other stakeholders </a:t>
            </a:r>
            <a:r>
              <a:rPr lang="en-US" sz="1800" dirty="0">
                <a:effectLst/>
                <a:latin typeface="Times New Roman" panose="02020603050405020304" pitchFamily="18" charset="0"/>
                <a:ea typeface="Arial" panose="020B0604020202020204" pitchFamily="34" charset="0"/>
                <a:cs typeface="Arial" panose="020B0604020202020204" pitchFamily="34" charset="0"/>
              </a:rPr>
              <a:t>(Stowers, 2023)</a:t>
            </a:r>
            <a:r>
              <a:rPr lang="en-IN" sz="1800" dirty="0">
                <a:effectLst/>
                <a:latin typeface="Times New Roman" panose="02020603050405020304" pitchFamily="18" charset="0"/>
                <a:ea typeface="Arial" panose="020B0604020202020204" pitchFamily="34" charset="0"/>
                <a:cs typeface="Arial" panose="020B0604020202020204" pitchFamily="34" charset="0"/>
              </a:rPr>
              <a:t>. This structure is ideal for a corporation of this size since it makes management and decision-making simple. The sole proprietor, claiming will be in charge of guiding the business's vision, developing strategies, and supervising daily operations, will serve as the centre of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Salon's administration. The structure encourages quick decisions and flexibility, but it also leaves all of the responsibility for managerial duties on the owner. Although the owner can hire a team to run different departments, ultimate control and decision-making will still reside with the owner </a:t>
            </a:r>
            <a:r>
              <a:rPr lang="en-US" sz="1800" dirty="0">
                <a:effectLst/>
                <a:latin typeface="Times New Roman" panose="02020603050405020304" pitchFamily="18" charset="0"/>
                <a:ea typeface="Arial" panose="020B0604020202020204" pitchFamily="34" charset="0"/>
                <a:cs typeface="Arial" panose="020B0604020202020204" pitchFamily="34" charset="0"/>
              </a:rPr>
              <a:t>(CFI Team, 2023)</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5</a:t>
            </a:fld>
            <a:endParaRPr lang="en-IN"/>
          </a:p>
        </p:txBody>
      </p:sp>
    </p:spTree>
    <p:extLst>
      <p:ext uri="{BB962C8B-B14F-4D97-AF65-F5344CB8AC3E}">
        <p14:creationId xmlns:p14="http://schemas.microsoft.com/office/powerpoint/2010/main" val="2590728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The target market and the marketing strategies </a:t>
            </a:r>
            <a:r>
              <a:rPr lang="en-IN" sz="1800" b="1" kern="0" dirty="0" err="1">
                <a:effectLst/>
                <a:latin typeface="Times New Roman" panose="02020603050405020304" pitchFamily="18" charset="0"/>
                <a:ea typeface="Times New Roman" panose="02020603050405020304" pitchFamily="18" charset="0"/>
                <a:cs typeface="Times New Roman" panose="02020603050405020304" pitchFamily="18" charset="0"/>
              </a:rPr>
              <a:t>ZenGee</a:t>
            </a: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Salon will adopt</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According to age demographics and financial stability,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Salon's target market is purposefully divided to maximise audience involvement. Boys and men between the ages of 15 and 60 make up the bulk of the clientele, a broad age range that includes both young adults in college and middle-aged people. This segmentation takes into account the brand's regal aura and high-end grooming services while also meeting the diverse interests and needs of this age group </a:t>
            </a:r>
            <a:r>
              <a:rPr lang="en-US" sz="1800" dirty="0">
                <a:effectLst/>
                <a:latin typeface="Times New Roman" panose="02020603050405020304" pitchFamily="18" charset="0"/>
                <a:ea typeface="Arial" panose="020B0604020202020204" pitchFamily="34" charset="0"/>
                <a:cs typeface="Arial" panose="020B0604020202020204" pitchFamily="34" charset="0"/>
              </a:rPr>
              <a:t>(Decker, 2021)</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will use precise marketing techniques to connect with and reach this target market. The firm will put a strong emphasis on exhibiting its excellent goods and services in order to build a solid reputation. Additionally, the introduction of improved service amenities like gift cards and vouchers will serve as incentives, drawing in a wider clientele.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is to develop a solid market reputation and a distinct position as the go-to location for premium men's grooming in the UK by constantly providing outstanding grooming experiences and providing added value through these facilities </a:t>
            </a:r>
            <a:r>
              <a:rPr lang="en-US" sz="1800" dirty="0">
                <a:effectLst/>
                <a:latin typeface="Times New Roman" panose="02020603050405020304" pitchFamily="18" charset="0"/>
                <a:ea typeface="Arial" panose="020B0604020202020204" pitchFamily="34" charset="0"/>
                <a:cs typeface="Arial" panose="020B0604020202020204" pitchFamily="34" charset="0"/>
              </a:rPr>
              <a:t>(</a:t>
            </a:r>
            <a:r>
              <a:rPr lang="en-US" sz="1800" dirty="0" err="1">
                <a:effectLst/>
                <a:latin typeface="Times New Roman" panose="02020603050405020304" pitchFamily="18" charset="0"/>
                <a:ea typeface="Arial" panose="020B0604020202020204" pitchFamily="34" charset="0"/>
                <a:cs typeface="Arial" panose="020B0604020202020204" pitchFamily="34" charset="0"/>
              </a:rPr>
              <a:t>Mackeviciute</a:t>
            </a:r>
            <a:r>
              <a:rPr lang="en-US" sz="1800" dirty="0">
                <a:effectLst/>
                <a:latin typeface="Times New Roman" panose="02020603050405020304" pitchFamily="18" charset="0"/>
                <a:ea typeface="Arial" panose="020B0604020202020204" pitchFamily="34" charset="0"/>
                <a:cs typeface="Arial" panose="020B0604020202020204" pitchFamily="34" charset="0"/>
              </a:rPr>
              <a:t>, 2022)</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6</a:t>
            </a:fld>
            <a:endParaRPr lang="en-IN"/>
          </a:p>
        </p:txBody>
      </p:sp>
    </p:spTree>
    <p:extLst>
      <p:ext uri="{BB962C8B-B14F-4D97-AF65-F5344CB8AC3E}">
        <p14:creationId xmlns:p14="http://schemas.microsoft.com/office/powerpoint/2010/main" val="2180856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Industry and Competitors analysis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Operating in the cutthroat beauty and grooming sector is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With a focus on high-end men's grooming services, it distinguishes itself by fusing modern trends with regal components. Key rivals include well-known men's salons that provide comparable services.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distinguishes itself by emphasising a royal experience. The direction of industry developments is towards individualised experiences and services. While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ZenGee's</a:t>
            </a:r>
            <a:r>
              <a:rPr lang="en-IN" sz="1800" dirty="0">
                <a:effectLst/>
                <a:latin typeface="Times New Roman" panose="02020603050405020304" pitchFamily="18" charset="0"/>
                <a:ea typeface="Arial" panose="020B0604020202020204" pitchFamily="34" charset="0"/>
                <a:cs typeface="Arial" panose="020B0604020202020204" pitchFamily="34" charset="0"/>
              </a:rPr>
              <a:t> emphasis on a certain demographic and distinctive positioning set the foundation for difference and growth, continuous innovation, high-quality service, and effective marketing will be essential for the company's success in the face of competition.</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7</a:t>
            </a:fld>
            <a:endParaRPr lang="en-IN"/>
          </a:p>
        </p:txBody>
      </p:sp>
    </p:spTree>
    <p:extLst>
      <p:ext uri="{BB962C8B-B14F-4D97-AF65-F5344CB8AC3E}">
        <p14:creationId xmlns:p14="http://schemas.microsoft.com/office/powerpoint/2010/main" val="3935652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Funding requirement and ways funds will be used</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 predicted figure of £6,500 is needed for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Salon's initial enterprise in order to establish it strategically. This budget includes a number of essential elements, including £1,800 for creating an infrastructure that meets the standards of the fashion industry and £1,900 for purchasing and installing machinery, technological equipment, and resources. To ensure a strong brand presence and client involvement, a portion of the funds will also be used for marketing and personnel compensation.</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can look into two main funding sources to obtain these funds:</a:t>
            </a:r>
          </a:p>
          <a:p>
            <a:pPr algn="just">
              <a:lnSpc>
                <a:spcPct val="200000"/>
              </a:lnSpc>
            </a:pPr>
            <a:r>
              <a:rPr lang="en-IN" sz="1800" b="1" i="1" dirty="0">
                <a:effectLst/>
                <a:latin typeface="Times New Roman" panose="02020603050405020304" pitchFamily="18" charset="0"/>
                <a:ea typeface="Arial" panose="020B0604020202020204" pitchFamily="34" charset="0"/>
                <a:cs typeface="Arial" panose="020B0604020202020204" pitchFamily="34" charset="0"/>
              </a:rPr>
              <a:t>Bank Loans:</a:t>
            </a:r>
            <a:r>
              <a:rPr lang="en-IN" sz="1800" dirty="0">
                <a:effectLst/>
                <a:latin typeface="Times New Roman" panose="02020603050405020304" pitchFamily="18" charset="0"/>
                <a:ea typeface="Arial" panose="020B0604020202020204" pitchFamily="34" charset="0"/>
                <a:cs typeface="Arial" panose="020B0604020202020204" pitchFamily="34" charset="0"/>
              </a:rPr>
              <a:t> The sole proprietorship business structure enables it to choose bank loans, which are a dependable and secure way to raise funds. This choice is appealing because of the low interest rates on company loans in the UK. Bank loans, however, come with a lot of paperwork and possible repayment requirements </a:t>
            </a:r>
            <a:r>
              <a:rPr lang="en-US" sz="1800" dirty="0">
                <a:effectLst/>
                <a:latin typeface="Times New Roman" panose="02020603050405020304" pitchFamily="18" charset="0"/>
                <a:ea typeface="Arial" panose="020B0604020202020204" pitchFamily="34" charset="0"/>
                <a:cs typeface="Arial" panose="020B0604020202020204" pitchFamily="34" charset="0"/>
              </a:rPr>
              <a:t>(</a:t>
            </a:r>
            <a:r>
              <a:rPr lang="en-US" sz="1800" dirty="0" err="1">
                <a:effectLst/>
                <a:latin typeface="Times New Roman" panose="02020603050405020304" pitchFamily="18" charset="0"/>
                <a:ea typeface="Arial" panose="020B0604020202020204" pitchFamily="34" charset="0"/>
                <a:cs typeface="Arial" panose="020B0604020202020204" pitchFamily="34" charset="0"/>
              </a:rPr>
              <a:t>Lavinsky</a:t>
            </a:r>
            <a:r>
              <a:rPr lang="en-US" sz="1800" dirty="0">
                <a:effectLst/>
                <a:latin typeface="Times New Roman" panose="02020603050405020304" pitchFamily="18" charset="0"/>
                <a:ea typeface="Arial" panose="020B0604020202020204" pitchFamily="34" charset="0"/>
                <a:cs typeface="Arial" panose="020B0604020202020204" pitchFamily="34" charset="0"/>
              </a:rPr>
              <a:t>, 2022)</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r>
              <a:rPr lang="en-IN" sz="1800" b="1" i="1" kern="0" dirty="0">
                <a:effectLst/>
                <a:latin typeface="Times New Roman" panose="02020603050405020304" pitchFamily="18" charset="0"/>
                <a:ea typeface="Arial" panose="020B0604020202020204" pitchFamily="34" charset="0"/>
                <a:cs typeface="Arial" panose="020B0604020202020204" pitchFamily="34" charset="0"/>
              </a:rPr>
              <a:t>Crowdfunding:</a:t>
            </a:r>
            <a:r>
              <a:rPr lang="en-IN" sz="1800" kern="0" dirty="0">
                <a:effectLst/>
                <a:latin typeface="Times New Roman" panose="02020603050405020304" pitchFamily="18" charset="0"/>
                <a:ea typeface="Arial" panose="020B0604020202020204" pitchFamily="34" charset="0"/>
                <a:cs typeface="Arial" panose="020B0604020202020204" pitchFamily="34" charset="0"/>
              </a:rPr>
              <a:t> Crowdfunding is a different method of obtaining money that entails group donations from numerous people or organisations. This approach helps with brand awareness and marketing while also reducing hazards. In order to attract a larger audience and foster brand loyalty while lowering upfront expenditures,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can make use of crowdfunding platforms </a:t>
            </a:r>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Hedreen</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2023)</a:t>
            </a:r>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8</a:t>
            </a:fld>
            <a:endParaRPr lang="en-IN"/>
          </a:p>
        </p:txBody>
      </p:sp>
    </p:spTree>
    <p:extLst>
      <p:ext uri="{BB962C8B-B14F-4D97-AF65-F5344CB8AC3E}">
        <p14:creationId xmlns:p14="http://schemas.microsoft.com/office/powerpoint/2010/main" val="461814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presentation's aforementioned components have given a thorough summary of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Salon's business concept, legal structure, target market, marketing plans, industry analysis, funding needs, and prospective sources of finance. The sole proprietorship legal structure that is being proposed is consistent with the company's mission, and its market standing is improved by targeting college students and middle-aged men strategically. In order to stand out in the crowded beauty and grooming market,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combines social media involvement, influencer partnerships, and customer-focused activities. The anticipated finance needs and available opportunities for capital acquisition highlight the company's dedication to achieving its growth goals. </a:t>
            </a:r>
            <a:r>
              <a:rPr lang="en-IN" sz="180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dirty="0">
                <a:effectLst/>
                <a:latin typeface="Times New Roman" panose="02020603050405020304" pitchFamily="18" charset="0"/>
                <a:ea typeface="Arial" panose="020B0604020202020204" pitchFamily="34" charset="0"/>
                <a:cs typeface="Arial" panose="020B0604020202020204" pitchFamily="34" charset="0"/>
              </a:rPr>
              <a:t> Salon is prepared to leave its mark on the industry thanks to a client-</a:t>
            </a:r>
            <a:r>
              <a:rPr lang="en-IN" sz="1800" dirty="0" err="1">
                <a:effectLst/>
                <a:latin typeface="Times New Roman" panose="02020603050405020304" pitchFamily="18" charset="0"/>
                <a:ea typeface="Arial" panose="020B0604020202020204" pitchFamily="34" charset="0"/>
                <a:cs typeface="Arial" panose="020B0604020202020204" pitchFamily="34" charset="0"/>
              </a:rPr>
              <a:t>centered</a:t>
            </a:r>
            <a:r>
              <a:rPr lang="en-IN" sz="1800" dirty="0">
                <a:effectLst/>
                <a:latin typeface="Times New Roman" panose="02020603050405020304" pitchFamily="18" charset="0"/>
                <a:ea typeface="Arial" panose="020B0604020202020204" pitchFamily="34" charset="0"/>
                <a:cs typeface="Arial" panose="020B0604020202020204" pitchFamily="34" charset="0"/>
              </a:rPr>
              <a:t> strategy and responsible financial management.</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9</a:t>
            </a:fld>
            <a:endParaRPr lang="en-IN"/>
          </a:p>
        </p:txBody>
      </p:sp>
    </p:spTree>
    <p:extLst>
      <p:ext uri="{BB962C8B-B14F-4D97-AF65-F5344CB8AC3E}">
        <p14:creationId xmlns:p14="http://schemas.microsoft.com/office/powerpoint/2010/main" val="1235653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CFI Team,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Business Structure. </a:t>
            </a:r>
            <a:r>
              <a:rPr lang="en-IN"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800" u="sng" dirty="0">
                <a:effectLst/>
                <a:latin typeface="Times New Roman" panose="02020603050405020304" pitchFamily="18" charset="0"/>
                <a:ea typeface="Arial" panose="020B0604020202020204" pitchFamily="34" charset="0"/>
                <a:cs typeface="Arial" panose="020B0604020202020204" pitchFamily="34" charset="0"/>
              </a:rPr>
              <a:t>https://corporatefinanceinstitute.com/resources/management/business-structure/</a:t>
            </a:r>
            <a:r>
              <a:rPr lang="en-IN" sz="18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Decker, A., (2021). </a:t>
            </a:r>
            <a:r>
              <a:rPr lang="en-IN" sz="1800" i="1" dirty="0">
                <a:effectLst/>
                <a:latin typeface="Times New Roman" panose="02020603050405020304" pitchFamily="18" charset="0"/>
                <a:ea typeface="Arial" panose="020B0604020202020204" pitchFamily="34" charset="0"/>
                <a:cs typeface="Arial" panose="020B0604020202020204" pitchFamily="34" charset="0"/>
              </a:rPr>
              <a:t>The Marketer's Guide to Segmentation, Targeting, &amp; Positioning (STP Marketing). </a:t>
            </a:r>
            <a:r>
              <a:rPr lang="en-IN"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800" u="sng" dirty="0">
                <a:effectLst/>
                <a:latin typeface="Times New Roman" panose="02020603050405020304" pitchFamily="18" charset="0"/>
                <a:ea typeface="Arial" panose="020B0604020202020204" pitchFamily="34" charset="0"/>
                <a:cs typeface="Arial" panose="020B0604020202020204" pitchFamily="34" charset="0"/>
              </a:rPr>
              <a:t>https://blog.hubspot.com/marketing/segmentation-targeting-positioning</a:t>
            </a:r>
            <a:r>
              <a:rPr lang="en-IN" sz="18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Hedreen</a:t>
            </a:r>
            <a:r>
              <a:rPr lang="en-IN" sz="1800" dirty="0">
                <a:effectLst/>
                <a:latin typeface="Times New Roman" panose="02020603050405020304" pitchFamily="18" charset="0"/>
                <a:ea typeface="Arial" panose="020B0604020202020204" pitchFamily="34" charset="0"/>
                <a:cs typeface="Arial" panose="020B0604020202020204" pitchFamily="34" charset="0"/>
              </a:rPr>
              <a:t>, S.,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Private Funding Sources for Small Businesses. </a:t>
            </a:r>
            <a:r>
              <a:rPr lang="en-IN"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800" u="sng" dirty="0">
                <a:effectLst/>
                <a:latin typeface="Times New Roman" panose="02020603050405020304" pitchFamily="18" charset="0"/>
                <a:ea typeface="Arial" panose="020B0604020202020204" pitchFamily="34" charset="0"/>
                <a:cs typeface="Arial" panose="020B0604020202020204" pitchFamily="34" charset="0"/>
              </a:rPr>
              <a:t>https://www.businessnewsdaily.com/11015-private-business-funding-sources.html</a:t>
            </a:r>
            <a:r>
              <a:rPr lang="en-IN" sz="1800" dirty="0">
                <a:effectLst/>
                <a:latin typeface="Times New Roman" panose="02020603050405020304" pitchFamily="18" charset="0"/>
                <a:ea typeface="Arial" panose="020B0604020202020204" pitchFamily="34" charset="0"/>
                <a:cs typeface="Arial" panose="020B0604020202020204" pitchFamily="34" charset="0"/>
              </a:rPr>
              <a:t>[Accessed 6 August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Lavinsky</a:t>
            </a:r>
            <a:r>
              <a:rPr lang="en-IN" sz="1800" dirty="0">
                <a:effectLst/>
                <a:latin typeface="Times New Roman" panose="02020603050405020304" pitchFamily="18" charset="0"/>
                <a:ea typeface="Arial" panose="020B0604020202020204" pitchFamily="34" charset="0"/>
                <a:cs typeface="Arial" panose="020B0604020202020204" pitchFamily="34" charset="0"/>
              </a:rPr>
              <a:t>, D., (2022). </a:t>
            </a:r>
            <a:r>
              <a:rPr lang="en-IN" sz="1800" i="1" dirty="0">
                <a:effectLst/>
                <a:latin typeface="Times New Roman" panose="02020603050405020304" pitchFamily="18" charset="0"/>
                <a:ea typeface="Arial" panose="020B0604020202020204" pitchFamily="34" charset="0"/>
                <a:cs typeface="Arial" panose="020B0604020202020204" pitchFamily="34" charset="0"/>
              </a:rPr>
              <a:t>5 Common Funding Sources. </a:t>
            </a:r>
            <a:r>
              <a:rPr lang="en-IN"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800" u="sng" dirty="0">
                <a:effectLst/>
                <a:latin typeface="Times New Roman" panose="02020603050405020304" pitchFamily="18" charset="0"/>
                <a:ea typeface="Arial" panose="020B0604020202020204" pitchFamily="34" charset="0"/>
                <a:cs typeface="Arial" panose="020B0604020202020204" pitchFamily="34" charset="0"/>
              </a:rPr>
              <a:t>https://www.growthink.com/content/5-most-common-funding-sources</a:t>
            </a:r>
            <a:r>
              <a:rPr lang="en-IN" sz="1800" dirty="0">
                <a:effectLst/>
                <a:latin typeface="Times New Roman" panose="02020603050405020304" pitchFamily="18" charset="0"/>
                <a:ea typeface="Arial" panose="020B0604020202020204" pitchFamily="34" charset="0"/>
                <a:cs typeface="Arial" panose="020B0604020202020204" pitchFamily="34" charset="0"/>
              </a:rPr>
              <a:t>[Accessed 6 August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Mackeviciute</a:t>
            </a:r>
            <a:r>
              <a:rPr lang="en-IN" sz="1800" dirty="0">
                <a:effectLst/>
                <a:latin typeface="Times New Roman" panose="02020603050405020304" pitchFamily="18" charset="0"/>
                <a:ea typeface="Arial" panose="020B0604020202020204" pitchFamily="34" charset="0"/>
                <a:cs typeface="Arial" panose="020B0604020202020204" pitchFamily="34" charset="0"/>
              </a:rPr>
              <a:t>, C., (2022). </a:t>
            </a:r>
            <a:r>
              <a:rPr lang="en-IN" sz="1800" i="1" dirty="0">
                <a:effectLst/>
                <a:latin typeface="Times New Roman" panose="02020603050405020304" pitchFamily="18" charset="0"/>
                <a:ea typeface="Arial" panose="020B0604020202020204" pitchFamily="34" charset="0"/>
                <a:cs typeface="Arial" panose="020B0604020202020204" pitchFamily="34" charset="0"/>
              </a:rPr>
              <a:t>STP Marketing: Segmentation, Targeting, Positioning Model. </a:t>
            </a:r>
            <a:r>
              <a:rPr lang="en-IN"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800" u="sng" dirty="0">
                <a:effectLst/>
                <a:latin typeface="Times New Roman" panose="02020603050405020304" pitchFamily="18" charset="0"/>
                <a:ea typeface="Arial" panose="020B0604020202020204" pitchFamily="34" charset="0"/>
                <a:cs typeface="Arial" panose="020B0604020202020204" pitchFamily="34" charset="0"/>
              </a:rPr>
              <a:t>https://www.sender.net/blog/stp-marketing/</a:t>
            </a:r>
            <a:r>
              <a:rPr lang="en-IN" sz="18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pPr algn="just">
              <a:lnSpc>
                <a:spcPct val="200000"/>
              </a:lnSpc>
            </a:pP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Raptis</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N.,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Delitheou</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V. and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Trasanidis</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C., (2019). Internet Technology in Startup Businesses and Their Contribution to the Development of Entrepreneurship in Greece. </a:t>
            </a:r>
            <a:r>
              <a:rPr lang="en-IN" sz="1800" i="1" dirty="0">
                <a:effectLst/>
                <a:latin typeface="Times New Roman" panose="02020603050405020304" pitchFamily="18" charset="0"/>
                <a:ea typeface="Arial" panose="020B0604020202020204" pitchFamily="34" charset="0"/>
                <a:cs typeface="Arial" panose="020B0604020202020204" pitchFamily="34" charset="0"/>
              </a:rPr>
              <a:t>Available at SSRN 3494556</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Slávik</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Š., (2020). Business ideas in start-ups. In </a:t>
            </a:r>
            <a:r>
              <a:rPr lang="en-IN" sz="1800" i="1" dirty="0">
                <a:effectLst/>
                <a:latin typeface="Times New Roman" panose="02020603050405020304" pitchFamily="18" charset="0"/>
                <a:ea typeface="Arial" panose="020B0604020202020204" pitchFamily="34" charset="0"/>
                <a:cs typeface="Arial" panose="020B0604020202020204" pitchFamily="34" charset="0"/>
              </a:rPr>
              <a:t>SHS Web of Conferences</a:t>
            </a:r>
            <a:r>
              <a:rPr lang="en-IN" sz="1800" dirty="0">
                <a:effectLst/>
                <a:latin typeface="Times New Roman" panose="02020603050405020304" pitchFamily="18" charset="0"/>
                <a:ea typeface="Arial" panose="020B0604020202020204" pitchFamily="34" charset="0"/>
                <a:cs typeface="Arial" panose="020B0604020202020204" pitchFamily="34" charset="0"/>
              </a:rPr>
              <a:t> (Vol. 83, p. 01063). EDP Sciences.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Stowers, J.,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How to Choose the Best Legal Structure for Your Business. </a:t>
            </a:r>
            <a:r>
              <a:rPr lang="en-IN"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800" u="sng" dirty="0">
                <a:effectLst/>
                <a:latin typeface="Times New Roman" panose="02020603050405020304" pitchFamily="18" charset="0"/>
                <a:ea typeface="Arial" panose="020B0604020202020204" pitchFamily="34" charset="0"/>
                <a:cs typeface="Arial" panose="020B0604020202020204" pitchFamily="34" charset="0"/>
              </a:rPr>
              <a:t>https://www.businessnewsdaily.com/8163-choose-legal-business-structure.html</a:t>
            </a:r>
            <a:r>
              <a:rPr lang="en-IN" sz="18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endParaRPr lang="en-IN" dirty="0"/>
          </a:p>
        </p:txBody>
      </p:sp>
      <p:sp>
        <p:nvSpPr>
          <p:cNvPr id="4" name="Slide Number Placeholder 3"/>
          <p:cNvSpPr>
            <a:spLocks noGrp="1"/>
          </p:cNvSpPr>
          <p:nvPr>
            <p:ph type="sldNum" sz="quarter" idx="5"/>
          </p:nvPr>
        </p:nvSpPr>
        <p:spPr/>
        <p:txBody>
          <a:bodyPr/>
          <a:lstStyle/>
          <a:p>
            <a:fld id="{0E3F2FD2-81DD-4D10-A373-A5504DE883E4}" type="slidenum">
              <a:rPr lang="en-IN" smtClean="0"/>
              <a:t>10</a:t>
            </a:fld>
            <a:endParaRPr lang="en-IN"/>
          </a:p>
        </p:txBody>
      </p:sp>
    </p:spTree>
    <p:extLst>
      <p:ext uri="{BB962C8B-B14F-4D97-AF65-F5344CB8AC3E}">
        <p14:creationId xmlns:p14="http://schemas.microsoft.com/office/powerpoint/2010/main" val="4282237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8929-B894-DCFC-0711-2921E7272F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49061AC-2D9E-C302-0259-0CD94B637F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6658973-6F1C-0DB7-5840-C026AE036C7C}"/>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5" name="Footer Placeholder 4">
            <a:extLst>
              <a:ext uri="{FF2B5EF4-FFF2-40B4-BE49-F238E27FC236}">
                <a16:creationId xmlns:a16="http://schemas.microsoft.com/office/drawing/2014/main" id="{2FE321CA-F7F4-B2DD-4613-543ACE38518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D2D9DF5-3142-F889-A61B-B9690D870335}"/>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263694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90FDE-1CD9-C8DE-DC08-06BF42D0D88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A5C118A-36B9-1434-8C44-8FBCC0F272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D59CC9F-EE2C-BEE1-1D7B-6C7940E69957}"/>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5" name="Footer Placeholder 4">
            <a:extLst>
              <a:ext uri="{FF2B5EF4-FFF2-40B4-BE49-F238E27FC236}">
                <a16:creationId xmlns:a16="http://schemas.microsoft.com/office/drawing/2014/main" id="{E34BB36B-52A1-34EC-48ED-6DCB5FCBE44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9AB7BC1-7306-775C-C167-16C5096A4825}"/>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2592394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6E3F3-9CCB-7EEB-23F6-93BD9829AC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FBDC778-AB7A-4CD8-FCAE-049812B43E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4C9B2D-43E3-1DBD-86E5-CEF44CAB96D5}"/>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5" name="Footer Placeholder 4">
            <a:extLst>
              <a:ext uri="{FF2B5EF4-FFF2-40B4-BE49-F238E27FC236}">
                <a16:creationId xmlns:a16="http://schemas.microsoft.com/office/drawing/2014/main" id="{A799F2E5-1028-43E4-9309-F136EB64D0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B81F33-E536-B709-007E-FC59913F44B8}"/>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269925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57904-99A4-31FB-499C-1C36A8FED69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1A14E17-F540-1038-15C2-E32EF9748E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DB743B7-BBD4-F075-AE5B-9C299D9B69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F670F44-76F0-49D0-1C27-8445FE60422D}"/>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6" name="Footer Placeholder 5">
            <a:extLst>
              <a:ext uri="{FF2B5EF4-FFF2-40B4-BE49-F238E27FC236}">
                <a16:creationId xmlns:a16="http://schemas.microsoft.com/office/drawing/2014/main" id="{DDEC412B-0672-51DD-FB6E-472B18E3EA4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CA21E35-841D-664F-C278-4490D7331AC1}"/>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1738138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5A9F-96B5-0EDD-1106-A939865E424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EC3B6C0-B793-4A76-60A5-09935661DA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1DF504-1950-5D1C-E1F9-6640BCAC0B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E4CBCBF-5FFD-B3AA-DAE9-2140DE65E8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564EF8-BFB6-4E1B-E49C-890E3EF8B4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AA9096F-47DB-992B-8FC8-5C2BCBF12F65}"/>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8" name="Footer Placeholder 7">
            <a:extLst>
              <a:ext uri="{FF2B5EF4-FFF2-40B4-BE49-F238E27FC236}">
                <a16:creationId xmlns:a16="http://schemas.microsoft.com/office/drawing/2014/main" id="{1DA52E65-C111-656A-FCE9-5B4C788CB7B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E7A0561-78EE-0725-51E8-BD46EE7A40C9}"/>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2486810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C245A-5A97-32CC-3940-F47FFD0DC51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5CCFB80-DE1D-46B3-5DFF-9896ACD8C2E7}"/>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4" name="Footer Placeholder 3">
            <a:extLst>
              <a:ext uri="{FF2B5EF4-FFF2-40B4-BE49-F238E27FC236}">
                <a16:creationId xmlns:a16="http://schemas.microsoft.com/office/drawing/2014/main" id="{881E522A-04C9-C52B-01EF-B04655FD4AF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C058247-6F19-C817-73CE-39045E29400A}"/>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3648254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92ADB8-78E7-2DEC-359F-9ED7026B5A37}"/>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3" name="Footer Placeholder 2">
            <a:extLst>
              <a:ext uri="{FF2B5EF4-FFF2-40B4-BE49-F238E27FC236}">
                <a16:creationId xmlns:a16="http://schemas.microsoft.com/office/drawing/2014/main" id="{6186058E-EE1B-D93F-6153-7C3904A88A8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54BFE27-2D99-C766-34A9-26310A4396EC}"/>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2481595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4D81-DD8F-56C9-BA1A-C60465E6E9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3858BCA-A970-4AE9-11FA-57070AEAE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57158FD-5377-F71E-6A55-CD4A3193BE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F7BD3C-AAEF-2AA1-201A-CC601A7CD8A8}"/>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6" name="Footer Placeholder 5">
            <a:extLst>
              <a:ext uri="{FF2B5EF4-FFF2-40B4-BE49-F238E27FC236}">
                <a16:creationId xmlns:a16="http://schemas.microsoft.com/office/drawing/2014/main" id="{8743CF12-D299-D812-4289-3E5D9A6A212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41FDE1F-8E15-8DE3-0E52-F2D798446608}"/>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3285263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EA8BC-389F-1328-27A9-823EBB716E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595BB07-C149-3D8C-CD19-421E0DF8E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CAA9B0D-B8F1-0B84-4D4D-16726B5E2F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DE21DE-0B70-986B-AB1A-97A14DC36638}"/>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6" name="Footer Placeholder 5">
            <a:extLst>
              <a:ext uri="{FF2B5EF4-FFF2-40B4-BE49-F238E27FC236}">
                <a16:creationId xmlns:a16="http://schemas.microsoft.com/office/drawing/2014/main" id="{BDD4DB14-F5D3-34F3-D5DE-2FFD26E5309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E081ABF-B2D4-95D0-D808-92632D17F54C}"/>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340921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C813D-D205-A1A8-8987-ADBC0AD5BDC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3315A90-C910-8FB1-0384-14A15B8DBF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F71DFF2-8FA9-A643-4C60-26FC1B377A92}"/>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5" name="Footer Placeholder 4">
            <a:extLst>
              <a:ext uri="{FF2B5EF4-FFF2-40B4-BE49-F238E27FC236}">
                <a16:creationId xmlns:a16="http://schemas.microsoft.com/office/drawing/2014/main" id="{3ECAAF9E-1B73-F7C4-E13C-BF98D725906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2054869-0395-A6BA-264F-2349F5BC2024}"/>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2913078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4616BE-3EC7-31CA-9C5D-7C43BD824A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5F08641-D934-4912-874D-B279ADA6CC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227BBF8-4228-03BE-A238-5CB5CFAFAE31}"/>
              </a:ext>
            </a:extLst>
          </p:cNvPr>
          <p:cNvSpPr>
            <a:spLocks noGrp="1"/>
          </p:cNvSpPr>
          <p:nvPr>
            <p:ph type="dt" sz="half" idx="10"/>
          </p:nvPr>
        </p:nvSpPr>
        <p:spPr/>
        <p:txBody>
          <a:bodyPr/>
          <a:lstStyle/>
          <a:p>
            <a:fld id="{0B6121B8-3549-42A8-A4D2-A1182696BB63}" type="datetimeFigureOut">
              <a:rPr lang="en-IN" smtClean="0"/>
              <a:t>16-08-2023</a:t>
            </a:fld>
            <a:endParaRPr lang="en-IN"/>
          </a:p>
        </p:txBody>
      </p:sp>
      <p:sp>
        <p:nvSpPr>
          <p:cNvPr id="5" name="Footer Placeholder 4">
            <a:extLst>
              <a:ext uri="{FF2B5EF4-FFF2-40B4-BE49-F238E27FC236}">
                <a16:creationId xmlns:a16="http://schemas.microsoft.com/office/drawing/2014/main" id="{F0C0919E-2E73-3D30-F01E-3D66E090D70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32FA87-9606-0CEE-98E9-8D8F623BFA2D}"/>
              </a:ext>
            </a:extLst>
          </p:cNvPr>
          <p:cNvSpPr>
            <a:spLocks noGrp="1"/>
          </p:cNvSpPr>
          <p:nvPr>
            <p:ph type="sldNum" sz="quarter" idx="12"/>
          </p:nvPr>
        </p:nvSpPr>
        <p:spPr/>
        <p:txBody>
          <a:bodyPr/>
          <a:lstStyle/>
          <a:p>
            <a:fld id="{6D34BD7E-1AC7-4DF7-9CAF-EC402A741D4C}" type="slidenum">
              <a:rPr lang="en-IN" smtClean="0"/>
              <a:t>‹#›</a:t>
            </a:fld>
            <a:endParaRPr lang="en-IN"/>
          </a:p>
        </p:txBody>
      </p:sp>
    </p:spTree>
    <p:extLst>
      <p:ext uri="{BB962C8B-B14F-4D97-AF65-F5344CB8AC3E}">
        <p14:creationId xmlns:p14="http://schemas.microsoft.com/office/powerpoint/2010/main" val="396797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9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4E5E12-D6E4-4168-6160-29D80DB46D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7719399-F5DB-59D7-8D37-AF2C7B948A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4DB26EF-7E01-1C32-2369-58F5D6C842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6121B8-3549-42A8-A4D2-A1182696BB63}" type="datetimeFigureOut">
              <a:rPr lang="en-IN" smtClean="0"/>
              <a:t>16-08-2023</a:t>
            </a:fld>
            <a:endParaRPr lang="en-IN"/>
          </a:p>
        </p:txBody>
      </p:sp>
      <p:sp>
        <p:nvSpPr>
          <p:cNvPr id="5" name="Footer Placeholder 4">
            <a:extLst>
              <a:ext uri="{FF2B5EF4-FFF2-40B4-BE49-F238E27FC236}">
                <a16:creationId xmlns:a16="http://schemas.microsoft.com/office/drawing/2014/main" id="{A6A201C2-0198-9034-7382-724358EE78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824D0D4-483F-2C03-99B2-08ACA55F95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34BD7E-1AC7-4DF7-9CAF-EC402A741D4C}" type="slidenum">
              <a:rPr lang="en-IN" smtClean="0"/>
              <a:t>‹#›</a:t>
            </a:fld>
            <a:endParaRPr lang="en-IN"/>
          </a:p>
        </p:txBody>
      </p:sp>
    </p:spTree>
    <p:extLst>
      <p:ext uri="{BB962C8B-B14F-4D97-AF65-F5344CB8AC3E}">
        <p14:creationId xmlns:p14="http://schemas.microsoft.com/office/powerpoint/2010/main" val="35157986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F4D83-46B1-F3A3-D1B4-AC1D887E727F}"/>
              </a:ext>
            </a:extLst>
          </p:cNvPr>
          <p:cNvSpPr>
            <a:spLocks noGrp="1"/>
          </p:cNvSpPr>
          <p:nvPr>
            <p:ph type="ctrTitle"/>
          </p:nvPr>
        </p:nvSpPr>
        <p:spPr>
          <a:xfrm>
            <a:off x="1524000" y="1122362"/>
            <a:ext cx="9144000" cy="4961197"/>
          </a:xfrm>
        </p:spPr>
        <p:txBody>
          <a:bodyPr/>
          <a:lstStyle/>
          <a:p>
            <a:pP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Enterprise and Entrepreneurship</a:t>
            </a:r>
            <a:br>
              <a:rPr lang="en-IN" sz="1800" dirty="0">
                <a:effectLst/>
                <a:latin typeface="Times New Roman" panose="02020603050405020304" pitchFamily="18" charset="0"/>
                <a:ea typeface="Arial" panose="020B0604020202020204" pitchFamily="34" charset="0"/>
                <a:cs typeface="Arial" panose="020B0604020202020204" pitchFamily="34" charset="0"/>
              </a:rPr>
            </a:b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a:t>
            </a:r>
            <a:br>
              <a:rPr lang="en-IN" sz="1800" dirty="0">
                <a:effectLst/>
                <a:latin typeface="Times New Roman" panose="02020603050405020304" pitchFamily="18" charset="0"/>
                <a:ea typeface="Arial" panose="020B0604020202020204" pitchFamily="34" charset="0"/>
                <a:cs typeface="Arial" panose="020B0604020202020204" pitchFamily="34" charset="0"/>
              </a:rPr>
            </a:b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a:t>
            </a:r>
            <a:br>
              <a:rPr lang="en-IN" sz="1800" dirty="0">
                <a:effectLst/>
                <a:latin typeface="Times New Roman" panose="02020603050405020304" pitchFamily="18" charset="0"/>
                <a:ea typeface="Arial" panose="020B0604020202020204" pitchFamily="34" charset="0"/>
                <a:cs typeface="Arial" panose="020B0604020202020204" pitchFamily="34" charset="0"/>
              </a:rPr>
            </a:br>
            <a:endParaRPr lang="en-IN" dirty="0"/>
          </a:p>
        </p:txBody>
      </p:sp>
    </p:spTree>
    <p:extLst>
      <p:ext uri="{BB962C8B-B14F-4D97-AF65-F5344CB8AC3E}">
        <p14:creationId xmlns:p14="http://schemas.microsoft.com/office/powerpoint/2010/main" val="242275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D9D9A-2401-71B4-B8A3-04A081FE5F20}"/>
              </a:ext>
            </a:extLst>
          </p:cNvPr>
          <p:cNvSpPr>
            <a:spLocks noGrp="1"/>
          </p:cNvSpPr>
          <p:nvPr>
            <p:ph type="title"/>
          </p:nvPr>
        </p:nvSpPr>
        <p:spPr/>
        <p:txBody>
          <a:bodyPr>
            <a:normAutofit/>
          </a:bodyPr>
          <a:lstStyle/>
          <a:p>
            <a:pPr algn="ctr"/>
            <a:r>
              <a:rPr lang="en-US" sz="2800" b="1" i="1" dirty="0">
                <a:latin typeface="Times New Roman" panose="02020603050405020304" pitchFamily="18" charset="0"/>
                <a:cs typeface="Times New Roman" panose="02020603050405020304" pitchFamily="18" charset="0"/>
              </a:rPr>
              <a:t>Table of Contents</a:t>
            </a:r>
            <a:endParaRPr lang="en-IN" sz="2800" b="1" i="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8305960-CF96-676D-81AA-1C0E2D748D08}"/>
              </a:ext>
            </a:extLst>
          </p:cNvPr>
          <p:cNvSpPr txBox="1"/>
          <p:nvPr/>
        </p:nvSpPr>
        <p:spPr>
          <a:xfrm>
            <a:off x="668593" y="1690688"/>
            <a:ext cx="11031794" cy="4339650"/>
          </a:xfrm>
          <a:prstGeom prst="rect">
            <a:avLst/>
          </a:prstGeom>
          <a:noFill/>
        </p:spPr>
        <p:txBody>
          <a:bodyPr wrap="square">
            <a:spAutoFit/>
          </a:bodyPr>
          <a:lstStyle/>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Introduction…………………………………………………………………………………………………….3</a:t>
            </a:r>
            <a:b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product or service……………………………………………………………..4</a:t>
            </a:r>
          </a:p>
          <a:p>
            <a:endParaRPr lang="en-IN" b="1" i="1" kern="0" dirty="0">
              <a:latin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Legal format of the startup company and Management of </a:t>
            </a:r>
            <a:r>
              <a:rPr lang="en-IN" sz="1800" b="1" i="1" kern="0" dirty="0" err="1">
                <a:effectLst/>
                <a:latin typeface="Times New Roman" panose="02020603050405020304" pitchFamily="18" charset="0"/>
                <a:ea typeface="Times New Roman" panose="02020603050405020304" pitchFamily="18" charset="0"/>
                <a:cs typeface="Times New Roman" panose="02020603050405020304" pitchFamily="18" charset="0"/>
              </a:rPr>
              <a:t>ZenGee</a:t>
            </a:r>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 Salon……………………………………5</a:t>
            </a:r>
          </a:p>
          <a:p>
            <a:endParaRPr lang="en-IN" b="1" i="1" kern="0" dirty="0">
              <a:latin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The target market and the marketing strategies </a:t>
            </a:r>
            <a:r>
              <a:rPr lang="en-IN" sz="1800" b="1" i="1" kern="0" dirty="0" err="1">
                <a:effectLst/>
                <a:latin typeface="Times New Roman" panose="02020603050405020304" pitchFamily="18" charset="0"/>
                <a:ea typeface="Times New Roman" panose="02020603050405020304" pitchFamily="18" charset="0"/>
                <a:cs typeface="Times New Roman" panose="02020603050405020304" pitchFamily="18" charset="0"/>
              </a:rPr>
              <a:t>ZenGee</a:t>
            </a:r>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 Salon will adopt……………………………………6</a:t>
            </a:r>
          </a:p>
          <a:p>
            <a:endParaRPr lang="en-IN" b="1" i="1" kern="0" dirty="0">
              <a:latin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Industry and Competitors analysis……………………………………………………………………………..7</a:t>
            </a:r>
          </a:p>
          <a:p>
            <a:endParaRPr lang="en-IN" b="1" i="1" kern="0" dirty="0">
              <a:latin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Funding requirement and ways funds will be used……………………………………………………………8</a:t>
            </a:r>
            <a:br>
              <a:rPr lang="en-IN" sz="1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12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Conclusion……………………………………………………………………………………………………….9</a:t>
            </a:r>
            <a:br>
              <a:rPr lang="en-IN" sz="1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12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References………………………………………………………………………………………………………10</a:t>
            </a:r>
            <a:br>
              <a:rPr lang="en-IN" sz="1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Tree>
    <p:extLst>
      <p:ext uri="{BB962C8B-B14F-4D97-AF65-F5344CB8AC3E}">
        <p14:creationId xmlns:p14="http://schemas.microsoft.com/office/powerpoint/2010/main" val="2974570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486ED-3A26-0E97-1FF7-322496681F8C}"/>
              </a:ext>
            </a:extLst>
          </p:cNvPr>
          <p:cNvSpPr>
            <a:spLocks noGrp="1"/>
          </p:cNvSpPr>
          <p:nvPr>
            <p:ph type="title"/>
          </p:nvPr>
        </p:nvSpPr>
        <p:spPr/>
        <p:txBody>
          <a:bodyPr>
            <a:normAutofit/>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i="1" dirty="0"/>
          </a:p>
        </p:txBody>
      </p:sp>
      <p:sp>
        <p:nvSpPr>
          <p:cNvPr id="5" name="TextBox 4">
            <a:extLst>
              <a:ext uri="{FF2B5EF4-FFF2-40B4-BE49-F238E27FC236}">
                <a16:creationId xmlns:a16="http://schemas.microsoft.com/office/drawing/2014/main" id="{CF426FD9-44B9-09D7-BD27-B6A9DF951A7A}"/>
              </a:ext>
            </a:extLst>
          </p:cNvPr>
          <p:cNvSpPr txBox="1"/>
          <p:nvPr/>
        </p:nvSpPr>
        <p:spPr>
          <a:xfrm>
            <a:off x="323849" y="1690688"/>
            <a:ext cx="7458075" cy="4247317"/>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The startup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 which intends to revolutionise the beauty and wellness industries, will be thoroughly explained in the presentation that follows.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A variety of high-end beauty services will be provided by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 emphasising a fusion of modern trends and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time-honored</a:t>
            </a:r>
            <a:r>
              <a:rPr lang="en-IN" sz="1800" kern="0" dirty="0">
                <a:effectLst/>
                <a:latin typeface="Times New Roman" panose="02020603050405020304" pitchFamily="18" charset="0"/>
                <a:ea typeface="Arial" panose="020B0604020202020204" pitchFamily="34" charset="0"/>
                <a:cs typeface="Arial" panose="020B0604020202020204" pitchFamily="34" charset="0"/>
              </a:rPr>
              <a:t> techniques, all in a tranquil and restorative setting. </a:t>
            </a:r>
            <a:endParaRPr lang="en-IN" dirty="0"/>
          </a:p>
        </p:txBody>
      </p:sp>
      <p:pic>
        <p:nvPicPr>
          <p:cNvPr id="1026" name="Picture 2" descr="These 6 steps can boost sales for your salon business">
            <a:extLst>
              <a:ext uri="{FF2B5EF4-FFF2-40B4-BE49-F238E27FC236}">
                <a16:creationId xmlns:a16="http://schemas.microsoft.com/office/drawing/2014/main" id="{192E1AFF-4FC1-E413-B90E-5FD7D2745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8274" y="1685925"/>
            <a:ext cx="3836578" cy="424731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5812021-F8B4-0500-3DF8-AA681E59FC6B}"/>
              </a:ext>
            </a:extLst>
          </p:cNvPr>
          <p:cNvSpPr txBox="1"/>
          <p:nvPr/>
        </p:nvSpPr>
        <p:spPr>
          <a:xfrm>
            <a:off x="9534832" y="6123543"/>
            <a:ext cx="1818968"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Lavinsky</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185308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1D680-D5E0-9D2E-840A-2DAA4AD8CDD8}"/>
              </a:ext>
            </a:extLst>
          </p:cNvPr>
          <p:cNvSpPr>
            <a:spLocks noGrp="1"/>
          </p:cNvSpPr>
          <p:nvPr>
            <p:ph type="title"/>
          </p:nvPr>
        </p:nvSpPr>
        <p:spPr/>
        <p:txBody>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product or service</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5" name="TextBox 4">
            <a:extLst>
              <a:ext uri="{FF2B5EF4-FFF2-40B4-BE49-F238E27FC236}">
                <a16:creationId xmlns:a16="http://schemas.microsoft.com/office/drawing/2014/main" id="{68AEDFA6-35D9-EB8A-3ADA-B04562FC12D4}"/>
              </a:ext>
            </a:extLst>
          </p:cNvPr>
          <p:cNvSpPr txBox="1"/>
          <p:nvPr/>
        </p:nvSpPr>
        <p:spPr>
          <a:xfrm>
            <a:off x="4807974" y="2053697"/>
            <a:ext cx="7216877" cy="369331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 a prestigious men's hairdressing business in Leeds, is ready to make a stunning entry into the beauty and grooming sector.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Its tactical placement will meet the grooming requirements of college students and middle-aged men by providing a variety of cutting-edge and upscale services. </a:t>
            </a:r>
            <a:endParaRPr lang="en-IN" dirty="0"/>
          </a:p>
        </p:txBody>
      </p:sp>
      <p:pic>
        <p:nvPicPr>
          <p:cNvPr id="2050" name="Picture 2" descr="How To Start A Beauty Parlour Business in India | Beauty Parlour Business  Plan">
            <a:extLst>
              <a:ext uri="{FF2B5EF4-FFF2-40B4-BE49-F238E27FC236}">
                <a16:creationId xmlns:a16="http://schemas.microsoft.com/office/drawing/2014/main" id="{A8C16803-83F9-4277-0F91-7BF7E97705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554" y="1926663"/>
            <a:ext cx="4329266" cy="424799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484E7CE-EFD7-A301-9C38-BDCDC65E0397}"/>
              </a:ext>
            </a:extLst>
          </p:cNvPr>
          <p:cNvSpPr txBox="1"/>
          <p:nvPr/>
        </p:nvSpPr>
        <p:spPr>
          <a:xfrm>
            <a:off x="1438890" y="6308209"/>
            <a:ext cx="2192594"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Mackeviciute</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2014698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ABFC3-47CB-85F0-B36C-205AA0CE009D}"/>
              </a:ext>
            </a:extLst>
          </p:cNvPr>
          <p:cNvSpPr>
            <a:spLocks noGrp="1"/>
          </p:cNvSpPr>
          <p:nvPr>
            <p:ph type="title"/>
          </p:nvPr>
        </p:nvSpPr>
        <p:spPr/>
        <p:txBody>
          <a:bodyPr>
            <a:normAutofit/>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Legal format of the startup company and Management of </a:t>
            </a:r>
            <a:r>
              <a:rPr lang="en-IN" sz="2800" b="1" i="1" kern="0" dirty="0" err="1">
                <a:effectLst/>
                <a:latin typeface="Times New Roman" panose="02020603050405020304" pitchFamily="18" charset="0"/>
                <a:ea typeface="Times New Roman" panose="02020603050405020304" pitchFamily="18" charset="0"/>
                <a:cs typeface="Times New Roman" panose="02020603050405020304" pitchFamily="18" charset="0"/>
              </a:rPr>
              <a:t>ZenGee</a:t>
            </a: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 Salon</a:t>
            </a:r>
            <a:b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i="1" dirty="0"/>
          </a:p>
        </p:txBody>
      </p:sp>
      <p:sp>
        <p:nvSpPr>
          <p:cNvPr id="5" name="TextBox 4">
            <a:extLst>
              <a:ext uri="{FF2B5EF4-FFF2-40B4-BE49-F238E27FC236}">
                <a16:creationId xmlns:a16="http://schemas.microsoft.com/office/drawing/2014/main" id="{A5D5F7ED-B80B-457E-6F12-95AA65F410EB}"/>
              </a:ext>
            </a:extLst>
          </p:cNvPr>
          <p:cNvSpPr txBox="1"/>
          <p:nvPr/>
        </p:nvSpPr>
        <p:spPr>
          <a:xfrm>
            <a:off x="176981" y="1894687"/>
            <a:ext cx="7728154" cy="4247317"/>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 has purposefully chosen the sole proprietorship legal structure as its basis, aligning its operations with a single owner who would oversee and direct all business-related decisions.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Businesses in the UK can be categorised as sole proprietorships, partnerships, private limited companies, or corporations, each of which has specific benefits and drawbacks. </a:t>
            </a:r>
            <a:endParaRPr lang="en-IN" dirty="0"/>
          </a:p>
        </p:txBody>
      </p:sp>
      <p:pic>
        <p:nvPicPr>
          <p:cNvPr id="3074" name="Picture 2" descr="4 Most Common Business Legal Structures - Pathway Lending">
            <a:extLst>
              <a:ext uri="{FF2B5EF4-FFF2-40B4-BE49-F238E27FC236}">
                <a16:creationId xmlns:a16="http://schemas.microsoft.com/office/drawing/2014/main" id="{DAE58B85-9EC4-8C3F-55F8-83DFECF7F8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9044" y="1822704"/>
            <a:ext cx="3935975" cy="43193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DC0817F-4226-CEA1-33DF-6E618F4302E5}"/>
              </a:ext>
            </a:extLst>
          </p:cNvPr>
          <p:cNvSpPr txBox="1"/>
          <p:nvPr/>
        </p:nvSpPr>
        <p:spPr>
          <a:xfrm>
            <a:off x="9298857" y="6274020"/>
            <a:ext cx="1818968"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Lavinsky</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3076529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5C798-08E2-44C8-61AE-F0BBF1B78EEB}"/>
              </a:ext>
            </a:extLst>
          </p:cNvPr>
          <p:cNvSpPr>
            <a:spLocks noGrp="1"/>
          </p:cNvSpPr>
          <p:nvPr>
            <p:ph type="title"/>
          </p:nvPr>
        </p:nvSpPr>
        <p:spPr/>
        <p:txBody>
          <a:bodyPr>
            <a:normAutofit fontScale="90000"/>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The target market and the marketing strategies </a:t>
            </a:r>
            <a:r>
              <a:rPr lang="en-IN" sz="2800" b="1" i="1" kern="0" dirty="0" err="1">
                <a:effectLst/>
                <a:latin typeface="Times New Roman" panose="02020603050405020304" pitchFamily="18" charset="0"/>
                <a:ea typeface="Times New Roman" panose="02020603050405020304" pitchFamily="18" charset="0"/>
                <a:cs typeface="Times New Roman" panose="02020603050405020304" pitchFamily="18" charset="0"/>
              </a:rPr>
              <a:t>ZenGee</a:t>
            </a: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 Salon will adopt</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5" name="TextBox 4">
            <a:extLst>
              <a:ext uri="{FF2B5EF4-FFF2-40B4-BE49-F238E27FC236}">
                <a16:creationId xmlns:a16="http://schemas.microsoft.com/office/drawing/2014/main" id="{DD1FE2E2-7A2C-2DA7-7499-E2F6C9CAB65E}"/>
              </a:ext>
            </a:extLst>
          </p:cNvPr>
          <p:cNvSpPr txBox="1"/>
          <p:nvPr/>
        </p:nvSpPr>
        <p:spPr>
          <a:xfrm>
            <a:off x="3470787" y="2093026"/>
            <a:ext cx="7883013" cy="369331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According to age demographics and financial stability,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Salon's target market is purposefully divided to maximise audience involvement.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Boys and men between the ages of 15 and 60 make up the bulk of the clientele, a broad age range that includes both young adults in college and middle-aged people. </a:t>
            </a:r>
            <a:endParaRPr lang="en-IN" dirty="0"/>
          </a:p>
        </p:txBody>
      </p:sp>
      <p:pic>
        <p:nvPicPr>
          <p:cNvPr id="4098" name="Picture 2" descr="Target Market: Definition, Purpose, Examples, Types, &amp; Segments">
            <a:extLst>
              <a:ext uri="{FF2B5EF4-FFF2-40B4-BE49-F238E27FC236}">
                <a16:creationId xmlns:a16="http://schemas.microsoft.com/office/drawing/2014/main" id="{5405BF0A-B29A-EB16-ACC5-68E11FAB5B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17" y="1828799"/>
            <a:ext cx="3385369" cy="447367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E30D0DA-FFB0-D0FE-CB73-DDCCC4B31598}"/>
              </a:ext>
            </a:extLst>
          </p:cNvPr>
          <p:cNvSpPr txBox="1"/>
          <p:nvPr/>
        </p:nvSpPr>
        <p:spPr>
          <a:xfrm>
            <a:off x="966942" y="6308209"/>
            <a:ext cx="2192594"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Mackeviciute</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4085183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F0A40-E00E-A9B3-F2E6-642E31A32A78}"/>
              </a:ext>
            </a:extLst>
          </p:cNvPr>
          <p:cNvSpPr>
            <a:spLocks noGrp="1"/>
          </p:cNvSpPr>
          <p:nvPr>
            <p:ph type="title"/>
          </p:nvPr>
        </p:nvSpPr>
        <p:spPr/>
        <p:txBody>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Industry and Competitors analysis</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5" name="TextBox 4">
            <a:extLst>
              <a:ext uri="{FF2B5EF4-FFF2-40B4-BE49-F238E27FC236}">
                <a16:creationId xmlns:a16="http://schemas.microsoft.com/office/drawing/2014/main" id="{E48577F1-0E20-E8BE-00AD-C8CDA1458D36}"/>
              </a:ext>
            </a:extLst>
          </p:cNvPr>
          <p:cNvSpPr txBox="1"/>
          <p:nvPr/>
        </p:nvSpPr>
        <p:spPr>
          <a:xfrm>
            <a:off x="147484" y="2103707"/>
            <a:ext cx="6096000" cy="3970318"/>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Operating in the cutthroat beauty and grooming sector is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With a focus on high-end men's grooming services, it distinguishes itself by fusing modern trends with regal components. </a:t>
            </a:r>
            <a:endParaRPr lang="en-IN" dirty="0"/>
          </a:p>
        </p:txBody>
      </p:sp>
      <p:pic>
        <p:nvPicPr>
          <p:cNvPr id="5122" name="Picture 2" descr="The Importance of Competitor Analysis during Market Entry – Tecnova">
            <a:extLst>
              <a:ext uri="{FF2B5EF4-FFF2-40B4-BE49-F238E27FC236}">
                <a16:creationId xmlns:a16="http://schemas.microsoft.com/office/drawing/2014/main" id="{64E6159C-FDFF-2D77-0280-DA1A7B3BA2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9052" y="1879805"/>
            <a:ext cx="5318483" cy="41942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4EEA5A-F3EB-37E7-5984-534250F9C504}"/>
              </a:ext>
            </a:extLst>
          </p:cNvPr>
          <p:cNvSpPr txBox="1"/>
          <p:nvPr/>
        </p:nvSpPr>
        <p:spPr>
          <a:xfrm>
            <a:off x="8620432" y="6123543"/>
            <a:ext cx="1818968"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Lavinsky</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991360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F83F5-1169-2C37-6FD0-A333F120F399}"/>
              </a:ext>
            </a:extLst>
          </p:cNvPr>
          <p:cNvSpPr>
            <a:spLocks noGrp="1"/>
          </p:cNvSpPr>
          <p:nvPr>
            <p:ph type="title"/>
          </p:nvPr>
        </p:nvSpPr>
        <p:spPr/>
        <p:txBody>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Funding requirement and ways funds will be used</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5" name="TextBox 4">
            <a:extLst>
              <a:ext uri="{FF2B5EF4-FFF2-40B4-BE49-F238E27FC236}">
                <a16:creationId xmlns:a16="http://schemas.microsoft.com/office/drawing/2014/main" id="{FB338535-95D1-FB0E-A11E-531ADA181BB1}"/>
              </a:ext>
            </a:extLst>
          </p:cNvPr>
          <p:cNvSpPr txBox="1"/>
          <p:nvPr/>
        </p:nvSpPr>
        <p:spPr>
          <a:xfrm>
            <a:off x="5899355" y="2134899"/>
            <a:ext cx="6096000" cy="3970318"/>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A predicted figure of £6,500 is needed for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Salon's initial enterprise in order to establish it strategically. </a:t>
            </a: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800" b="1" i="1" kern="0" dirty="0">
                <a:effectLst/>
                <a:latin typeface="Times New Roman" panose="02020603050405020304" pitchFamily="18" charset="0"/>
                <a:ea typeface="Arial" panose="020B0604020202020204" pitchFamily="34" charset="0"/>
                <a:cs typeface="Arial" panose="020B0604020202020204" pitchFamily="34" charset="0"/>
              </a:rPr>
              <a:t>Bank Loans:</a:t>
            </a:r>
            <a:r>
              <a:rPr lang="en-IN" sz="1800" kern="0" dirty="0">
                <a:effectLst/>
                <a:latin typeface="Times New Roman" panose="02020603050405020304" pitchFamily="18" charset="0"/>
                <a:ea typeface="Arial" panose="020B0604020202020204" pitchFamily="34" charset="0"/>
                <a:cs typeface="Arial" panose="020B0604020202020204" pitchFamily="34" charset="0"/>
              </a:rPr>
              <a:t> The sole proprietorship business structure enables it to choose bank loans, which are a dependable and secure way to raise funds. </a:t>
            </a:r>
            <a:endParaRPr lang="en-IN" dirty="0"/>
          </a:p>
        </p:txBody>
      </p:sp>
      <p:pic>
        <p:nvPicPr>
          <p:cNvPr id="6146" name="Picture 2" descr="Sources of funds | PPT">
            <a:extLst>
              <a:ext uri="{FF2B5EF4-FFF2-40B4-BE49-F238E27FC236}">
                <a16:creationId xmlns:a16="http://schemas.microsoft.com/office/drawing/2014/main" id="{9781064B-D6A0-82D0-5480-408197D8D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645" y="1479755"/>
            <a:ext cx="5702710" cy="48718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4F57256-A421-86C2-EA05-4AA4F36198FA}"/>
              </a:ext>
            </a:extLst>
          </p:cNvPr>
          <p:cNvSpPr txBox="1"/>
          <p:nvPr/>
        </p:nvSpPr>
        <p:spPr>
          <a:xfrm>
            <a:off x="1438890" y="6381136"/>
            <a:ext cx="2192594"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Mackeviciute</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2913133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A151B-3E86-AA95-E9E0-501B667D9924}"/>
              </a:ext>
            </a:extLst>
          </p:cNvPr>
          <p:cNvSpPr>
            <a:spLocks noGrp="1"/>
          </p:cNvSpPr>
          <p:nvPr>
            <p:ph type="title"/>
          </p:nvPr>
        </p:nvSpPr>
        <p:spPr/>
        <p:txBody>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5" name="TextBox 4">
            <a:extLst>
              <a:ext uri="{FF2B5EF4-FFF2-40B4-BE49-F238E27FC236}">
                <a16:creationId xmlns:a16="http://schemas.microsoft.com/office/drawing/2014/main" id="{1FED3EE5-D6F4-B15B-9CC1-5C07A87996B9}"/>
              </a:ext>
            </a:extLst>
          </p:cNvPr>
          <p:cNvSpPr txBox="1"/>
          <p:nvPr/>
        </p:nvSpPr>
        <p:spPr>
          <a:xfrm>
            <a:off x="147483" y="2082346"/>
            <a:ext cx="8347587" cy="369331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The presentation's aforementioned components have given a thorough summary of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ZenGee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Salon's business concept, legal structure, target market, marketing plans, industry analysis, funding needs, and prospective sources of finance.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The sole proprietorship legal structure that is being proposed is consistent with the company's mission.</a:t>
            </a:r>
            <a:endParaRPr lang="en-IN" dirty="0"/>
          </a:p>
        </p:txBody>
      </p:sp>
      <p:pic>
        <p:nvPicPr>
          <p:cNvPr id="7170" name="Picture 2" descr="Funding Sources | Summit County Engineer">
            <a:extLst>
              <a:ext uri="{FF2B5EF4-FFF2-40B4-BE49-F238E27FC236}">
                <a16:creationId xmlns:a16="http://schemas.microsoft.com/office/drawing/2014/main" id="{7571BF47-B079-0450-C98C-6DCEB3E4ED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3365" y="2071630"/>
            <a:ext cx="3431152" cy="41816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F0DAE3B-B4B2-CBA1-6735-E39BE04E010E}"/>
              </a:ext>
            </a:extLst>
          </p:cNvPr>
          <p:cNvSpPr txBox="1"/>
          <p:nvPr/>
        </p:nvSpPr>
        <p:spPr>
          <a:xfrm>
            <a:off x="9534832" y="6308209"/>
            <a:ext cx="1818968" cy="369332"/>
          </a:xfrm>
          <a:prstGeom prst="rect">
            <a:avLst/>
          </a:prstGeom>
          <a:noFill/>
        </p:spPr>
        <p:txBody>
          <a:bodyPr wrap="square">
            <a:spAutoFit/>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Lavinsky</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a:t>
            </a:r>
            <a:endParaRPr lang="en-IN" dirty="0"/>
          </a:p>
        </p:txBody>
      </p:sp>
    </p:spTree>
    <p:extLst>
      <p:ext uri="{BB962C8B-B14F-4D97-AF65-F5344CB8AC3E}">
        <p14:creationId xmlns:p14="http://schemas.microsoft.com/office/powerpoint/2010/main" val="1149075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2415D-7702-44AE-5ADA-9B6693B37213}"/>
              </a:ext>
            </a:extLst>
          </p:cNvPr>
          <p:cNvSpPr>
            <a:spLocks noGrp="1"/>
          </p:cNvSpPr>
          <p:nvPr>
            <p:ph type="title"/>
          </p:nvPr>
        </p:nvSpPr>
        <p:spPr/>
        <p:txBody>
          <a:bodyPr/>
          <a:lstStyle/>
          <a:p>
            <a:pPr algn="ctr"/>
            <a:r>
              <a:rPr lang="en-IN" sz="2800" b="1" i="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5" name="TextBox 4">
            <a:extLst>
              <a:ext uri="{FF2B5EF4-FFF2-40B4-BE49-F238E27FC236}">
                <a16:creationId xmlns:a16="http://schemas.microsoft.com/office/drawing/2014/main" id="{5B888302-FC92-D88E-CF32-9B721D4F8836}"/>
              </a:ext>
            </a:extLst>
          </p:cNvPr>
          <p:cNvSpPr txBox="1"/>
          <p:nvPr/>
        </p:nvSpPr>
        <p:spPr>
          <a:xfrm>
            <a:off x="491613" y="2347616"/>
            <a:ext cx="11493909" cy="3323987"/>
          </a:xfrm>
          <a:prstGeom prst="rect">
            <a:avLst/>
          </a:prstGeom>
          <a:noFill/>
        </p:spPr>
        <p:txBody>
          <a:bodyPr wrap="square">
            <a:spAutoFit/>
          </a:bodyPr>
          <a:lstStyle/>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CFI Team, (2023). </a:t>
            </a:r>
            <a:r>
              <a:rPr lang="en-IN" sz="1400" i="1" dirty="0">
                <a:effectLst/>
                <a:latin typeface="Times New Roman" panose="02020603050405020304" pitchFamily="18" charset="0"/>
                <a:ea typeface="Arial" panose="020B0604020202020204" pitchFamily="34" charset="0"/>
                <a:cs typeface="Arial" panose="020B0604020202020204" pitchFamily="34" charset="0"/>
              </a:rPr>
              <a:t>Business Structure. </a:t>
            </a:r>
            <a:r>
              <a:rPr lang="en-IN"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400" u="sng" dirty="0">
                <a:effectLst/>
                <a:latin typeface="Times New Roman" panose="02020603050405020304" pitchFamily="18" charset="0"/>
                <a:ea typeface="Arial" panose="020B0604020202020204" pitchFamily="34" charset="0"/>
                <a:cs typeface="Arial" panose="020B0604020202020204" pitchFamily="34" charset="0"/>
              </a:rPr>
              <a:t>https://corporatefinanceinstitute.com/resources/management/business-structure/</a:t>
            </a:r>
            <a:r>
              <a:rPr lang="en-IN" sz="14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Decker, A., (2021). </a:t>
            </a:r>
            <a:r>
              <a:rPr lang="en-IN" sz="1400" i="1" dirty="0">
                <a:effectLst/>
                <a:latin typeface="Times New Roman" panose="02020603050405020304" pitchFamily="18" charset="0"/>
                <a:ea typeface="Arial" panose="020B0604020202020204" pitchFamily="34" charset="0"/>
                <a:cs typeface="Arial" panose="020B0604020202020204" pitchFamily="34" charset="0"/>
              </a:rPr>
              <a:t>The Marketer's Guide to Segmentation, Targeting, &amp; Positioning (STP Marketing). </a:t>
            </a:r>
            <a:r>
              <a:rPr lang="en-IN"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400" u="sng" dirty="0">
                <a:effectLst/>
                <a:latin typeface="Times New Roman" panose="02020603050405020304" pitchFamily="18" charset="0"/>
                <a:ea typeface="Arial" panose="020B0604020202020204" pitchFamily="34" charset="0"/>
                <a:cs typeface="Arial" panose="020B0604020202020204" pitchFamily="34" charset="0"/>
              </a:rPr>
              <a:t>https://blog.hubspot.com/marketing/segmentation-targeting-positioning</a:t>
            </a:r>
            <a:r>
              <a:rPr lang="en-IN" sz="14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Hedreen</a:t>
            </a:r>
            <a:r>
              <a:rPr lang="en-IN" sz="1400" dirty="0">
                <a:effectLst/>
                <a:latin typeface="Times New Roman" panose="02020603050405020304" pitchFamily="18" charset="0"/>
                <a:ea typeface="Arial" panose="020B0604020202020204" pitchFamily="34" charset="0"/>
                <a:cs typeface="Arial" panose="020B0604020202020204" pitchFamily="34" charset="0"/>
              </a:rPr>
              <a:t>, S., (2023). </a:t>
            </a:r>
            <a:r>
              <a:rPr lang="en-IN" sz="1400" i="1" dirty="0">
                <a:effectLst/>
                <a:latin typeface="Times New Roman" panose="02020603050405020304" pitchFamily="18" charset="0"/>
                <a:ea typeface="Arial" panose="020B0604020202020204" pitchFamily="34" charset="0"/>
                <a:cs typeface="Arial" panose="020B0604020202020204" pitchFamily="34" charset="0"/>
              </a:rPr>
              <a:t>Private Funding Sources for Small Businesses. </a:t>
            </a:r>
            <a:r>
              <a:rPr lang="en-IN"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400" u="sng" dirty="0">
                <a:effectLst/>
                <a:latin typeface="Times New Roman" panose="02020603050405020304" pitchFamily="18" charset="0"/>
                <a:ea typeface="Arial" panose="020B0604020202020204" pitchFamily="34" charset="0"/>
                <a:cs typeface="Arial" panose="020B0604020202020204" pitchFamily="34" charset="0"/>
              </a:rPr>
              <a:t>https://www.businessnewsdaily.com/11015-private-business-funding-sources.html</a:t>
            </a:r>
            <a:r>
              <a:rPr lang="en-IN" sz="1400" dirty="0">
                <a:effectLst/>
                <a:latin typeface="Times New Roman" panose="02020603050405020304" pitchFamily="18" charset="0"/>
                <a:ea typeface="Arial" panose="020B0604020202020204" pitchFamily="34" charset="0"/>
                <a:cs typeface="Arial" panose="020B0604020202020204" pitchFamily="34" charset="0"/>
              </a:rPr>
              <a:t>[Accessed 6 August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Lavinsky</a:t>
            </a:r>
            <a:r>
              <a:rPr lang="en-IN" sz="1400" dirty="0">
                <a:effectLst/>
                <a:latin typeface="Times New Roman" panose="02020603050405020304" pitchFamily="18" charset="0"/>
                <a:ea typeface="Arial" panose="020B0604020202020204" pitchFamily="34" charset="0"/>
                <a:cs typeface="Arial" panose="020B0604020202020204" pitchFamily="34" charset="0"/>
              </a:rPr>
              <a:t>, D., (2022). </a:t>
            </a:r>
            <a:r>
              <a:rPr lang="en-IN" sz="1400" i="1" dirty="0">
                <a:effectLst/>
                <a:latin typeface="Times New Roman" panose="02020603050405020304" pitchFamily="18" charset="0"/>
                <a:ea typeface="Arial" panose="020B0604020202020204" pitchFamily="34" charset="0"/>
                <a:cs typeface="Arial" panose="020B0604020202020204" pitchFamily="34" charset="0"/>
              </a:rPr>
              <a:t>5 Common Funding Sources. </a:t>
            </a:r>
            <a:r>
              <a:rPr lang="en-IN"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400" u="sng" dirty="0">
                <a:effectLst/>
                <a:latin typeface="Times New Roman" panose="02020603050405020304" pitchFamily="18" charset="0"/>
                <a:ea typeface="Arial" panose="020B0604020202020204" pitchFamily="34" charset="0"/>
                <a:cs typeface="Arial" panose="020B0604020202020204" pitchFamily="34" charset="0"/>
              </a:rPr>
              <a:t>https://www.growthink.com/content/5-most-common-funding-sources</a:t>
            </a:r>
            <a:r>
              <a:rPr lang="en-IN" sz="1400" dirty="0">
                <a:effectLst/>
                <a:latin typeface="Times New Roman" panose="02020603050405020304" pitchFamily="18" charset="0"/>
                <a:ea typeface="Arial" panose="020B0604020202020204" pitchFamily="34" charset="0"/>
                <a:cs typeface="Arial" panose="020B0604020202020204" pitchFamily="34" charset="0"/>
              </a:rPr>
              <a:t>[Accessed 6 August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Mackeviciute</a:t>
            </a:r>
            <a:r>
              <a:rPr lang="en-IN" sz="1400" dirty="0">
                <a:effectLst/>
                <a:latin typeface="Times New Roman" panose="02020603050405020304" pitchFamily="18" charset="0"/>
                <a:ea typeface="Arial" panose="020B0604020202020204" pitchFamily="34" charset="0"/>
                <a:cs typeface="Arial" panose="020B0604020202020204" pitchFamily="34" charset="0"/>
              </a:rPr>
              <a:t>, C., (2022). </a:t>
            </a:r>
            <a:r>
              <a:rPr lang="en-IN" sz="1400" i="1" dirty="0">
                <a:effectLst/>
                <a:latin typeface="Times New Roman" panose="02020603050405020304" pitchFamily="18" charset="0"/>
                <a:ea typeface="Arial" panose="020B0604020202020204" pitchFamily="34" charset="0"/>
                <a:cs typeface="Arial" panose="020B0604020202020204" pitchFamily="34" charset="0"/>
              </a:rPr>
              <a:t>STP Marketing: Segmentation, Targeting, Positioning Model. </a:t>
            </a:r>
            <a:r>
              <a:rPr lang="en-IN"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400" u="sng" dirty="0">
                <a:effectLst/>
                <a:latin typeface="Times New Roman" panose="02020603050405020304" pitchFamily="18" charset="0"/>
                <a:ea typeface="Arial" panose="020B0604020202020204" pitchFamily="34" charset="0"/>
                <a:cs typeface="Arial" panose="020B0604020202020204" pitchFamily="34" charset="0"/>
              </a:rPr>
              <a:t>https://www.sender.net/blog/stp-marketing/</a:t>
            </a:r>
            <a:r>
              <a:rPr lang="en-IN" sz="1400" dirty="0">
                <a:effectLst/>
                <a:latin typeface="Times New Roman" panose="02020603050405020304" pitchFamily="18" charset="0"/>
                <a:ea typeface="Arial" panose="020B0604020202020204" pitchFamily="34" charset="0"/>
                <a:cs typeface="Arial" panose="020B0604020202020204" pitchFamily="34" charset="0"/>
              </a:rPr>
              <a:t>[Accessed 5 August 2023].</a:t>
            </a:r>
          </a:p>
          <a:p>
            <a:pPr algn="just"/>
            <a:r>
              <a:rPr lang="en-IN" sz="14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Raptis</a:t>
            </a:r>
            <a:r>
              <a:rPr lang="en-IN" sz="14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N., </a:t>
            </a:r>
            <a:r>
              <a:rPr lang="en-IN" sz="14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Delitheou</a:t>
            </a:r>
            <a:r>
              <a:rPr lang="en-IN" sz="14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V. and </a:t>
            </a:r>
            <a:r>
              <a:rPr lang="en-IN" sz="14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Trasanidis</a:t>
            </a:r>
            <a:r>
              <a:rPr lang="en-IN" sz="14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C., (2019). Internet Technology in Startup Businesses and Their Contribution to the Development of Entrepreneurship in Greece. </a:t>
            </a:r>
            <a:r>
              <a:rPr lang="en-IN" sz="1400" i="1" dirty="0">
                <a:effectLst/>
                <a:latin typeface="Times New Roman" panose="02020603050405020304" pitchFamily="18" charset="0"/>
                <a:ea typeface="Arial" panose="020B0604020202020204" pitchFamily="34" charset="0"/>
                <a:cs typeface="Arial" panose="020B0604020202020204" pitchFamily="34" charset="0"/>
              </a:rPr>
              <a:t>Available at SSRN 3494556</a:t>
            </a:r>
            <a:r>
              <a:rPr lang="en-IN" sz="1400" dirty="0">
                <a:effectLst/>
                <a:latin typeface="Times New Roman" panose="02020603050405020304" pitchFamily="18" charset="0"/>
                <a:ea typeface="Arial" panose="020B0604020202020204" pitchFamily="34" charset="0"/>
                <a:cs typeface="Arial" panose="020B0604020202020204" pitchFamily="34" charset="0"/>
              </a:rPr>
              <a:t>.</a:t>
            </a:r>
          </a:p>
          <a:p>
            <a:pPr algn="just"/>
            <a:r>
              <a:rPr lang="en-IN" sz="14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Slávik</a:t>
            </a:r>
            <a:r>
              <a:rPr lang="en-IN" sz="14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Š., (2020). Business ideas in start-ups. In </a:t>
            </a:r>
            <a:r>
              <a:rPr lang="en-IN" sz="1400" i="1" dirty="0">
                <a:effectLst/>
                <a:latin typeface="Times New Roman" panose="02020603050405020304" pitchFamily="18" charset="0"/>
                <a:ea typeface="Arial" panose="020B0604020202020204" pitchFamily="34" charset="0"/>
                <a:cs typeface="Arial" panose="020B0604020202020204" pitchFamily="34" charset="0"/>
              </a:rPr>
              <a:t>SHS Web of Conferences</a:t>
            </a:r>
            <a:r>
              <a:rPr lang="en-IN" sz="1400" dirty="0">
                <a:effectLst/>
                <a:latin typeface="Times New Roman" panose="02020603050405020304" pitchFamily="18" charset="0"/>
                <a:ea typeface="Arial" panose="020B0604020202020204" pitchFamily="34" charset="0"/>
                <a:cs typeface="Arial" panose="020B0604020202020204" pitchFamily="34" charset="0"/>
              </a:rPr>
              <a:t> (Vol. 83, p. 01063). EDP Sciences.</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Stowers, J., (2023). </a:t>
            </a:r>
            <a:r>
              <a:rPr lang="en-IN" sz="1400" i="1" dirty="0">
                <a:effectLst/>
                <a:latin typeface="Times New Roman" panose="02020603050405020304" pitchFamily="18" charset="0"/>
                <a:ea typeface="Arial" panose="020B0604020202020204" pitchFamily="34" charset="0"/>
                <a:cs typeface="Arial" panose="020B0604020202020204" pitchFamily="34" charset="0"/>
              </a:rPr>
              <a:t>How to Choose the Best Legal Structure for Your Business. </a:t>
            </a:r>
            <a:r>
              <a:rPr lang="en-IN"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IN" sz="1400" u="sng" dirty="0">
                <a:effectLst/>
                <a:latin typeface="Times New Roman" panose="02020603050405020304" pitchFamily="18" charset="0"/>
                <a:ea typeface="Arial" panose="020B0604020202020204" pitchFamily="34" charset="0"/>
                <a:cs typeface="Arial" panose="020B0604020202020204" pitchFamily="34" charset="0"/>
              </a:rPr>
              <a:t>https://www.businessnewsdaily.com/8163-choose-legal-business-structure.html</a:t>
            </a:r>
            <a:r>
              <a:rPr lang="en-IN" sz="1400" dirty="0">
                <a:effectLst/>
                <a:latin typeface="Times New Roman" panose="02020603050405020304" pitchFamily="18" charset="0"/>
                <a:ea typeface="Arial" panose="020B0604020202020204" pitchFamily="34" charset="0"/>
                <a:cs typeface="Arial" panose="020B0604020202020204" pitchFamily="34" charset="0"/>
              </a:rPr>
              <a:t>[Accessed 5 August 2023].</a:t>
            </a:r>
          </a:p>
        </p:txBody>
      </p:sp>
    </p:spTree>
    <p:extLst>
      <p:ext uri="{BB962C8B-B14F-4D97-AF65-F5344CB8AC3E}">
        <p14:creationId xmlns:p14="http://schemas.microsoft.com/office/powerpoint/2010/main" val="34567709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2398</Words>
  <Application>Microsoft Office PowerPoint</Application>
  <PresentationFormat>Widescreen</PresentationFormat>
  <Paragraphs>153</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Enterprise and Entrepreneurship Student ID: Student Name: </vt:lpstr>
      <vt:lpstr>Table of Contents</vt:lpstr>
      <vt:lpstr>Introduction </vt:lpstr>
      <vt:lpstr>Overview of the business idea, product or service </vt:lpstr>
      <vt:lpstr>Legal format of the startup company and Management of ZenGee Salon </vt:lpstr>
      <vt:lpstr>The target market and the marketing strategies ZenGee Salon will adopt </vt:lpstr>
      <vt:lpstr>Industry and Competitors analysis </vt:lpstr>
      <vt:lpstr>Funding requirement and ways funds will be used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2023-08-16T08:44:22Z</dcterms:created>
  <dcterms:modified xsi:type="dcterms:W3CDTF">2023-08-16T08:53:41Z</dcterms:modified>
</cp:coreProperties>
</file>