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3"/>
  </p:notes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varScale="1">
        <p:scale>
          <a:sx n="26" d="100"/>
          <a:sy n="26" d="100"/>
        </p:scale>
        <p:origin x="3444"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849969-A05D-4B99-93B4-E89F54193BDB}" type="datetimeFigureOut">
              <a:rPr lang="en-GB" smtClean="0"/>
              <a:t>26/03/2018</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4A8496-60C4-4DFF-9FE1-23EDDC40C254}" type="slidenum">
              <a:rPr lang="en-GB" smtClean="0"/>
              <a:t>‹#›</a:t>
            </a:fld>
            <a:endParaRPr lang="en-GB"/>
          </a:p>
        </p:txBody>
      </p:sp>
    </p:spTree>
    <p:extLst>
      <p:ext uri="{BB962C8B-B14F-4D97-AF65-F5344CB8AC3E}">
        <p14:creationId xmlns:p14="http://schemas.microsoft.com/office/powerpoint/2010/main" val="24766455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smtClean="0"/>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3/26/2018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3/26/2018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smtClean="0"/>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3/26/2018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3/26/2018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3/26/2018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3/26/2018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3/26/2018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3/26/2018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3/26/2018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3/26/2018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3/26/2018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3/26/2018</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jpg"/><Relationship Id="rId12" Type="http://schemas.openxmlformats.org/officeDocument/2006/relationships/image" Target="../media/image11.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7041304" y="2451785"/>
            <a:ext cx="13748984" cy="30246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000" b="1" u="sng" dirty="0" smtClean="0">
                <a:solidFill>
                  <a:srgbClr val="002060"/>
                </a:solidFill>
                <a:latin typeface="Calibri" charset="0"/>
                <a:ea typeface="Calibri" charset="0"/>
                <a:cs typeface="Calibri" charset="0"/>
              </a:rPr>
              <a:t>TEAM INITIAL D</a:t>
            </a:r>
          </a:p>
          <a:p>
            <a:pPr eaLnBrk="1" hangingPunct="1">
              <a:lnSpc>
                <a:spcPct val="110000"/>
              </a:lnSpc>
              <a:spcBef>
                <a:spcPct val="0"/>
              </a:spcBef>
              <a:buFontTx/>
              <a:buNone/>
            </a:pPr>
            <a:r>
              <a:rPr lang="en-GB" altLang="en-US" sz="4000" b="1" dirty="0" smtClean="0">
                <a:solidFill>
                  <a:srgbClr val="002060"/>
                </a:solidFill>
                <a:latin typeface="Calibri" charset="0"/>
                <a:ea typeface="Calibri" charset="0"/>
                <a:cs typeface="Calibri" charset="0"/>
              </a:rPr>
              <a:t>Dimitris </a:t>
            </a:r>
            <a:r>
              <a:rPr lang="en-GB" altLang="en-US" sz="4000" b="1" dirty="0" err="1" smtClean="0">
                <a:solidFill>
                  <a:srgbClr val="002060"/>
                </a:solidFill>
                <a:latin typeface="Calibri" charset="0"/>
                <a:ea typeface="Calibri" charset="0"/>
                <a:cs typeface="Calibri" charset="0"/>
              </a:rPr>
              <a:t>Dougkas</a:t>
            </a:r>
            <a:r>
              <a:rPr lang="en-GB" altLang="en-US" sz="4000" b="1" dirty="0" smtClean="0">
                <a:solidFill>
                  <a:srgbClr val="002060"/>
                </a:solidFill>
                <a:latin typeface="Calibri" charset="0"/>
                <a:ea typeface="Calibri" charset="0"/>
                <a:cs typeface="Calibri" charset="0"/>
              </a:rPr>
              <a:t>, Emanuele Di </a:t>
            </a:r>
            <a:r>
              <a:rPr lang="en-GB" altLang="en-US" sz="4000" b="1" dirty="0" err="1" smtClean="0">
                <a:solidFill>
                  <a:srgbClr val="002060"/>
                </a:solidFill>
                <a:latin typeface="Calibri" charset="0"/>
                <a:ea typeface="Calibri" charset="0"/>
                <a:cs typeface="Calibri" charset="0"/>
              </a:rPr>
              <a:t>Crosta</a:t>
            </a:r>
            <a:r>
              <a:rPr lang="en-GB" altLang="en-US" sz="4000" b="1" dirty="0" smtClean="0">
                <a:solidFill>
                  <a:srgbClr val="002060"/>
                </a:solidFill>
                <a:latin typeface="Calibri" charset="0"/>
                <a:ea typeface="Calibri" charset="0"/>
                <a:cs typeface="Calibri" charset="0"/>
              </a:rPr>
              <a:t>, </a:t>
            </a:r>
          </a:p>
          <a:p>
            <a:pPr eaLnBrk="1" hangingPunct="1">
              <a:lnSpc>
                <a:spcPct val="110000"/>
              </a:lnSpc>
              <a:spcBef>
                <a:spcPct val="0"/>
              </a:spcBef>
              <a:buFontTx/>
              <a:buNone/>
            </a:pPr>
            <a:r>
              <a:rPr lang="en-GB" altLang="en-US" sz="4000" b="1" dirty="0" smtClean="0">
                <a:solidFill>
                  <a:srgbClr val="002060"/>
                </a:solidFill>
                <a:latin typeface="Calibri" charset="0"/>
                <a:ea typeface="Calibri" charset="0"/>
                <a:cs typeface="Calibri" charset="0"/>
              </a:rPr>
              <a:t>Leonardo Darnell, (Tom </a:t>
            </a:r>
            <a:r>
              <a:rPr lang="en-GB" altLang="en-US" sz="4000" b="1" dirty="0" err="1" smtClean="0">
                <a:solidFill>
                  <a:srgbClr val="002060"/>
                </a:solidFill>
                <a:latin typeface="Calibri" charset="0"/>
                <a:ea typeface="Calibri" charset="0"/>
                <a:cs typeface="Calibri" charset="0"/>
              </a:rPr>
              <a:t>Drakeley</a:t>
            </a:r>
            <a:r>
              <a:rPr lang="en-GB" altLang="en-US" sz="4000" b="1" dirty="0" smtClean="0">
                <a:solidFill>
                  <a:srgbClr val="002060"/>
                </a:solidFill>
                <a:latin typeface="Calibri" charset="0"/>
                <a:ea typeface="Calibri" charset="0"/>
                <a:cs typeface="Calibri" charset="0"/>
              </a:rPr>
              <a:t>)</a:t>
            </a:r>
          </a:p>
          <a:p>
            <a:pPr eaLnBrk="1" hangingPunct="1">
              <a:lnSpc>
                <a:spcPct val="110000"/>
              </a:lnSpc>
              <a:spcBef>
                <a:spcPct val="0"/>
              </a:spcBef>
              <a:buFontTx/>
              <a:buNone/>
            </a:pPr>
            <a:endParaRPr lang="en-GB" altLang="en-US" sz="800" dirty="0" smtClean="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Supervisors: Pedro Monteiro Ferreira, Richard Morgan</a:t>
            </a:r>
            <a:endParaRPr lang="en-GB" altLang="en-US" sz="36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School</a:t>
            </a:r>
            <a:r>
              <a:rPr lang="en-GB" altLang="en-US" sz="3600" dirty="0" smtClean="0">
                <a:solidFill>
                  <a:srgbClr val="002060"/>
                </a:solidFill>
                <a:latin typeface="Georgia" charset="0"/>
              </a:rPr>
              <a:t> </a:t>
            </a:r>
            <a:r>
              <a:rPr lang="en-GB" altLang="en-US" sz="3600" i="1" dirty="0" smtClean="0">
                <a:solidFill>
                  <a:srgbClr val="002060"/>
                </a:solidFill>
                <a:latin typeface="Georgia" charset="0"/>
              </a:rPr>
              <a:t>of</a:t>
            </a:r>
            <a:r>
              <a:rPr lang="en-GB" altLang="en-US" sz="3600" dirty="0" smtClean="0">
                <a:solidFill>
                  <a:srgbClr val="002060"/>
                </a:solidFill>
                <a:latin typeface="Georgia" charset="0"/>
              </a:rPr>
              <a:t> </a:t>
            </a:r>
            <a:r>
              <a:rPr lang="en-GB" altLang="en-US" sz="3600" b="1" dirty="0" smtClean="0">
                <a:solidFill>
                  <a:srgbClr val="002060"/>
                </a:solidFill>
                <a:latin typeface="Calibri" charset="0"/>
                <a:ea typeface="Calibri" charset="0"/>
                <a:cs typeface="Calibri" charset="0"/>
              </a:rPr>
              <a:t>Engineering</a:t>
            </a: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2" name="Text Box 8"/>
          <p:cNvSpPr txBox="1">
            <a:spLocks noChangeArrowheads="1"/>
          </p:cNvSpPr>
          <p:nvPr/>
        </p:nvSpPr>
        <p:spPr bwMode="auto">
          <a:xfrm>
            <a:off x="6586287" y="5991638"/>
            <a:ext cx="6017078" cy="45357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2900" b="1" dirty="0" smtClean="0"/>
              <a:t>Introduction</a:t>
            </a:r>
          </a:p>
          <a:p>
            <a:pPr>
              <a:spcBef>
                <a:spcPct val="20000"/>
              </a:spcBef>
            </a:pPr>
            <a:r>
              <a:rPr lang="en-AU" altLang="en-US" sz="2900" dirty="0" smtClean="0"/>
              <a:t>This project entails building a pipe-climbing device to carry a chain, of increasing weight, up a PVC pipe, as shown in </a:t>
            </a:r>
            <a:r>
              <a:rPr lang="en-AU" altLang="en-US" sz="2900" i="1" dirty="0" smtClean="0"/>
              <a:t>figure 1</a:t>
            </a:r>
            <a:r>
              <a:rPr lang="en-AU" altLang="en-US" sz="2900" dirty="0" smtClean="0"/>
              <a:t>.</a:t>
            </a:r>
          </a:p>
          <a:p>
            <a:pPr>
              <a:spcBef>
                <a:spcPct val="20000"/>
              </a:spcBef>
            </a:pPr>
            <a:r>
              <a:rPr lang="en-AU" altLang="en-US" sz="2900" dirty="0" smtClean="0"/>
              <a:t>No combustion is allowed.</a:t>
            </a:r>
          </a:p>
          <a:p>
            <a:pPr>
              <a:spcBef>
                <a:spcPct val="20000"/>
              </a:spcBef>
            </a:pPr>
            <a:r>
              <a:rPr lang="en-AU" altLang="en-US" sz="2900" dirty="0" smtClean="0"/>
              <a:t>£25 is the maximum expenditure.</a:t>
            </a:r>
            <a:endParaRPr lang="en-AU" altLang="en-US" sz="2900" dirty="0"/>
          </a:p>
          <a:p>
            <a:pPr>
              <a:spcBef>
                <a:spcPct val="40000"/>
              </a:spcBef>
            </a:pPr>
            <a:endParaRPr lang="en-AU" altLang="en-US" sz="2900" dirty="0"/>
          </a:p>
        </p:txBody>
      </p:sp>
      <p:sp>
        <p:nvSpPr>
          <p:cNvPr id="26" name="Text Box 28"/>
          <p:cNvSpPr txBox="1">
            <a:spLocks noChangeArrowheads="1"/>
          </p:cNvSpPr>
          <p:nvPr/>
        </p:nvSpPr>
        <p:spPr bwMode="auto">
          <a:xfrm>
            <a:off x="591921" y="15597218"/>
            <a:ext cx="6577013" cy="7213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b="1" dirty="0" smtClean="0"/>
              <a:t>Stage 1 – Concept</a:t>
            </a:r>
          </a:p>
          <a:p>
            <a:pPr>
              <a:spcBef>
                <a:spcPct val="50000"/>
              </a:spcBef>
            </a:pPr>
            <a:r>
              <a:rPr lang="en-AU" altLang="en-US" sz="2800" dirty="0" smtClean="0"/>
              <a:t>4 wheeled box car</a:t>
            </a:r>
          </a:p>
          <a:p>
            <a:pPr marL="457200" indent="-457200">
              <a:spcBef>
                <a:spcPct val="50000"/>
              </a:spcBef>
              <a:buFont typeface="Arial" panose="020B0604020202020204" pitchFamily="34" charset="0"/>
              <a:buChar char="•"/>
            </a:pPr>
            <a:r>
              <a:rPr lang="en-AU" altLang="en-US" sz="2800" b="1" dirty="0" smtClean="0">
                <a:solidFill>
                  <a:srgbClr val="FF0000"/>
                </a:solidFill>
              </a:rPr>
              <a:t>Two R.C car motors (2WD)</a:t>
            </a:r>
          </a:p>
          <a:p>
            <a:pPr marL="457200" indent="-457200">
              <a:spcBef>
                <a:spcPct val="50000"/>
              </a:spcBef>
              <a:buFont typeface="Arial" panose="020B0604020202020204" pitchFamily="34" charset="0"/>
              <a:buChar char="•"/>
            </a:pPr>
            <a:r>
              <a:rPr lang="en-AU" altLang="en-US" sz="2800" b="1" dirty="0" smtClean="0">
                <a:solidFill>
                  <a:srgbClr val="FF0000"/>
                </a:solidFill>
              </a:rPr>
              <a:t>AA Battery powered</a:t>
            </a:r>
          </a:p>
          <a:p>
            <a:pPr marL="457200" indent="-457200">
              <a:spcBef>
                <a:spcPct val="50000"/>
              </a:spcBef>
              <a:buFont typeface="Arial" panose="020B0604020202020204" pitchFamily="34" charset="0"/>
              <a:buChar char="•"/>
            </a:pPr>
            <a:r>
              <a:rPr lang="en-AU" altLang="en-US" sz="2800" b="1" dirty="0" smtClean="0">
                <a:solidFill>
                  <a:srgbClr val="FF0000"/>
                </a:solidFill>
              </a:rPr>
              <a:t>Fixed metal frame</a:t>
            </a:r>
          </a:p>
          <a:p>
            <a:pPr marL="457200" indent="-457200">
              <a:spcBef>
                <a:spcPct val="50000"/>
              </a:spcBef>
              <a:buFont typeface="Arial" panose="020B0604020202020204" pitchFamily="34" charset="0"/>
              <a:buChar char="•"/>
            </a:pPr>
            <a:r>
              <a:rPr lang="en-AU" altLang="en-US" sz="2800" b="1" dirty="0" smtClean="0">
                <a:solidFill>
                  <a:srgbClr val="FF0000"/>
                </a:solidFill>
              </a:rPr>
              <a:t>Extended reverse engage switch</a:t>
            </a:r>
          </a:p>
          <a:p>
            <a:pPr>
              <a:spcBef>
                <a:spcPct val="50000"/>
              </a:spcBef>
            </a:pPr>
            <a:r>
              <a:rPr lang="en-AU" altLang="en-US" sz="2800" dirty="0" smtClean="0"/>
              <a:t>Our initial concept was a rigid frame vehicle able to drive up, and reverse down the pipe, using a extended switch that impacts the ceiling to engage reverse drive.</a:t>
            </a:r>
          </a:p>
          <a:p>
            <a:pPr>
              <a:spcBef>
                <a:spcPct val="50000"/>
              </a:spcBef>
            </a:pPr>
            <a:endParaRPr lang="en-AU" altLang="en-US" sz="2800" b="1" dirty="0">
              <a:solidFill>
                <a:srgbClr val="FF0000"/>
              </a:solidFill>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smtClean="0">
                <a:solidFill>
                  <a:srgbClr val="002060"/>
                </a:solidFill>
                <a:latin typeface="Calibri" charset="0"/>
                <a:ea typeface="Calibri" charset="0"/>
                <a:cs typeface="Calibri" charset="0"/>
              </a:rPr>
              <a:t>Engineering</a:t>
            </a:r>
            <a:endParaRPr lang="en-GB" sz="3200" dirty="0"/>
          </a:p>
        </p:txBody>
      </p:sp>
      <p:pic>
        <p:nvPicPr>
          <p:cNvPr id="28" name="Picture 27"/>
          <p:cNvPicPr>
            <a:picLocks noChangeAspect="1"/>
          </p:cNvPicPr>
          <p:nvPr/>
        </p:nvPicPr>
        <p:blipFill rotWithShape="1">
          <a:blip r:embed="rId4">
            <a:extLst>
              <a:ext uri="{28A0092B-C50C-407E-A947-70E740481C1C}">
                <a14:useLocalDpi xmlns:a14="http://schemas.microsoft.com/office/drawing/2010/main" val="0"/>
              </a:ext>
            </a:extLst>
          </a:blip>
          <a:srcRect l="27793" r="29534"/>
          <a:stretch/>
        </p:blipFill>
        <p:spPr>
          <a:xfrm rot="16200000">
            <a:off x="8119654" y="10262451"/>
            <a:ext cx="4393051" cy="5790775"/>
          </a:xfrm>
          <a:prstGeom prst="rect">
            <a:avLst/>
          </a:prstGeom>
        </p:spPr>
      </p:pic>
      <p:pic>
        <p:nvPicPr>
          <p:cNvPr id="29" name="Picture 28"/>
          <p:cNvPicPr>
            <a:picLocks noChangeAspect="1"/>
          </p:cNvPicPr>
          <p:nvPr/>
        </p:nvPicPr>
        <p:blipFill rotWithShape="1">
          <a:blip r:embed="rId5">
            <a:extLst>
              <a:ext uri="{28A0092B-C50C-407E-A947-70E740481C1C}">
                <a14:useLocalDpi xmlns:a14="http://schemas.microsoft.com/office/drawing/2010/main" val="0"/>
              </a:ext>
            </a:extLst>
          </a:blip>
          <a:srcRect l="11106" t="20022" r="15031"/>
          <a:stretch/>
        </p:blipFill>
        <p:spPr>
          <a:xfrm>
            <a:off x="731519" y="2319808"/>
            <a:ext cx="5699761" cy="3471547"/>
          </a:xfrm>
          <a:prstGeom prst="rect">
            <a:avLst/>
          </a:prstGeom>
        </p:spPr>
      </p:pic>
      <p:pic>
        <p:nvPicPr>
          <p:cNvPr id="34" name="Picture 33"/>
          <p:cNvPicPr>
            <a:picLocks noChangeAspect="1"/>
          </p:cNvPicPr>
          <p:nvPr/>
        </p:nvPicPr>
        <p:blipFill rotWithShape="1">
          <a:blip r:embed="rId6">
            <a:extLst>
              <a:ext uri="{28A0092B-C50C-407E-A947-70E740481C1C}">
                <a14:useLocalDpi xmlns:a14="http://schemas.microsoft.com/office/drawing/2010/main" val="0"/>
              </a:ext>
            </a:extLst>
          </a:blip>
          <a:srcRect l="30286" r="33722" b="10486"/>
          <a:stretch/>
        </p:blipFill>
        <p:spPr>
          <a:xfrm rot="16200000">
            <a:off x="1577892" y="10127617"/>
            <a:ext cx="4378797" cy="6125893"/>
          </a:xfrm>
          <a:prstGeom prst="rect">
            <a:avLst/>
          </a:prstGeom>
        </p:spPr>
      </p:pic>
      <p:pic>
        <p:nvPicPr>
          <p:cNvPr id="35" name="Picture 34"/>
          <p:cNvPicPr>
            <a:picLocks noChangeAspect="1"/>
          </p:cNvPicPr>
          <p:nvPr/>
        </p:nvPicPr>
        <p:blipFill rotWithShape="1">
          <a:blip r:embed="rId7">
            <a:extLst>
              <a:ext uri="{28A0092B-C50C-407E-A947-70E740481C1C}">
                <a14:useLocalDpi xmlns:a14="http://schemas.microsoft.com/office/drawing/2010/main" val="0"/>
              </a:ext>
            </a:extLst>
          </a:blip>
          <a:srcRect t="5357" b="8529"/>
          <a:stretch/>
        </p:blipFill>
        <p:spPr>
          <a:xfrm rot="16200000">
            <a:off x="14886156" y="9838550"/>
            <a:ext cx="4379610" cy="6704841"/>
          </a:xfrm>
          <a:prstGeom prst="rect">
            <a:avLst/>
          </a:prstGeom>
        </p:spPr>
      </p:pic>
      <p:pic>
        <p:nvPicPr>
          <p:cNvPr id="37" name="Picture 36"/>
          <p:cNvPicPr>
            <a:picLocks noChangeAspect="1"/>
          </p:cNvPicPr>
          <p:nvPr/>
        </p:nvPicPr>
        <p:blipFill rotWithShape="1">
          <a:blip r:embed="rId8">
            <a:extLst>
              <a:ext uri="{28A0092B-C50C-407E-A947-70E740481C1C}">
                <a14:useLocalDpi xmlns:a14="http://schemas.microsoft.com/office/drawing/2010/main" val="0"/>
              </a:ext>
            </a:extLst>
          </a:blip>
          <a:srcRect l="12996" r="16172"/>
          <a:stretch/>
        </p:blipFill>
        <p:spPr>
          <a:xfrm>
            <a:off x="1101617" y="6165212"/>
            <a:ext cx="4844853" cy="3847383"/>
          </a:xfrm>
          <a:prstGeom prst="rect">
            <a:avLst/>
          </a:prstGeom>
        </p:spPr>
      </p:pic>
      <p:pic>
        <p:nvPicPr>
          <p:cNvPr id="38" name="Picture 37"/>
          <p:cNvPicPr>
            <a:picLocks noChangeAspect="1"/>
          </p:cNvPicPr>
          <p:nvPr/>
        </p:nvPicPr>
        <p:blipFill rotWithShape="1">
          <a:blip r:embed="rId9">
            <a:extLst>
              <a:ext uri="{28A0092B-C50C-407E-A947-70E740481C1C}">
                <a14:useLocalDpi xmlns:a14="http://schemas.microsoft.com/office/drawing/2010/main" val="0"/>
              </a:ext>
            </a:extLst>
          </a:blip>
          <a:srcRect l="39661" t="18566" r="32839" b="20116"/>
          <a:stretch/>
        </p:blipFill>
        <p:spPr>
          <a:xfrm>
            <a:off x="13115338" y="5406902"/>
            <a:ext cx="2499377" cy="3134833"/>
          </a:xfrm>
          <a:prstGeom prst="rect">
            <a:avLst/>
          </a:prstGeom>
        </p:spPr>
      </p:pic>
      <p:pic>
        <p:nvPicPr>
          <p:cNvPr id="39" name="Picture 38"/>
          <p:cNvPicPr>
            <a:picLocks noChangeAspect="1"/>
          </p:cNvPicPr>
          <p:nvPr/>
        </p:nvPicPr>
        <p:blipFill rotWithShape="1">
          <a:blip r:embed="rId10">
            <a:extLst>
              <a:ext uri="{28A0092B-C50C-407E-A947-70E740481C1C}">
                <a14:useLocalDpi xmlns:a14="http://schemas.microsoft.com/office/drawing/2010/main" val="0"/>
              </a:ext>
            </a:extLst>
          </a:blip>
          <a:srcRect l="41745" t="6551" r="25964" b="20486"/>
          <a:stretch/>
        </p:blipFill>
        <p:spPr>
          <a:xfrm>
            <a:off x="15669016" y="5415122"/>
            <a:ext cx="2460025" cy="3126613"/>
          </a:xfrm>
          <a:prstGeom prst="rect">
            <a:avLst/>
          </a:prstGeom>
        </p:spPr>
      </p:pic>
      <p:pic>
        <p:nvPicPr>
          <p:cNvPr id="41" name="Picture 40"/>
          <p:cNvPicPr>
            <a:picLocks noChangeAspect="1"/>
          </p:cNvPicPr>
          <p:nvPr/>
        </p:nvPicPr>
        <p:blipFill rotWithShape="1">
          <a:blip r:embed="rId11">
            <a:extLst>
              <a:ext uri="{28A0092B-C50C-407E-A947-70E740481C1C}">
                <a14:useLocalDpi xmlns:a14="http://schemas.microsoft.com/office/drawing/2010/main" val="0"/>
              </a:ext>
            </a:extLst>
          </a:blip>
          <a:srcRect l="35495" t="9144" r="34922" b="20486"/>
          <a:stretch/>
        </p:blipFill>
        <p:spPr>
          <a:xfrm>
            <a:off x="18183343" y="5455484"/>
            <a:ext cx="2290775" cy="3065121"/>
          </a:xfrm>
          <a:prstGeom prst="rect">
            <a:avLst/>
          </a:prstGeom>
        </p:spPr>
      </p:pic>
      <p:sp>
        <p:nvSpPr>
          <p:cNvPr id="44" name="TextBox 43"/>
          <p:cNvSpPr txBox="1"/>
          <p:nvPr/>
        </p:nvSpPr>
        <p:spPr>
          <a:xfrm>
            <a:off x="15629722" y="8642340"/>
            <a:ext cx="2460024" cy="1384995"/>
          </a:xfrm>
          <a:prstGeom prst="rect">
            <a:avLst/>
          </a:prstGeom>
          <a:noFill/>
        </p:spPr>
        <p:txBody>
          <a:bodyPr wrap="square" rtlCol="0">
            <a:spAutoFit/>
          </a:bodyPr>
          <a:lstStyle/>
          <a:p>
            <a:r>
              <a:rPr lang="en-GB" sz="2800" b="1" dirty="0" smtClean="0">
                <a:latin typeface="Arial" panose="020B0604020202020204" pitchFamily="34" charset="0"/>
                <a:cs typeface="Arial" panose="020B0604020202020204" pitchFamily="34" charset="0"/>
              </a:rPr>
              <a:t>Emanuele</a:t>
            </a:r>
          </a:p>
          <a:p>
            <a:r>
              <a:rPr lang="en-GB" sz="2800" dirty="0" smtClean="0">
                <a:latin typeface="Arial" panose="020B0604020202020204" pitchFamily="34" charset="0"/>
                <a:cs typeface="Arial" panose="020B0604020202020204" pitchFamily="34" charset="0"/>
              </a:rPr>
              <a:t>Archivist</a:t>
            </a:r>
          </a:p>
          <a:p>
            <a:r>
              <a:rPr lang="en-GB" sz="2800" dirty="0" smtClean="0">
                <a:latin typeface="Arial" panose="020B0604020202020204" pitchFamily="34" charset="0"/>
                <a:cs typeface="Arial" panose="020B0604020202020204" pitchFamily="34" charset="0"/>
              </a:rPr>
              <a:t>Designer</a:t>
            </a:r>
            <a:endParaRPr lang="en-GB" sz="2800" dirty="0">
              <a:latin typeface="Arial" panose="020B0604020202020204" pitchFamily="34" charset="0"/>
              <a:cs typeface="Arial" panose="020B0604020202020204" pitchFamily="34" charset="0"/>
            </a:endParaRPr>
          </a:p>
        </p:txBody>
      </p:sp>
      <p:sp>
        <p:nvSpPr>
          <p:cNvPr id="46" name="TextBox 45"/>
          <p:cNvSpPr txBox="1"/>
          <p:nvPr/>
        </p:nvSpPr>
        <p:spPr>
          <a:xfrm>
            <a:off x="18183343" y="8682244"/>
            <a:ext cx="2460024" cy="1384995"/>
          </a:xfrm>
          <a:prstGeom prst="rect">
            <a:avLst/>
          </a:prstGeom>
          <a:noFill/>
        </p:spPr>
        <p:txBody>
          <a:bodyPr wrap="square" rtlCol="0">
            <a:spAutoFit/>
          </a:bodyPr>
          <a:lstStyle/>
          <a:p>
            <a:r>
              <a:rPr lang="en-GB" sz="2800" b="1" dirty="0" smtClean="0">
                <a:latin typeface="Arial" panose="020B0604020202020204" pitchFamily="34" charset="0"/>
                <a:cs typeface="Arial" panose="020B0604020202020204" pitchFamily="34" charset="0"/>
              </a:rPr>
              <a:t>Leo</a:t>
            </a:r>
          </a:p>
          <a:p>
            <a:r>
              <a:rPr lang="en-GB" sz="2800" dirty="0" smtClean="0">
                <a:latin typeface="Arial" panose="020B0604020202020204" pitchFamily="34" charset="0"/>
                <a:cs typeface="Arial" panose="020B0604020202020204" pitchFamily="34" charset="0"/>
              </a:rPr>
              <a:t>Researcher</a:t>
            </a:r>
          </a:p>
          <a:p>
            <a:r>
              <a:rPr lang="en-GB" sz="2800" dirty="0" smtClean="0">
                <a:latin typeface="Arial" panose="020B0604020202020204" pitchFamily="34" charset="0"/>
                <a:cs typeface="Arial" panose="020B0604020202020204" pitchFamily="34" charset="0"/>
              </a:rPr>
              <a:t>Scriptwriter</a:t>
            </a:r>
          </a:p>
        </p:txBody>
      </p:sp>
      <p:sp>
        <p:nvSpPr>
          <p:cNvPr id="47" name="TextBox 46"/>
          <p:cNvSpPr txBox="1"/>
          <p:nvPr/>
        </p:nvSpPr>
        <p:spPr>
          <a:xfrm>
            <a:off x="13036748" y="8627600"/>
            <a:ext cx="2460024" cy="1384995"/>
          </a:xfrm>
          <a:prstGeom prst="rect">
            <a:avLst/>
          </a:prstGeom>
          <a:noFill/>
        </p:spPr>
        <p:txBody>
          <a:bodyPr wrap="square" rtlCol="0">
            <a:spAutoFit/>
          </a:bodyPr>
          <a:lstStyle/>
          <a:p>
            <a:r>
              <a:rPr lang="en-GB" sz="2800" b="1" dirty="0" smtClean="0">
                <a:latin typeface="Arial" panose="020B0604020202020204" pitchFamily="34" charset="0"/>
                <a:cs typeface="Arial" panose="020B0604020202020204" pitchFamily="34" charset="0"/>
              </a:rPr>
              <a:t>Dimitris</a:t>
            </a:r>
          </a:p>
          <a:p>
            <a:r>
              <a:rPr lang="en-GB" sz="2800" dirty="0" smtClean="0">
                <a:latin typeface="Arial" panose="020B0604020202020204" pitchFamily="34" charset="0"/>
                <a:cs typeface="Arial" panose="020B0604020202020204" pitchFamily="34" charset="0"/>
              </a:rPr>
              <a:t>Video editor</a:t>
            </a:r>
          </a:p>
          <a:p>
            <a:r>
              <a:rPr lang="en-GB" sz="2800" dirty="0" smtClean="0">
                <a:latin typeface="Arial" panose="020B0604020202020204" pitchFamily="34" charset="0"/>
                <a:cs typeface="Arial" panose="020B0604020202020204" pitchFamily="34" charset="0"/>
              </a:rPr>
              <a:t>CAD manager</a:t>
            </a:r>
            <a:endParaRPr lang="en-GB" sz="2800" dirty="0">
              <a:latin typeface="Arial" panose="020B0604020202020204" pitchFamily="34" charset="0"/>
              <a:cs typeface="Arial" panose="020B0604020202020204" pitchFamily="34" charset="0"/>
            </a:endParaRPr>
          </a:p>
        </p:txBody>
      </p:sp>
      <p:sp>
        <p:nvSpPr>
          <p:cNvPr id="48" name="Text Box 28"/>
          <p:cNvSpPr txBox="1">
            <a:spLocks noChangeArrowheads="1"/>
          </p:cNvSpPr>
          <p:nvPr/>
        </p:nvSpPr>
        <p:spPr bwMode="auto">
          <a:xfrm>
            <a:off x="6936215" y="15560651"/>
            <a:ext cx="7329863" cy="8506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b="1" dirty="0" smtClean="0"/>
              <a:t>Stage 2 – 3D design</a:t>
            </a:r>
          </a:p>
          <a:p>
            <a:pPr>
              <a:spcBef>
                <a:spcPct val="50000"/>
              </a:spcBef>
            </a:pPr>
            <a:r>
              <a:rPr lang="en-AU" altLang="en-US" sz="2800" dirty="0" smtClean="0"/>
              <a:t>4WD adjustable frame drone</a:t>
            </a:r>
          </a:p>
          <a:p>
            <a:pPr marL="457200" indent="-457200">
              <a:spcBef>
                <a:spcPct val="50000"/>
              </a:spcBef>
              <a:buFont typeface="Arial" panose="020B0604020202020204" pitchFamily="34" charset="0"/>
              <a:buChar char="•"/>
            </a:pPr>
            <a:r>
              <a:rPr lang="en-AU" altLang="en-US" sz="2800" b="1" dirty="0" smtClean="0">
                <a:solidFill>
                  <a:srgbClr val="FF0000"/>
                </a:solidFill>
              </a:rPr>
              <a:t>Four quadcopter motors (4WD)</a:t>
            </a:r>
          </a:p>
          <a:p>
            <a:pPr marL="457200" indent="-457200">
              <a:spcBef>
                <a:spcPct val="50000"/>
              </a:spcBef>
              <a:buFont typeface="Arial" panose="020B0604020202020204" pitchFamily="34" charset="0"/>
              <a:buChar char="•"/>
            </a:pPr>
            <a:r>
              <a:rPr lang="en-AU" altLang="en-US" sz="2800" b="1" dirty="0" smtClean="0">
                <a:solidFill>
                  <a:srgbClr val="FF0000"/>
                </a:solidFill>
              </a:rPr>
              <a:t>Li-Po Battery powered</a:t>
            </a:r>
          </a:p>
          <a:p>
            <a:pPr marL="457200" indent="-457200">
              <a:spcBef>
                <a:spcPct val="50000"/>
              </a:spcBef>
              <a:buFont typeface="Arial" panose="020B0604020202020204" pitchFamily="34" charset="0"/>
              <a:buChar char="•"/>
            </a:pPr>
            <a:r>
              <a:rPr lang="en-AU" altLang="en-US" sz="2800" b="1" dirty="0" smtClean="0">
                <a:solidFill>
                  <a:srgbClr val="FF0000"/>
                </a:solidFill>
              </a:rPr>
              <a:t>Screw-assisted adjustable frame</a:t>
            </a:r>
          </a:p>
          <a:p>
            <a:pPr marL="457200" indent="-457200">
              <a:spcBef>
                <a:spcPct val="50000"/>
              </a:spcBef>
              <a:buFont typeface="Arial" panose="020B0604020202020204" pitchFamily="34" charset="0"/>
              <a:buChar char="•"/>
            </a:pPr>
            <a:r>
              <a:rPr lang="en-AU" altLang="en-US" sz="2800" b="1" dirty="0">
                <a:solidFill>
                  <a:srgbClr val="FF0000"/>
                </a:solidFill>
              </a:rPr>
              <a:t>Extended </a:t>
            </a:r>
            <a:r>
              <a:rPr lang="en-AU" altLang="en-US" sz="2800" b="1" dirty="0" smtClean="0">
                <a:solidFill>
                  <a:srgbClr val="FF0000"/>
                </a:solidFill>
              </a:rPr>
              <a:t>disengage switch</a:t>
            </a:r>
          </a:p>
          <a:p>
            <a:pPr>
              <a:spcBef>
                <a:spcPct val="50000"/>
              </a:spcBef>
            </a:pPr>
            <a:r>
              <a:rPr lang="en-AU" altLang="en-US" sz="2800" dirty="0" smtClean="0"/>
              <a:t>Using CAD, we made improvements to our initial concept: high-RPM motors, a lightweight battery and a light metal frame that can adjust to perfectly fit the pipe width (using a screw or spring mechanism). The switch no longer engages reverse, but instead disengages the motors, allowing the device to freefall.</a:t>
            </a:r>
            <a:endParaRPr lang="en-AU" altLang="en-US" sz="2800" dirty="0"/>
          </a:p>
          <a:p>
            <a:pPr marL="457200" indent="-457200">
              <a:spcBef>
                <a:spcPct val="50000"/>
              </a:spcBef>
              <a:buFont typeface="Arial" panose="020B0604020202020204" pitchFamily="34" charset="0"/>
              <a:buChar char="•"/>
            </a:pPr>
            <a:endParaRPr lang="en-AU" altLang="en-US" sz="2800" b="1" dirty="0">
              <a:solidFill>
                <a:srgbClr val="FF0000"/>
              </a:solidFill>
            </a:endParaRPr>
          </a:p>
        </p:txBody>
      </p:sp>
      <p:sp>
        <p:nvSpPr>
          <p:cNvPr id="49" name="Text Box 28"/>
          <p:cNvSpPr txBox="1">
            <a:spLocks noChangeArrowheads="1"/>
          </p:cNvSpPr>
          <p:nvPr/>
        </p:nvSpPr>
        <p:spPr bwMode="auto">
          <a:xfrm>
            <a:off x="14122372" y="15612728"/>
            <a:ext cx="7170641" cy="89369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b="1" dirty="0" smtClean="0"/>
              <a:t>Stage 3 – Prototype</a:t>
            </a:r>
          </a:p>
          <a:p>
            <a:pPr>
              <a:spcBef>
                <a:spcPct val="50000"/>
              </a:spcBef>
            </a:pPr>
            <a:r>
              <a:rPr lang="en-AU" altLang="en-US" sz="2800" dirty="0" smtClean="0"/>
              <a:t>2 wheeled scissor frame</a:t>
            </a:r>
          </a:p>
          <a:p>
            <a:pPr marL="457200" indent="-457200">
              <a:spcBef>
                <a:spcPct val="50000"/>
              </a:spcBef>
              <a:buFont typeface="Arial" panose="020B0604020202020204" pitchFamily="34" charset="0"/>
              <a:buChar char="•"/>
            </a:pPr>
            <a:r>
              <a:rPr lang="en-AU" altLang="en-US" sz="2800" b="1" dirty="0" smtClean="0">
                <a:solidFill>
                  <a:srgbClr val="FF0000"/>
                </a:solidFill>
              </a:rPr>
              <a:t>Two electric motors (2WD)</a:t>
            </a:r>
          </a:p>
          <a:p>
            <a:pPr marL="457200" indent="-457200">
              <a:spcBef>
                <a:spcPct val="50000"/>
              </a:spcBef>
              <a:buFont typeface="Arial" panose="020B0604020202020204" pitchFamily="34" charset="0"/>
              <a:buChar char="•"/>
            </a:pPr>
            <a:r>
              <a:rPr lang="en-AU" altLang="en-US" sz="2800" b="1" dirty="0" smtClean="0">
                <a:solidFill>
                  <a:srgbClr val="FF0000"/>
                </a:solidFill>
              </a:rPr>
              <a:t>9V Battery powered</a:t>
            </a:r>
          </a:p>
          <a:p>
            <a:pPr marL="457200" indent="-457200">
              <a:spcBef>
                <a:spcPct val="50000"/>
              </a:spcBef>
              <a:buFont typeface="Arial" panose="020B0604020202020204" pitchFamily="34" charset="0"/>
              <a:buChar char="•"/>
            </a:pPr>
            <a:r>
              <a:rPr lang="en-AU" altLang="en-US" sz="2800" b="1" dirty="0" smtClean="0">
                <a:solidFill>
                  <a:srgbClr val="FF0000"/>
                </a:solidFill>
              </a:rPr>
              <a:t>Pivot-based adjustable frame</a:t>
            </a:r>
          </a:p>
          <a:p>
            <a:pPr marL="457200" indent="-457200">
              <a:spcBef>
                <a:spcPct val="50000"/>
              </a:spcBef>
              <a:buFont typeface="Arial" panose="020B0604020202020204" pitchFamily="34" charset="0"/>
              <a:buChar char="•"/>
            </a:pPr>
            <a:r>
              <a:rPr lang="en-AU" altLang="en-US" sz="2800" b="1" dirty="0">
                <a:solidFill>
                  <a:srgbClr val="FF0000"/>
                </a:solidFill>
              </a:rPr>
              <a:t>Extended </a:t>
            </a:r>
            <a:r>
              <a:rPr lang="en-AU" altLang="en-US" sz="2800" b="1" dirty="0" smtClean="0">
                <a:solidFill>
                  <a:srgbClr val="FF0000"/>
                </a:solidFill>
              </a:rPr>
              <a:t>disengage switch</a:t>
            </a:r>
          </a:p>
          <a:p>
            <a:pPr>
              <a:spcBef>
                <a:spcPct val="50000"/>
              </a:spcBef>
            </a:pPr>
            <a:r>
              <a:rPr lang="en-AU" altLang="en-US" sz="2800" dirty="0" smtClean="0"/>
              <a:t>Our final prototype is driven by two motors, with higher torque than our CAD design. The expensive Li-Po battery has been replaced by a 9V battery, in a carrier hanging below the device for better weight distribution. The central pivot can be adjusted to fit the pipe. The weight of the chain is used to lever the wheel arms into the pipe wall, improving traction.</a:t>
            </a:r>
            <a:endParaRPr lang="en-AU" altLang="en-US" sz="2800" dirty="0"/>
          </a:p>
          <a:p>
            <a:pPr marL="457200" indent="-457200">
              <a:spcBef>
                <a:spcPct val="50000"/>
              </a:spcBef>
              <a:buFont typeface="Arial" panose="020B0604020202020204" pitchFamily="34" charset="0"/>
              <a:buChar char="•"/>
            </a:pPr>
            <a:endParaRPr lang="en-AU" altLang="en-US" sz="2800" b="1" dirty="0">
              <a:solidFill>
                <a:srgbClr val="FF0000"/>
              </a:solidFill>
            </a:endParaRPr>
          </a:p>
        </p:txBody>
      </p:sp>
      <p:sp>
        <p:nvSpPr>
          <p:cNvPr id="50" name="Text Box 28"/>
          <p:cNvSpPr txBox="1">
            <a:spLocks noChangeArrowheads="1"/>
          </p:cNvSpPr>
          <p:nvPr/>
        </p:nvSpPr>
        <p:spPr bwMode="auto">
          <a:xfrm>
            <a:off x="600963" y="22470978"/>
            <a:ext cx="6229274" cy="62593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t>Testing</a:t>
            </a:r>
          </a:p>
          <a:p>
            <a:pPr>
              <a:spcBef>
                <a:spcPct val="50000"/>
              </a:spcBef>
            </a:pPr>
            <a:r>
              <a:rPr lang="en-AU" altLang="en-US" sz="2800" dirty="0" smtClean="0"/>
              <a:t>During our testing, we realised that the motors could not reach the RPM required to produce necessary torque to lift the device. A gear system would be the next step in development (see </a:t>
            </a:r>
            <a:r>
              <a:rPr lang="en-AU" altLang="en-US" sz="2800" i="1" dirty="0"/>
              <a:t>f</a:t>
            </a:r>
            <a:r>
              <a:rPr lang="en-AU" altLang="en-US" sz="2800" i="1" dirty="0" smtClean="0"/>
              <a:t>igure 2</a:t>
            </a:r>
            <a:r>
              <a:rPr lang="en-AU" altLang="en-US" sz="2800" dirty="0" smtClean="0"/>
              <a:t>).</a:t>
            </a:r>
          </a:p>
          <a:p>
            <a:pPr>
              <a:spcBef>
                <a:spcPct val="50000"/>
              </a:spcBef>
            </a:pPr>
            <a:r>
              <a:rPr lang="en-AU" altLang="en-US" sz="2800" dirty="0" smtClean="0"/>
              <a:t>In summary, the design has practical features and a lightweight emphasis – although more development is required before application.</a:t>
            </a:r>
            <a:endParaRPr lang="en-AU" altLang="en-US" sz="2800" dirty="0"/>
          </a:p>
        </p:txBody>
      </p:sp>
      <p:sp>
        <p:nvSpPr>
          <p:cNvPr id="51" name="TextBox 50"/>
          <p:cNvSpPr txBox="1"/>
          <p:nvPr/>
        </p:nvSpPr>
        <p:spPr>
          <a:xfrm>
            <a:off x="6278207" y="713978"/>
            <a:ext cx="12496805" cy="931794"/>
          </a:xfrm>
          <a:prstGeom prst="rect">
            <a:avLst/>
          </a:prstGeom>
          <a:noFill/>
        </p:spPr>
        <p:txBody>
          <a:bodyPr wrap="square" rtlCol="0">
            <a:spAutoFit/>
          </a:bodyPr>
          <a:lstStyle/>
          <a:p>
            <a:r>
              <a:rPr lang="en-GB" b="1" dirty="0" smtClean="0"/>
              <a:t>Pipe Climbing Device Project</a:t>
            </a:r>
            <a:endParaRPr lang="en-GB" b="1" dirty="0"/>
          </a:p>
        </p:txBody>
      </p:sp>
      <p:pic>
        <p:nvPicPr>
          <p:cNvPr id="52" name="Picture 51" title="qwqwedqwedqw"/>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4104742" y="23988392"/>
            <a:ext cx="6885053" cy="3466827"/>
          </a:xfrm>
          <a:prstGeom prst="rect">
            <a:avLst/>
          </a:prstGeom>
        </p:spPr>
      </p:pic>
      <p:pic>
        <p:nvPicPr>
          <p:cNvPr id="53" name="Picture 52"/>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6872470" y="23907112"/>
            <a:ext cx="6875358" cy="4910970"/>
          </a:xfrm>
          <a:prstGeom prst="rect">
            <a:avLst/>
          </a:prstGeom>
        </p:spPr>
      </p:pic>
      <p:sp>
        <p:nvSpPr>
          <p:cNvPr id="54" name="TextBox 53"/>
          <p:cNvSpPr txBox="1"/>
          <p:nvPr/>
        </p:nvSpPr>
        <p:spPr>
          <a:xfrm>
            <a:off x="13733929" y="28530226"/>
            <a:ext cx="5764031" cy="400110"/>
          </a:xfrm>
          <a:prstGeom prst="rect">
            <a:avLst/>
          </a:prstGeom>
          <a:noFill/>
        </p:spPr>
        <p:txBody>
          <a:bodyPr wrap="square" rtlCol="0">
            <a:spAutoFit/>
          </a:bodyPr>
          <a:lstStyle/>
          <a:p>
            <a:r>
              <a:rPr lang="en-GB" sz="2000" i="1" dirty="0" smtClean="0"/>
              <a:t>Fig 3. Scientific principles</a:t>
            </a:r>
          </a:p>
        </p:txBody>
      </p:sp>
      <p:sp>
        <p:nvSpPr>
          <p:cNvPr id="55" name="TextBox 54"/>
          <p:cNvSpPr txBox="1"/>
          <p:nvPr/>
        </p:nvSpPr>
        <p:spPr>
          <a:xfrm>
            <a:off x="13801524" y="27002894"/>
            <a:ext cx="6938750" cy="400110"/>
          </a:xfrm>
          <a:prstGeom prst="rect">
            <a:avLst/>
          </a:prstGeom>
          <a:noFill/>
        </p:spPr>
        <p:txBody>
          <a:bodyPr wrap="square" rtlCol="0">
            <a:spAutoFit/>
          </a:bodyPr>
          <a:lstStyle/>
          <a:p>
            <a:pPr algn="r"/>
            <a:r>
              <a:rPr lang="en-GB" sz="2000" i="1" dirty="0" smtClean="0"/>
              <a:t>Fig 2. Gear solution</a:t>
            </a:r>
            <a:endParaRPr lang="en-GB" sz="2000" i="1" dirty="0"/>
          </a:p>
        </p:txBody>
      </p:sp>
      <p:sp>
        <p:nvSpPr>
          <p:cNvPr id="56" name="TextBox 55"/>
          <p:cNvSpPr txBox="1"/>
          <p:nvPr/>
        </p:nvSpPr>
        <p:spPr>
          <a:xfrm>
            <a:off x="1101617" y="10067239"/>
            <a:ext cx="2479782" cy="400110"/>
          </a:xfrm>
          <a:prstGeom prst="rect">
            <a:avLst/>
          </a:prstGeom>
          <a:noFill/>
        </p:spPr>
        <p:txBody>
          <a:bodyPr wrap="square" rtlCol="0">
            <a:spAutoFit/>
          </a:bodyPr>
          <a:lstStyle/>
          <a:p>
            <a:r>
              <a:rPr lang="en-GB" sz="2000" i="1" dirty="0" smtClean="0"/>
              <a:t>Fig 1. Specifications</a:t>
            </a:r>
            <a:endParaRPr lang="en-GB" sz="2000" i="1" dirty="0"/>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302</TotalTime>
  <Words>395</Words>
  <Application>Microsoft Office PowerPoint</Application>
  <PresentationFormat>Custom</PresentationFormat>
  <Paragraphs>48</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ＭＳ Ｐゴシック</vt:lpstr>
      <vt:lpstr>ＭＳ Ｐゴシック</vt:lpstr>
      <vt:lpstr>Arial</vt:lpstr>
      <vt:lpstr>Calibri</vt:lpstr>
      <vt:lpstr>Calibri Light</vt:lpstr>
      <vt:lpstr>Georgia</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Leonardo Darnell (1706459)</cp:lastModifiedBy>
  <cp:revision>35</cp:revision>
  <dcterms:created xsi:type="dcterms:W3CDTF">2016-02-25T08:27:32Z</dcterms:created>
  <dcterms:modified xsi:type="dcterms:W3CDTF">2018-03-26T09:59:56Z</dcterms:modified>
</cp:coreProperties>
</file>