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4"/>
  </p:notesMasterIdLst>
  <p:sldIdLst>
    <p:sldId id="256" r:id="rId2"/>
    <p:sldId id="442" r:id="rId3"/>
    <p:sldId id="373" r:id="rId4"/>
    <p:sldId id="416" r:id="rId5"/>
    <p:sldId id="444" r:id="rId6"/>
    <p:sldId id="378" r:id="rId7"/>
    <p:sldId id="443" r:id="rId8"/>
    <p:sldId id="426" r:id="rId9"/>
    <p:sldId id="419" r:id="rId10"/>
    <p:sldId id="421" r:id="rId11"/>
    <p:sldId id="423" r:id="rId12"/>
    <p:sldId id="422" r:id="rId13"/>
    <p:sldId id="424" r:id="rId14"/>
    <p:sldId id="414" r:id="rId15"/>
    <p:sldId id="425" r:id="rId16"/>
    <p:sldId id="417" r:id="rId17"/>
    <p:sldId id="418" r:id="rId18"/>
    <p:sldId id="437" r:id="rId19"/>
    <p:sldId id="438" r:id="rId20"/>
    <p:sldId id="368" r:id="rId21"/>
    <p:sldId id="441" r:id="rId22"/>
    <p:sldId id="439" r:id="rId23"/>
    <p:sldId id="435" r:id="rId24"/>
    <p:sldId id="429" r:id="rId25"/>
    <p:sldId id="430" r:id="rId26"/>
    <p:sldId id="431" r:id="rId27"/>
    <p:sldId id="432" r:id="rId28"/>
    <p:sldId id="433" r:id="rId29"/>
    <p:sldId id="434" r:id="rId30"/>
    <p:sldId id="440" r:id="rId31"/>
    <p:sldId id="363" r:id="rId32"/>
    <p:sldId id="299" r:id="rId33"/>
  </p:sldIdLst>
  <p:sldSz cx="9144000" cy="6858000" type="screen4x3"/>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9pPr>
  </p:defaultTextStyle>
  <p:extLst>
    <p:ext uri="{521415D9-36F7-43E2-AB2F-B90AF26B5E84}">
      <p14:sectionLst xmlns:p14="http://schemas.microsoft.com/office/powerpoint/2010/main">
        <p14:section name="Default Section" id="{52668A9B-499E-40BF-A91D-B0647392A1E2}">
          <p14:sldIdLst>
            <p14:sldId id="256"/>
            <p14:sldId id="442"/>
            <p14:sldId id="373"/>
            <p14:sldId id="416"/>
            <p14:sldId id="444"/>
            <p14:sldId id="378"/>
            <p14:sldId id="443"/>
            <p14:sldId id="426"/>
            <p14:sldId id="419"/>
            <p14:sldId id="421"/>
            <p14:sldId id="423"/>
            <p14:sldId id="422"/>
            <p14:sldId id="424"/>
            <p14:sldId id="414"/>
            <p14:sldId id="425"/>
            <p14:sldId id="417"/>
            <p14:sldId id="418"/>
            <p14:sldId id="437"/>
            <p14:sldId id="438"/>
            <p14:sldId id="368"/>
            <p14:sldId id="441"/>
            <p14:sldId id="439"/>
            <p14:sldId id="435"/>
            <p14:sldId id="429"/>
            <p14:sldId id="430"/>
            <p14:sldId id="431"/>
            <p14:sldId id="432"/>
            <p14:sldId id="433"/>
            <p14:sldId id="434"/>
            <p14:sldId id="440"/>
          </p14:sldIdLst>
        </p14:section>
        <p14:section name="Untitled Section" id="{21855404-2395-4983-A9E2-33AAC8683C98}">
          <p14:sldIdLst>
            <p14:sldId id="363"/>
            <p14:sldId id="299"/>
          </p14:sldIdLst>
        </p14:section>
        <p14:section name="Untitled Section" id="{FBA9ED2F-54F1-4A74-B6C4-CF000303B1B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E3F9"/>
          </a:solidFill>
        </a:fill>
      </a:tcStyle>
    </a:wholeTbl>
    <a:band2H>
      <a:tcTxStyle/>
      <a:tcStyle>
        <a:tcBdr/>
        <a:fill>
          <a:solidFill>
            <a:srgbClr val="E6F2FC"/>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EE7D0"/>
          </a:solidFill>
        </a:fill>
      </a:tcStyle>
    </a:wholeTbl>
    <a:band2H>
      <a:tcTxStyle/>
      <a:tcStyle>
        <a:tcBdr/>
        <a:fill>
          <a:solidFill>
            <a:srgbClr val="EFF3E9"/>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CDCCE"/>
          </a:solidFill>
        </a:fill>
      </a:tcStyle>
    </a:wholeTbl>
    <a:band2H>
      <a:tcTxStyle/>
      <a:tcStyle>
        <a:tcBdr/>
        <a:fill>
          <a:solidFill>
            <a:srgbClr val="FDEEE8"/>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
          <a:latin typeface="Myriad Pro"/>
          <a:ea typeface="Myriad Pro"/>
          <a:cs typeface="Myriad Pro"/>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
          <a:latin typeface="Myriad Pro"/>
          <a:ea typeface="Myriad Pro"/>
          <a:cs typeface="Myriad Pro"/>
        </a:font>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6" d="100"/>
          <a:sy n="106" d="100"/>
        </p:scale>
        <p:origin x="176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_rels/data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7.svg"/></Relationships>
</file>

<file path=ppt/diagrams/_rels/data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7.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6F6744-6726-4556-B301-25175898DEE6}" type="doc">
      <dgm:prSet loTypeId="urn:microsoft.com/office/officeart/2005/8/layout/hierarchy1" loCatId="hierarchy" qsTypeId="urn:microsoft.com/office/officeart/2005/8/quickstyle/simple4" qsCatId="simple" csTypeId="urn:microsoft.com/office/officeart/2005/8/colors/accent1_2" csCatId="accent1"/>
      <dgm:spPr/>
      <dgm:t>
        <a:bodyPr/>
        <a:lstStyle/>
        <a:p>
          <a:endParaRPr lang="en-US"/>
        </a:p>
      </dgm:t>
    </dgm:pt>
    <dgm:pt modelId="{6BC31775-EA8F-498E-9232-17DA27061F2C}">
      <dgm:prSet/>
      <dgm:spPr/>
      <dgm:t>
        <a:bodyPr/>
        <a:lstStyle/>
        <a:p>
          <a:r>
            <a:rPr lang="en-GB"/>
            <a:t>However, one of the primary challenges in stakeholder analysis has been the construction of a universally acceptable definition of the term "stake" (Donaldson, 1995).</a:t>
          </a:r>
          <a:endParaRPr lang="en-US"/>
        </a:p>
      </dgm:t>
    </dgm:pt>
    <dgm:pt modelId="{3C0D7D48-3F84-4358-8813-9C3BD38E3636}" type="parTrans" cxnId="{95A8165B-8602-4923-A256-F3FAE619C2DD}">
      <dgm:prSet/>
      <dgm:spPr/>
      <dgm:t>
        <a:bodyPr/>
        <a:lstStyle/>
        <a:p>
          <a:endParaRPr lang="en-US"/>
        </a:p>
      </dgm:t>
    </dgm:pt>
    <dgm:pt modelId="{2E4FFB6E-4635-4B99-A961-240260ACE46C}" type="sibTrans" cxnId="{95A8165B-8602-4923-A256-F3FAE619C2DD}">
      <dgm:prSet/>
      <dgm:spPr/>
      <dgm:t>
        <a:bodyPr/>
        <a:lstStyle/>
        <a:p>
          <a:endParaRPr lang="en-US"/>
        </a:p>
      </dgm:t>
    </dgm:pt>
    <dgm:pt modelId="{C12E3BD7-7EA5-4F5F-90CD-93FCB4D9DBEE}">
      <dgm:prSet/>
      <dgm:spPr/>
      <dgm:t>
        <a:bodyPr/>
        <a:lstStyle/>
        <a:p>
          <a:r>
            <a:rPr lang="en-GB"/>
            <a:t>The meaning of the term "stakeholder" has not been applied consistently.</a:t>
          </a:r>
          <a:endParaRPr lang="en-US"/>
        </a:p>
      </dgm:t>
    </dgm:pt>
    <dgm:pt modelId="{5BFFFE6E-792E-42FE-A5D4-3FB09DF933AB}" type="parTrans" cxnId="{F6705443-2C89-476C-B003-4045B7A4D035}">
      <dgm:prSet/>
      <dgm:spPr/>
      <dgm:t>
        <a:bodyPr/>
        <a:lstStyle/>
        <a:p>
          <a:endParaRPr lang="en-US"/>
        </a:p>
      </dgm:t>
    </dgm:pt>
    <dgm:pt modelId="{9EA65286-BADA-483C-9219-E6908F8DAFC4}" type="sibTrans" cxnId="{F6705443-2C89-476C-B003-4045B7A4D035}">
      <dgm:prSet/>
      <dgm:spPr/>
      <dgm:t>
        <a:bodyPr/>
        <a:lstStyle/>
        <a:p>
          <a:endParaRPr lang="en-US"/>
        </a:p>
      </dgm:t>
    </dgm:pt>
    <dgm:pt modelId="{78FEE663-8DC7-4C53-94A5-516E06A7FC0F}" type="pres">
      <dgm:prSet presAssocID="{6E6F6744-6726-4556-B301-25175898DEE6}" presName="hierChild1" presStyleCnt="0">
        <dgm:presLayoutVars>
          <dgm:chPref val="1"/>
          <dgm:dir/>
          <dgm:animOne val="branch"/>
          <dgm:animLvl val="lvl"/>
          <dgm:resizeHandles/>
        </dgm:presLayoutVars>
      </dgm:prSet>
      <dgm:spPr/>
    </dgm:pt>
    <dgm:pt modelId="{22590DF0-A0F8-4B80-A3D6-3C54E7F8D8B6}" type="pres">
      <dgm:prSet presAssocID="{6BC31775-EA8F-498E-9232-17DA27061F2C}" presName="hierRoot1" presStyleCnt="0"/>
      <dgm:spPr/>
    </dgm:pt>
    <dgm:pt modelId="{99D9D0FF-4941-4982-A567-16AF045CEDA0}" type="pres">
      <dgm:prSet presAssocID="{6BC31775-EA8F-498E-9232-17DA27061F2C}" presName="composite" presStyleCnt="0"/>
      <dgm:spPr/>
    </dgm:pt>
    <dgm:pt modelId="{001502A7-83BF-4396-875C-104AD985E771}" type="pres">
      <dgm:prSet presAssocID="{6BC31775-EA8F-498E-9232-17DA27061F2C}" presName="background" presStyleLbl="node0" presStyleIdx="0" presStyleCnt="2"/>
      <dgm:spPr/>
    </dgm:pt>
    <dgm:pt modelId="{97823B94-9648-4E0F-B218-AADFA6D5E5C2}" type="pres">
      <dgm:prSet presAssocID="{6BC31775-EA8F-498E-9232-17DA27061F2C}" presName="text" presStyleLbl="fgAcc0" presStyleIdx="0" presStyleCnt="2">
        <dgm:presLayoutVars>
          <dgm:chPref val="3"/>
        </dgm:presLayoutVars>
      </dgm:prSet>
      <dgm:spPr/>
    </dgm:pt>
    <dgm:pt modelId="{95DCD761-6DA4-483B-8125-A8F85268D31B}" type="pres">
      <dgm:prSet presAssocID="{6BC31775-EA8F-498E-9232-17DA27061F2C}" presName="hierChild2" presStyleCnt="0"/>
      <dgm:spPr/>
    </dgm:pt>
    <dgm:pt modelId="{4C825744-5BF9-4161-A283-CC674F9D1794}" type="pres">
      <dgm:prSet presAssocID="{C12E3BD7-7EA5-4F5F-90CD-93FCB4D9DBEE}" presName="hierRoot1" presStyleCnt="0"/>
      <dgm:spPr/>
    </dgm:pt>
    <dgm:pt modelId="{6E10BEB6-D5F4-4BDF-96E5-2B05CEAEC54E}" type="pres">
      <dgm:prSet presAssocID="{C12E3BD7-7EA5-4F5F-90CD-93FCB4D9DBEE}" presName="composite" presStyleCnt="0"/>
      <dgm:spPr/>
    </dgm:pt>
    <dgm:pt modelId="{005BE907-2786-4057-9CC0-ED43BB63C062}" type="pres">
      <dgm:prSet presAssocID="{C12E3BD7-7EA5-4F5F-90CD-93FCB4D9DBEE}" presName="background" presStyleLbl="node0" presStyleIdx="1" presStyleCnt="2"/>
      <dgm:spPr/>
    </dgm:pt>
    <dgm:pt modelId="{1BD5D4E3-2556-4CEE-832F-E84D69F41D6C}" type="pres">
      <dgm:prSet presAssocID="{C12E3BD7-7EA5-4F5F-90CD-93FCB4D9DBEE}" presName="text" presStyleLbl="fgAcc0" presStyleIdx="1" presStyleCnt="2">
        <dgm:presLayoutVars>
          <dgm:chPref val="3"/>
        </dgm:presLayoutVars>
      </dgm:prSet>
      <dgm:spPr/>
    </dgm:pt>
    <dgm:pt modelId="{47E8A4C7-EC20-4D97-8ACA-D7220896262E}" type="pres">
      <dgm:prSet presAssocID="{C12E3BD7-7EA5-4F5F-90CD-93FCB4D9DBEE}" presName="hierChild2" presStyleCnt="0"/>
      <dgm:spPr/>
    </dgm:pt>
  </dgm:ptLst>
  <dgm:cxnLst>
    <dgm:cxn modelId="{2EF97E30-62EF-4D79-9B6D-DE4BFE8A467F}" type="presOf" srcId="{6BC31775-EA8F-498E-9232-17DA27061F2C}" destId="{97823B94-9648-4E0F-B218-AADFA6D5E5C2}" srcOrd="0" destOrd="0" presId="urn:microsoft.com/office/officeart/2005/8/layout/hierarchy1"/>
    <dgm:cxn modelId="{95A8165B-8602-4923-A256-F3FAE619C2DD}" srcId="{6E6F6744-6726-4556-B301-25175898DEE6}" destId="{6BC31775-EA8F-498E-9232-17DA27061F2C}" srcOrd="0" destOrd="0" parTransId="{3C0D7D48-3F84-4358-8813-9C3BD38E3636}" sibTransId="{2E4FFB6E-4635-4B99-A961-240260ACE46C}"/>
    <dgm:cxn modelId="{F6705443-2C89-476C-B003-4045B7A4D035}" srcId="{6E6F6744-6726-4556-B301-25175898DEE6}" destId="{C12E3BD7-7EA5-4F5F-90CD-93FCB4D9DBEE}" srcOrd="1" destOrd="0" parTransId="{5BFFFE6E-792E-42FE-A5D4-3FB09DF933AB}" sibTransId="{9EA65286-BADA-483C-9219-E6908F8DAFC4}"/>
    <dgm:cxn modelId="{ECE4AF85-768E-4B75-B016-51F024F0B44A}" type="presOf" srcId="{C12E3BD7-7EA5-4F5F-90CD-93FCB4D9DBEE}" destId="{1BD5D4E3-2556-4CEE-832F-E84D69F41D6C}" srcOrd="0" destOrd="0" presId="urn:microsoft.com/office/officeart/2005/8/layout/hierarchy1"/>
    <dgm:cxn modelId="{E96A96E0-A29E-4046-83A6-87F3AFF70A04}" type="presOf" srcId="{6E6F6744-6726-4556-B301-25175898DEE6}" destId="{78FEE663-8DC7-4C53-94A5-516E06A7FC0F}" srcOrd="0" destOrd="0" presId="urn:microsoft.com/office/officeart/2005/8/layout/hierarchy1"/>
    <dgm:cxn modelId="{330EA834-B5F4-4958-8F0B-D11529EC0E66}" type="presParOf" srcId="{78FEE663-8DC7-4C53-94A5-516E06A7FC0F}" destId="{22590DF0-A0F8-4B80-A3D6-3C54E7F8D8B6}" srcOrd="0" destOrd="0" presId="urn:microsoft.com/office/officeart/2005/8/layout/hierarchy1"/>
    <dgm:cxn modelId="{4938FADD-BEF7-4D42-AEFF-AF81FE030CBC}" type="presParOf" srcId="{22590DF0-A0F8-4B80-A3D6-3C54E7F8D8B6}" destId="{99D9D0FF-4941-4982-A567-16AF045CEDA0}" srcOrd="0" destOrd="0" presId="urn:microsoft.com/office/officeart/2005/8/layout/hierarchy1"/>
    <dgm:cxn modelId="{48080832-DDFA-4BB4-BCF6-4DF3F2CC33CB}" type="presParOf" srcId="{99D9D0FF-4941-4982-A567-16AF045CEDA0}" destId="{001502A7-83BF-4396-875C-104AD985E771}" srcOrd="0" destOrd="0" presId="urn:microsoft.com/office/officeart/2005/8/layout/hierarchy1"/>
    <dgm:cxn modelId="{EA21FD64-FBCD-45D3-B0D7-F97539292E12}" type="presParOf" srcId="{99D9D0FF-4941-4982-A567-16AF045CEDA0}" destId="{97823B94-9648-4E0F-B218-AADFA6D5E5C2}" srcOrd="1" destOrd="0" presId="urn:microsoft.com/office/officeart/2005/8/layout/hierarchy1"/>
    <dgm:cxn modelId="{6BA58E12-53E7-4CA3-926A-C93FFA6FCEDF}" type="presParOf" srcId="{22590DF0-A0F8-4B80-A3D6-3C54E7F8D8B6}" destId="{95DCD761-6DA4-483B-8125-A8F85268D31B}" srcOrd="1" destOrd="0" presId="urn:microsoft.com/office/officeart/2005/8/layout/hierarchy1"/>
    <dgm:cxn modelId="{B8054AC7-0F2C-438F-9F85-5700211572FD}" type="presParOf" srcId="{78FEE663-8DC7-4C53-94A5-516E06A7FC0F}" destId="{4C825744-5BF9-4161-A283-CC674F9D1794}" srcOrd="1" destOrd="0" presId="urn:microsoft.com/office/officeart/2005/8/layout/hierarchy1"/>
    <dgm:cxn modelId="{C136F163-7EBC-4161-8D19-0FB6CBF1E735}" type="presParOf" srcId="{4C825744-5BF9-4161-A283-CC674F9D1794}" destId="{6E10BEB6-D5F4-4BDF-96E5-2B05CEAEC54E}" srcOrd="0" destOrd="0" presId="urn:microsoft.com/office/officeart/2005/8/layout/hierarchy1"/>
    <dgm:cxn modelId="{0DA9639E-8EF9-4D81-955C-8F0EDC498380}" type="presParOf" srcId="{6E10BEB6-D5F4-4BDF-96E5-2B05CEAEC54E}" destId="{005BE907-2786-4057-9CC0-ED43BB63C062}" srcOrd="0" destOrd="0" presId="urn:microsoft.com/office/officeart/2005/8/layout/hierarchy1"/>
    <dgm:cxn modelId="{7834C295-8698-4FBC-BB78-BE0DFBB13E1A}" type="presParOf" srcId="{6E10BEB6-D5F4-4BDF-96E5-2B05CEAEC54E}" destId="{1BD5D4E3-2556-4CEE-832F-E84D69F41D6C}" srcOrd="1" destOrd="0" presId="urn:microsoft.com/office/officeart/2005/8/layout/hierarchy1"/>
    <dgm:cxn modelId="{D5B4F022-B65D-4F0B-A069-755E61CA54A2}" type="presParOf" srcId="{4C825744-5BF9-4161-A283-CC674F9D1794}" destId="{47E8A4C7-EC20-4D97-8ACA-D7220896262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6F0FAAA-D375-4351-9912-0F4550C51A6A}" type="doc">
      <dgm:prSet loTypeId="urn:microsoft.com/office/officeart/2005/8/layout/arrow5" loCatId="relationship" qsTypeId="urn:microsoft.com/office/officeart/2005/8/quickstyle/simple5" qsCatId="simple" csTypeId="urn:microsoft.com/office/officeart/2005/8/colors/colorful4" csCatId="colorful"/>
      <dgm:spPr/>
      <dgm:t>
        <a:bodyPr/>
        <a:lstStyle/>
        <a:p>
          <a:endParaRPr lang="en-US"/>
        </a:p>
      </dgm:t>
    </dgm:pt>
    <dgm:pt modelId="{609C0569-364F-4102-83C9-BB8D00104B25}">
      <dgm:prSet/>
      <dgm:spPr/>
      <dgm:t>
        <a:bodyPr/>
        <a:lstStyle/>
        <a:p>
          <a:r>
            <a:rPr lang="en-GB" b="0" i="0" baseline="0"/>
            <a:t>Under any definition within the stakeholder perspective, organizations are required to address a set of stakeholder expectations; thus, management choice is a function of stakeholder influences (Brenner &amp; Cochran, 1991).</a:t>
          </a:r>
          <a:endParaRPr lang="en-US"/>
        </a:p>
      </dgm:t>
    </dgm:pt>
    <dgm:pt modelId="{E5F5CF18-398F-444D-8B0A-4793A99CA502}" type="parTrans" cxnId="{604DF823-8C6C-4D32-956A-C88665D93C25}">
      <dgm:prSet/>
      <dgm:spPr/>
      <dgm:t>
        <a:bodyPr/>
        <a:lstStyle/>
        <a:p>
          <a:endParaRPr lang="en-US"/>
        </a:p>
      </dgm:t>
    </dgm:pt>
    <dgm:pt modelId="{0A7D0052-0DF6-4561-8BD5-908BAE7A42A3}" type="sibTrans" cxnId="{604DF823-8C6C-4D32-956A-C88665D93C25}">
      <dgm:prSet/>
      <dgm:spPr/>
      <dgm:t>
        <a:bodyPr/>
        <a:lstStyle/>
        <a:p>
          <a:endParaRPr lang="en-US"/>
        </a:p>
      </dgm:t>
    </dgm:pt>
    <dgm:pt modelId="{E94B8E48-2DA6-4087-BFCB-307E67893AB6}">
      <dgm:prSet/>
      <dgm:spPr/>
      <dgm:t>
        <a:bodyPr/>
        <a:lstStyle/>
        <a:p>
          <a:r>
            <a:rPr lang="en-GB" b="0" i="0" baseline="0"/>
            <a:t>Thus, the main objectives in stakeholder research have been to identify who a firm's stakeholders are and to determine what types of influences they exert.</a:t>
          </a:r>
          <a:endParaRPr lang="en-US"/>
        </a:p>
      </dgm:t>
    </dgm:pt>
    <dgm:pt modelId="{631F8EFA-ECB8-4B16-BD33-E2FF18057C6F}" type="parTrans" cxnId="{36A9044B-FF11-4B4A-A3D8-AAC53D1F1D8B}">
      <dgm:prSet/>
      <dgm:spPr/>
      <dgm:t>
        <a:bodyPr/>
        <a:lstStyle/>
        <a:p>
          <a:endParaRPr lang="en-US"/>
        </a:p>
      </dgm:t>
    </dgm:pt>
    <dgm:pt modelId="{3CACA6F3-8E86-4BB7-BC86-1419CF722CC2}" type="sibTrans" cxnId="{36A9044B-FF11-4B4A-A3D8-AAC53D1F1D8B}">
      <dgm:prSet/>
      <dgm:spPr/>
      <dgm:t>
        <a:bodyPr/>
        <a:lstStyle/>
        <a:p>
          <a:endParaRPr lang="en-US"/>
        </a:p>
      </dgm:t>
    </dgm:pt>
    <dgm:pt modelId="{C7515C7F-159F-4439-8465-867D0489201F}" type="pres">
      <dgm:prSet presAssocID="{F6F0FAAA-D375-4351-9912-0F4550C51A6A}" presName="diagram" presStyleCnt="0">
        <dgm:presLayoutVars>
          <dgm:dir/>
          <dgm:resizeHandles val="exact"/>
        </dgm:presLayoutVars>
      </dgm:prSet>
      <dgm:spPr/>
    </dgm:pt>
    <dgm:pt modelId="{CA8739EE-EDEF-4C55-B9AB-8BF78455AEBD}" type="pres">
      <dgm:prSet presAssocID="{609C0569-364F-4102-83C9-BB8D00104B25}" presName="arrow" presStyleLbl="node1" presStyleIdx="0" presStyleCnt="2">
        <dgm:presLayoutVars>
          <dgm:bulletEnabled val="1"/>
        </dgm:presLayoutVars>
      </dgm:prSet>
      <dgm:spPr/>
    </dgm:pt>
    <dgm:pt modelId="{5736F2BE-8BA2-4E08-9810-F7503CF97DB9}" type="pres">
      <dgm:prSet presAssocID="{E94B8E48-2DA6-4087-BFCB-307E67893AB6}" presName="arrow" presStyleLbl="node1" presStyleIdx="1" presStyleCnt="2">
        <dgm:presLayoutVars>
          <dgm:bulletEnabled val="1"/>
        </dgm:presLayoutVars>
      </dgm:prSet>
      <dgm:spPr/>
    </dgm:pt>
  </dgm:ptLst>
  <dgm:cxnLst>
    <dgm:cxn modelId="{604DF823-8C6C-4D32-956A-C88665D93C25}" srcId="{F6F0FAAA-D375-4351-9912-0F4550C51A6A}" destId="{609C0569-364F-4102-83C9-BB8D00104B25}" srcOrd="0" destOrd="0" parTransId="{E5F5CF18-398F-444D-8B0A-4793A99CA502}" sibTransId="{0A7D0052-0DF6-4561-8BD5-908BAE7A42A3}"/>
    <dgm:cxn modelId="{35CC1F66-166F-4D43-BA90-A45C7D907D8A}" type="presOf" srcId="{F6F0FAAA-D375-4351-9912-0F4550C51A6A}" destId="{C7515C7F-159F-4439-8465-867D0489201F}" srcOrd="0" destOrd="0" presId="urn:microsoft.com/office/officeart/2005/8/layout/arrow5"/>
    <dgm:cxn modelId="{36A9044B-FF11-4B4A-A3D8-AAC53D1F1D8B}" srcId="{F6F0FAAA-D375-4351-9912-0F4550C51A6A}" destId="{E94B8E48-2DA6-4087-BFCB-307E67893AB6}" srcOrd="1" destOrd="0" parTransId="{631F8EFA-ECB8-4B16-BD33-E2FF18057C6F}" sibTransId="{3CACA6F3-8E86-4BB7-BC86-1419CF722CC2}"/>
    <dgm:cxn modelId="{EF95D2CE-C6D6-4065-A01D-8575CB7C1B41}" type="presOf" srcId="{609C0569-364F-4102-83C9-BB8D00104B25}" destId="{CA8739EE-EDEF-4C55-B9AB-8BF78455AEBD}" srcOrd="0" destOrd="0" presId="urn:microsoft.com/office/officeart/2005/8/layout/arrow5"/>
    <dgm:cxn modelId="{CD0A8FD9-23E3-41B9-8375-C9FB51369BE0}" type="presOf" srcId="{E94B8E48-2DA6-4087-BFCB-307E67893AB6}" destId="{5736F2BE-8BA2-4E08-9810-F7503CF97DB9}" srcOrd="0" destOrd="0" presId="urn:microsoft.com/office/officeart/2005/8/layout/arrow5"/>
    <dgm:cxn modelId="{E0709064-62E4-4F76-88CD-67CDC42AAADC}" type="presParOf" srcId="{C7515C7F-159F-4439-8465-867D0489201F}" destId="{CA8739EE-EDEF-4C55-B9AB-8BF78455AEBD}" srcOrd="0" destOrd="0" presId="urn:microsoft.com/office/officeart/2005/8/layout/arrow5"/>
    <dgm:cxn modelId="{9A578404-469C-47BE-A718-B39F7F0F385F}" type="presParOf" srcId="{C7515C7F-159F-4439-8465-867D0489201F}" destId="{5736F2BE-8BA2-4E08-9810-F7503CF97DB9}" srcOrd="1"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3E961EC-BF01-454E-9128-8899ACD09A06}" type="doc">
      <dgm:prSet loTypeId="urn:microsoft.com/office/officeart/2018/2/layout/IconLabelList" loCatId="icon" qsTypeId="urn:microsoft.com/office/officeart/2005/8/quickstyle/simple1" qsCatId="simple" csTypeId="urn:microsoft.com/office/officeart/2005/8/colors/accent3_2" csCatId="accent3" phldr="1"/>
      <dgm:spPr/>
      <dgm:t>
        <a:bodyPr/>
        <a:lstStyle/>
        <a:p>
          <a:endParaRPr lang="en-US"/>
        </a:p>
      </dgm:t>
    </dgm:pt>
    <dgm:pt modelId="{0D538603-B259-4F95-AF78-937580ECB965}">
      <dgm:prSet custT="1"/>
      <dgm:spPr/>
      <dgm:t>
        <a:bodyPr/>
        <a:lstStyle/>
        <a:p>
          <a:r>
            <a:rPr lang="en-GB" sz="1400" dirty="0"/>
            <a:t>In the network perspective, the relevant environment is much broader than the organizational set. Through a network perspective, researchers/managers can apply a societal sector view of the environment, which is defined as</a:t>
          </a:r>
          <a:endParaRPr lang="en-US" sz="1400" dirty="0"/>
        </a:p>
      </dgm:t>
    </dgm:pt>
    <dgm:pt modelId="{D7E4C3E2-8424-4EF8-BF1D-F032E67F61D6}" type="parTrans" cxnId="{EB1481F0-D780-49FC-8739-F22E55B19C93}">
      <dgm:prSet/>
      <dgm:spPr/>
      <dgm:t>
        <a:bodyPr/>
        <a:lstStyle/>
        <a:p>
          <a:endParaRPr lang="en-US" sz="2400"/>
        </a:p>
      </dgm:t>
    </dgm:pt>
    <dgm:pt modelId="{B6ACD4D1-1CE1-4946-A47F-5A9F53BBDB2D}" type="sibTrans" cxnId="{EB1481F0-D780-49FC-8739-F22E55B19C93}">
      <dgm:prSet/>
      <dgm:spPr/>
      <dgm:t>
        <a:bodyPr/>
        <a:lstStyle/>
        <a:p>
          <a:endParaRPr lang="en-US" sz="2400"/>
        </a:p>
      </dgm:t>
    </dgm:pt>
    <dgm:pt modelId="{2F5D0021-B4E7-438F-BC32-7F882C404179}">
      <dgm:prSet custT="1"/>
      <dgm:spPr/>
      <dgm:t>
        <a:bodyPr/>
        <a:lstStyle/>
        <a:p>
          <a:r>
            <a:rPr lang="en-GB" sz="1400"/>
            <a:t>"(1) a collection of organizations operating in the same domain, as identified by the similarity of their services, products or functions, </a:t>
          </a:r>
          <a:endParaRPr lang="en-US" sz="1400"/>
        </a:p>
      </dgm:t>
    </dgm:pt>
    <dgm:pt modelId="{F19DF457-4FC5-4FE0-A66A-6961900F76A3}" type="parTrans" cxnId="{2AF821B6-EB2C-4CEC-A9F5-7FF467A441DA}">
      <dgm:prSet/>
      <dgm:spPr/>
      <dgm:t>
        <a:bodyPr/>
        <a:lstStyle/>
        <a:p>
          <a:endParaRPr lang="en-US" sz="2400"/>
        </a:p>
      </dgm:t>
    </dgm:pt>
    <dgm:pt modelId="{FEF48DC6-64C4-437B-A725-0F46D473DA5A}" type="sibTrans" cxnId="{2AF821B6-EB2C-4CEC-A9F5-7FF467A441DA}">
      <dgm:prSet/>
      <dgm:spPr/>
      <dgm:t>
        <a:bodyPr/>
        <a:lstStyle/>
        <a:p>
          <a:endParaRPr lang="en-US" sz="2400"/>
        </a:p>
      </dgm:t>
    </dgm:pt>
    <dgm:pt modelId="{8928F528-D88F-4155-BB0F-F779172C13D8}">
      <dgm:prSet custT="1"/>
      <dgm:spPr/>
      <dgm:t>
        <a:bodyPr/>
        <a:lstStyle/>
        <a:p>
          <a:r>
            <a:rPr lang="en-GB" sz="1400"/>
            <a:t>(2) together with those organizations that critically influence the performance of the focal organizations: for example, major suppliers and customers, owners and regulators, funding sources and competitors" (Scott &amp; Meyer, 1991: 117)</a:t>
          </a:r>
          <a:endParaRPr lang="en-US" sz="1400"/>
        </a:p>
      </dgm:t>
    </dgm:pt>
    <dgm:pt modelId="{916F5EFE-89A3-4894-82D8-38B2059FB82B}" type="parTrans" cxnId="{642623DA-985C-45EE-9D82-249A44347D67}">
      <dgm:prSet/>
      <dgm:spPr/>
      <dgm:t>
        <a:bodyPr/>
        <a:lstStyle/>
        <a:p>
          <a:endParaRPr lang="en-US" sz="2400"/>
        </a:p>
      </dgm:t>
    </dgm:pt>
    <dgm:pt modelId="{D32A957C-0E30-4C59-BC60-A8A9C0AC1DE0}" type="sibTrans" cxnId="{642623DA-985C-45EE-9D82-249A44347D67}">
      <dgm:prSet/>
      <dgm:spPr/>
      <dgm:t>
        <a:bodyPr/>
        <a:lstStyle/>
        <a:p>
          <a:endParaRPr lang="en-US" sz="2400"/>
        </a:p>
      </dgm:t>
    </dgm:pt>
    <dgm:pt modelId="{BA3A6A10-A916-4124-AAB0-C8C230DEE24B}" type="pres">
      <dgm:prSet presAssocID="{73E961EC-BF01-454E-9128-8899ACD09A06}" presName="root" presStyleCnt="0">
        <dgm:presLayoutVars>
          <dgm:dir/>
          <dgm:resizeHandles val="exact"/>
        </dgm:presLayoutVars>
      </dgm:prSet>
      <dgm:spPr/>
    </dgm:pt>
    <dgm:pt modelId="{7C43E08C-701C-4826-B359-58C344ECF722}" type="pres">
      <dgm:prSet presAssocID="{0D538603-B259-4F95-AF78-937580ECB965}" presName="compNode" presStyleCnt="0"/>
      <dgm:spPr/>
    </dgm:pt>
    <dgm:pt modelId="{9973FF28-31E7-44B8-9B45-ACB55E771F4E}" type="pres">
      <dgm:prSet presAssocID="{0D538603-B259-4F95-AF78-937580ECB96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0B9C0D36-B2A9-4657-8A34-0AEAE10F7B7B}" type="pres">
      <dgm:prSet presAssocID="{0D538603-B259-4F95-AF78-937580ECB965}" presName="spaceRect" presStyleCnt="0"/>
      <dgm:spPr/>
    </dgm:pt>
    <dgm:pt modelId="{5267420E-D552-45F6-A7D8-79DA2A5AF759}" type="pres">
      <dgm:prSet presAssocID="{0D538603-B259-4F95-AF78-937580ECB965}" presName="textRect" presStyleLbl="revTx" presStyleIdx="0" presStyleCnt="3">
        <dgm:presLayoutVars>
          <dgm:chMax val="1"/>
          <dgm:chPref val="1"/>
        </dgm:presLayoutVars>
      </dgm:prSet>
      <dgm:spPr/>
    </dgm:pt>
    <dgm:pt modelId="{2E2632C6-86BD-4243-9FD7-43D677ABD767}" type="pres">
      <dgm:prSet presAssocID="{B6ACD4D1-1CE1-4946-A47F-5A9F53BBDB2D}" presName="sibTrans" presStyleCnt="0"/>
      <dgm:spPr/>
    </dgm:pt>
    <dgm:pt modelId="{12B7EA49-296B-47E8-A031-E69F00772556}" type="pres">
      <dgm:prSet presAssocID="{2F5D0021-B4E7-438F-BC32-7F882C404179}" presName="compNode" presStyleCnt="0"/>
      <dgm:spPr/>
    </dgm:pt>
    <dgm:pt modelId="{8E1EFF15-DD9C-4E22-8486-F103C9E6994D}" type="pres">
      <dgm:prSet presAssocID="{2F5D0021-B4E7-438F-BC32-7F882C40417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of People"/>
        </a:ext>
      </dgm:extLst>
    </dgm:pt>
    <dgm:pt modelId="{7F892DFF-D19A-4CD6-B381-6B8BD95B284D}" type="pres">
      <dgm:prSet presAssocID="{2F5D0021-B4E7-438F-BC32-7F882C404179}" presName="spaceRect" presStyleCnt="0"/>
      <dgm:spPr/>
    </dgm:pt>
    <dgm:pt modelId="{7096864C-5353-4E93-90F3-939B91C80EA1}" type="pres">
      <dgm:prSet presAssocID="{2F5D0021-B4E7-438F-BC32-7F882C404179}" presName="textRect" presStyleLbl="revTx" presStyleIdx="1" presStyleCnt="3">
        <dgm:presLayoutVars>
          <dgm:chMax val="1"/>
          <dgm:chPref val="1"/>
        </dgm:presLayoutVars>
      </dgm:prSet>
      <dgm:spPr/>
    </dgm:pt>
    <dgm:pt modelId="{9ECB4904-23F8-4AA8-8240-3DB5D65BE623}" type="pres">
      <dgm:prSet presAssocID="{FEF48DC6-64C4-437B-A725-0F46D473DA5A}" presName="sibTrans" presStyleCnt="0"/>
      <dgm:spPr/>
    </dgm:pt>
    <dgm:pt modelId="{0833E8DD-2C28-438B-9443-CABA0E82BC9A}" type="pres">
      <dgm:prSet presAssocID="{8928F528-D88F-4155-BB0F-F779172C13D8}" presName="compNode" presStyleCnt="0"/>
      <dgm:spPr/>
    </dgm:pt>
    <dgm:pt modelId="{0E094255-72B5-4A59-8F1B-2C4F88B4E717}" type="pres">
      <dgm:prSet presAssocID="{8928F528-D88F-4155-BB0F-F779172C13D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eting"/>
        </a:ext>
      </dgm:extLst>
    </dgm:pt>
    <dgm:pt modelId="{2FA058A0-40F7-4F59-9995-A7970F43830C}" type="pres">
      <dgm:prSet presAssocID="{8928F528-D88F-4155-BB0F-F779172C13D8}" presName="spaceRect" presStyleCnt="0"/>
      <dgm:spPr/>
    </dgm:pt>
    <dgm:pt modelId="{855385F9-0673-44FA-A555-F8F008543CF5}" type="pres">
      <dgm:prSet presAssocID="{8928F528-D88F-4155-BB0F-F779172C13D8}" presName="textRect" presStyleLbl="revTx" presStyleIdx="2" presStyleCnt="3">
        <dgm:presLayoutVars>
          <dgm:chMax val="1"/>
          <dgm:chPref val="1"/>
        </dgm:presLayoutVars>
      </dgm:prSet>
      <dgm:spPr/>
    </dgm:pt>
  </dgm:ptLst>
  <dgm:cxnLst>
    <dgm:cxn modelId="{C5351C01-FE7B-4609-A423-134CA804FAF0}" type="presOf" srcId="{2F5D0021-B4E7-438F-BC32-7F882C404179}" destId="{7096864C-5353-4E93-90F3-939B91C80EA1}" srcOrd="0" destOrd="0" presId="urn:microsoft.com/office/officeart/2018/2/layout/IconLabelList"/>
    <dgm:cxn modelId="{94E4FF3F-6923-41D5-A7DB-D87B6BC7C361}" type="presOf" srcId="{8928F528-D88F-4155-BB0F-F779172C13D8}" destId="{855385F9-0673-44FA-A555-F8F008543CF5}" srcOrd="0" destOrd="0" presId="urn:microsoft.com/office/officeart/2018/2/layout/IconLabelList"/>
    <dgm:cxn modelId="{54CA4570-55EF-4581-AC4B-055973E78FCC}" type="presOf" srcId="{0D538603-B259-4F95-AF78-937580ECB965}" destId="{5267420E-D552-45F6-A7D8-79DA2A5AF759}" srcOrd="0" destOrd="0" presId="urn:microsoft.com/office/officeart/2018/2/layout/IconLabelList"/>
    <dgm:cxn modelId="{C7A3587B-A5BF-48E5-887D-C519837BB890}" type="presOf" srcId="{73E961EC-BF01-454E-9128-8899ACD09A06}" destId="{BA3A6A10-A916-4124-AAB0-C8C230DEE24B}" srcOrd="0" destOrd="0" presId="urn:microsoft.com/office/officeart/2018/2/layout/IconLabelList"/>
    <dgm:cxn modelId="{2AF821B6-EB2C-4CEC-A9F5-7FF467A441DA}" srcId="{73E961EC-BF01-454E-9128-8899ACD09A06}" destId="{2F5D0021-B4E7-438F-BC32-7F882C404179}" srcOrd="1" destOrd="0" parTransId="{F19DF457-4FC5-4FE0-A66A-6961900F76A3}" sibTransId="{FEF48DC6-64C4-437B-A725-0F46D473DA5A}"/>
    <dgm:cxn modelId="{642623DA-985C-45EE-9D82-249A44347D67}" srcId="{73E961EC-BF01-454E-9128-8899ACD09A06}" destId="{8928F528-D88F-4155-BB0F-F779172C13D8}" srcOrd="2" destOrd="0" parTransId="{916F5EFE-89A3-4894-82D8-38B2059FB82B}" sibTransId="{D32A957C-0E30-4C59-BC60-A8A9C0AC1DE0}"/>
    <dgm:cxn modelId="{EB1481F0-D780-49FC-8739-F22E55B19C93}" srcId="{73E961EC-BF01-454E-9128-8899ACD09A06}" destId="{0D538603-B259-4F95-AF78-937580ECB965}" srcOrd="0" destOrd="0" parTransId="{D7E4C3E2-8424-4EF8-BF1D-F032E67F61D6}" sibTransId="{B6ACD4D1-1CE1-4946-A47F-5A9F53BBDB2D}"/>
    <dgm:cxn modelId="{B08CFF94-7AEA-4D19-982A-E93C55FBC110}" type="presParOf" srcId="{BA3A6A10-A916-4124-AAB0-C8C230DEE24B}" destId="{7C43E08C-701C-4826-B359-58C344ECF722}" srcOrd="0" destOrd="0" presId="urn:microsoft.com/office/officeart/2018/2/layout/IconLabelList"/>
    <dgm:cxn modelId="{2E997E96-B229-4853-99DC-7397791B10FE}" type="presParOf" srcId="{7C43E08C-701C-4826-B359-58C344ECF722}" destId="{9973FF28-31E7-44B8-9B45-ACB55E771F4E}" srcOrd="0" destOrd="0" presId="urn:microsoft.com/office/officeart/2018/2/layout/IconLabelList"/>
    <dgm:cxn modelId="{496E287E-E8DA-41A8-A0FC-996C78213F93}" type="presParOf" srcId="{7C43E08C-701C-4826-B359-58C344ECF722}" destId="{0B9C0D36-B2A9-4657-8A34-0AEAE10F7B7B}" srcOrd="1" destOrd="0" presId="urn:microsoft.com/office/officeart/2018/2/layout/IconLabelList"/>
    <dgm:cxn modelId="{E380B492-FAC8-49AA-936D-D3A16AC6CE6A}" type="presParOf" srcId="{7C43E08C-701C-4826-B359-58C344ECF722}" destId="{5267420E-D552-45F6-A7D8-79DA2A5AF759}" srcOrd="2" destOrd="0" presId="urn:microsoft.com/office/officeart/2018/2/layout/IconLabelList"/>
    <dgm:cxn modelId="{78BBCF0B-16E2-42BF-887B-66232FA2FC58}" type="presParOf" srcId="{BA3A6A10-A916-4124-AAB0-C8C230DEE24B}" destId="{2E2632C6-86BD-4243-9FD7-43D677ABD767}" srcOrd="1" destOrd="0" presId="urn:microsoft.com/office/officeart/2018/2/layout/IconLabelList"/>
    <dgm:cxn modelId="{5B57D446-AD8B-4162-A9E7-F2CD1C828FAB}" type="presParOf" srcId="{BA3A6A10-A916-4124-AAB0-C8C230DEE24B}" destId="{12B7EA49-296B-47E8-A031-E69F00772556}" srcOrd="2" destOrd="0" presId="urn:microsoft.com/office/officeart/2018/2/layout/IconLabelList"/>
    <dgm:cxn modelId="{3A2CEC2E-A3D0-474C-AF31-5038557BE404}" type="presParOf" srcId="{12B7EA49-296B-47E8-A031-E69F00772556}" destId="{8E1EFF15-DD9C-4E22-8486-F103C9E6994D}" srcOrd="0" destOrd="0" presId="urn:microsoft.com/office/officeart/2018/2/layout/IconLabelList"/>
    <dgm:cxn modelId="{A782E783-CFC6-475F-90B5-1C98312AFC30}" type="presParOf" srcId="{12B7EA49-296B-47E8-A031-E69F00772556}" destId="{7F892DFF-D19A-4CD6-B381-6B8BD95B284D}" srcOrd="1" destOrd="0" presId="urn:microsoft.com/office/officeart/2018/2/layout/IconLabelList"/>
    <dgm:cxn modelId="{C78B6732-5B90-4A09-94C6-F4B297A26134}" type="presParOf" srcId="{12B7EA49-296B-47E8-A031-E69F00772556}" destId="{7096864C-5353-4E93-90F3-939B91C80EA1}" srcOrd="2" destOrd="0" presId="urn:microsoft.com/office/officeart/2018/2/layout/IconLabelList"/>
    <dgm:cxn modelId="{06D44EDE-CA9E-437E-9996-85C4392CFC33}" type="presParOf" srcId="{BA3A6A10-A916-4124-AAB0-C8C230DEE24B}" destId="{9ECB4904-23F8-4AA8-8240-3DB5D65BE623}" srcOrd="3" destOrd="0" presId="urn:microsoft.com/office/officeart/2018/2/layout/IconLabelList"/>
    <dgm:cxn modelId="{0C389230-1C7A-4A48-B7BF-7808F784F1BE}" type="presParOf" srcId="{BA3A6A10-A916-4124-AAB0-C8C230DEE24B}" destId="{0833E8DD-2C28-438B-9443-CABA0E82BC9A}" srcOrd="4" destOrd="0" presId="urn:microsoft.com/office/officeart/2018/2/layout/IconLabelList"/>
    <dgm:cxn modelId="{7776AFF4-491F-4FAD-9114-DCBBCA59E50B}" type="presParOf" srcId="{0833E8DD-2C28-438B-9443-CABA0E82BC9A}" destId="{0E094255-72B5-4A59-8F1B-2C4F88B4E717}" srcOrd="0" destOrd="0" presId="urn:microsoft.com/office/officeart/2018/2/layout/IconLabelList"/>
    <dgm:cxn modelId="{509453ED-757A-4689-A627-BCD054EDD35C}" type="presParOf" srcId="{0833E8DD-2C28-438B-9443-CABA0E82BC9A}" destId="{2FA058A0-40F7-4F59-9995-A7970F43830C}" srcOrd="1" destOrd="0" presId="urn:microsoft.com/office/officeart/2018/2/layout/IconLabelList"/>
    <dgm:cxn modelId="{BB326C24-5EA1-4E3D-8B41-107F6C0FD5B1}" type="presParOf" srcId="{0833E8DD-2C28-438B-9443-CABA0E82BC9A}" destId="{855385F9-0673-44FA-A555-F8F008543CF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92CD07C-995C-4761-A144-CCA963AD8430}" type="doc">
      <dgm:prSet loTypeId="urn:microsoft.com/office/officeart/2018/5/layout/IconCircleLabelList" loCatId="icon" qsTypeId="urn:microsoft.com/office/officeart/2005/8/quickstyle/simple1" qsCatId="simple" csTypeId="urn:microsoft.com/office/officeart/2005/8/colors/accent3_2" csCatId="accent3" phldr="1"/>
      <dgm:spPr/>
      <dgm:t>
        <a:bodyPr/>
        <a:lstStyle/>
        <a:p>
          <a:endParaRPr lang="en-US"/>
        </a:p>
      </dgm:t>
    </dgm:pt>
    <dgm:pt modelId="{E1E43F8C-AF4A-4ACC-9673-2476650A2FF8}">
      <dgm:prSet custT="1"/>
      <dgm:spPr/>
      <dgm:t>
        <a:bodyPr/>
        <a:lstStyle/>
        <a:p>
          <a:pPr>
            <a:defRPr cap="all"/>
          </a:pPr>
          <a:r>
            <a:rPr lang="en-GB" sz="1600"/>
            <a:t>Network analysis considers the broader societal sector concept of the environment.</a:t>
          </a:r>
          <a:endParaRPr lang="en-US" sz="1600"/>
        </a:p>
      </dgm:t>
    </dgm:pt>
    <dgm:pt modelId="{7D123DD9-025E-4627-9473-FA7ACD5FE67B}" type="parTrans" cxnId="{7C189C56-73CE-4B21-B129-886E2CB29997}">
      <dgm:prSet/>
      <dgm:spPr/>
      <dgm:t>
        <a:bodyPr/>
        <a:lstStyle/>
        <a:p>
          <a:endParaRPr lang="en-US" sz="2400"/>
        </a:p>
      </dgm:t>
    </dgm:pt>
    <dgm:pt modelId="{64737072-AE76-4E66-AFD1-CB390CA87412}" type="sibTrans" cxnId="{7C189C56-73CE-4B21-B129-886E2CB29997}">
      <dgm:prSet/>
      <dgm:spPr/>
      <dgm:t>
        <a:bodyPr/>
        <a:lstStyle/>
        <a:p>
          <a:endParaRPr lang="en-US" sz="2400"/>
        </a:p>
      </dgm:t>
    </dgm:pt>
    <dgm:pt modelId="{4D038CB7-93FB-4B6C-B73D-81F186F6FC81}">
      <dgm:prSet custT="1"/>
      <dgm:spPr/>
      <dgm:t>
        <a:bodyPr/>
        <a:lstStyle/>
        <a:p>
          <a:pPr>
            <a:defRPr cap="all"/>
          </a:pPr>
          <a:r>
            <a:rPr lang="en-GB" sz="1600" dirty="0"/>
            <a:t>This environment </a:t>
          </a:r>
          <a:r>
            <a:rPr lang="en-GB" sz="1600" u="sng" dirty="0"/>
            <a:t>consists of a group of similar firms, such as an industry group or strategic group, </a:t>
          </a:r>
          <a:r>
            <a:rPr lang="en-GB" sz="1600" dirty="0"/>
            <a:t>and the aggregate network of each firm's organizational set.</a:t>
          </a:r>
          <a:endParaRPr lang="en-US" sz="1600" dirty="0"/>
        </a:p>
      </dgm:t>
    </dgm:pt>
    <dgm:pt modelId="{ACD44373-03E5-4F9F-8A1C-693DA8F290F3}" type="parTrans" cxnId="{85C739D2-8070-4BE6-83AA-FE4D1F7A6A13}">
      <dgm:prSet/>
      <dgm:spPr/>
      <dgm:t>
        <a:bodyPr/>
        <a:lstStyle/>
        <a:p>
          <a:endParaRPr lang="en-US" sz="2400"/>
        </a:p>
      </dgm:t>
    </dgm:pt>
    <dgm:pt modelId="{E6DEBC07-BE68-437A-97B7-86EBC3FA5414}" type="sibTrans" cxnId="{85C739D2-8070-4BE6-83AA-FE4D1F7A6A13}">
      <dgm:prSet/>
      <dgm:spPr/>
      <dgm:t>
        <a:bodyPr/>
        <a:lstStyle/>
        <a:p>
          <a:endParaRPr lang="en-US" sz="2400"/>
        </a:p>
      </dgm:t>
    </dgm:pt>
    <dgm:pt modelId="{06B80DC3-E033-4C15-AC93-B8427DAB4298}" type="pres">
      <dgm:prSet presAssocID="{592CD07C-995C-4761-A144-CCA963AD8430}" presName="root" presStyleCnt="0">
        <dgm:presLayoutVars>
          <dgm:dir/>
          <dgm:resizeHandles val="exact"/>
        </dgm:presLayoutVars>
      </dgm:prSet>
      <dgm:spPr/>
    </dgm:pt>
    <dgm:pt modelId="{6D781366-D640-49BF-9597-C11A2F2D1EB5}" type="pres">
      <dgm:prSet presAssocID="{E1E43F8C-AF4A-4ACC-9673-2476650A2FF8}" presName="compNode" presStyleCnt="0"/>
      <dgm:spPr/>
    </dgm:pt>
    <dgm:pt modelId="{E3C7F132-8330-46FE-86E4-50784DF6ADEA}" type="pres">
      <dgm:prSet presAssocID="{E1E43F8C-AF4A-4ACC-9673-2476650A2FF8}" presName="iconBgRect" presStyleLbl="bgShp" presStyleIdx="0" presStyleCnt="2"/>
      <dgm:spPr/>
    </dgm:pt>
    <dgm:pt modelId="{683E5187-463F-4F38-9AE3-004E0218BEDF}" type="pres">
      <dgm:prSet presAssocID="{E1E43F8C-AF4A-4ACC-9673-2476650A2FF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Network"/>
        </a:ext>
      </dgm:extLst>
    </dgm:pt>
    <dgm:pt modelId="{F70E6F5E-E3F9-4181-92C7-68605AD3D853}" type="pres">
      <dgm:prSet presAssocID="{E1E43F8C-AF4A-4ACC-9673-2476650A2FF8}" presName="spaceRect" presStyleCnt="0"/>
      <dgm:spPr/>
    </dgm:pt>
    <dgm:pt modelId="{93AFFD85-BB26-4E15-B47B-9602510991E6}" type="pres">
      <dgm:prSet presAssocID="{E1E43F8C-AF4A-4ACC-9673-2476650A2FF8}" presName="textRect" presStyleLbl="revTx" presStyleIdx="0" presStyleCnt="2">
        <dgm:presLayoutVars>
          <dgm:chMax val="1"/>
          <dgm:chPref val="1"/>
        </dgm:presLayoutVars>
      </dgm:prSet>
      <dgm:spPr/>
    </dgm:pt>
    <dgm:pt modelId="{6DE8687F-7A25-4075-A226-81E05B3155C6}" type="pres">
      <dgm:prSet presAssocID="{64737072-AE76-4E66-AFD1-CB390CA87412}" presName="sibTrans" presStyleCnt="0"/>
      <dgm:spPr/>
    </dgm:pt>
    <dgm:pt modelId="{8594BA78-A57F-4FAD-BC0B-4C90AACA30FA}" type="pres">
      <dgm:prSet presAssocID="{4D038CB7-93FB-4B6C-B73D-81F186F6FC81}" presName="compNode" presStyleCnt="0"/>
      <dgm:spPr/>
    </dgm:pt>
    <dgm:pt modelId="{2B2FB96C-3432-46F2-A0CE-705F3D95171F}" type="pres">
      <dgm:prSet presAssocID="{4D038CB7-93FB-4B6C-B73D-81F186F6FC81}" presName="iconBgRect" presStyleLbl="bgShp" presStyleIdx="1" presStyleCnt="2"/>
      <dgm:spPr/>
    </dgm:pt>
    <dgm:pt modelId="{62292EFD-AF8E-4842-BFEB-651902BBFB4D}" type="pres">
      <dgm:prSet presAssocID="{4D038CB7-93FB-4B6C-B73D-81F186F6FC8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30A5BF1A-55BC-4997-A0B5-87106198BBE9}" type="pres">
      <dgm:prSet presAssocID="{4D038CB7-93FB-4B6C-B73D-81F186F6FC81}" presName="spaceRect" presStyleCnt="0"/>
      <dgm:spPr/>
    </dgm:pt>
    <dgm:pt modelId="{5E8E4440-9980-4A1C-8870-05C3F76C500E}" type="pres">
      <dgm:prSet presAssocID="{4D038CB7-93FB-4B6C-B73D-81F186F6FC81}" presName="textRect" presStyleLbl="revTx" presStyleIdx="1" presStyleCnt="2">
        <dgm:presLayoutVars>
          <dgm:chMax val="1"/>
          <dgm:chPref val="1"/>
        </dgm:presLayoutVars>
      </dgm:prSet>
      <dgm:spPr/>
    </dgm:pt>
  </dgm:ptLst>
  <dgm:cxnLst>
    <dgm:cxn modelId="{70832E24-2AEA-4F3A-9EDF-9A872752EA41}" type="presOf" srcId="{E1E43F8C-AF4A-4ACC-9673-2476650A2FF8}" destId="{93AFFD85-BB26-4E15-B47B-9602510991E6}" srcOrd="0" destOrd="0" presId="urn:microsoft.com/office/officeart/2018/5/layout/IconCircleLabelList"/>
    <dgm:cxn modelId="{37327930-DBD8-4204-8A9C-AD4B1274E602}" type="presOf" srcId="{592CD07C-995C-4761-A144-CCA963AD8430}" destId="{06B80DC3-E033-4C15-AC93-B8427DAB4298}" srcOrd="0" destOrd="0" presId="urn:microsoft.com/office/officeart/2018/5/layout/IconCircleLabelList"/>
    <dgm:cxn modelId="{7C189C56-73CE-4B21-B129-886E2CB29997}" srcId="{592CD07C-995C-4761-A144-CCA963AD8430}" destId="{E1E43F8C-AF4A-4ACC-9673-2476650A2FF8}" srcOrd="0" destOrd="0" parTransId="{7D123DD9-025E-4627-9473-FA7ACD5FE67B}" sibTransId="{64737072-AE76-4E66-AFD1-CB390CA87412}"/>
    <dgm:cxn modelId="{F9EBF7B7-F803-464D-953B-FE9BD926CD10}" type="presOf" srcId="{4D038CB7-93FB-4B6C-B73D-81F186F6FC81}" destId="{5E8E4440-9980-4A1C-8870-05C3F76C500E}" srcOrd="0" destOrd="0" presId="urn:microsoft.com/office/officeart/2018/5/layout/IconCircleLabelList"/>
    <dgm:cxn modelId="{85C739D2-8070-4BE6-83AA-FE4D1F7A6A13}" srcId="{592CD07C-995C-4761-A144-CCA963AD8430}" destId="{4D038CB7-93FB-4B6C-B73D-81F186F6FC81}" srcOrd="1" destOrd="0" parTransId="{ACD44373-03E5-4F9F-8A1C-693DA8F290F3}" sibTransId="{E6DEBC07-BE68-437A-97B7-86EBC3FA5414}"/>
    <dgm:cxn modelId="{32315FB9-5E3A-4E21-9B42-12F3165F72F0}" type="presParOf" srcId="{06B80DC3-E033-4C15-AC93-B8427DAB4298}" destId="{6D781366-D640-49BF-9597-C11A2F2D1EB5}" srcOrd="0" destOrd="0" presId="urn:microsoft.com/office/officeart/2018/5/layout/IconCircleLabelList"/>
    <dgm:cxn modelId="{0975FF8C-E7C5-42FB-AC1A-717C48D71E5B}" type="presParOf" srcId="{6D781366-D640-49BF-9597-C11A2F2D1EB5}" destId="{E3C7F132-8330-46FE-86E4-50784DF6ADEA}" srcOrd="0" destOrd="0" presId="urn:microsoft.com/office/officeart/2018/5/layout/IconCircleLabelList"/>
    <dgm:cxn modelId="{2A371A48-D50D-489B-9EFC-361CF1F2E076}" type="presParOf" srcId="{6D781366-D640-49BF-9597-C11A2F2D1EB5}" destId="{683E5187-463F-4F38-9AE3-004E0218BEDF}" srcOrd="1" destOrd="0" presId="urn:microsoft.com/office/officeart/2018/5/layout/IconCircleLabelList"/>
    <dgm:cxn modelId="{BF4ECAE3-E85C-4C97-B774-7701ACA75A65}" type="presParOf" srcId="{6D781366-D640-49BF-9597-C11A2F2D1EB5}" destId="{F70E6F5E-E3F9-4181-92C7-68605AD3D853}" srcOrd="2" destOrd="0" presId="urn:microsoft.com/office/officeart/2018/5/layout/IconCircleLabelList"/>
    <dgm:cxn modelId="{ACD2986B-71A0-4797-B939-4F9F644B934B}" type="presParOf" srcId="{6D781366-D640-49BF-9597-C11A2F2D1EB5}" destId="{93AFFD85-BB26-4E15-B47B-9602510991E6}" srcOrd="3" destOrd="0" presId="urn:microsoft.com/office/officeart/2018/5/layout/IconCircleLabelList"/>
    <dgm:cxn modelId="{54A037D5-58FD-42D8-B476-E4C2F87A3FC1}" type="presParOf" srcId="{06B80DC3-E033-4C15-AC93-B8427DAB4298}" destId="{6DE8687F-7A25-4075-A226-81E05B3155C6}" srcOrd="1" destOrd="0" presId="urn:microsoft.com/office/officeart/2018/5/layout/IconCircleLabelList"/>
    <dgm:cxn modelId="{CC649C4A-F130-4F90-A969-39267E491D37}" type="presParOf" srcId="{06B80DC3-E033-4C15-AC93-B8427DAB4298}" destId="{8594BA78-A57F-4FAD-BC0B-4C90AACA30FA}" srcOrd="2" destOrd="0" presId="urn:microsoft.com/office/officeart/2018/5/layout/IconCircleLabelList"/>
    <dgm:cxn modelId="{B48D9A0D-6679-42D4-83E3-1D1B4B472DF8}" type="presParOf" srcId="{8594BA78-A57F-4FAD-BC0B-4C90AACA30FA}" destId="{2B2FB96C-3432-46F2-A0CE-705F3D95171F}" srcOrd="0" destOrd="0" presId="urn:microsoft.com/office/officeart/2018/5/layout/IconCircleLabelList"/>
    <dgm:cxn modelId="{87E6A890-D80F-46FE-9B32-00657D049978}" type="presParOf" srcId="{8594BA78-A57F-4FAD-BC0B-4C90AACA30FA}" destId="{62292EFD-AF8E-4842-BFEB-651902BBFB4D}" srcOrd="1" destOrd="0" presId="urn:microsoft.com/office/officeart/2018/5/layout/IconCircleLabelList"/>
    <dgm:cxn modelId="{1AB50CD2-100A-4B25-B1E2-F9F0D41FFE0A}" type="presParOf" srcId="{8594BA78-A57F-4FAD-BC0B-4C90AACA30FA}" destId="{30A5BF1A-55BC-4997-A0B5-87106198BBE9}" srcOrd="2" destOrd="0" presId="urn:microsoft.com/office/officeart/2018/5/layout/IconCircleLabelList"/>
    <dgm:cxn modelId="{4759094A-728E-4C5D-A4ED-33C0AD489463}" type="presParOf" srcId="{8594BA78-A57F-4FAD-BC0B-4C90AACA30FA}" destId="{5E8E4440-9980-4A1C-8870-05C3F76C500E}"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DD23F84-2C61-4B8B-89F9-330D1A2F88B8}"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5F1D8E2B-5BD5-40EC-9AA6-7DCB7BB8D8A3}">
      <dgm:prSet phldrT="[Text]" custT="1"/>
      <dgm:spPr/>
      <dgm:t>
        <a:bodyPr/>
        <a:lstStyle/>
        <a:p>
          <a:r>
            <a:rPr lang="en-GB" sz="2000" b="1" dirty="0">
              <a:latin typeface="Myriad Pro"/>
            </a:rPr>
            <a:t>Assumptions</a:t>
          </a:r>
        </a:p>
      </dgm:t>
    </dgm:pt>
    <dgm:pt modelId="{B6C8B697-642C-4585-9140-5C944896F964}" type="parTrans" cxnId="{7C48104F-87D2-4DE3-9CAA-6D32F0D1422F}">
      <dgm:prSet/>
      <dgm:spPr/>
      <dgm:t>
        <a:bodyPr/>
        <a:lstStyle/>
        <a:p>
          <a:endParaRPr lang="en-GB"/>
        </a:p>
      </dgm:t>
    </dgm:pt>
    <dgm:pt modelId="{A40D7FBE-8330-4BE5-B271-35A482B0933C}" type="sibTrans" cxnId="{7C48104F-87D2-4DE3-9CAA-6D32F0D1422F}">
      <dgm:prSet/>
      <dgm:spPr/>
      <dgm:t>
        <a:bodyPr/>
        <a:lstStyle/>
        <a:p>
          <a:endParaRPr lang="en-GB"/>
        </a:p>
      </dgm:t>
    </dgm:pt>
    <dgm:pt modelId="{F2A94336-A3D1-4458-9C63-E74580BD6297}">
      <dgm:prSet phldrT="[Text]" custT="1"/>
      <dgm:spPr/>
      <dgm:t>
        <a:bodyPr/>
        <a:lstStyle/>
        <a:p>
          <a:endParaRPr lang="en-GB" sz="2400" b="1" dirty="0">
            <a:solidFill>
              <a:schemeClr val="tx1"/>
            </a:solidFill>
            <a:latin typeface="Myriad Pro"/>
          </a:endParaRPr>
        </a:p>
        <a:p>
          <a:r>
            <a:rPr lang="en-GB" sz="2400" b="1" dirty="0">
              <a:solidFill>
                <a:schemeClr val="tx1"/>
              </a:solidFill>
              <a:latin typeface="Myriad Pro"/>
            </a:rPr>
            <a:t>Actors and their actions are viewed as interdependent units.</a:t>
          </a:r>
        </a:p>
      </dgm:t>
    </dgm:pt>
    <dgm:pt modelId="{949E628B-77EB-41BD-873A-A73D0E0E9B29}" type="parTrans" cxnId="{A8A6C600-AB19-4A6C-B8CA-DA12B48E52C6}">
      <dgm:prSet/>
      <dgm:spPr/>
      <dgm:t>
        <a:bodyPr/>
        <a:lstStyle/>
        <a:p>
          <a:endParaRPr lang="en-GB"/>
        </a:p>
      </dgm:t>
    </dgm:pt>
    <dgm:pt modelId="{4AC0494B-083C-4083-A6FE-B088166FF76B}" type="sibTrans" cxnId="{A8A6C600-AB19-4A6C-B8CA-DA12B48E52C6}">
      <dgm:prSet/>
      <dgm:spPr/>
      <dgm:t>
        <a:bodyPr/>
        <a:lstStyle/>
        <a:p>
          <a:endParaRPr lang="en-GB"/>
        </a:p>
      </dgm:t>
    </dgm:pt>
    <dgm:pt modelId="{1DF52535-90EF-49B8-B9A7-8E075D0A6537}">
      <dgm:prSet phldrT="[Text]" custT="1"/>
      <dgm:spPr/>
      <dgm:t>
        <a:bodyPr/>
        <a:lstStyle/>
        <a:p>
          <a:pPr>
            <a:lnSpc>
              <a:spcPct val="90000"/>
            </a:lnSpc>
            <a:spcAft>
              <a:spcPct val="35000"/>
            </a:spcAft>
          </a:pPr>
          <a:endParaRPr lang="en-GB" sz="1600" b="1" dirty="0">
            <a:solidFill>
              <a:schemeClr val="tx1"/>
            </a:solidFill>
            <a:latin typeface="Myriad Pro"/>
          </a:endParaRPr>
        </a:p>
        <a:p>
          <a:pPr>
            <a:lnSpc>
              <a:spcPct val="100000"/>
            </a:lnSpc>
            <a:spcAft>
              <a:spcPts val="0"/>
            </a:spcAft>
          </a:pPr>
          <a:r>
            <a:rPr lang="en-GB" sz="1600" b="1" dirty="0">
              <a:solidFill>
                <a:schemeClr val="tx1"/>
              </a:solidFill>
              <a:latin typeface="Myriad Pro"/>
            </a:rPr>
            <a:t>Network models conceptualize structure (whether social, economic, political, and so forth) as enduring patterns of relations among actors.</a:t>
          </a:r>
        </a:p>
      </dgm:t>
    </dgm:pt>
    <dgm:pt modelId="{286C75C3-B3F7-4507-A980-EB21463B02FA}" type="parTrans" cxnId="{A2E1915D-0B31-4508-AB62-FC1BD9CB9546}">
      <dgm:prSet/>
      <dgm:spPr/>
      <dgm:t>
        <a:bodyPr/>
        <a:lstStyle/>
        <a:p>
          <a:endParaRPr lang="en-GB"/>
        </a:p>
      </dgm:t>
    </dgm:pt>
    <dgm:pt modelId="{BFAE7F3D-2D4C-4F3A-886B-03AFAD47B967}" type="sibTrans" cxnId="{A2E1915D-0B31-4508-AB62-FC1BD9CB9546}">
      <dgm:prSet/>
      <dgm:spPr/>
      <dgm:t>
        <a:bodyPr/>
        <a:lstStyle/>
        <a:p>
          <a:endParaRPr lang="en-GB"/>
        </a:p>
      </dgm:t>
    </dgm:pt>
    <dgm:pt modelId="{9C1D23FE-410A-4E3D-924D-246F9BD40F4C}">
      <dgm:prSet phldrT="[Text]" custT="1"/>
      <dgm:spPr/>
      <dgm:t>
        <a:bodyPr/>
        <a:lstStyle/>
        <a:p>
          <a:pPr>
            <a:lnSpc>
              <a:spcPct val="100000"/>
            </a:lnSpc>
            <a:spcAft>
              <a:spcPts val="0"/>
            </a:spcAft>
          </a:pPr>
          <a:r>
            <a:rPr lang="en-GB" sz="1600" b="1" dirty="0">
              <a:solidFill>
                <a:schemeClr val="tx1"/>
              </a:solidFill>
              <a:latin typeface="Myriad Pro"/>
            </a:rPr>
            <a:t>Network models focusing on individuals view the network structure environment as providing</a:t>
          </a:r>
        </a:p>
        <a:p>
          <a:pPr>
            <a:lnSpc>
              <a:spcPct val="100000"/>
            </a:lnSpc>
            <a:spcAft>
              <a:spcPts val="0"/>
            </a:spcAft>
          </a:pPr>
          <a:r>
            <a:rPr lang="en-GB" sz="1600" b="1" dirty="0">
              <a:solidFill>
                <a:schemeClr val="tx1"/>
              </a:solidFill>
              <a:latin typeface="Myriad Pro"/>
            </a:rPr>
            <a:t>opportunities for &amp; constraints on individual actions.</a:t>
          </a:r>
        </a:p>
      </dgm:t>
    </dgm:pt>
    <dgm:pt modelId="{5BD6A3E2-2DED-4E2E-8EE3-E009954488D6}" type="parTrans" cxnId="{A53E1564-96E9-414C-935A-EE2AE0F53F88}">
      <dgm:prSet/>
      <dgm:spPr/>
      <dgm:t>
        <a:bodyPr/>
        <a:lstStyle/>
        <a:p>
          <a:endParaRPr lang="en-GB"/>
        </a:p>
      </dgm:t>
    </dgm:pt>
    <dgm:pt modelId="{D217DDC4-3818-4A57-8907-13C62BF51599}" type="sibTrans" cxnId="{A53E1564-96E9-414C-935A-EE2AE0F53F88}">
      <dgm:prSet/>
      <dgm:spPr/>
      <dgm:t>
        <a:bodyPr/>
        <a:lstStyle/>
        <a:p>
          <a:endParaRPr lang="en-GB"/>
        </a:p>
      </dgm:t>
    </dgm:pt>
    <dgm:pt modelId="{C08581C2-3A76-4A8F-9AEA-3D8B631BE64A}">
      <dgm:prSet phldrT="[Text]" phldr="1"/>
      <dgm:spPr/>
      <dgm:t>
        <a:bodyPr/>
        <a:lstStyle/>
        <a:p>
          <a:endParaRPr lang="en-GB"/>
        </a:p>
      </dgm:t>
    </dgm:pt>
    <dgm:pt modelId="{F4518E40-4599-4096-B27F-AEA85F1E37B4}" type="parTrans" cxnId="{DBDF927E-C06C-47C4-906F-56BE9A9C5A51}">
      <dgm:prSet/>
      <dgm:spPr/>
      <dgm:t>
        <a:bodyPr/>
        <a:lstStyle/>
        <a:p>
          <a:endParaRPr lang="en-GB"/>
        </a:p>
      </dgm:t>
    </dgm:pt>
    <dgm:pt modelId="{5EE27BBC-C65B-4E40-A51B-7CA564BE3B57}" type="sibTrans" cxnId="{DBDF927E-C06C-47C4-906F-56BE9A9C5A51}">
      <dgm:prSet/>
      <dgm:spPr/>
      <dgm:t>
        <a:bodyPr/>
        <a:lstStyle/>
        <a:p>
          <a:endParaRPr lang="en-GB"/>
        </a:p>
      </dgm:t>
    </dgm:pt>
    <dgm:pt modelId="{6CD65184-DDA6-4159-82B4-9D8744B385D9}">
      <dgm:prSet custT="1"/>
      <dgm:spPr/>
      <dgm:t>
        <a:bodyPr/>
        <a:lstStyle/>
        <a:p>
          <a:r>
            <a:rPr lang="en-GB" sz="2000" b="1" dirty="0">
              <a:solidFill>
                <a:schemeClr val="tx1"/>
              </a:solidFill>
              <a:latin typeface="Myriad Pro"/>
            </a:rPr>
            <a:t>Relational ties (linkages) between actors are channels for transfer of "flow" of resources.</a:t>
          </a:r>
        </a:p>
      </dgm:t>
    </dgm:pt>
    <dgm:pt modelId="{DCD57D73-AA28-451A-9389-3AAE4B969C1A}" type="parTrans" cxnId="{19A59ECE-6334-4B10-8A8D-6C31E73EB5E4}">
      <dgm:prSet/>
      <dgm:spPr/>
      <dgm:t>
        <a:bodyPr/>
        <a:lstStyle/>
        <a:p>
          <a:endParaRPr lang="en-GB"/>
        </a:p>
      </dgm:t>
    </dgm:pt>
    <dgm:pt modelId="{62266E85-38DF-413C-88C9-FEA5F6E1DD95}" type="sibTrans" cxnId="{19A59ECE-6334-4B10-8A8D-6C31E73EB5E4}">
      <dgm:prSet/>
      <dgm:spPr/>
      <dgm:t>
        <a:bodyPr/>
        <a:lstStyle/>
        <a:p>
          <a:endParaRPr lang="en-GB"/>
        </a:p>
      </dgm:t>
    </dgm:pt>
    <dgm:pt modelId="{4F1E1790-2C84-4B47-B834-41C089A48646}" type="pres">
      <dgm:prSet presAssocID="{EDD23F84-2C61-4B8B-89F9-330D1A2F88B8}" presName="diagram" presStyleCnt="0">
        <dgm:presLayoutVars>
          <dgm:chMax val="1"/>
          <dgm:dir/>
          <dgm:animLvl val="ctr"/>
          <dgm:resizeHandles val="exact"/>
        </dgm:presLayoutVars>
      </dgm:prSet>
      <dgm:spPr/>
    </dgm:pt>
    <dgm:pt modelId="{B776CDE8-5EFC-4601-8874-A9D1B599C9B9}" type="pres">
      <dgm:prSet presAssocID="{EDD23F84-2C61-4B8B-89F9-330D1A2F88B8}" presName="matrix" presStyleCnt="0"/>
      <dgm:spPr/>
    </dgm:pt>
    <dgm:pt modelId="{3F83B973-D0E1-40EB-8593-8982B232F6E1}" type="pres">
      <dgm:prSet presAssocID="{EDD23F84-2C61-4B8B-89F9-330D1A2F88B8}" presName="tile1" presStyleLbl="node1" presStyleIdx="0" presStyleCnt="4"/>
      <dgm:spPr/>
    </dgm:pt>
    <dgm:pt modelId="{048FAA5E-2A8B-4251-B2EC-706B5EB2717C}" type="pres">
      <dgm:prSet presAssocID="{EDD23F84-2C61-4B8B-89F9-330D1A2F88B8}" presName="tile1text" presStyleLbl="node1" presStyleIdx="0" presStyleCnt="4">
        <dgm:presLayoutVars>
          <dgm:chMax val="0"/>
          <dgm:chPref val="0"/>
          <dgm:bulletEnabled val="1"/>
        </dgm:presLayoutVars>
      </dgm:prSet>
      <dgm:spPr/>
    </dgm:pt>
    <dgm:pt modelId="{F6357E28-1CE6-4ADE-B0B6-1DC1B1644A0F}" type="pres">
      <dgm:prSet presAssocID="{EDD23F84-2C61-4B8B-89F9-330D1A2F88B8}" presName="tile2" presStyleLbl="node1" presStyleIdx="1" presStyleCnt="4" custScaleX="105124"/>
      <dgm:spPr/>
    </dgm:pt>
    <dgm:pt modelId="{B5C6F6AB-D968-4795-A852-C2885BD87ABD}" type="pres">
      <dgm:prSet presAssocID="{EDD23F84-2C61-4B8B-89F9-330D1A2F88B8}" presName="tile2text" presStyleLbl="node1" presStyleIdx="1" presStyleCnt="4">
        <dgm:presLayoutVars>
          <dgm:chMax val="0"/>
          <dgm:chPref val="0"/>
          <dgm:bulletEnabled val="1"/>
        </dgm:presLayoutVars>
      </dgm:prSet>
      <dgm:spPr/>
    </dgm:pt>
    <dgm:pt modelId="{7DAAEE1A-8592-4647-BA24-32B45A9E2713}" type="pres">
      <dgm:prSet presAssocID="{EDD23F84-2C61-4B8B-89F9-330D1A2F88B8}" presName="tile3" presStyleLbl="node1" presStyleIdx="2" presStyleCnt="4"/>
      <dgm:spPr/>
    </dgm:pt>
    <dgm:pt modelId="{0A2D6403-4A08-4CFB-A37C-AC1F8F17C9CC}" type="pres">
      <dgm:prSet presAssocID="{EDD23F84-2C61-4B8B-89F9-330D1A2F88B8}" presName="tile3text" presStyleLbl="node1" presStyleIdx="2" presStyleCnt="4">
        <dgm:presLayoutVars>
          <dgm:chMax val="0"/>
          <dgm:chPref val="0"/>
          <dgm:bulletEnabled val="1"/>
        </dgm:presLayoutVars>
      </dgm:prSet>
      <dgm:spPr/>
    </dgm:pt>
    <dgm:pt modelId="{CAAE2BF2-66F4-4B4D-997A-D1D61A936356}" type="pres">
      <dgm:prSet presAssocID="{EDD23F84-2C61-4B8B-89F9-330D1A2F88B8}" presName="tile4" presStyleLbl="node1" presStyleIdx="3" presStyleCnt="4" custScaleX="104944"/>
      <dgm:spPr/>
    </dgm:pt>
    <dgm:pt modelId="{505D25F3-D657-4A8E-8A4E-F6E756E277AE}" type="pres">
      <dgm:prSet presAssocID="{EDD23F84-2C61-4B8B-89F9-330D1A2F88B8}" presName="tile4text" presStyleLbl="node1" presStyleIdx="3" presStyleCnt="4">
        <dgm:presLayoutVars>
          <dgm:chMax val="0"/>
          <dgm:chPref val="0"/>
          <dgm:bulletEnabled val="1"/>
        </dgm:presLayoutVars>
      </dgm:prSet>
      <dgm:spPr/>
    </dgm:pt>
    <dgm:pt modelId="{5AEB81C1-4C23-4B03-96DB-FBF515D88F87}" type="pres">
      <dgm:prSet presAssocID="{EDD23F84-2C61-4B8B-89F9-330D1A2F88B8}" presName="centerTile" presStyleLbl="fgShp" presStyleIdx="0" presStyleCnt="1" custScaleX="123595" custScaleY="39944">
        <dgm:presLayoutVars>
          <dgm:chMax val="0"/>
          <dgm:chPref val="0"/>
        </dgm:presLayoutVars>
      </dgm:prSet>
      <dgm:spPr/>
    </dgm:pt>
  </dgm:ptLst>
  <dgm:cxnLst>
    <dgm:cxn modelId="{A8A6C600-AB19-4A6C-B8CA-DA12B48E52C6}" srcId="{5F1D8E2B-5BD5-40EC-9AA6-7DCB7BB8D8A3}" destId="{F2A94336-A3D1-4458-9C63-E74580BD6297}" srcOrd="0" destOrd="0" parTransId="{949E628B-77EB-41BD-873A-A73D0E0E9B29}" sibTransId="{4AC0494B-083C-4083-A6FE-B088166FF76B}"/>
    <dgm:cxn modelId="{E091FB10-B83A-43AC-93A9-FC2D3714AC3C}" type="presOf" srcId="{F2A94336-A3D1-4458-9C63-E74580BD6297}" destId="{048FAA5E-2A8B-4251-B2EC-706B5EB2717C}" srcOrd="1" destOrd="0" presId="urn:microsoft.com/office/officeart/2005/8/layout/matrix1"/>
    <dgm:cxn modelId="{101E372C-F8AA-435D-A754-30CA118FBA0F}" type="presOf" srcId="{9C1D23FE-410A-4E3D-924D-246F9BD40F4C}" destId="{7DAAEE1A-8592-4647-BA24-32B45A9E2713}" srcOrd="0" destOrd="0" presId="urn:microsoft.com/office/officeart/2005/8/layout/matrix1"/>
    <dgm:cxn modelId="{1237093B-FF60-4A14-A9D1-80073EADD7C1}" type="presOf" srcId="{1DF52535-90EF-49B8-B9A7-8E075D0A6537}" destId="{F6357E28-1CE6-4ADE-B0B6-1DC1B1644A0F}" srcOrd="0" destOrd="0" presId="urn:microsoft.com/office/officeart/2005/8/layout/matrix1"/>
    <dgm:cxn modelId="{A2E1915D-0B31-4508-AB62-FC1BD9CB9546}" srcId="{5F1D8E2B-5BD5-40EC-9AA6-7DCB7BB8D8A3}" destId="{1DF52535-90EF-49B8-B9A7-8E075D0A6537}" srcOrd="1" destOrd="0" parTransId="{286C75C3-B3F7-4507-A980-EB21463B02FA}" sibTransId="{BFAE7F3D-2D4C-4F3A-886B-03AFAD47B967}"/>
    <dgm:cxn modelId="{A53E1564-96E9-414C-935A-EE2AE0F53F88}" srcId="{5F1D8E2B-5BD5-40EC-9AA6-7DCB7BB8D8A3}" destId="{9C1D23FE-410A-4E3D-924D-246F9BD40F4C}" srcOrd="2" destOrd="0" parTransId="{5BD6A3E2-2DED-4E2E-8EE3-E009954488D6}" sibTransId="{D217DDC4-3818-4A57-8907-13C62BF51599}"/>
    <dgm:cxn modelId="{7C48104F-87D2-4DE3-9CAA-6D32F0D1422F}" srcId="{EDD23F84-2C61-4B8B-89F9-330D1A2F88B8}" destId="{5F1D8E2B-5BD5-40EC-9AA6-7DCB7BB8D8A3}" srcOrd="0" destOrd="0" parTransId="{B6C8B697-642C-4585-9140-5C944896F964}" sibTransId="{A40D7FBE-8330-4BE5-B271-35A482B0933C}"/>
    <dgm:cxn modelId="{90C5C072-CF69-4AAB-B8F8-87AAC4DECF2A}" type="presOf" srcId="{6CD65184-DDA6-4159-82B4-9D8744B385D9}" destId="{CAAE2BF2-66F4-4B4D-997A-D1D61A936356}" srcOrd="0" destOrd="0" presId="urn:microsoft.com/office/officeart/2005/8/layout/matrix1"/>
    <dgm:cxn modelId="{FE6B1979-FA28-4DFA-91D3-55A45A40B6B2}" type="presOf" srcId="{5F1D8E2B-5BD5-40EC-9AA6-7DCB7BB8D8A3}" destId="{5AEB81C1-4C23-4B03-96DB-FBF515D88F87}" srcOrd="0" destOrd="0" presId="urn:microsoft.com/office/officeart/2005/8/layout/matrix1"/>
    <dgm:cxn modelId="{DBDF927E-C06C-47C4-906F-56BE9A9C5A51}" srcId="{5F1D8E2B-5BD5-40EC-9AA6-7DCB7BB8D8A3}" destId="{C08581C2-3A76-4A8F-9AEA-3D8B631BE64A}" srcOrd="4" destOrd="0" parTransId="{F4518E40-4599-4096-B27F-AEA85F1E37B4}" sibTransId="{5EE27BBC-C65B-4E40-A51B-7CA564BE3B57}"/>
    <dgm:cxn modelId="{73CF6BA2-ACC9-4F6C-89CB-CD009223CA69}" type="presOf" srcId="{6CD65184-DDA6-4159-82B4-9D8744B385D9}" destId="{505D25F3-D657-4A8E-8A4E-F6E756E277AE}" srcOrd="1" destOrd="0" presId="urn:microsoft.com/office/officeart/2005/8/layout/matrix1"/>
    <dgm:cxn modelId="{82BBC5AD-8082-49B2-8779-C208A5BE5B6E}" type="presOf" srcId="{F2A94336-A3D1-4458-9C63-E74580BD6297}" destId="{3F83B973-D0E1-40EB-8593-8982B232F6E1}" srcOrd="0" destOrd="0" presId="urn:microsoft.com/office/officeart/2005/8/layout/matrix1"/>
    <dgm:cxn modelId="{633929BA-4833-4D41-BDCF-8EB2CF0D8342}" type="presOf" srcId="{EDD23F84-2C61-4B8B-89F9-330D1A2F88B8}" destId="{4F1E1790-2C84-4B47-B834-41C089A48646}" srcOrd="0" destOrd="0" presId="urn:microsoft.com/office/officeart/2005/8/layout/matrix1"/>
    <dgm:cxn modelId="{4B52A8BC-8768-4AC4-AD6F-762D1AE839AB}" type="presOf" srcId="{9C1D23FE-410A-4E3D-924D-246F9BD40F4C}" destId="{0A2D6403-4A08-4CFB-A37C-AC1F8F17C9CC}" srcOrd="1" destOrd="0" presId="urn:microsoft.com/office/officeart/2005/8/layout/matrix1"/>
    <dgm:cxn modelId="{19A59ECE-6334-4B10-8A8D-6C31E73EB5E4}" srcId="{5F1D8E2B-5BD5-40EC-9AA6-7DCB7BB8D8A3}" destId="{6CD65184-DDA6-4159-82B4-9D8744B385D9}" srcOrd="3" destOrd="0" parTransId="{DCD57D73-AA28-451A-9389-3AAE4B969C1A}" sibTransId="{62266E85-38DF-413C-88C9-FEA5F6E1DD95}"/>
    <dgm:cxn modelId="{BD6633D1-0701-4E68-A74F-5A403BCDFB1E}" type="presOf" srcId="{1DF52535-90EF-49B8-B9A7-8E075D0A6537}" destId="{B5C6F6AB-D968-4795-A852-C2885BD87ABD}" srcOrd="1" destOrd="0" presId="urn:microsoft.com/office/officeart/2005/8/layout/matrix1"/>
    <dgm:cxn modelId="{9AC1BA83-2889-4E7B-B830-45D4AB950EF6}" type="presParOf" srcId="{4F1E1790-2C84-4B47-B834-41C089A48646}" destId="{B776CDE8-5EFC-4601-8874-A9D1B599C9B9}" srcOrd="0" destOrd="0" presId="urn:microsoft.com/office/officeart/2005/8/layout/matrix1"/>
    <dgm:cxn modelId="{179DFE48-BE59-43B5-827C-1E8374F0EADA}" type="presParOf" srcId="{B776CDE8-5EFC-4601-8874-A9D1B599C9B9}" destId="{3F83B973-D0E1-40EB-8593-8982B232F6E1}" srcOrd="0" destOrd="0" presId="urn:microsoft.com/office/officeart/2005/8/layout/matrix1"/>
    <dgm:cxn modelId="{9F62E011-8DDB-44C8-8A7B-A8B9C03848F1}" type="presParOf" srcId="{B776CDE8-5EFC-4601-8874-A9D1B599C9B9}" destId="{048FAA5E-2A8B-4251-B2EC-706B5EB2717C}" srcOrd="1" destOrd="0" presId="urn:microsoft.com/office/officeart/2005/8/layout/matrix1"/>
    <dgm:cxn modelId="{1EE5C482-3351-4071-BBD0-B59FEA20F8E1}" type="presParOf" srcId="{B776CDE8-5EFC-4601-8874-A9D1B599C9B9}" destId="{F6357E28-1CE6-4ADE-B0B6-1DC1B1644A0F}" srcOrd="2" destOrd="0" presId="urn:microsoft.com/office/officeart/2005/8/layout/matrix1"/>
    <dgm:cxn modelId="{54F71C18-4B82-4A48-9529-EBF6A6226907}" type="presParOf" srcId="{B776CDE8-5EFC-4601-8874-A9D1B599C9B9}" destId="{B5C6F6AB-D968-4795-A852-C2885BD87ABD}" srcOrd="3" destOrd="0" presId="urn:microsoft.com/office/officeart/2005/8/layout/matrix1"/>
    <dgm:cxn modelId="{6D95987A-EEED-4F9E-BE89-78E5A455CEFA}" type="presParOf" srcId="{B776CDE8-5EFC-4601-8874-A9D1B599C9B9}" destId="{7DAAEE1A-8592-4647-BA24-32B45A9E2713}" srcOrd="4" destOrd="0" presId="urn:microsoft.com/office/officeart/2005/8/layout/matrix1"/>
    <dgm:cxn modelId="{F2B5BEF8-A7D7-4091-BAA2-4E0BCF832328}" type="presParOf" srcId="{B776CDE8-5EFC-4601-8874-A9D1B599C9B9}" destId="{0A2D6403-4A08-4CFB-A37C-AC1F8F17C9CC}" srcOrd="5" destOrd="0" presId="urn:microsoft.com/office/officeart/2005/8/layout/matrix1"/>
    <dgm:cxn modelId="{91B4657D-D400-48A1-B736-7DCF64FF32BF}" type="presParOf" srcId="{B776CDE8-5EFC-4601-8874-A9D1B599C9B9}" destId="{CAAE2BF2-66F4-4B4D-997A-D1D61A936356}" srcOrd="6" destOrd="0" presId="urn:microsoft.com/office/officeart/2005/8/layout/matrix1"/>
    <dgm:cxn modelId="{15BA896C-4631-4A51-A92F-5E763600B8EA}" type="presParOf" srcId="{B776CDE8-5EFC-4601-8874-A9D1B599C9B9}" destId="{505D25F3-D657-4A8E-8A4E-F6E756E277AE}" srcOrd="7" destOrd="0" presId="urn:microsoft.com/office/officeart/2005/8/layout/matrix1"/>
    <dgm:cxn modelId="{24CF63AF-93AA-4650-A0A5-9E5E30F1737C}" type="presParOf" srcId="{4F1E1790-2C84-4B47-B834-41C089A48646}" destId="{5AEB81C1-4C23-4B03-96DB-FBF515D88F87}"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344DE24-4476-4ABE-9C4D-A2E69C4A045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95ACE9A-25A9-4EF5-BB7D-BC054A590589}">
      <dgm:prSet/>
      <dgm:spPr/>
      <dgm:t>
        <a:bodyPr/>
        <a:lstStyle/>
        <a:p>
          <a:r>
            <a:rPr lang="en-GB" b="1" i="0" baseline="0"/>
            <a:t>Resource Dependence Theory</a:t>
          </a:r>
          <a:endParaRPr lang="en-US"/>
        </a:p>
      </dgm:t>
    </dgm:pt>
    <dgm:pt modelId="{7B6F3484-1D53-43EF-BCE7-C0DD0FD89E9E}" type="parTrans" cxnId="{9BBB7049-C786-43BB-89D0-5550D7DB306E}">
      <dgm:prSet/>
      <dgm:spPr/>
      <dgm:t>
        <a:bodyPr/>
        <a:lstStyle/>
        <a:p>
          <a:endParaRPr lang="en-US"/>
        </a:p>
      </dgm:t>
    </dgm:pt>
    <dgm:pt modelId="{8FF40BA8-B0D7-43D4-8F00-623A35FC3B2D}" type="sibTrans" cxnId="{9BBB7049-C786-43BB-89D0-5550D7DB306E}">
      <dgm:prSet/>
      <dgm:spPr/>
      <dgm:t>
        <a:bodyPr/>
        <a:lstStyle/>
        <a:p>
          <a:endParaRPr lang="en-US"/>
        </a:p>
      </dgm:t>
    </dgm:pt>
    <dgm:pt modelId="{A10B7A00-5F50-4CD9-9C3C-D98568AB3918}">
      <dgm:prSet/>
      <dgm:spPr/>
      <dgm:t>
        <a:bodyPr/>
        <a:lstStyle/>
        <a:p>
          <a:r>
            <a:rPr lang="en-GB"/>
            <a:t>To reduce resource dependence uncertainty, it is essential to understand both stakeholders’ characteristics and their relationships with a company.</a:t>
          </a:r>
          <a:endParaRPr lang="en-US"/>
        </a:p>
      </dgm:t>
    </dgm:pt>
    <dgm:pt modelId="{D0B3F2DD-4FF5-4D24-9BD2-334414AF5C85}" type="parTrans" cxnId="{7048C52A-546E-41B1-8675-6992D2BF064F}">
      <dgm:prSet/>
      <dgm:spPr/>
      <dgm:t>
        <a:bodyPr/>
        <a:lstStyle/>
        <a:p>
          <a:endParaRPr lang="en-US"/>
        </a:p>
      </dgm:t>
    </dgm:pt>
    <dgm:pt modelId="{6ECAFBA7-D9A7-4729-B86F-1C1373ABBABD}" type="sibTrans" cxnId="{7048C52A-546E-41B1-8675-6992D2BF064F}">
      <dgm:prSet/>
      <dgm:spPr/>
      <dgm:t>
        <a:bodyPr/>
        <a:lstStyle/>
        <a:p>
          <a:endParaRPr lang="en-US"/>
        </a:p>
      </dgm:t>
    </dgm:pt>
    <dgm:pt modelId="{157639B2-A63F-4CD0-83B9-8899882B1397}" type="pres">
      <dgm:prSet presAssocID="{F344DE24-4476-4ABE-9C4D-A2E69C4A045B}" presName="root" presStyleCnt="0">
        <dgm:presLayoutVars>
          <dgm:dir/>
          <dgm:resizeHandles val="exact"/>
        </dgm:presLayoutVars>
      </dgm:prSet>
      <dgm:spPr/>
    </dgm:pt>
    <dgm:pt modelId="{C249E58F-4C54-4075-AEC5-B47D13465973}" type="pres">
      <dgm:prSet presAssocID="{395ACE9A-25A9-4EF5-BB7D-BC054A590589}" presName="compNode" presStyleCnt="0"/>
      <dgm:spPr/>
    </dgm:pt>
    <dgm:pt modelId="{E46494C5-43D5-4DF0-B3B2-1CB8B27062CC}" type="pres">
      <dgm:prSet presAssocID="{395ACE9A-25A9-4EF5-BB7D-BC054A590589}" presName="bgRect" presStyleLbl="bgShp" presStyleIdx="0" presStyleCnt="2"/>
      <dgm:spPr/>
    </dgm:pt>
    <dgm:pt modelId="{A0E5E434-5432-4D05-8F8F-F7572AB88C6F}" type="pres">
      <dgm:prSet presAssocID="{395ACE9A-25A9-4EF5-BB7D-BC054A59058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0DA8D1C8-C031-4A9F-9420-F058D7405623}" type="pres">
      <dgm:prSet presAssocID="{395ACE9A-25A9-4EF5-BB7D-BC054A590589}" presName="spaceRect" presStyleCnt="0"/>
      <dgm:spPr/>
    </dgm:pt>
    <dgm:pt modelId="{4C76770D-A079-4D85-9B5E-0D774430E9A0}" type="pres">
      <dgm:prSet presAssocID="{395ACE9A-25A9-4EF5-BB7D-BC054A590589}" presName="parTx" presStyleLbl="revTx" presStyleIdx="0" presStyleCnt="2">
        <dgm:presLayoutVars>
          <dgm:chMax val="0"/>
          <dgm:chPref val="0"/>
        </dgm:presLayoutVars>
      </dgm:prSet>
      <dgm:spPr/>
    </dgm:pt>
    <dgm:pt modelId="{6AADA851-75ED-4109-9C21-105A74E0DC07}" type="pres">
      <dgm:prSet presAssocID="{8FF40BA8-B0D7-43D4-8F00-623A35FC3B2D}" presName="sibTrans" presStyleCnt="0"/>
      <dgm:spPr/>
    </dgm:pt>
    <dgm:pt modelId="{B519B088-4BD9-4AFD-893A-269122D348CA}" type="pres">
      <dgm:prSet presAssocID="{A10B7A00-5F50-4CD9-9C3C-D98568AB3918}" presName="compNode" presStyleCnt="0"/>
      <dgm:spPr/>
    </dgm:pt>
    <dgm:pt modelId="{7A35038E-A7A3-4C36-88DC-4FD2DEE1B003}" type="pres">
      <dgm:prSet presAssocID="{A10B7A00-5F50-4CD9-9C3C-D98568AB3918}" presName="bgRect" presStyleLbl="bgShp" presStyleIdx="1" presStyleCnt="2"/>
      <dgm:spPr/>
    </dgm:pt>
    <dgm:pt modelId="{9912F030-A0A8-4AAC-8181-13E706B09650}" type="pres">
      <dgm:prSet presAssocID="{A10B7A00-5F50-4CD9-9C3C-D98568AB391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B6CD7F54-3630-4139-A4A4-2BC1DC3BBD93}" type="pres">
      <dgm:prSet presAssocID="{A10B7A00-5F50-4CD9-9C3C-D98568AB3918}" presName="spaceRect" presStyleCnt="0"/>
      <dgm:spPr/>
    </dgm:pt>
    <dgm:pt modelId="{40B33C96-5316-4CDD-BB74-48FEB961A187}" type="pres">
      <dgm:prSet presAssocID="{A10B7A00-5F50-4CD9-9C3C-D98568AB3918}" presName="parTx" presStyleLbl="revTx" presStyleIdx="1" presStyleCnt="2">
        <dgm:presLayoutVars>
          <dgm:chMax val="0"/>
          <dgm:chPref val="0"/>
        </dgm:presLayoutVars>
      </dgm:prSet>
      <dgm:spPr/>
    </dgm:pt>
  </dgm:ptLst>
  <dgm:cxnLst>
    <dgm:cxn modelId="{7048C52A-546E-41B1-8675-6992D2BF064F}" srcId="{F344DE24-4476-4ABE-9C4D-A2E69C4A045B}" destId="{A10B7A00-5F50-4CD9-9C3C-D98568AB3918}" srcOrd="1" destOrd="0" parTransId="{D0B3F2DD-4FF5-4D24-9BD2-334414AF5C85}" sibTransId="{6ECAFBA7-D9A7-4729-B86F-1C1373ABBABD}"/>
    <dgm:cxn modelId="{86E5FF5D-C0F4-4529-98E6-51F8AE7787BC}" type="presOf" srcId="{395ACE9A-25A9-4EF5-BB7D-BC054A590589}" destId="{4C76770D-A079-4D85-9B5E-0D774430E9A0}" srcOrd="0" destOrd="0" presId="urn:microsoft.com/office/officeart/2018/2/layout/IconVerticalSolidList"/>
    <dgm:cxn modelId="{9BBB7049-C786-43BB-89D0-5550D7DB306E}" srcId="{F344DE24-4476-4ABE-9C4D-A2E69C4A045B}" destId="{395ACE9A-25A9-4EF5-BB7D-BC054A590589}" srcOrd="0" destOrd="0" parTransId="{7B6F3484-1D53-43EF-BCE7-C0DD0FD89E9E}" sibTransId="{8FF40BA8-B0D7-43D4-8F00-623A35FC3B2D}"/>
    <dgm:cxn modelId="{A3093998-2C4D-427E-A5A8-9DDC797076E2}" type="presOf" srcId="{F344DE24-4476-4ABE-9C4D-A2E69C4A045B}" destId="{157639B2-A63F-4CD0-83B9-8899882B1397}" srcOrd="0" destOrd="0" presId="urn:microsoft.com/office/officeart/2018/2/layout/IconVerticalSolidList"/>
    <dgm:cxn modelId="{0732B0EB-A90B-402C-876A-886B48A04FCB}" type="presOf" srcId="{A10B7A00-5F50-4CD9-9C3C-D98568AB3918}" destId="{40B33C96-5316-4CDD-BB74-48FEB961A187}" srcOrd="0" destOrd="0" presId="urn:microsoft.com/office/officeart/2018/2/layout/IconVerticalSolidList"/>
    <dgm:cxn modelId="{3F907D05-CD2F-4ED2-83A9-E5DFD7197660}" type="presParOf" srcId="{157639B2-A63F-4CD0-83B9-8899882B1397}" destId="{C249E58F-4C54-4075-AEC5-B47D13465973}" srcOrd="0" destOrd="0" presId="urn:microsoft.com/office/officeart/2018/2/layout/IconVerticalSolidList"/>
    <dgm:cxn modelId="{2BFCD194-7911-476A-B130-CFFFE4C4D0DA}" type="presParOf" srcId="{C249E58F-4C54-4075-AEC5-B47D13465973}" destId="{E46494C5-43D5-4DF0-B3B2-1CB8B27062CC}" srcOrd="0" destOrd="0" presId="urn:microsoft.com/office/officeart/2018/2/layout/IconVerticalSolidList"/>
    <dgm:cxn modelId="{67A793A2-1B15-4ED5-A21A-ADC38F64CE98}" type="presParOf" srcId="{C249E58F-4C54-4075-AEC5-B47D13465973}" destId="{A0E5E434-5432-4D05-8F8F-F7572AB88C6F}" srcOrd="1" destOrd="0" presId="urn:microsoft.com/office/officeart/2018/2/layout/IconVerticalSolidList"/>
    <dgm:cxn modelId="{D74D3A4B-71C4-4F38-92FE-B947C166DFB9}" type="presParOf" srcId="{C249E58F-4C54-4075-AEC5-B47D13465973}" destId="{0DA8D1C8-C031-4A9F-9420-F058D7405623}" srcOrd="2" destOrd="0" presId="urn:microsoft.com/office/officeart/2018/2/layout/IconVerticalSolidList"/>
    <dgm:cxn modelId="{46CB1789-AB91-4360-8988-1F4684919E82}" type="presParOf" srcId="{C249E58F-4C54-4075-AEC5-B47D13465973}" destId="{4C76770D-A079-4D85-9B5E-0D774430E9A0}" srcOrd="3" destOrd="0" presId="urn:microsoft.com/office/officeart/2018/2/layout/IconVerticalSolidList"/>
    <dgm:cxn modelId="{E2BBF4F2-211F-42DD-9A26-EFB11CECACFE}" type="presParOf" srcId="{157639B2-A63F-4CD0-83B9-8899882B1397}" destId="{6AADA851-75ED-4109-9C21-105A74E0DC07}" srcOrd="1" destOrd="0" presId="urn:microsoft.com/office/officeart/2018/2/layout/IconVerticalSolidList"/>
    <dgm:cxn modelId="{6C29C099-D249-4BEB-97A9-C79855A29773}" type="presParOf" srcId="{157639B2-A63F-4CD0-83B9-8899882B1397}" destId="{B519B088-4BD9-4AFD-893A-269122D348CA}" srcOrd="2" destOrd="0" presId="urn:microsoft.com/office/officeart/2018/2/layout/IconVerticalSolidList"/>
    <dgm:cxn modelId="{91DCDAD2-DA4A-428A-AE13-81C462B966EE}" type="presParOf" srcId="{B519B088-4BD9-4AFD-893A-269122D348CA}" destId="{7A35038E-A7A3-4C36-88DC-4FD2DEE1B003}" srcOrd="0" destOrd="0" presId="urn:microsoft.com/office/officeart/2018/2/layout/IconVerticalSolidList"/>
    <dgm:cxn modelId="{9009F0D7-4272-4F05-B266-015ABD0794B5}" type="presParOf" srcId="{B519B088-4BD9-4AFD-893A-269122D348CA}" destId="{9912F030-A0A8-4AAC-8181-13E706B09650}" srcOrd="1" destOrd="0" presId="urn:microsoft.com/office/officeart/2018/2/layout/IconVerticalSolidList"/>
    <dgm:cxn modelId="{872369FC-ACDE-454B-BD10-3268A1AB9862}" type="presParOf" srcId="{B519B088-4BD9-4AFD-893A-269122D348CA}" destId="{B6CD7F54-3630-4139-A4A4-2BC1DC3BBD93}" srcOrd="2" destOrd="0" presId="urn:microsoft.com/office/officeart/2018/2/layout/IconVerticalSolidList"/>
    <dgm:cxn modelId="{6D409674-8F4C-4AD1-825F-9756A39ACD47}" type="presParOf" srcId="{B519B088-4BD9-4AFD-893A-269122D348CA}" destId="{40B33C96-5316-4CDD-BB74-48FEB961A18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1502A7-83BF-4396-875C-104AD985E771}">
      <dsp:nvSpPr>
        <dsp:cNvPr id="0" name=""/>
        <dsp:cNvSpPr/>
      </dsp:nvSpPr>
      <dsp:spPr>
        <a:xfrm>
          <a:off x="1004" y="870631"/>
          <a:ext cx="3526110" cy="2239080"/>
        </a:xfrm>
        <a:prstGeom prst="roundRect">
          <a:avLst>
            <a:gd name="adj" fmla="val 10000"/>
          </a:avLst>
        </a:prstGeom>
        <a:gradFill rotWithShape="0">
          <a:gsLst>
            <a:gs pos="0">
              <a:schemeClr val="accent1">
                <a:hueOff val="0"/>
                <a:satOff val="0"/>
                <a:lumOff val="0"/>
                <a:alphaOff val="0"/>
                <a:tint val="100000"/>
                <a:shade val="100000"/>
                <a:satMod val="129999"/>
              </a:schemeClr>
            </a:gs>
            <a:gs pos="100000">
              <a:schemeClr val="accent1">
                <a:hueOff val="0"/>
                <a:satOff val="0"/>
                <a:lumOff val="0"/>
                <a:alphaOff val="0"/>
                <a:tint val="50000"/>
                <a:shade val="100000"/>
                <a:satMod val="350000"/>
              </a:schemeClr>
            </a:gs>
          </a:gsLst>
          <a:lin ang="16200000" scaled="0"/>
        </a:gradFill>
        <a:ln>
          <a:noFill/>
        </a:ln>
        <a:effectLst>
          <a:outerShdw blurRad="381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97823B94-9648-4E0F-B218-AADFA6D5E5C2}">
      <dsp:nvSpPr>
        <dsp:cNvPr id="0" name=""/>
        <dsp:cNvSpPr/>
      </dsp:nvSpPr>
      <dsp:spPr>
        <a:xfrm>
          <a:off x="392794" y="1242832"/>
          <a:ext cx="3526110" cy="2239080"/>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However, one of the primary challenges in stakeholder analysis has been the construction of a universally acceptable definition of the term "stake" (Donaldson, 1995).</a:t>
          </a:r>
          <a:endParaRPr lang="en-US" sz="2000" kern="1200"/>
        </a:p>
      </dsp:txBody>
      <dsp:txXfrm>
        <a:off x="458374" y="1308412"/>
        <a:ext cx="3394950" cy="2107920"/>
      </dsp:txXfrm>
    </dsp:sp>
    <dsp:sp modelId="{005BE907-2786-4057-9CC0-ED43BB63C062}">
      <dsp:nvSpPr>
        <dsp:cNvPr id="0" name=""/>
        <dsp:cNvSpPr/>
      </dsp:nvSpPr>
      <dsp:spPr>
        <a:xfrm>
          <a:off x="4310695" y="870631"/>
          <a:ext cx="3526110" cy="2239080"/>
        </a:xfrm>
        <a:prstGeom prst="roundRect">
          <a:avLst>
            <a:gd name="adj" fmla="val 10000"/>
          </a:avLst>
        </a:prstGeom>
        <a:gradFill rotWithShape="0">
          <a:gsLst>
            <a:gs pos="0">
              <a:schemeClr val="accent1">
                <a:hueOff val="0"/>
                <a:satOff val="0"/>
                <a:lumOff val="0"/>
                <a:alphaOff val="0"/>
                <a:tint val="100000"/>
                <a:shade val="100000"/>
                <a:satMod val="129999"/>
              </a:schemeClr>
            </a:gs>
            <a:gs pos="100000">
              <a:schemeClr val="accent1">
                <a:hueOff val="0"/>
                <a:satOff val="0"/>
                <a:lumOff val="0"/>
                <a:alphaOff val="0"/>
                <a:tint val="50000"/>
                <a:shade val="100000"/>
                <a:satMod val="350000"/>
              </a:schemeClr>
            </a:gs>
          </a:gsLst>
          <a:lin ang="16200000" scaled="0"/>
        </a:gradFill>
        <a:ln>
          <a:noFill/>
        </a:ln>
        <a:effectLst>
          <a:outerShdw blurRad="381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1BD5D4E3-2556-4CEE-832F-E84D69F41D6C}">
      <dsp:nvSpPr>
        <dsp:cNvPr id="0" name=""/>
        <dsp:cNvSpPr/>
      </dsp:nvSpPr>
      <dsp:spPr>
        <a:xfrm>
          <a:off x="4702485" y="1242832"/>
          <a:ext cx="3526110" cy="2239080"/>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The meaning of the term "stakeholder" has not been applied consistently.</a:t>
          </a:r>
          <a:endParaRPr lang="en-US" sz="2000" kern="1200"/>
        </a:p>
      </dsp:txBody>
      <dsp:txXfrm>
        <a:off x="4768065" y="1308412"/>
        <a:ext cx="3394950" cy="21079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8739EE-EDEF-4C55-B9AB-8BF78455AEBD}">
      <dsp:nvSpPr>
        <dsp:cNvPr id="0" name=""/>
        <dsp:cNvSpPr/>
      </dsp:nvSpPr>
      <dsp:spPr>
        <a:xfrm rot="16200000">
          <a:off x="757" y="173119"/>
          <a:ext cx="4006304" cy="4006304"/>
        </a:xfrm>
        <a:prstGeom prst="downArrow">
          <a:avLst>
            <a:gd name="adj1" fmla="val 50000"/>
            <a:gd name="adj2" fmla="val 35000"/>
          </a:avLst>
        </a:prstGeom>
        <a:gradFill rotWithShape="0">
          <a:gsLst>
            <a:gs pos="0">
              <a:schemeClr val="accent4">
                <a:hueOff val="0"/>
                <a:satOff val="0"/>
                <a:lumOff val="0"/>
                <a:alphaOff val="0"/>
                <a:tint val="100000"/>
                <a:shade val="100000"/>
                <a:satMod val="129999"/>
              </a:schemeClr>
            </a:gs>
            <a:gs pos="100000">
              <a:schemeClr val="accent4">
                <a:hueOff val="0"/>
                <a:satOff val="0"/>
                <a:lumOff val="0"/>
                <a:alphaOff val="0"/>
                <a:tint val="50000"/>
                <a:shade val="100000"/>
                <a:satMod val="350000"/>
              </a:schemeClr>
            </a:gs>
          </a:gsLst>
          <a:lin ang="16200000" scaled="0"/>
        </a:gradFill>
        <a:ln>
          <a:noFill/>
        </a:ln>
        <a:effectLst>
          <a:outerShdw blurRad="38100" dist="20000" dir="5400000" rotWithShape="0">
            <a:srgbClr val="000000">
              <a:alpha val="38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0" i="0" kern="1200" baseline="0"/>
            <a:t>Under any definition within the stakeholder perspective, organizations are required to address a set of stakeholder expectations; thus, management choice is a function of stakeholder influences (Brenner &amp; Cochran, 1991).</a:t>
          </a:r>
          <a:endParaRPr lang="en-US" sz="1600" kern="1200"/>
        </a:p>
      </dsp:txBody>
      <dsp:txXfrm rot="5400000">
        <a:off x="758" y="1174695"/>
        <a:ext cx="3305201" cy="2003152"/>
      </dsp:txXfrm>
    </dsp:sp>
    <dsp:sp modelId="{5736F2BE-8BA2-4E08-9810-F7503CF97DB9}">
      <dsp:nvSpPr>
        <dsp:cNvPr id="0" name=""/>
        <dsp:cNvSpPr/>
      </dsp:nvSpPr>
      <dsp:spPr>
        <a:xfrm rot="5400000">
          <a:off x="4222538" y="173119"/>
          <a:ext cx="4006304" cy="4006304"/>
        </a:xfrm>
        <a:prstGeom prst="downArrow">
          <a:avLst>
            <a:gd name="adj1" fmla="val 50000"/>
            <a:gd name="adj2" fmla="val 35000"/>
          </a:avLst>
        </a:prstGeom>
        <a:gradFill rotWithShape="0">
          <a:gsLst>
            <a:gs pos="0">
              <a:schemeClr val="accent4">
                <a:hueOff val="-4464770"/>
                <a:satOff val="26899"/>
                <a:lumOff val="2156"/>
                <a:alphaOff val="0"/>
                <a:tint val="100000"/>
                <a:shade val="100000"/>
                <a:satMod val="129999"/>
              </a:schemeClr>
            </a:gs>
            <a:gs pos="100000">
              <a:schemeClr val="accent4">
                <a:hueOff val="-4464770"/>
                <a:satOff val="26899"/>
                <a:lumOff val="2156"/>
                <a:alphaOff val="0"/>
                <a:tint val="50000"/>
                <a:shade val="100000"/>
                <a:satMod val="350000"/>
              </a:schemeClr>
            </a:gs>
          </a:gsLst>
          <a:lin ang="16200000" scaled="0"/>
        </a:gradFill>
        <a:ln>
          <a:noFill/>
        </a:ln>
        <a:effectLst>
          <a:outerShdw blurRad="38100" dist="20000" dir="5400000" rotWithShape="0">
            <a:srgbClr val="000000">
              <a:alpha val="38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0" i="0" kern="1200" baseline="0"/>
            <a:t>Thus, the main objectives in stakeholder research have been to identify who a firm's stakeholders are and to determine what types of influences they exert.</a:t>
          </a:r>
          <a:endParaRPr lang="en-US" sz="1600" kern="1200"/>
        </a:p>
      </dsp:txBody>
      <dsp:txXfrm rot="-5400000">
        <a:off x="4923642" y="1174695"/>
        <a:ext cx="3305201" cy="20031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73FF28-31E7-44B8-9B45-ACB55E771F4E}">
      <dsp:nvSpPr>
        <dsp:cNvPr id="0" name=""/>
        <dsp:cNvSpPr/>
      </dsp:nvSpPr>
      <dsp:spPr>
        <a:xfrm>
          <a:off x="750914" y="613645"/>
          <a:ext cx="1081248" cy="10812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267420E-D552-45F6-A7D8-79DA2A5AF759}">
      <dsp:nvSpPr>
        <dsp:cNvPr id="0" name=""/>
        <dsp:cNvSpPr/>
      </dsp:nvSpPr>
      <dsp:spPr>
        <a:xfrm>
          <a:off x="90151" y="2163898"/>
          <a:ext cx="2402775" cy="15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dirty="0"/>
            <a:t>In the network perspective, the relevant environment is much broader than the organizational set. Through a network perspective, researchers/managers can apply a societal sector view of the environment, which is defined as</a:t>
          </a:r>
          <a:endParaRPr lang="en-US" sz="1400" kern="1200" dirty="0"/>
        </a:p>
      </dsp:txBody>
      <dsp:txXfrm>
        <a:off x="90151" y="2163898"/>
        <a:ext cx="2402775" cy="1575000"/>
      </dsp:txXfrm>
    </dsp:sp>
    <dsp:sp modelId="{8E1EFF15-DD9C-4E22-8486-F103C9E6994D}">
      <dsp:nvSpPr>
        <dsp:cNvPr id="0" name=""/>
        <dsp:cNvSpPr/>
      </dsp:nvSpPr>
      <dsp:spPr>
        <a:xfrm>
          <a:off x="3574175" y="613645"/>
          <a:ext cx="1081248" cy="10812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096864C-5353-4E93-90F3-939B91C80EA1}">
      <dsp:nvSpPr>
        <dsp:cNvPr id="0" name=""/>
        <dsp:cNvSpPr/>
      </dsp:nvSpPr>
      <dsp:spPr>
        <a:xfrm>
          <a:off x="2913412" y="2163898"/>
          <a:ext cx="2402775" cy="15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"(1) a collection of organizations operating in the same domain, as identified by the similarity of their services, products or functions, </a:t>
          </a:r>
          <a:endParaRPr lang="en-US" sz="1400" kern="1200"/>
        </a:p>
      </dsp:txBody>
      <dsp:txXfrm>
        <a:off x="2913412" y="2163898"/>
        <a:ext cx="2402775" cy="1575000"/>
      </dsp:txXfrm>
    </dsp:sp>
    <dsp:sp modelId="{0E094255-72B5-4A59-8F1B-2C4F88B4E717}">
      <dsp:nvSpPr>
        <dsp:cNvPr id="0" name=""/>
        <dsp:cNvSpPr/>
      </dsp:nvSpPr>
      <dsp:spPr>
        <a:xfrm>
          <a:off x="6397436" y="613645"/>
          <a:ext cx="1081248" cy="10812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55385F9-0673-44FA-A555-F8F008543CF5}">
      <dsp:nvSpPr>
        <dsp:cNvPr id="0" name=""/>
        <dsp:cNvSpPr/>
      </dsp:nvSpPr>
      <dsp:spPr>
        <a:xfrm>
          <a:off x="5736673" y="2163898"/>
          <a:ext cx="2402775" cy="15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(2) together with those organizations that critically influence the performance of the focal organizations: for example, major suppliers and customers, owners and regulators, funding sources and competitors" (Scott &amp; Meyer, 1991: 117)</a:t>
          </a:r>
          <a:endParaRPr lang="en-US" sz="1400" kern="1200"/>
        </a:p>
      </dsp:txBody>
      <dsp:txXfrm>
        <a:off x="5736673" y="2163898"/>
        <a:ext cx="2402775" cy="1575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C7F132-8330-46FE-86E4-50784DF6ADEA}">
      <dsp:nvSpPr>
        <dsp:cNvPr id="0" name=""/>
        <dsp:cNvSpPr/>
      </dsp:nvSpPr>
      <dsp:spPr>
        <a:xfrm>
          <a:off x="1363717" y="11762"/>
          <a:ext cx="1990125" cy="199012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3E5187-463F-4F38-9AE3-004E0218BEDF}">
      <dsp:nvSpPr>
        <dsp:cNvPr id="0" name=""/>
        <dsp:cNvSpPr/>
      </dsp:nvSpPr>
      <dsp:spPr>
        <a:xfrm>
          <a:off x="1787842" y="435887"/>
          <a:ext cx="1141875" cy="11418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3AFFD85-BB26-4E15-B47B-9602510991E6}">
      <dsp:nvSpPr>
        <dsp:cNvPr id="0" name=""/>
        <dsp:cNvSpPr/>
      </dsp:nvSpPr>
      <dsp:spPr>
        <a:xfrm>
          <a:off x="727530" y="2621762"/>
          <a:ext cx="3262500" cy="135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a:t>Network analysis considers the broader societal sector concept of the environment.</a:t>
          </a:r>
          <a:endParaRPr lang="en-US" sz="1600" kern="1200"/>
        </a:p>
      </dsp:txBody>
      <dsp:txXfrm>
        <a:off x="727530" y="2621762"/>
        <a:ext cx="3262500" cy="1350000"/>
      </dsp:txXfrm>
    </dsp:sp>
    <dsp:sp modelId="{2B2FB96C-3432-46F2-A0CE-705F3D95171F}">
      <dsp:nvSpPr>
        <dsp:cNvPr id="0" name=""/>
        <dsp:cNvSpPr/>
      </dsp:nvSpPr>
      <dsp:spPr>
        <a:xfrm>
          <a:off x="5197155" y="11762"/>
          <a:ext cx="1990125" cy="199012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292EFD-AF8E-4842-BFEB-651902BBFB4D}">
      <dsp:nvSpPr>
        <dsp:cNvPr id="0" name=""/>
        <dsp:cNvSpPr/>
      </dsp:nvSpPr>
      <dsp:spPr>
        <a:xfrm>
          <a:off x="5621280" y="435887"/>
          <a:ext cx="1141875" cy="11418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E8E4440-9980-4A1C-8870-05C3F76C500E}">
      <dsp:nvSpPr>
        <dsp:cNvPr id="0" name=""/>
        <dsp:cNvSpPr/>
      </dsp:nvSpPr>
      <dsp:spPr>
        <a:xfrm>
          <a:off x="4560967" y="2621762"/>
          <a:ext cx="3262500" cy="135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dirty="0"/>
            <a:t>This environment </a:t>
          </a:r>
          <a:r>
            <a:rPr lang="en-GB" sz="1600" u="sng" kern="1200" dirty="0"/>
            <a:t>consists of a group of similar firms, such as an industry group or strategic group, </a:t>
          </a:r>
          <a:r>
            <a:rPr lang="en-GB" sz="1600" kern="1200" dirty="0"/>
            <a:t>and the aggregate network of each firm's organizational set.</a:t>
          </a:r>
          <a:endParaRPr lang="en-US" sz="1600" kern="1200" dirty="0"/>
        </a:p>
      </dsp:txBody>
      <dsp:txXfrm>
        <a:off x="4560967" y="2621762"/>
        <a:ext cx="3262500" cy="135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83B973-D0E1-40EB-8593-8982B232F6E1}">
      <dsp:nvSpPr>
        <dsp:cNvPr id="0" name=""/>
        <dsp:cNvSpPr/>
      </dsp:nvSpPr>
      <dsp:spPr>
        <a:xfrm rot="16200000">
          <a:off x="937986" y="-987603"/>
          <a:ext cx="1898150" cy="3873358"/>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endParaRPr lang="en-GB" sz="2400" b="1" kern="1200" dirty="0">
            <a:solidFill>
              <a:schemeClr val="tx1"/>
            </a:solidFill>
            <a:latin typeface="Myriad Pro"/>
          </a:endParaRPr>
        </a:p>
        <a:p>
          <a:pPr marL="0" lvl="0" indent="0" algn="ctr" defTabSz="1066800">
            <a:lnSpc>
              <a:spcPct val="90000"/>
            </a:lnSpc>
            <a:spcBef>
              <a:spcPct val="0"/>
            </a:spcBef>
            <a:spcAft>
              <a:spcPct val="35000"/>
            </a:spcAft>
            <a:buNone/>
          </a:pPr>
          <a:r>
            <a:rPr lang="en-GB" sz="2400" b="1" kern="1200" dirty="0">
              <a:solidFill>
                <a:schemeClr val="tx1"/>
              </a:solidFill>
              <a:latin typeface="Myriad Pro"/>
            </a:rPr>
            <a:t>Actors and their actions are viewed as interdependent units.</a:t>
          </a:r>
        </a:p>
      </dsp:txBody>
      <dsp:txXfrm rot="5400000">
        <a:off x="-49618" y="1"/>
        <a:ext cx="3873358" cy="1423612"/>
      </dsp:txXfrm>
    </dsp:sp>
    <dsp:sp modelId="{F6357E28-1CE6-4ADE-B0B6-1DC1B1644A0F}">
      <dsp:nvSpPr>
        <dsp:cNvPr id="0" name=""/>
        <dsp:cNvSpPr/>
      </dsp:nvSpPr>
      <dsp:spPr>
        <a:xfrm>
          <a:off x="3724504" y="0"/>
          <a:ext cx="4071828" cy="1898150"/>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endParaRPr lang="en-GB" sz="1600" b="1" kern="1200" dirty="0">
            <a:solidFill>
              <a:schemeClr val="tx1"/>
            </a:solidFill>
            <a:latin typeface="Myriad Pro"/>
          </a:endParaRPr>
        </a:p>
        <a:p>
          <a:pPr marL="0" lvl="0" indent="0" algn="ctr" defTabSz="711200">
            <a:lnSpc>
              <a:spcPct val="100000"/>
            </a:lnSpc>
            <a:spcBef>
              <a:spcPct val="0"/>
            </a:spcBef>
            <a:spcAft>
              <a:spcPts val="0"/>
            </a:spcAft>
            <a:buNone/>
          </a:pPr>
          <a:r>
            <a:rPr lang="en-GB" sz="1600" b="1" kern="1200" dirty="0">
              <a:solidFill>
                <a:schemeClr val="tx1"/>
              </a:solidFill>
              <a:latin typeface="Myriad Pro"/>
            </a:rPr>
            <a:t>Network models conceptualize structure (whether social, economic, political, and so forth) as enduring patterns of relations among actors.</a:t>
          </a:r>
        </a:p>
      </dsp:txBody>
      <dsp:txXfrm>
        <a:off x="3724504" y="0"/>
        <a:ext cx="4071828" cy="1423612"/>
      </dsp:txXfrm>
    </dsp:sp>
    <dsp:sp modelId="{7DAAEE1A-8592-4647-BA24-32B45A9E2713}">
      <dsp:nvSpPr>
        <dsp:cNvPr id="0" name=""/>
        <dsp:cNvSpPr/>
      </dsp:nvSpPr>
      <dsp:spPr>
        <a:xfrm rot="10800000">
          <a:off x="-49617" y="1898150"/>
          <a:ext cx="3873358" cy="1898150"/>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100000"/>
            </a:lnSpc>
            <a:spcBef>
              <a:spcPct val="0"/>
            </a:spcBef>
            <a:spcAft>
              <a:spcPts val="0"/>
            </a:spcAft>
            <a:buNone/>
          </a:pPr>
          <a:r>
            <a:rPr lang="en-GB" sz="1600" b="1" kern="1200" dirty="0">
              <a:solidFill>
                <a:schemeClr val="tx1"/>
              </a:solidFill>
              <a:latin typeface="Myriad Pro"/>
            </a:rPr>
            <a:t>Network models focusing on individuals view the network structure environment as providing</a:t>
          </a:r>
        </a:p>
        <a:p>
          <a:pPr marL="0" lvl="0" indent="0" algn="ctr" defTabSz="711200">
            <a:lnSpc>
              <a:spcPct val="100000"/>
            </a:lnSpc>
            <a:spcBef>
              <a:spcPct val="0"/>
            </a:spcBef>
            <a:spcAft>
              <a:spcPts val="0"/>
            </a:spcAft>
            <a:buNone/>
          </a:pPr>
          <a:r>
            <a:rPr lang="en-GB" sz="1600" b="1" kern="1200" dirty="0">
              <a:solidFill>
                <a:schemeClr val="tx1"/>
              </a:solidFill>
              <a:latin typeface="Myriad Pro"/>
            </a:rPr>
            <a:t>opportunities for &amp; constraints on individual actions.</a:t>
          </a:r>
        </a:p>
      </dsp:txBody>
      <dsp:txXfrm rot="10800000">
        <a:off x="-49617" y="2372687"/>
        <a:ext cx="3873358" cy="1423612"/>
      </dsp:txXfrm>
    </dsp:sp>
    <dsp:sp modelId="{CAAE2BF2-66F4-4B4D-997A-D1D61A936356}">
      <dsp:nvSpPr>
        <dsp:cNvPr id="0" name=""/>
        <dsp:cNvSpPr/>
      </dsp:nvSpPr>
      <dsp:spPr>
        <a:xfrm rot="5400000">
          <a:off x="4811344" y="814796"/>
          <a:ext cx="1898150" cy="4064856"/>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1"/>
              </a:solidFill>
              <a:latin typeface="Myriad Pro"/>
            </a:rPr>
            <a:t>Relational ties (linkages) between actors are channels for transfer of "flow" of resources.</a:t>
          </a:r>
        </a:p>
      </dsp:txBody>
      <dsp:txXfrm rot="-5400000">
        <a:off x="3727991" y="2372687"/>
        <a:ext cx="4064856" cy="1423612"/>
      </dsp:txXfrm>
    </dsp:sp>
    <dsp:sp modelId="{5AEB81C1-4C23-4B03-96DB-FBF515D88F87}">
      <dsp:nvSpPr>
        <dsp:cNvPr id="0" name=""/>
        <dsp:cNvSpPr/>
      </dsp:nvSpPr>
      <dsp:spPr>
        <a:xfrm>
          <a:off x="2437174" y="1708600"/>
          <a:ext cx="2872366" cy="379098"/>
        </a:xfrm>
        <a:prstGeom prst="roundRect">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Myriad Pro"/>
            </a:rPr>
            <a:t>Assumptions</a:t>
          </a:r>
        </a:p>
      </dsp:txBody>
      <dsp:txXfrm>
        <a:off x="2455680" y="1727106"/>
        <a:ext cx="2835354" cy="34208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6494C5-43D5-4DF0-B3B2-1CB8B27062CC}">
      <dsp:nvSpPr>
        <dsp:cNvPr id="0" name=""/>
        <dsp:cNvSpPr/>
      </dsp:nvSpPr>
      <dsp:spPr>
        <a:xfrm>
          <a:off x="0" y="707288"/>
          <a:ext cx="8229600" cy="130576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E5E434-5432-4D05-8F8F-F7572AB88C6F}">
      <dsp:nvSpPr>
        <dsp:cNvPr id="0" name=""/>
        <dsp:cNvSpPr/>
      </dsp:nvSpPr>
      <dsp:spPr>
        <a:xfrm>
          <a:off x="394993" y="1001085"/>
          <a:ext cx="718169" cy="7181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C76770D-A079-4D85-9B5E-0D774430E9A0}">
      <dsp:nvSpPr>
        <dsp:cNvPr id="0" name=""/>
        <dsp:cNvSpPr/>
      </dsp:nvSpPr>
      <dsp:spPr>
        <a:xfrm>
          <a:off x="1508156" y="707288"/>
          <a:ext cx="6721443" cy="1305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93" tIns="138193" rIns="138193" bIns="138193" numCol="1" spcCol="1270" anchor="ctr" anchorCtr="0">
          <a:noAutofit/>
        </a:bodyPr>
        <a:lstStyle/>
        <a:p>
          <a:pPr marL="0" lvl="0" indent="0" algn="l" defTabSz="1022350">
            <a:lnSpc>
              <a:spcPct val="90000"/>
            </a:lnSpc>
            <a:spcBef>
              <a:spcPct val="0"/>
            </a:spcBef>
            <a:spcAft>
              <a:spcPct val="35000"/>
            </a:spcAft>
            <a:buNone/>
          </a:pPr>
          <a:r>
            <a:rPr lang="en-GB" sz="2300" b="1" i="0" kern="1200" baseline="0"/>
            <a:t>Resource Dependence Theory</a:t>
          </a:r>
          <a:endParaRPr lang="en-US" sz="2300" kern="1200"/>
        </a:p>
      </dsp:txBody>
      <dsp:txXfrm>
        <a:off x="1508156" y="707288"/>
        <a:ext cx="6721443" cy="1305763"/>
      </dsp:txXfrm>
    </dsp:sp>
    <dsp:sp modelId="{7A35038E-A7A3-4C36-88DC-4FD2DEE1B003}">
      <dsp:nvSpPr>
        <dsp:cNvPr id="0" name=""/>
        <dsp:cNvSpPr/>
      </dsp:nvSpPr>
      <dsp:spPr>
        <a:xfrm>
          <a:off x="0" y="2339492"/>
          <a:ext cx="8229600" cy="130576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12F030-A0A8-4AAC-8181-13E706B09650}">
      <dsp:nvSpPr>
        <dsp:cNvPr id="0" name=""/>
        <dsp:cNvSpPr/>
      </dsp:nvSpPr>
      <dsp:spPr>
        <a:xfrm>
          <a:off x="394993" y="2633289"/>
          <a:ext cx="718169" cy="7181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0B33C96-5316-4CDD-BB74-48FEB961A187}">
      <dsp:nvSpPr>
        <dsp:cNvPr id="0" name=""/>
        <dsp:cNvSpPr/>
      </dsp:nvSpPr>
      <dsp:spPr>
        <a:xfrm>
          <a:off x="1508156" y="2339492"/>
          <a:ext cx="6721443" cy="1305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93" tIns="138193" rIns="138193" bIns="138193" numCol="1" spcCol="1270" anchor="ctr" anchorCtr="0">
          <a:noAutofit/>
        </a:bodyPr>
        <a:lstStyle/>
        <a:p>
          <a:pPr marL="0" lvl="0" indent="0" algn="l" defTabSz="1022350">
            <a:lnSpc>
              <a:spcPct val="90000"/>
            </a:lnSpc>
            <a:spcBef>
              <a:spcPct val="0"/>
            </a:spcBef>
            <a:spcAft>
              <a:spcPct val="35000"/>
            </a:spcAft>
            <a:buNone/>
          </a:pPr>
          <a:r>
            <a:rPr lang="en-GB" sz="2300" kern="1200"/>
            <a:t>To reduce resource dependence uncertainty, it is essential to understand both stakeholders’ characteristics and their relationships with a company.</a:t>
          </a:r>
          <a:endParaRPr lang="en-US" sz="2300" kern="1200"/>
        </a:p>
      </dsp:txBody>
      <dsp:txXfrm>
        <a:off x="1508156" y="2339492"/>
        <a:ext cx="6721443" cy="130576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9" name="Shape 109"/>
          <p:cNvSpPr>
            <a:spLocks noGrp="1" noRot="1" noChangeAspect="1"/>
          </p:cNvSpPr>
          <p:nvPr>
            <p:ph type="sldImg"/>
          </p:nvPr>
        </p:nvSpPr>
        <p:spPr>
          <a:xfrm>
            <a:off x="1143000" y="685800"/>
            <a:ext cx="4572000" cy="3429000"/>
          </a:xfrm>
          <a:prstGeom prst="rect">
            <a:avLst/>
          </a:prstGeom>
        </p:spPr>
        <p:txBody>
          <a:bodyPr/>
          <a:lstStyle/>
          <a:p>
            <a:endParaRPr/>
          </a:p>
        </p:txBody>
      </p:sp>
      <p:sp>
        <p:nvSpPr>
          <p:cNvPr id="110" name="Shape 110"/>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a:defRPr>
    </a:lvl1pPr>
    <a:lvl2pPr indent="228600" latinLnBrk="0">
      <a:defRPr sz="1200">
        <a:latin typeface="+mn-lt"/>
        <a:ea typeface="+mn-ea"/>
        <a:cs typeface="+mn-cs"/>
        <a:sym typeface="Calibri"/>
      </a:defRPr>
    </a:lvl2pPr>
    <a:lvl3pPr indent="457200" latinLnBrk="0">
      <a:defRPr sz="1200">
        <a:latin typeface="+mn-lt"/>
        <a:ea typeface="+mn-ea"/>
        <a:cs typeface="+mn-cs"/>
        <a:sym typeface="Calibri"/>
      </a:defRPr>
    </a:lvl3pPr>
    <a:lvl4pPr indent="685800" latinLnBrk="0">
      <a:defRPr sz="1200">
        <a:latin typeface="+mn-lt"/>
        <a:ea typeface="+mn-ea"/>
        <a:cs typeface="+mn-cs"/>
        <a:sym typeface="Calibri"/>
      </a:defRPr>
    </a:lvl4pPr>
    <a:lvl5pPr indent="914400" latinLnBrk="0">
      <a:defRPr sz="1200">
        <a:latin typeface="+mn-lt"/>
        <a:ea typeface="+mn-ea"/>
        <a:cs typeface="+mn-cs"/>
        <a:sym typeface="Calibri"/>
      </a:defRPr>
    </a:lvl5pPr>
    <a:lvl6pPr indent="1143000" latinLnBrk="0">
      <a:defRPr sz="1200">
        <a:latin typeface="+mn-lt"/>
        <a:ea typeface="+mn-ea"/>
        <a:cs typeface="+mn-cs"/>
        <a:sym typeface="Calibri"/>
      </a:defRPr>
    </a:lvl6pPr>
    <a:lvl7pPr indent="1371600" latinLnBrk="0">
      <a:defRPr sz="1200">
        <a:latin typeface="+mn-lt"/>
        <a:ea typeface="+mn-ea"/>
        <a:cs typeface="+mn-cs"/>
        <a:sym typeface="Calibri"/>
      </a:defRPr>
    </a:lvl7pPr>
    <a:lvl8pPr indent="1600200" latinLnBrk="0">
      <a:defRPr sz="1200">
        <a:latin typeface="+mn-lt"/>
        <a:ea typeface="+mn-ea"/>
        <a:cs typeface="+mn-cs"/>
        <a:sym typeface="Calibri"/>
      </a:defRPr>
    </a:lvl8pPr>
    <a:lvl9pPr indent="1828800" latinLnBrk="0">
      <a:defRPr sz="1200">
        <a:latin typeface="+mn-lt"/>
        <a:ea typeface="+mn-ea"/>
        <a:cs typeface="+mn-cs"/>
        <a:sym typeface="Calibri"/>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1" name="Title Text"/>
          <p:cNvSpPr txBox="1">
            <a:spLocks noGrp="1"/>
          </p:cNvSpPr>
          <p:nvPr>
            <p:ph type="title"/>
          </p:nvPr>
        </p:nvSpPr>
        <p:spPr>
          <a:xfrm>
            <a:off x="683568" y="1988843"/>
            <a:ext cx="7772401" cy="1470026"/>
          </a:xfrm>
          <a:prstGeom prst="rect">
            <a:avLst/>
          </a:prstGeom>
        </p:spPr>
        <p:txBody>
          <a:bodyPr/>
          <a:lstStyle/>
          <a:p>
            <a:r>
              <a:t>Title Text</a:t>
            </a:r>
          </a:p>
        </p:txBody>
      </p:sp>
      <p:sp>
        <p:nvSpPr>
          <p:cNvPr id="12" name="Body Level One…"/>
          <p:cNvSpPr txBox="1">
            <a:spLocks noGrp="1"/>
          </p:cNvSpPr>
          <p:nvPr>
            <p:ph type="body" sz="quarter" idx="1"/>
          </p:nvPr>
        </p:nvSpPr>
        <p:spPr>
          <a:xfrm>
            <a:off x="1369367" y="3744614"/>
            <a:ext cx="6400801" cy="1752601"/>
          </a:xfrm>
          <a:prstGeom prst="rect">
            <a:avLst/>
          </a:prstGeom>
        </p:spPr>
        <p:txBody>
          <a:bodyPr/>
          <a:lstStyle>
            <a:lvl1pPr marL="0" indent="0" algn="ctr">
              <a:buSzTx/>
              <a:buFontTx/>
              <a:buNone/>
              <a:defRPr>
                <a:solidFill>
                  <a:srgbClr val="888888"/>
                </a:solidFill>
              </a:defRPr>
            </a:lvl1pPr>
            <a:lvl2pPr marL="0" indent="342900" algn="ctr">
              <a:buSzTx/>
              <a:buFontTx/>
              <a:buNone/>
              <a:defRPr>
                <a:solidFill>
                  <a:srgbClr val="888888"/>
                </a:solidFill>
              </a:defRPr>
            </a:lvl2pPr>
            <a:lvl3pPr marL="0" indent="685800" algn="ctr">
              <a:buSzTx/>
              <a:buFontTx/>
              <a:buNone/>
              <a:defRPr>
                <a:solidFill>
                  <a:srgbClr val="888888"/>
                </a:solidFill>
              </a:defRPr>
            </a:lvl3pPr>
            <a:lvl4pPr marL="0" indent="1028700" algn="ctr">
              <a:buSzTx/>
              <a:buFontTx/>
              <a:buNone/>
              <a:defRPr>
                <a:solidFill>
                  <a:srgbClr val="888888"/>
                </a:solidFill>
              </a:defRPr>
            </a:lvl4pPr>
            <a:lvl5pPr marL="0" indent="1371600" algn="ctr">
              <a:buSzTx/>
              <a:buFontTx/>
              <a:buNone/>
              <a:defRPr>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0" name="Title Text"/>
          <p:cNvSpPr txBox="1">
            <a:spLocks noGrp="1"/>
          </p:cNvSpPr>
          <p:nvPr>
            <p:ph type="title"/>
          </p:nvPr>
        </p:nvSpPr>
        <p:spPr>
          <a:prstGeom prst="rect">
            <a:avLst/>
          </a:prstGeom>
        </p:spPr>
        <p:txBody>
          <a:bodyPr/>
          <a:lstStyle/>
          <a:p>
            <a:r>
              <a:t>Title Text</a:t>
            </a:r>
          </a:p>
        </p:txBody>
      </p:sp>
      <p:sp>
        <p:nvSpPr>
          <p:cNvPr id="21" name="Body Level One…"/>
          <p:cNvSpPr txBox="1">
            <a:spLocks noGrp="1"/>
          </p:cNvSpPr>
          <p:nvPr>
            <p:ph type="body" idx="1"/>
          </p:nvPr>
        </p:nvSpPr>
        <p:spPr>
          <a:xfrm>
            <a:off x="457200" y="1600200"/>
            <a:ext cx="8229600" cy="391703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9" name="Title Text"/>
          <p:cNvSpPr txBox="1">
            <a:spLocks noGrp="1"/>
          </p:cNvSpPr>
          <p:nvPr>
            <p:ph type="title"/>
          </p:nvPr>
        </p:nvSpPr>
        <p:spPr>
          <a:xfrm>
            <a:off x="683568" y="3993086"/>
            <a:ext cx="7772401" cy="1362076"/>
          </a:xfrm>
          <a:prstGeom prst="rect">
            <a:avLst/>
          </a:prstGeom>
        </p:spPr>
        <p:txBody>
          <a:bodyPr anchor="t"/>
          <a:lstStyle>
            <a:lvl1pPr algn="l">
              <a:defRPr sz="3000" b="1" cap="all"/>
            </a:lvl1pPr>
          </a:lstStyle>
          <a:p>
            <a:r>
              <a:t>Title Text</a:t>
            </a:r>
          </a:p>
        </p:txBody>
      </p:sp>
      <p:sp>
        <p:nvSpPr>
          <p:cNvPr id="30" name="Body Level One…"/>
          <p:cNvSpPr txBox="1">
            <a:spLocks noGrp="1"/>
          </p:cNvSpPr>
          <p:nvPr>
            <p:ph type="body" sz="quarter" idx="1"/>
          </p:nvPr>
        </p:nvSpPr>
        <p:spPr>
          <a:xfrm>
            <a:off x="683568" y="2492899"/>
            <a:ext cx="7772401" cy="1500188"/>
          </a:xfrm>
          <a:prstGeom prst="rect">
            <a:avLst/>
          </a:prstGeom>
        </p:spPr>
        <p:txBody>
          <a:bodyPr anchor="b"/>
          <a:lstStyle>
            <a:lvl1pPr marL="0" indent="0">
              <a:spcBef>
                <a:spcPts val="300"/>
              </a:spcBef>
              <a:buSzTx/>
              <a:buFontTx/>
              <a:buNone/>
              <a:defRPr sz="1500">
                <a:solidFill>
                  <a:srgbClr val="888888"/>
                </a:solidFill>
              </a:defRPr>
            </a:lvl1pPr>
            <a:lvl2pPr marL="0" indent="342900">
              <a:spcBef>
                <a:spcPts val="300"/>
              </a:spcBef>
              <a:buSzTx/>
              <a:buFontTx/>
              <a:buNone/>
              <a:defRPr sz="1500">
                <a:solidFill>
                  <a:srgbClr val="888888"/>
                </a:solidFill>
              </a:defRPr>
            </a:lvl2pPr>
            <a:lvl3pPr marL="0" indent="685800">
              <a:spcBef>
                <a:spcPts val="300"/>
              </a:spcBef>
              <a:buSzTx/>
              <a:buFontTx/>
              <a:buNone/>
              <a:defRPr sz="1500">
                <a:solidFill>
                  <a:srgbClr val="888888"/>
                </a:solidFill>
              </a:defRPr>
            </a:lvl3pPr>
            <a:lvl4pPr marL="0" indent="1028700">
              <a:spcBef>
                <a:spcPts val="300"/>
              </a:spcBef>
              <a:buSzTx/>
              <a:buFontTx/>
              <a:buNone/>
              <a:defRPr sz="1500">
                <a:solidFill>
                  <a:srgbClr val="888888"/>
                </a:solidFill>
              </a:defRPr>
            </a:lvl4pPr>
            <a:lvl5pPr marL="0" indent="1371600">
              <a:spcBef>
                <a:spcPts val="300"/>
              </a:spcBef>
              <a:buSzTx/>
              <a:buFontTx/>
              <a:buNone/>
              <a:defRPr sz="1500">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38" name="Title Text"/>
          <p:cNvSpPr txBox="1">
            <a:spLocks noGrp="1"/>
          </p:cNvSpPr>
          <p:nvPr>
            <p:ph type="title"/>
          </p:nvPr>
        </p:nvSpPr>
        <p:spPr>
          <a:prstGeom prst="rect">
            <a:avLst/>
          </a:prstGeom>
        </p:spPr>
        <p:txBody>
          <a:bodyPr/>
          <a:lstStyle/>
          <a:p>
            <a:r>
              <a:t>Title Text</a:t>
            </a:r>
          </a:p>
        </p:txBody>
      </p:sp>
      <p:sp>
        <p:nvSpPr>
          <p:cNvPr id="39" name="Body Level One…"/>
          <p:cNvSpPr txBox="1">
            <a:spLocks noGrp="1"/>
          </p:cNvSpPr>
          <p:nvPr>
            <p:ph type="body" sz="half" idx="1"/>
          </p:nvPr>
        </p:nvSpPr>
        <p:spPr>
          <a:xfrm>
            <a:off x="457200" y="1600200"/>
            <a:ext cx="4038600" cy="3989041"/>
          </a:xfrm>
          <a:prstGeom prst="rect">
            <a:avLst/>
          </a:prstGeom>
        </p:spPr>
        <p:txBody>
          <a:bodyPr/>
          <a:lstStyle>
            <a:lvl1pPr>
              <a:defRPr sz="2100"/>
            </a:lvl1pPr>
            <a:lvl2pPr marL="592931" indent="-250031">
              <a:defRPr sz="2100"/>
            </a:lvl2pPr>
            <a:lvl3pPr marL="925830" indent="-240030">
              <a:defRPr sz="2100"/>
            </a:lvl3pPr>
            <a:lvl4pPr marL="1305657" indent="-276957">
              <a:defRPr sz="2100"/>
            </a:lvl4pPr>
            <a:lvl5pPr marL="1648557" indent="-276957">
              <a:defRPr sz="2100"/>
            </a:lvl5pPr>
          </a:lstStyle>
          <a:p>
            <a:r>
              <a:t>Body Level One</a:t>
            </a:r>
          </a:p>
          <a:p>
            <a:pPr lvl="1"/>
            <a:r>
              <a:t>Body Level Two</a:t>
            </a:r>
          </a:p>
          <a:p>
            <a:pPr lvl="2"/>
            <a:r>
              <a:t>Body Level Three</a:t>
            </a:r>
          </a:p>
          <a:p>
            <a:pPr lvl="3"/>
            <a:r>
              <a:t>Body Level Four</a:t>
            </a:r>
          </a:p>
          <a:p>
            <a:pPr lvl="4"/>
            <a:r>
              <a:t>Body Level Five</a:t>
            </a:r>
          </a:p>
        </p:txBody>
      </p:sp>
      <p:sp>
        <p:nvSpPr>
          <p:cNvPr id="4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7" name="Title Text"/>
          <p:cNvSpPr txBox="1">
            <a:spLocks noGrp="1"/>
          </p:cNvSpPr>
          <p:nvPr>
            <p:ph type="title"/>
          </p:nvPr>
        </p:nvSpPr>
        <p:spPr>
          <a:prstGeom prst="rect">
            <a:avLst/>
          </a:prstGeom>
        </p:spPr>
        <p:txBody>
          <a:bodyPr/>
          <a:lstStyle/>
          <a:p>
            <a:r>
              <a:t>Title Text</a:t>
            </a:r>
          </a:p>
        </p:txBody>
      </p:sp>
      <p:sp>
        <p:nvSpPr>
          <p:cNvPr id="48" name="Body Level One…"/>
          <p:cNvSpPr txBox="1">
            <a:spLocks noGrp="1"/>
          </p:cNvSpPr>
          <p:nvPr>
            <p:ph type="body" sz="quarter" idx="1"/>
          </p:nvPr>
        </p:nvSpPr>
        <p:spPr>
          <a:xfrm>
            <a:off x="457200" y="1535112"/>
            <a:ext cx="4040188" cy="639763"/>
          </a:xfrm>
          <a:prstGeom prst="rect">
            <a:avLst/>
          </a:prstGeom>
        </p:spPr>
        <p:txBody>
          <a:bodyPr anchor="b"/>
          <a:lstStyle>
            <a:lvl1pPr marL="0" indent="0">
              <a:spcBef>
                <a:spcPts val="400"/>
              </a:spcBef>
              <a:buSzTx/>
              <a:buFontTx/>
              <a:buNone/>
              <a:defRPr sz="1800" b="1"/>
            </a:lvl1pPr>
            <a:lvl2pPr marL="0" indent="342900">
              <a:spcBef>
                <a:spcPts val="400"/>
              </a:spcBef>
              <a:buSzTx/>
              <a:buFontTx/>
              <a:buNone/>
              <a:defRPr sz="1800" b="1"/>
            </a:lvl2pPr>
            <a:lvl3pPr marL="0" indent="685800">
              <a:spcBef>
                <a:spcPts val="400"/>
              </a:spcBef>
              <a:buSzTx/>
              <a:buFontTx/>
              <a:buNone/>
              <a:defRPr sz="1800" b="1"/>
            </a:lvl3pPr>
            <a:lvl4pPr marL="0" indent="1028700">
              <a:spcBef>
                <a:spcPts val="400"/>
              </a:spcBef>
              <a:buSzTx/>
              <a:buFontTx/>
              <a:buNone/>
              <a:defRPr sz="1800" b="1"/>
            </a:lvl4pPr>
            <a:lvl5pPr marL="0" indent="1371600">
              <a:spcBef>
                <a:spcPts val="400"/>
              </a:spcBef>
              <a:buSzTx/>
              <a:buFontTx/>
              <a:buNone/>
              <a:defRPr sz="1800" b="1"/>
            </a:lvl5pPr>
          </a:lstStyle>
          <a:p>
            <a:r>
              <a:t>Body Level One</a:t>
            </a:r>
          </a:p>
          <a:p>
            <a:pPr lvl="1"/>
            <a:r>
              <a:t>Body Level Two</a:t>
            </a:r>
          </a:p>
          <a:p>
            <a:pPr lvl="2"/>
            <a:r>
              <a:t>Body Level Three</a:t>
            </a:r>
          </a:p>
          <a:p>
            <a:pPr lvl="3"/>
            <a:r>
              <a:t>Body Level Four</a:t>
            </a:r>
          </a:p>
          <a:p>
            <a:pPr lvl="4"/>
            <a:r>
              <a:t>Body Level Five</a:t>
            </a:r>
          </a:p>
        </p:txBody>
      </p:sp>
      <p:sp>
        <p:nvSpPr>
          <p:cNvPr id="49" name="Text Placeholder 4"/>
          <p:cNvSpPr>
            <a:spLocks noGrp="1"/>
          </p:cNvSpPr>
          <p:nvPr>
            <p:ph type="body" sz="quarter" idx="21"/>
          </p:nvPr>
        </p:nvSpPr>
        <p:spPr>
          <a:xfrm>
            <a:off x="4645026" y="1535112"/>
            <a:ext cx="4041776" cy="639763"/>
          </a:xfrm>
          <a:prstGeom prst="rect">
            <a:avLst/>
          </a:prstGeom>
        </p:spPr>
        <p:txBody>
          <a:bodyPr anchor="b"/>
          <a:lstStyle/>
          <a:p>
            <a:pPr marL="0" indent="0">
              <a:spcBef>
                <a:spcPts val="400"/>
              </a:spcBef>
              <a:buSzTx/>
              <a:buFontTx/>
              <a:buNone/>
              <a:defRPr sz="1800" b="1"/>
            </a:pPr>
            <a:endParaRPr/>
          </a:p>
        </p:txBody>
      </p:sp>
      <p:sp>
        <p:nvSpPr>
          <p:cNvPr id="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7" name="Title Text"/>
          <p:cNvSpPr txBox="1">
            <a:spLocks noGrp="1"/>
          </p:cNvSpPr>
          <p:nvPr>
            <p:ph type="title"/>
          </p:nvPr>
        </p:nvSpPr>
        <p:spPr>
          <a:prstGeom prst="rect">
            <a:avLst/>
          </a:prstGeom>
        </p:spPr>
        <p:txBody>
          <a:bodyPr/>
          <a:lstStyle/>
          <a:p>
            <a:r>
              <a:t>Title Text</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2" name="Title Text"/>
          <p:cNvSpPr txBox="1">
            <a:spLocks noGrp="1"/>
          </p:cNvSpPr>
          <p:nvPr>
            <p:ph type="title"/>
          </p:nvPr>
        </p:nvSpPr>
        <p:spPr>
          <a:xfrm>
            <a:off x="457201" y="273050"/>
            <a:ext cx="3008315" cy="1162050"/>
          </a:xfrm>
          <a:prstGeom prst="rect">
            <a:avLst/>
          </a:prstGeom>
        </p:spPr>
        <p:txBody>
          <a:bodyPr anchor="b"/>
          <a:lstStyle>
            <a:lvl1pPr algn="l">
              <a:defRPr sz="1500" b="1"/>
            </a:lvl1pPr>
          </a:lstStyle>
          <a:p>
            <a:r>
              <a:t>Title Text</a:t>
            </a:r>
          </a:p>
        </p:txBody>
      </p:sp>
      <p:sp>
        <p:nvSpPr>
          <p:cNvPr id="73" name="Body Level One…"/>
          <p:cNvSpPr txBox="1">
            <a:spLocks noGrp="1"/>
          </p:cNvSpPr>
          <p:nvPr>
            <p:ph type="body" idx="1"/>
          </p:nvPr>
        </p:nvSpPr>
        <p:spPr>
          <a:xfrm>
            <a:off x="3575050" y="273053"/>
            <a:ext cx="5111750" cy="5172175"/>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74" name="Text Placeholder 3"/>
          <p:cNvSpPr>
            <a:spLocks noGrp="1"/>
          </p:cNvSpPr>
          <p:nvPr>
            <p:ph type="body" sz="quarter" idx="21"/>
          </p:nvPr>
        </p:nvSpPr>
        <p:spPr>
          <a:xfrm>
            <a:off x="457201" y="1435103"/>
            <a:ext cx="3008315" cy="4029892"/>
          </a:xfrm>
          <a:prstGeom prst="rect">
            <a:avLst/>
          </a:prstGeom>
        </p:spPr>
        <p:txBody>
          <a:bodyPr/>
          <a:lstStyle/>
          <a:p>
            <a:pPr marL="0" indent="0">
              <a:spcBef>
                <a:spcPts val="200"/>
              </a:spcBef>
              <a:buSzTx/>
              <a:buFontTx/>
              <a:buNone/>
              <a:defRPr sz="1000"/>
            </a:pPr>
            <a:endParaRPr/>
          </a:p>
        </p:txBody>
      </p:sp>
      <p:sp>
        <p:nvSpPr>
          <p:cNvPr id="7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2" name="Title Text"/>
          <p:cNvSpPr txBox="1">
            <a:spLocks noGrp="1"/>
          </p:cNvSpPr>
          <p:nvPr>
            <p:ph type="title"/>
          </p:nvPr>
        </p:nvSpPr>
        <p:spPr>
          <a:xfrm>
            <a:off x="1792288" y="4509120"/>
            <a:ext cx="5486401" cy="566739"/>
          </a:xfrm>
          <a:prstGeom prst="rect">
            <a:avLst/>
          </a:prstGeom>
        </p:spPr>
        <p:txBody>
          <a:bodyPr anchor="b"/>
          <a:lstStyle>
            <a:lvl1pPr algn="l">
              <a:defRPr sz="1500" b="1"/>
            </a:lvl1pPr>
          </a:lstStyle>
          <a:p>
            <a:r>
              <a:t>Title Text</a:t>
            </a:r>
          </a:p>
        </p:txBody>
      </p:sp>
      <p:sp>
        <p:nvSpPr>
          <p:cNvPr id="83" name="Picture Placeholder 2"/>
          <p:cNvSpPr>
            <a:spLocks noGrp="1"/>
          </p:cNvSpPr>
          <p:nvPr>
            <p:ph type="pic" sz="half" idx="21"/>
          </p:nvPr>
        </p:nvSpPr>
        <p:spPr>
          <a:xfrm>
            <a:off x="1792288" y="612779"/>
            <a:ext cx="5486401" cy="3824338"/>
          </a:xfrm>
          <a:prstGeom prst="rect">
            <a:avLst/>
          </a:prstGeom>
        </p:spPr>
        <p:txBody>
          <a:bodyPr lIns="91439" rIns="91439">
            <a:noAutofit/>
          </a:bodyPr>
          <a:lstStyle/>
          <a:p>
            <a:endParaRPr/>
          </a:p>
        </p:txBody>
      </p:sp>
      <p:sp>
        <p:nvSpPr>
          <p:cNvPr id="84" name="Body Level One…"/>
          <p:cNvSpPr txBox="1">
            <a:spLocks noGrp="1"/>
          </p:cNvSpPr>
          <p:nvPr>
            <p:ph type="body" sz="quarter" idx="1"/>
          </p:nvPr>
        </p:nvSpPr>
        <p:spPr>
          <a:xfrm>
            <a:off x="1792288" y="5157192"/>
            <a:ext cx="5486401" cy="432049"/>
          </a:xfrm>
          <a:prstGeom prst="rect">
            <a:avLst/>
          </a:prstGeom>
        </p:spPr>
        <p:txBody>
          <a:bodyPr/>
          <a:lstStyle>
            <a:lvl1pPr marL="0" indent="0">
              <a:spcBef>
                <a:spcPts val="200"/>
              </a:spcBef>
              <a:buSzTx/>
              <a:buFontTx/>
              <a:buNone/>
              <a:defRPr sz="1000"/>
            </a:lvl1pPr>
            <a:lvl2pPr marL="0" indent="342900">
              <a:spcBef>
                <a:spcPts val="200"/>
              </a:spcBef>
              <a:buSzTx/>
              <a:buFontTx/>
              <a:buNone/>
              <a:defRPr sz="1000"/>
            </a:lvl2pPr>
            <a:lvl3pPr marL="0" indent="685800">
              <a:spcBef>
                <a:spcPts val="200"/>
              </a:spcBef>
              <a:buSzTx/>
              <a:buFontTx/>
              <a:buNone/>
              <a:defRPr sz="1000"/>
            </a:lvl3pPr>
            <a:lvl4pPr marL="0" indent="1028700">
              <a:spcBef>
                <a:spcPts val="200"/>
              </a:spcBef>
              <a:buSzTx/>
              <a:buFontTx/>
              <a:buNone/>
              <a:defRPr sz="1000"/>
            </a:lvl4pPr>
            <a:lvl5pPr marL="0" indent="1371600">
              <a:spcBef>
                <a:spcPts val="200"/>
              </a:spcBef>
              <a:buSzTx/>
              <a:buFontTx/>
              <a:buNone/>
              <a:defRPr sz="1000"/>
            </a:lvl5pPr>
          </a:lstStyle>
          <a:p>
            <a:r>
              <a:t>Body Level One</a:t>
            </a:r>
          </a:p>
          <a:p>
            <a:pPr lvl="1"/>
            <a:r>
              <a:t>Body Level Two</a:t>
            </a:r>
          </a:p>
          <a:p>
            <a:pPr lvl="2"/>
            <a:r>
              <a:t>Body Level Three</a:t>
            </a:r>
          </a:p>
          <a:p>
            <a:pPr lvl="3"/>
            <a:r>
              <a:t>Body Level Four</a:t>
            </a:r>
          </a:p>
          <a:p>
            <a:pPr lvl="4"/>
            <a:r>
              <a:t>Body Level Five</a:t>
            </a:r>
          </a:p>
        </p:txBody>
      </p:sp>
      <p:sp>
        <p:nvSpPr>
          <p:cNvPr id="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jpe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1"/>
          <a:srcRect/>
          <a:stretch>
            <a:fillRect/>
          </a:stretch>
        </a:blip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457200" y="274638"/>
            <a:ext cx="8229600" cy="1143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normAutofit/>
          </a:bodyPr>
          <a:lstStyle/>
          <a:p>
            <a:r>
              <a:t>Title Text</a:t>
            </a:r>
          </a:p>
        </p:txBody>
      </p:sp>
      <p:sp>
        <p:nvSpPr>
          <p:cNvPr id="3" name="Body Level One…"/>
          <p:cNvSpPr txBox="1">
            <a:spLocks noGrp="1"/>
          </p:cNvSpPr>
          <p:nvPr>
            <p:ph type="body" idx="1"/>
          </p:nvPr>
        </p:nvSpPr>
        <p:spPr>
          <a:xfrm>
            <a:off x="457200" y="1600200"/>
            <a:ext cx="8229600" cy="52578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8455523" y="6435657"/>
            <a:ext cx="231278" cy="231141"/>
          </a:xfrm>
          <a:prstGeom prst="rect">
            <a:avLst/>
          </a:prstGeom>
          <a:ln w="12700">
            <a:miter lim="400000"/>
          </a:ln>
        </p:spPr>
        <p:txBody>
          <a:bodyPr wrap="none" lIns="45719" rIns="45719" anchor="ctr">
            <a:spAutoFit/>
          </a:bodyPr>
          <a:lstStyle>
            <a:lvl1pPr algn="r">
              <a:defRPr sz="900">
                <a:solidFill>
                  <a:srgbClr val="888888"/>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transition spd="med"/>
  <p:txStyles>
    <p:titleStyle>
      <a:lvl1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1pPr>
      <a:lvl2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2pPr>
      <a:lvl3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3pPr>
      <a:lvl4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4pPr>
      <a:lvl5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5pPr>
      <a:lvl6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6pPr>
      <a:lvl7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7pPr>
      <a:lvl8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8pPr>
      <a:lvl9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9pPr>
    </p:titleStyle>
    <p:bodyStyle>
      <a:lvl1pPr marL="257175" marR="0" indent="-257175"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1pPr>
      <a:lvl2pPr marL="587829" marR="0" indent="-244929"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2pPr>
      <a:lvl3pPr marL="914400" marR="0" indent="-22860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3pPr>
      <a:lvl4pPr marL="1303019" marR="0" indent="-274319"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4pPr>
      <a:lvl5pPr marL="16459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5pPr>
      <a:lvl6pPr marL="19888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6pPr>
      <a:lvl7pPr marL="23317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7pPr>
      <a:lvl8pPr marL="26746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8pPr>
      <a:lvl9pPr marL="30175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9pPr>
    </p:bodyStyle>
    <p:otherStyle>
      <a:lvl1pPr marL="0" marR="0" indent="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1pPr>
      <a:lvl2pPr marL="0" marR="0" indent="4572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2pPr>
      <a:lvl3pPr marL="0" marR="0" indent="9144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3pPr>
      <a:lvl4pPr marL="0" marR="0" indent="13716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4pPr>
      <a:lvl5pPr marL="0" marR="0" indent="18288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5pPr>
      <a:lvl6pPr marL="0" marR="0" indent="22860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6pPr>
      <a:lvl7pPr marL="0" marR="0" indent="27432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7pPr>
      <a:lvl8pPr marL="0" marR="0" indent="32004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8pPr>
      <a:lvl9pPr marL="0" marR="0" indent="36576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publicdomainpictures.net/view-image.php?image=221432&amp;picture=&amp;jazyk=CN"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0.xml.rels><?xml version="1.0" encoding="UTF-8" standalone="yes"?>
<Relationships xmlns="http://schemas.openxmlformats.org/package/2006/relationships"><Relationship Id="rId2" Type="http://schemas.openxmlformats.org/officeDocument/2006/relationships/hyperlink" Target="https://simplystakeholders.com/stakeholder-engagement-campaigns/"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6.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 name="Title 1"/>
          <p:cNvSpPr txBox="1">
            <a:spLocks noGrp="1"/>
          </p:cNvSpPr>
          <p:nvPr>
            <p:ph type="ctrTitle"/>
          </p:nvPr>
        </p:nvSpPr>
        <p:spPr>
          <a:xfrm>
            <a:off x="195210" y="3123344"/>
            <a:ext cx="8635708" cy="2896104"/>
          </a:xfrm>
          <a:prstGeom prst="rect">
            <a:avLst/>
          </a:prstGeom>
        </p:spPr>
        <p:txBody>
          <a:bodyPr>
            <a:normAutofit fontScale="90000"/>
          </a:bodyPr>
          <a:lstStyle/>
          <a:p>
            <a:pPr defTabSz="562355">
              <a:defRPr sz="3034" b="1">
                <a:solidFill>
                  <a:schemeClr val="accent2"/>
                </a:solidFill>
                <a:effectLst>
                  <a:outerShdw blurRad="31242" dist="31242" dir="2700000" rotWithShape="0">
                    <a:srgbClr val="000000">
                      <a:alpha val="43137"/>
                    </a:srgbClr>
                  </a:outerShdw>
                </a:effectLst>
              </a:defRPr>
            </a:pPr>
            <a:br>
              <a:rPr lang="en-GB" dirty="0"/>
            </a:br>
            <a:br>
              <a:rPr lang="en-GB" dirty="0"/>
            </a:br>
            <a:r>
              <a:rPr lang="en-GB" dirty="0"/>
              <a:t>BALM 5001</a:t>
            </a:r>
            <a:br>
              <a:rPr dirty="0"/>
            </a:br>
            <a:r>
              <a:rPr dirty="0">
                <a:solidFill>
                  <a:srgbClr val="000000"/>
                </a:solidFill>
              </a:rPr>
              <a:t> </a:t>
            </a:r>
            <a:r>
              <a:rPr lang="en-GB" dirty="0"/>
              <a:t>Understanding and Engaging Stakeholders</a:t>
            </a:r>
            <a:r>
              <a:rPr lang="en-GB" sz="1800" b="1" dirty="0">
                <a:solidFill>
                  <a:srgbClr val="000000"/>
                </a:solidFill>
                <a:effectLst/>
                <a:latin typeface="Arial" panose="020B0604020202020204" pitchFamily="34" charset="0"/>
                <a:ea typeface="Arial" panose="020B0604020202020204" pitchFamily="34" charset="0"/>
              </a:rPr>
              <a:t> </a:t>
            </a:r>
            <a:endParaRPr dirty="0"/>
          </a:p>
          <a:p>
            <a:pPr defTabSz="562355">
              <a:defRPr sz="2624" b="1">
                <a:solidFill>
                  <a:schemeClr val="accent2"/>
                </a:solidFill>
                <a:effectLst>
                  <a:outerShdw blurRad="31242" dist="31242" dir="2700000" rotWithShape="0">
                    <a:srgbClr val="000000">
                      <a:alpha val="43137"/>
                    </a:srgbClr>
                  </a:outerShdw>
                </a:effectLst>
              </a:defRPr>
            </a:pPr>
            <a:r>
              <a:rPr sz="3034" dirty="0"/>
              <a:t>Week </a:t>
            </a:r>
            <a:r>
              <a:rPr lang="en-GB" sz="3034" dirty="0"/>
              <a:t>4 – </a:t>
            </a:r>
            <a:br>
              <a:rPr lang="en-GB" sz="3034" dirty="0"/>
            </a:br>
            <a:r>
              <a:rPr lang="en-US" sz="3100" b="1" dirty="0">
                <a:effectLst/>
                <a:ea typeface="Calibri" panose="020F0502020204030204" pitchFamily="34" charset="0"/>
              </a:rPr>
              <a:t>Frameworks/Theories in Stakeholder </a:t>
            </a:r>
            <a:r>
              <a:rPr lang="en-US" sz="3100" b="1" dirty="0">
                <a:ea typeface="Calibri" panose="020F0502020204030204" pitchFamily="34" charset="0"/>
              </a:rPr>
              <a:t>E</a:t>
            </a:r>
            <a:r>
              <a:rPr lang="en-US" sz="3100" b="1" dirty="0">
                <a:effectLst/>
                <a:ea typeface="Calibri" panose="020F0502020204030204" pitchFamily="34" charset="0"/>
              </a:rPr>
              <a:t>ngagement and Management</a:t>
            </a:r>
            <a:br>
              <a:rPr lang="en-GB" sz="3034" dirty="0"/>
            </a:br>
            <a:br>
              <a:rPr sz="3034" dirty="0"/>
            </a:br>
            <a:br>
              <a:rPr sz="2952" dirty="0">
                <a:solidFill>
                  <a:srgbClr val="FF0000"/>
                </a:solidFill>
              </a:rPr>
            </a:br>
            <a:br>
              <a:rPr sz="2952" dirty="0">
                <a:solidFill>
                  <a:srgbClr val="FF0000"/>
                </a:solidFill>
              </a:rPr>
            </a:br>
            <a:endParaRPr sz="2952" dirty="0">
              <a:solidFill>
                <a:srgbClr val="FF0000"/>
              </a:solidFill>
            </a:endParaRPr>
          </a:p>
        </p:txBody>
      </p:sp>
      <p:sp>
        <p:nvSpPr>
          <p:cNvPr id="113" name="TextBox 1"/>
          <p:cNvSpPr txBox="1"/>
          <p:nvPr/>
        </p:nvSpPr>
        <p:spPr>
          <a:xfrm>
            <a:off x="313084" y="1364751"/>
            <a:ext cx="8235016" cy="120032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lvl1pPr>
              <a:defRPr sz="4000" b="1">
                <a:effectLst>
                  <a:outerShdw blurRad="38100" dist="38100" dir="2700000" rotWithShape="0">
                    <a:srgbClr val="000000">
                      <a:alpha val="43137"/>
                    </a:srgbClr>
                  </a:outerShdw>
                </a:effectLst>
              </a:defRPr>
            </a:lvl1pPr>
          </a:lstStyle>
          <a:p>
            <a:pPr algn="ctr"/>
            <a:r>
              <a:rPr lang="en-US" sz="3600" dirty="0">
                <a:effectLst/>
                <a:latin typeface="Arial" panose="020B0604020202020204" pitchFamily="34" charset="0"/>
                <a:ea typeface="Arial" panose="020B0604020202020204" pitchFamily="34" charset="0"/>
              </a:rPr>
              <a:t>BA</a:t>
            </a:r>
            <a:r>
              <a:rPr lang="en-US" sz="3600" spc="-3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(Hons)</a:t>
            </a:r>
            <a:r>
              <a:rPr lang="en-US" sz="3600" spc="-3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Leadership</a:t>
            </a:r>
            <a:r>
              <a:rPr lang="en-US" sz="3600" spc="-30"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and</a:t>
            </a:r>
            <a:r>
              <a:rPr lang="en-US" sz="3600" spc="-2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Management</a:t>
            </a:r>
            <a:r>
              <a:rPr lang="en-US" sz="3600" spc="-3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Skills</a:t>
            </a:r>
            <a:r>
              <a:rPr lang="en-US" sz="3600" spc="-30"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for</a:t>
            </a:r>
            <a:r>
              <a:rPr lang="en-US" sz="3600" spc="-30"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the</a:t>
            </a:r>
            <a:r>
              <a:rPr lang="en-US" sz="3600" spc="-25" dirty="0">
                <a:effectLst/>
                <a:latin typeface="Arial" panose="020B0604020202020204" pitchFamily="34" charset="0"/>
                <a:ea typeface="Arial" panose="020B0604020202020204" pitchFamily="34" charset="0"/>
              </a:rPr>
              <a:t> </a:t>
            </a:r>
            <a:r>
              <a:rPr lang="en-US" sz="3600" spc="-10" dirty="0">
                <a:effectLst/>
                <a:latin typeface="Arial" panose="020B0604020202020204" pitchFamily="34" charset="0"/>
                <a:ea typeface="Arial" panose="020B0604020202020204" pitchFamily="34" charset="0"/>
              </a:rPr>
              <a:t>Workplace</a:t>
            </a:r>
            <a:endParaRPr sz="3600" dirty="0"/>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BB9BD-A9CC-9709-76A6-18C0AF730B07}"/>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FFC61A85-C782-AF04-3631-526A62631DE9}"/>
              </a:ext>
            </a:extLst>
          </p:cNvPr>
          <p:cNvSpPr>
            <a:spLocks noGrp="1"/>
          </p:cNvSpPr>
          <p:nvPr>
            <p:ph type="body" idx="1"/>
          </p:nvPr>
        </p:nvSpPr>
        <p:spPr/>
        <p:txBody>
          <a:bodyPr/>
          <a:lstStyle/>
          <a:p>
            <a:endParaRPr lang="en-GB"/>
          </a:p>
        </p:txBody>
      </p:sp>
      <p:pic>
        <p:nvPicPr>
          <p:cNvPr id="5" name="Picture 4">
            <a:extLst>
              <a:ext uri="{FF2B5EF4-FFF2-40B4-BE49-F238E27FC236}">
                <a16:creationId xmlns:a16="http://schemas.microsoft.com/office/drawing/2014/main" id="{7EBE82AD-A767-E3D6-1129-342DE5A8242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248499213"/>
      </p:ext>
    </p:extLst>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 name="Content Placeholder 2"/>
          <p:cNvSpPr txBox="1">
            <a:spLocks noGrp="1"/>
          </p:cNvSpPr>
          <p:nvPr>
            <p:ph type="body" idx="1"/>
          </p:nvPr>
        </p:nvSpPr>
        <p:spPr>
          <a:xfrm>
            <a:off x="349321" y="1880172"/>
            <a:ext cx="8421464" cy="3641624"/>
          </a:xfrm>
          <a:prstGeom prst="rect">
            <a:avLst/>
          </a:prstGeom>
        </p:spPr>
        <p:txBody>
          <a:bodyPr/>
          <a:lstStyle/>
          <a:p>
            <a:r>
              <a:rPr lang="en-GB" sz="2400" dirty="0"/>
              <a:t>What is stakeholder relationship.</a:t>
            </a:r>
          </a:p>
          <a:p>
            <a:r>
              <a:rPr lang="en-GB" sz="2400" dirty="0"/>
              <a:t>5 steps in establishing stakeholder relationship.</a:t>
            </a:r>
          </a:p>
          <a:p>
            <a:r>
              <a:rPr lang="en-GB" sz="1800" b="1" i="1" u="none" strike="noStrike" baseline="0" dirty="0"/>
              <a:t>Step 1</a:t>
            </a:r>
            <a:r>
              <a:rPr lang="en-GB" sz="1800" b="0" i="0" u="none" strike="noStrike" baseline="0" dirty="0"/>
              <a:t>: identification of all stakeholders;</a:t>
            </a:r>
          </a:p>
          <a:p>
            <a:r>
              <a:rPr lang="en-GB" sz="1800" b="1" i="1" u="none" strike="noStrike" baseline="0" dirty="0"/>
              <a:t>Step 2</a:t>
            </a:r>
            <a:r>
              <a:rPr lang="en-GB" sz="1800" b="0" i="0" u="none" strike="noStrike" baseline="0" dirty="0"/>
              <a:t>: prioritisation to determine who is important;</a:t>
            </a:r>
          </a:p>
          <a:p>
            <a:r>
              <a:rPr lang="en-GB" sz="1800" b="1" i="1" u="none" strike="noStrike" baseline="0" dirty="0"/>
              <a:t>Step 3</a:t>
            </a:r>
            <a:r>
              <a:rPr lang="en-GB" sz="1800" b="0" i="0" u="none" strike="noStrike" baseline="0" dirty="0"/>
              <a:t>: visualisation (mapping) to understand the overall stakeholder community;</a:t>
            </a:r>
          </a:p>
          <a:p>
            <a:r>
              <a:rPr lang="en-GB" sz="1800" b="1" i="1" u="none" strike="noStrike" baseline="0" dirty="0"/>
              <a:t>Step 4</a:t>
            </a:r>
            <a:r>
              <a:rPr lang="en-GB" sz="1800" b="0" i="0" u="none" strike="noStrike" baseline="0" dirty="0"/>
              <a:t>: engagement through effective communications;</a:t>
            </a:r>
          </a:p>
          <a:p>
            <a:r>
              <a:rPr lang="en-GB" sz="1800" b="1" i="1" u="none" strike="noStrike" baseline="0" dirty="0"/>
              <a:t>Step 5</a:t>
            </a:r>
            <a:r>
              <a:rPr lang="en-GB" sz="1800" b="0" i="0" u="none" strike="noStrike" baseline="0" dirty="0"/>
              <a:t>: monitoring the effect of the engagement.</a:t>
            </a:r>
          </a:p>
          <a:p>
            <a:r>
              <a:rPr lang="en-GB" sz="2400" dirty="0"/>
              <a:t>Maintenance of stakeholder community.</a:t>
            </a:r>
          </a:p>
        </p:txBody>
      </p:sp>
      <p:sp>
        <p:nvSpPr>
          <p:cNvPr id="11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3</a:t>
            </a:fld>
            <a:endParaRPr/>
          </a:p>
        </p:txBody>
      </p:sp>
      <p:sp>
        <p:nvSpPr>
          <p:cNvPr id="117" name="Title 1"/>
          <p:cNvSpPr txBox="1">
            <a:spLocks noGrp="1"/>
          </p:cNvSpPr>
          <p:nvPr>
            <p:ph type="title"/>
          </p:nvPr>
        </p:nvSpPr>
        <p:spPr>
          <a:xfrm>
            <a:off x="1456454" y="250298"/>
            <a:ext cx="6172201" cy="857251"/>
          </a:xfrm>
          <a:prstGeom prst="rect">
            <a:avLst/>
          </a:prstGeom>
        </p:spPr>
        <p:txBody>
          <a:bodyPr>
            <a:normAutofit/>
          </a:bodyPr>
          <a:lstStyle>
            <a:lvl1pPr defTabSz="630936">
              <a:defRPr sz="3312" b="1">
                <a:solidFill>
                  <a:srgbClr val="0070C0"/>
                </a:solidFill>
                <a:effectLst>
                  <a:outerShdw blurRad="35052" dist="35052" dir="2700000" rotWithShape="0">
                    <a:srgbClr val="000000">
                      <a:alpha val="43137"/>
                    </a:srgbClr>
                  </a:outerShdw>
                </a:effectLst>
              </a:defRPr>
            </a:lvl1pPr>
          </a:lstStyle>
          <a:p>
            <a:r>
              <a:rPr lang="en-GB" dirty="0"/>
              <a:t>Last W</a:t>
            </a:r>
            <a:r>
              <a:rPr dirty="0"/>
              <a:t>eek</a:t>
            </a:r>
            <a:r>
              <a:rPr lang="en-GB" dirty="0"/>
              <a:t> (i.e., Week</a:t>
            </a:r>
            <a:r>
              <a:rPr dirty="0"/>
              <a:t> </a:t>
            </a:r>
            <a:r>
              <a:rPr lang="en-GB" dirty="0"/>
              <a:t>3), ……</a:t>
            </a:r>
            <a:endParaRPr dirty="0"/>
          </a:p>
        </p:txBody>
      </p:sp>
      <p:sp>
        <p:nvSpPr>
          <p:cNvPr id="118" name="TextBox 7"/>
          <p:cNvSpPr txBox="1"/>
          <p:nvPr/>
        </p:nvSpPr>
        <p:spPr>
          <a:xfrm>
            <a:off x="174661" y="1300158"/>
            <a:ext cx="8172159" cy="52322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lvl1pPr>
              <a:defRPr sz="2400" b="1"/>
            </a:lvl1pPr>
          </a:lstStyle>
          <a:p>
            <a:r>
              <a:rPr lang="en-GB" sz="2800"/>
              <a:t>We examined </a:t>
            </a:r>
            <a:r>
              <a:rPr lang="en-GB" sz="2800" dirty="0"/>
              <a:t>the followings:</a:t>
            </a:r>
            <a:endParaRPr sz="2800" dirty="0"/>
          </a:p>
        </p:txBody>
      </p:sp>
    </p:spTree>
    <p:extLst>
      <p:ext uri="{BB962C8B-B14F-4D97-AF65-F5344CB8AC3E}">
        <p14:creationId xmlns:p14="http://schemas.microsoft.com/office/powerpoint/2010/main" val="3114108752"/>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iterate>
                                    <p:tmAbs val="0"/>
                                  </p:iterate>
                                  <p:childTnLst>
                                    <p:set>
                                      <p:cBhvr>
                                        <p:cTn id="6" fill="hold"/>
                                        <p:tgtEl>
                                          <p:spTgt spid="1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 grpId="0" animBg="1" advAuto="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 name="Content Placeholder 2"/>
          <p:cNvSpPr txBox="1">
            <a:spLocks noGrp="1"/>
          </p:cNvSpPr>
          <p:nvPr>
            <p:ph type="body" idx="1"/>
          </p:nvPr>
        </p:nvSpPr>
        <p:spPr>
          <a:xfrm>
            <a:off x="349321" y="1880172"/>
            <a:ext cx="8421464" cy="3641624"/>
          </a:xfrm>
          <a:prstGeom prst="rect">
            <a:avLst/>
          </a:prstGeom>
        </p:spPr>
        <p:txBody>
          <a:bodyPr>
            <a:normAutofit/>
          </a:bodyPr>
          <a:lstStyle/>
          <a:p>
            <a:r>
              <a:rPr lang="en-GB" sz="3200" dirty="0"/>
              <a:t>Stakeholder theory.</a:t>
            </a:r>
          </a:p>
          <a:p>
            <a:r>
              <a:rPr lang="en-GB" sz="3200" dirty="0"/>
              <a:t>Network analysis from stakeholder perspective.</a:t>
            </a:r>
          </a:p>
          <a:p>
            <a:r>
              <a:rPr lang="en-GB" sz="3200" dirty="0"/>
              <a:t>Resource dependent theory</a:t>
            </a:r>
          </a:p>
          <a:p>
            <a:r>
              <a:rPr lang="en-GB" sz="3200" dirty="0"/>
              <a:t>Case study activity</a:t>
            </a:r>
          </a:p>
        </p:txBody>
      </p:sp>
      <p:sp>
        <p:nvSpPr>
          <p:cNvPr id="11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4</a:t>
            </a:fld>
            <a:endParaRPr/>
          </a:p>
        </p:txBody>
      </p:sp>
      <p:sp>
        <p:nvSpPr>
          <p:cNvPr id="117" name="Title 1"/>
          <p:cNvSpPr txBox="1">
            <a:spLocks noGrp="1"/>
          </p:cNvSpPr>
          <p:nvPr>
            <p:ph type="title"/>
          </p:nvPr>
        </p:nvSpPr>
        <p:spPr>
          <a:xfrm>
            <a:off x="1456454" y="250298"/>
            <a:ext cx="6172201" cy="857251"/>
          </a:xfrm>
          <a:prstGeom prst="rect">
            <a:avLst/>
          </a:prstGeom>
        </p:spPr>
        <p:txBody>
          <a:bodyPr>
            <a:normAutofit/>
          </a:bodyPr>
          <a:lstStyle>
            <a:lvl1pPr defTabSz="630936">
              <a:defRPr sz="3312" b="1">
                <a:solidFill>
                  <a:srgbClr val="0070C0"/>
                </a:solidFill>
                <a:effectLst>
                  <a:outerShdw blurRad="35052" dist="35052" dir="2700000" rotWithShape="0">
                    <a:srgbClr val="000000">
                      <a:alpha val="43137"/>
                    </a:srgbClr>
                  </a:outerShdw>
                </a:effectLst>
              </a:defRPr>
            </a:lvl1pPr>
          </a:lstStyle>
          <a:p>
            <a:r>
              <a:rPr lang="en-GB" dirty="0"/>
              <a:t>This W</a:t>
            </a:r>
            <a:r>
              <a:rPr dirty="0"/>
              <a:t>eek</a:t>
            </a:r>
            <a:r>
              <a:rPr lang="en-GB" dirty="0"/>
              <a:t> (i.e., Week</a:t>
            </a:r>
            <a:r>
              <a:rPr dirty="0"/>
              <a:t> </a:t>
            </a:r>
            <a:r>
              <a:rPr lang="en-GB" dirty="0"/>
              <a:t>4), ……</a:t>
            </a:r>
            <a:endParaRPr dirty="0"/>
          </a:p>
        </p:txBody>
      </p:sp>
      <p:sp>
        <p:nvSpPr>
          <p:cNvPr id="118" name="TextBox 7"/>
          <p:cNvSpPr txBox="1"/>
          <p:nvPr/>
        </p:nvSpPr>
        <p:spPr>
          <a:xfrm>
            <a:off x="174661" y="1300158"/>
            <a:ext cx="8172159" cy="70788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defRPr sz="2400" b="1"/>
            </a:lvl1pPr>
          </a:lstStyle>
          <a:p>
            <a:r>
              <a:rPr lang="en-GB" sz="4000" dirty="0"/>
              <a:t>We will examine the followings:</a:t>
            </a:r>
            <a:endParaRPr sz="4000" dirty="0"/>
          </a:p>
        </p:txBody>
      </p:sp>
    </p:spTree>
    <p:extLst>
      <p:ext uri="{BB962C8B-B14F-4D97-AF65-F5344CB8AC3E}">
        <p14:creationId xmlns:p14="http://schemas.microsoft.com/office/powerpoint/2010/main" val="739559669"/>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iterate>
                                    <p:tmAbs val="0"/>
                                  </p:iterate>
                                  <p:childTnLst>
                                    <p:set>
                                      <p:cBhvr>
                                        <p:cTn id="6" fill="hold"/>
                                        <p:tgtEl>
                                          <p:spTgt spid="1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 grpId="0" animBg="1" advAuto="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07875-4E98-3615-48DE-A98A5B35E180}"/>
              </a:ext>
            </a:extLst>
          </p:cNvPr>
          <p:cNvSpPr>
            <a:spLocks noGrp="1"/>
          </p:cNvSpPr>
          <p:nvPr>
            <p:ph type="title"/>
          </p:nvPr>
        </p:nvSpPr>
        <p:spPr>
          <a:xfrm>
            <a:off x="457200" y="274639"/>
            <a:ext cx="8229600" cy="712190"/>
          </a:xfrm>
        </p:spPr>
        <p:txBody>
          <a:bodyPr/>
          <a:lstStyle/>
          <a:p>
            <a:r>
              <a:rPr lang="en-GB" b="1" dirty="0"/>
              <a:t>Introductory Case Study (10 mins)</a:t>
            </a:r>
          </a:p>
        </p:txBody>
      </p:sp>
      <p:sp>
        <p:nvSpPr>
          <p:cNvPr id="3" name="Text Placeholder 2">
            <a:extLst>
              <a:ext uri="{FF2B5EF4-FFF2-40B4-BE49-F238E27FC236}">
                <a16:creationId xmlns:a16="http://schemas.microsoft.com/office/drawing/2014/main" id="{4317951B-3E4A-06B0-9582-7D7CB2C473C5}"/>
              </a:ext>
            </a:extLst>
          </p:cNvPr>
          <p:cNvSpPr>
            <a:spLocks noGrp="1"/>
          </p:cNvSpPr>
          <p:nvPr>
            <p:ph type="body" idx="1"/>
          </p:nvPr>
        </p:nvSpPr>
        <p:spPr>
          <a:xfrm>
            <a:off x="457200" y="1240325"/>
            <a:ext cx="8229600" cy="4508625"/>
          </a:xfrm>
        </p:spPr>
        <p:txBody>
          <a:bodyPr>
            <a:normAutofit fontScale="47500" lnSpcReduction="20000"/>
          </a:bodyPr>
          <a:lstStyle/>
          <a:p>
            <a:pPr marL="0" indent="0">
              <a:buNone/>
            </a:pPr>
            <a:r>
              <a:rPr lang="en-GB" sz="2900" b="1" dirty="0"/>
              <a:t>Case: Greentech Battery Co. – Profits vs. People?</a:t>
            </a:r>
          </a:p>
          <a:p>
            <a:pPr marL="0" indent="0">
              <a:buNone/>
            </a:pPr>
            <a:r>
              <a:rPr lang="en-GB" sz="2900" b="1" dirty="0"/>
              <a:t>Background:</a:t>
            </a:r>
            <a:br>
              <a:rPr lang="en-GB" sz="2900" dirty="0"/>
            </a:br>
            <a:r>
              <a:rPr lang="en-GB" sz="2900" dirty="0"/>
              <a:t>Greentech Battery Co. is a fast-growing company producing eco-friendly batteries for electric vehicles. The company has gained attention for its innovation and has attracted major investors. Recently, Greentech’s CEO announced a plan to move part of its operations to a developing country to cut production costs and improve margins.</a:t>
            </a:r>
          </a:p>
          <a:p>
            <a:pPr marL="0" indent="0">
              <a:buNone/>
            </a:pPr>
            <a:endParaRPr lang="en-GB" dirty="0"/>
          </a:p>
          <a:p>
            <a:pPr marL="0" indent="0">
              <a:buNone/>
            </a:pPr>
            <a:r>
              <a:rPr lang="en-GB" b="1" dirty="0"/>
              <a:t>Stakeholders Involved</a:t>
            </a:r>
            <a:endParaRPr lang="en-GB" dirty="0"/>
          </a:p>
          <a:p>
            <a:r>
              <a:rPr lang="en-GB" b="1" dirty="0"/>
              <a:t>Shareholders</a:t>
            </a:r>
            <a:r>
              <a:rPr lang="en-GB" dirty="0"/>
              <a:t>: Want higher profits and quicker returns.</a:t>
            </a:r>
          </a:p>
          <a:p>
            <a:r>
              <a:rPr lang="en-GB" b="1" dirty="0"/>
              <a:t>Employees (Domestic)</a:t>
            </a:r>
            <a:r>
              <a:rPr lang="en-GB" dirty="0"/>
              <a:t>: Fear job losses due to outsourcing.</a:t>
            </a:r>
          </a:p>
          <a:p>
            <a:r>
              <a:rPr lang="en-GB" b="1" dirty="0"/>
              <a:t>Employees (Abroad)</a:t>
            </a:r>
            <a:r>
              <a:rPr lang="en-GB" dirty="0"/>
              <a:t>: May gain new job opportunities but worry about labour rights and fair wages.</a:t>
            </a:r>
          </a:p>
          <a:p>
            <a:r>
              <a:rPr lang="en-GB" b="1" dirty="0"/>
              <a:t>Local Communities</a:t>
            </a:r>
            <a:r>
              <a:rPr lang="en-GB" dirty="0"/>
              <a:t>: In both countries, they’re impacted by environmental and economic changes.</a:t>
            </a:r>
          </a:p>
          <a:p>
            <a:r>
              <a:rPr lang="en-GB" b="1" dirty="0"/>
              <a:t>Customers</a:t>
            </a:r>
            <a:r>
              <a:rPr lang="en-GB" dirty="0"/>
              <a:t>: Expect affordable yet ethically produced batteries.</a:t>
            </a:r>
          </a:p>
          <a:p>
            <a:r>
              <a:rPr lang="en-GB" b="1" dirty="0"/>
              <a:t>Environmental Groups</a:t>
            </a:r>
            <a:r>
              <a:rPr lang="en-GB" dirty="0"/>
              <a:t>: Concerned about the carbon footprint of the move and how the company handles battery waste.</a:t>
            </a:r>
          </a:p>
          <a:p>
            <a:r>
              <a:rPr lang="en-GB" b="1" dirty="0"/>
              <a:t>Government Regulators</a:t>
            </a:r>
            <a:r>
              <a:rPr lang="en-GB" dirty="0"/>
              <a:t>: Monitor labour practices, taxation, and environmental compliance.</a:t>
            </a:r>
          </a:p>
          <a:p>
            <a:endParaRPr lang="en-GB" dirty="0"/>
          </a:p>
          <a:p>
            <a:pPr marL="0" indent="0">
              <a:buNone/>
            </a:pPr>
            <a:r>
              <a:rPr lang="en-GB" b="1" dirty="0"/>
              <a:t>Discussion Questions:</a:t>
            </a:r>
          </a:p>
          <a:p>
            <a:pPr marL="457200" indent="-457200">
              <a:buFont typeface="+mj-lt"/>
              <a:buAutoNum type="arabicPeriod"/>
            </a:pPr>
            <a:r>
              <a:rPr lang="en-GB" dirty="0"/>
              <a:t>According to Stakeholder Theory, who should Greentech be accountable to in this decision?</a:t>
            </a:r>
          </a:p>
          <a:p>
            <a:pPr marL="457200" indent="-457200">
              <a:buFont typeface="+mj-lt"/>
              <a:buAutoNum type="arabicPeriod"/>
            </a:pPr>
            <a:r>
              <a:rPr lang="en-GB" dirty="0"/>
              <a:t>What are the potential long-term risks of ignoring non-shareholder stakeholders?</a:t>
            </a:r>
          </a:p>
          <a:p>
            <a:pPr marL="457200" indent="-457200">
              <a:buFont typeface="+mj-lt"/>
              <a:buAutoNum type="arabicPeriod"/>
            </a:pPr>
            <a:r>
              <a:rPr lang="en-GB" dirty="0"/>
              <a:t>How could Greentech balance profit with ethical responsibility?</a:t>
            </a:r>
          </a:p>
          <a:p>
            <a:pPr marL="457200" indent="-457200">
              <a:buFont typeface="+mj-lt"/>
              <a:buAutoNum type="arabicPeriod"/>
            </a:pPr>
            <a:r>
              <a:rPr lang="en-GB" dirty="0"/>
              <a:t>Is it possible to satisfy all stakeholders? Should they even try?</a:t>
            </a:r>
          </a:p>
          <a:p>
            <a:pPr marL="0" indent="0">
              <a:buNone/>
            </a:pPr>
            <a:endParaRPr lang="en-GB" dirty="0"/>
          </a:p>
        </p:txBody>
      </p:sp>
      <p:pic>
        <p:nvPicPr>
          <p:cNvPr id="5" name="Picture 4" descr="A group of colorful people with speech bubbles&#10;&#10;AI-generated content may be incorrect.">
            <a:extLst>
              <a:ext uri="{FF2B5EF4-FFF2-40B4-BE49-F238E27FC236}">
                <a16:creationId xmlns:a16="http://schemas.microsoft.com/office/drawing/2014/main" id="{DCCC69C2-30FD-F252-5D0E-010EDF2B235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188150" y="4560215"/>
            <a:ext cx="1856262" cy="1105320"/>
          </a:xfrm>
          <a:prstGeom prst="rect">
            <a:avLst/>
          </a:prstGeom>
        </p:spPr>
      </p:pic>
    </p:spTree>
    <p:extLst>
      <p:ext uri="{BB962C8B-B14F-4D97-AF65-F5344CB8AC3E}">
        <p14:creationId xmlns:p14="http://schemas.microsoft.com/office/powerpoint/2010/main" val="2686424701"/>
      </p:ext>
    </p:extLst>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0" y="274639"/>
            <a:ext cx="8686800" cy="1066128"/>
          </a:xfrm>
          <a:prstGeom prst="rect">
            <a:avLst/>
          </a:prstGeom>
        </p:spPr>
        <p:txBody>
          <a:bodyPr>
            <a:normAutofit/>
          </a:bodyPr>
          <a:lstStyle>
            <a:lvl1pPr>
              <a:defRPr b="1"/>
            </a:lvl1pPr>
          </a:lstStyle>
          <a:p>
            <a:r>
              <a:rPr lang="en-GB" sz="3600" dirty="0"/>
              <a:t>Stakeholder Theory</a:t>
            </a:r>
            <a:endParaRPr sz="3600" dirty="0"/>
          </a:p>
        </p:txBody>
      </p:sp>
      <p:sp>
        <p:nvSpPr>
          <p:cNvPr id="131" name="= current or medium to long-term challenges a business faces…"/>
          <p:cNvSpPr txBox="1">
            <a:spLocks noGrp="1"/>
          </p:cNvSpPr>
          <p:nvPr>
            <p:ph type="body" idx="1"/>
          </p:nvPr>
        </p:nvSpPr>
        <p:spPr>
          <a:xfrm>
            <a:off x="513454" y="1575712"/>
            <a:ext cx="8117092" cy="4294608"/>
          </a:xfrm>
          <a:prstGeom prst="rect">
            <a:avLst/>
          </a:prstGeom>
        </p:spPr>
        <p:txBody>
          <a:bodyPr>
            <a:noAutofit/>
          </a:bodyPr>
          <a:lstStyle/>
          <a:p>
            <a:pPr marL="0" indent="0" algn="just">
              <a:buNone/>
            </a:pPr>
            <a:r>
              <a:rPr lang="en-GB" b="0" i="0" u="none" strike="noStrike" baseline="0" dirty="0"/>
              <a:t>Stakeholder theory focuses on the </a:t>
            </a:r>
            <a:r>
              <a:rPr lang="en-GB" b="0" i="0" u="sng" strike="noStrike" baseline="0" dirty="0"/>
              <a:t>interest and wellbeing of those who can assist the firm in achieving their objectives</a:t>
            </a:r>
            <a:r>
              <a:rPr lang="en-GB" b="0" i="0" u="none" strike="noStrike" baseline="0" dirty="0"/>
              <a:t>, beyond wealth maximization (Freeman, Phillips and Wicks, 2003). </a:t>
            </a:r>
          </a:p>
          <a:p>
            <a:pPr marL="0" indent="0" algn="just">
              <a:buNone/>
            </a:pPr>
            <a:endParaRPr lang="en-GB" b="0" i="0" u="none" strike="noStrike" baseline="0" dirty="0"/>
          </a:p>
          <a:p>
            <a:pPr marL="0" indent="0" algn="just">
              <a:buNone/>
            </a:pPr>
            <a:r>
              <a:rPr lang="en-GB" b="0" i="0" u="none" strike="noStrike" baseline="0" dirty="0"/>
              <a:t>It implies that every legitimate stakeholder has some</a:t>
            </a:r>
          </a:p>
          <a:p>
            <a:pPr marL="0" indent="0" algn="just">
              <a:buNone/>
            </a:pPr>
            <a:r>
              <a:rPr lang="en-GB" b="0" i="0" u="none" strike="noStrike" baseline="0" dirty="0"/>
              <a:t>intrinsic worth to the firm and that there is a symbiotic relationship between the firm and its stakeholders such that neither individuals nor corporations can exist solely to serve their own end (Bowie, 1991).</a:t>
            </a:r>
          </a:p>
        </p:txBody>
      </p:sp>
    </p:spTree>
    <p:extLst>
      <p:ext uri="{BB962C8B-B14F-4D97-AF65-F5344CB8AC3E}">
        <p14:creationId xmlns:p14="http://schemas.microsoft.com/office/powerpoint/2010/main" val="3269546255"/>
      </p:ext>
    </p:extLst>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A31B9FB-C8B3-D80A-616B-14F5EA601639}"/>
              </a:ext>
            </a:extLst>
          </p:cNvPr>
          <p:cNvPicPr>
            <a:picLocks noChangeAspect="1"/>
          </p:cNvPicPr>
          <p:nvPr/>
        </p:nvPicPr>
        <p:blipFill>
          <a:blip r:embed="rId2"/>
          <a:stretch>
            <a:fillRect/>
          </a:stretch>
        </p:blipFill>
        <p:spPr>
          <a:xfrm>
            <a:off x="715224" y="1142639"/>
            <a:ext cx="7306194" cy="4438512"/>
          </a:xfrm>
          <a:prstGeom prst="rect">
            <a:avLst/>
          </a:prstGeom>
          <a:noFill/>
        </p:spPr>
      </p:pic>
    </p:spTree>
    <p:extLst>
      <p:ext uri="{BB962C8B-B14F-4D97-AF65-F5344CB8AC3E}">
        <p14:creationId xmlns:p14="http://schemas.microsoft.com/office/powerpoint/2010/main" val="3531362341"/>
      </p:ext>
    </p:extLst>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0" y="274639"/>
            <a:ext cx="8686800" cy="1066128"/>
          </a:xfrm>
          <a:prstGeom prst="rect">
            <a:avLst/>
          </a:prstGeom>
        </p:spPr>
        <p:txBody>
          <a:bodyPr>
            <a:normAutofit/>
          </a:bodyPr>
          <a:lstStyle>
            <a:lvl1pPr>
              <a:defRPr b="1"/>
            </a:lvl1pPr>
          </a:lstStyle>
          <a:p>
            <a:r>
              <a:rPr lang="en-GB" sz="3600" dirty="0"/>
              <a:t>Stakeholder Theory</a:t>
            </a:r>
            <a:endParaRPr sz="3600" dirty="0"/>
          </a:p>
        </p:txBody>
      </p:sp>
      <p:sp>
        <p:nvSpPr>
          <p:cNvPr id="131" name="= current or medium to long-term challenges a business faces…"/>
          <p:cNvSpPr txBox="1">
            <a:spLocks noGrp="1"/>
          </p:cNvSpPr>
          <p:nvPr>
            <p:ph type="body" idx="1"/>
          </p:nvPr>
        </p:nvSpPr>
        <p:spPr>
          <a:xfrm>
            <a:off x="506334" y="1774887"/>
            <a:ext cx="8180466" cy="4294608"/>
          </a:xfrm>
          <a:prstGeom prst="rect">
            <a:avLst/>
          </a:prstGeom>
        </p:spPr>
        <p:txBody>
          <a:bodyPr>
            <a:normAutofit/>
          </a:bodyPr>
          <a:lstStyle/>
          <a:p>
            <a:pPr marL="0" indent="0" algn="l">
              <a:buNone/>
            </a:pPr>
            <a:r>
              <a:rPr lang="en-GB" sz="2800" dirty="0"/>
              <a:t>S</a:t>
            </a:r>
            <a:r>
              <a:rPr lang="en-GB" sz="2800" kern="100" dirty="0">
                <a:effectLst/>
                <a:ea typeface="Calibri" panose="020F0502020204030204" pitchFamily="34" charset="0"/>
                <a:cs typeface="Times New Roman" panose="02020603050405020304" pitchFamily="18" charset="0"/>
              </a:rPr>
              <a:t>takeholder theory of the firm</a:t>
            </a:r>
            <a:r>
              <a:rPr lang="en-GB" sz="2800" dirty="0"/>
              <a:t> aims to </a:t>
            </a:r>
            <a:r>
              <a:rPr lang="en-GB" sz="2800" u="sng" dirty="0"/>
              <a:t>explain how organizations function within its stakeholders’ bubble (Brenner and Cochran,1991).</a:t>
            </a:r>
          </a:p>
          <a:p>
            <a:pPr marL="0" indent="0" algn="l">
              <a:buNone/>
            </a:pPr>
            <a:endParaRPr lang="en-GB" sz="2800" b="0" i="0" u="none" strike="noStrike" baseline="0" dirty="0"/>
          </a:p>
          <a:p>
            <a:pPr marL="0" indent="0" algn="l">
              <a:buNone/>
            </a:pPr>
            <a:r>
              <a:rPr lang="en-GB" sz="2800" dirty="0"/>
              <a:t>It also aims to describe and predict </a:t>
            </a:r>
            <a:r>
              <a:rPr lang="en-GB" sz="2800" u="sng" dirty="0"/>
              <a:t>how organizations will operate under various conditions </a:t>
            </a:r>
            <a:r>
              <a:rPr lang="en-GB" sz="2800" dirty="0"/>
              <a:t>(Brenner and Cochran, 1991: 452).</a:t>
            </a:r>
            <a:endParaRPr lang="en-GB" sz="3400" b="0" i="0" u="none" strike="noStrike" baseline="0" dirty="0"/>
          </a:p>
        </p:txBody>
      </p:sp>
    </p:spTree>
    <p:extLst>
      <p:ext uri="{BB962C8B-B14F-4D97-AF65-F5344CB8AC3E}">
        <p14:creationId xmlns:p14="http://schemas.microsoft.com/office/powerpoint/2010/main" val="3729420759"/>
      </p:ext>
    </p:extLst>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0" y="274639"/>
            <a:ext cx="8686800" cy="1066128"/>
          </a:xfrm>
          <a:prstGeom prst="rect">
            <a:avLst/>
          </a:prstGeom>
        </p:spPr>
        <p:txBody>
          <a:bodyPr>
            <a:normAutofit/>
          </a:bodyPr>
          <a:lstStyle>
            <a:lvl1pPr>
              <a:defRPr b="1"/>
            </a:lvl1pPr>
          </a:lstStyle>
          <a:p>
            <a:r>
              <a:rPr lang="en-GB" sz="3600" dirty="0"/>
              <a:t>Stakeholder Theory</a:t>
            </a:r>
            <a:endParaRPr sz="3600" dirty="0"/>
          </a:p>
        </p:txBody>
      </p:sp>
      <p:sp>
        <p:nvSpPr>
          <p:cNvPr id="131" name="= current or medium to long-term challenges a business faces…"/>
          <p:cNvSpPr txBox="1">
            <a:spLocks noGrp="1"/>
          </p:cNvSpPr>
          <p:nvPr>
            <p:ph type="body" idx="1"/>
          </p:nvPr>
        </p:nvSpPr>
        <p:spPr>
          <a:xfrm>
            <a:off x="742384" y="1222626"/>
            <a:ext cx="7206559" cy="4294608"/>
          </a:xfrm>
          <a:prstGeom prst="rect">
            <a:avLst/>
          </a:prstGeom>
        </p:spPr>
        <p:txBody>
          <a:bodyPr>
            <a:normAutofit fontScale="77500" lnSpcReduction="20000"/>
          </a:bodyPr>
          <a:lstStyle/>
          <a:p>
            <a:pPr marL="0" indent="0" algn="just">
              <a:lnSpc>
                <a:spcPct val="107000"/>
              </a:lnSpc>
              <a:spcAft>
                <a:spcPts val="800"/>
              </a:spcAft>
              <a:buNone/>
            </a:pPr>
            <a:r>
              <a:rPr lang="en-GB" sz="2800" kern="100" dirty="0">
                <a:effectLst/>
                <a:ea typeface="Calibri" panose="020F0502020204030204" pitchFamily="34" charset="0"/>
                <a:cs typeface="Times New Roman" panose="02020603050405020304" pitchFamily="18" charset="0"/>
              </a:rPr>
              <a:t>A stakeholder theory of the firm, however, requires not only an understanding of the </a:t>
            </a:r>
            <a:r>
              <a:rPr lang="en-GB" sz="2800" u="sng" kern="100" dirty="0">
                <a:effectLst/>
                <a:ea typeface="Calibri" panose="020F0502020204030204" pitchFamily="34" charset="0"/>
                <a:cs typeface="Times New Roman" panose="02020603050405020304" pitchFamily="18" charset="0"/>
              </a:rPr>
              <a:t>types of stakeholder influences </a:t>
            </a:r>
            <a:r>
              <a:rPr lang="en-GB" sz="2800" kern="100" dirty="0">
                <a:effectLst/>
                <a:ea typeface="Calibri" panose="020F0502020204030204" pitchFamily="34" charset="0"/>
                <a:cs typeface="Times New Roman" panose="02020603050405020304" pitchFamily="18" charset="0"/>
              </a:rPr>
              <a:t>but also </a:t>
            </a:r>
            <a:r>
              <a:rPr lang="en-GB" sz="2800" u="sng" kern="100" dirty="0">
                <a:effectLst/>
                <a:ea typeface="Calibri" panose="020F0502020204030204" pitchFamily="34" charset="0"/>
                <a:cs typeface="Times New Roman" panose="02020603050405020304" pitchFamily="18" charset="0"/>
              </a:rPr>
              <a:t>how firms respond to those influences</a:t>
            </a:r>
            <a:r>
              <a:rPr lang="en-GB" sz="2800" kern="100" dirty="0">
                <a:effectLst/>
                <a:ea typeface="Calibri" panose="020F0502020204030204" pitchFamily="34" charset="0"/>
                <a:cs typeface="Times New Roman" panose="02020603050405020304" pitchFamily="18" charset="0"/>
              </a:rPr>
              <a:t>. </a:t>
            </a:r>
          </a:p>
          <a:p>
            <a:pPr marL="0" indent="0" algn="just">
              <a:lnSpc>
                <a:spcPct val="107000"/>
              </a:lnSpc>
              <a:spcAft>
                <a:spcPts val="800"/>
              </a:spcAft>
              <a:buNone/>
            </a:pPr>
            <a:endParaRPr lang="en-GB" sz="2800" kern="100" dirty="0">
              <a:effectLst/>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2800" dirty="0">
                <a:ea typeface="Calibri" panose="020F0502020204030204" pitchFamily="34" charset="0"/>
                <a:cs typeface="Times New Roman" panose="02020603050405020304" pitchFamily="18" charset="0"/>
              </a:rPr>
              <a:t>F</a:t>
            </a:r>
            <a:r>
              <a:rPr lang="en-GB" sz="2800" dirty="0">
                <a:effectLst/>
                <a:ea typeface="Calibri" panose="020F0502020204030204" pitchFamily="34" charset="0"/>
                <a:cs typeface="Times New Roman" panose="02020603050405020304" pitchFamily="18" charset="0"/>
              </a:rPr>
              <a:t>ocusing on </a:t>
            </a:r>
            <a:r>
              <a:rPr lang="en-GB" sz="2800" u="sng" dirty="0">
                <a:effectLst/>
                <a:ea typeface="Calibri" panose="020F0502020204030204" pitchFamily="34" charset="0"/>
                <a:cs typeface="Times New Roman" panose="02020603050405020304" pitchFamily="18" charset="0"/>
              </a:rPr>
              <a:t>individual stakeholder relationships is appropriate for classifying types of stakeholders</a:t>
            </a:r>
            <a:r>
              <a:rPr lang="en-GB" sz="2800" dirty="0">
                <a:effectLst/>
                <a:ea typeface="Calibri" panose="020F0502020204030204" pitchFamily="34" charset="0"/>
                <a:cs typeface="Times New Roman" panose="02020603050405020304" pitchFamily="18" charset="0"/>
              </a:rPr>
              <a:t>.</a:t>
            </a:r>
          </a:p>
          <a:p>
            <a:pPr marL="0" indent="0" algn="just">
              <a:lnSpc>
                <a:spcPct val="107000"/>
              </a:lnSpc>
              <a:spcAft>
                <a:spcPts val="800"/>
              </a:spcAft>
              <a:buNone/>
            </a:pPr>
            <a:endParaRPr lang="en-GB" sz="2800" dirty="0">
              <a:effectLst/>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2800" dirty="0">
                <a:effectLst/>
                <a:ea typeface="Calibri" panose="020F0502020204030204" pitchFamily="34" charset="0"/>
                <a:cs typeface="Times New Roman" panose="02020603050405020304" pitchFamily="18" charset="0"/>
              </a:rPr>
              <a:t>However, this analysis cannot be extended to </a:t>
            </a:r>
            <a:r>
              <a:rPr lang="en-GB" sz="2800" u="sng" dirty="0">
                <a:effectLst/>
                <a:ea typeface="Calibri" panose="020F0502020204030204" pitchFamily="34" charset="0"/>
                <a:cs typeface="Times New Roman" panose="02020603050405020304" pitchFamily="18" charset="0"/>
              </a:rPr>
              <a:t>predict firms' behaviours because each firm faces a different set of stakeholders, </a:t>
            </a:r>
            <a:r>
              <a:rPr lang="en-GB" sz="2800" dirty="0">
                <a:effectLst/>
                <a:ea typeface="Calibri" panose="020F0502020204030204" pitchFamily="34" charset="0"/>
                <a:cs typeface="Times New Roman" panose="02020603050405020304" pitchFamily="18" charset="0"/>
              </a:rPr>
              <a:t>which aggregate into unique patterns of influence. </a:t>
            </a:r>
            <a:endParaRPr lang="en-GB" sz="2800" kern="1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53769697"/>
      </p:ext>
    </p:extLst>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308224" y="102743"/>
            <a:ext cx="8378575" cy="934948"/>
          </a:xfrm>
          <a:prstGeom prst="rect">
            <a:avLst/>
          </a:prstGeom>
        </p:spPr>
        <p:txBody>
          <a:bodyPr>
            <a:normAutofit/>
          </a:bodyPr>
          <a:lstStyle>
            <a:lvl1pPr>
              <a:defRPr b="1"/>
            </a:lvl1pPr>
          </a:lstStyle>
          <a:p>
            <a:r>
              <a:rPr lang="en-GB" sz="3600" dirty="0"/>
              <a:t>Stakeholder Theory</a:t>
            </a:r>
            <a:endParaRPr sz="3600" dirty="0"/>
          </a:p>
        </p:txBody>
      </p:sp>
      <p:sp>
        <p:nvSpPr>
          <p:cNvPr id="131" name="= current or medium to long-term challenges a business faces…"/>
          <p:cNvSpPr txBox="1">
            <a:spLocks noGrp="1"/>
          </p:cNvSpPr>
          <p:nvPr>
            <p:ph type="body" idx="1"/>
          </p:nvPr>
        </p:nvSpPr>
        <p:spPr>
          <a:xfrm>
            <a:off x="660903" y="1973656"/>
            <a:ext cx="7822194" cy="3322621"/>
          </a:xfrm>
          <a:prstGeom prst="rect">
            <a:avLst/>
          </a:prstGeom>
        </p:spPr>
        <p:txBody>
          <a:bodyPr>
            <a:noAutofit/>
          </a:bodyPr>
          <a:lstStyle/>
          <a:p>
            <a:pPr marL="0" indent="0" algn="just">
              <a:lnSpc>
                <a:spcPct val="107000"/>
              </a:lnSpc>
              <a:spcAft>
                <a:spcPts val="800"/>
              </a:spcAft>
              <a:buNone/>
            </a:pPr>
            <a:r>
              <a:rPr lang="en-GB" sz="2800" dirty="0"/>
              <a:t>Stakeholder theory development anchors on two related streams: </a:t>
            </a:r>
          </a:p>
          <a:p>
            <a:pPr marL="457200" indent="-457200" algn="just">
              <a:lnSpc>
                <a:spcPct val="107000"/>
              </a:lnSpc>
              <a:spcAft>
                <a:spcPts val="800"/>
              </a:spcAft>
              <a:buAutoNum type="arabicParenBoth"/>
            </a:pPr>
            <a:r>
              <a:rPr lang="en-GB" sz="2800" b="1" dirty="0"/>
              <a:t>defining the stakeholder concept </a:t>
            </a:r>
            <a:r>
              <a:rPr lang="en-GB" sz="2800" dirty="0"/>
              <a:t>and,</a:t>
            </a:r>
          </a:p>
          <a:p>
            <a:pPr marL="457200" indent="-457200" algn="just">
              <a:lnSpc>
                <a:spcPct val="107000"/>
              </a:lnSpc>
              <a:spcAft>
                <a:spcPts val="800"/>
              </a:spcAft>
              <a:buAutoNum type="arabicParenBoth"/>
            </a:pPr>
            <a:r>
              <a:rPr lang="en-GB" sz="2800" b="1" dirty="0"/>
              <a:t>classifying stakeholders into categories </a:t>
            </a:r>
            <a:r>
              <a:rPr lang="en-GB" sz="2800" dirty="0"/>
              <a:t>that provide an understanding of individual stakeholder relationships.</a:t>
            </a:r>
            <a:endParaRPr lang="en-GB" sz="2800" b="0" i="0" u="none" strike="noStrike" baseline="0" dirty="0"/>
          </a:p>
        </p:txBody>
      </p:sp>
    </p:spTree>
    <p:extLst>
      <p:ext uri="{BB962C8B-B14F-4D97-AF65-F5344CB8AC3E}">
        <p14:creationId xmlns:p14="http://schemas.microsoft.com/office/powerpoint/2010/main" val="2218745528"/>
      </p:ext>
    </p:extLst>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308224" y="102743"/>
            <a:ext cx="8378575" cy="934948"/>
          </a:xfrm>
          <a:prstGeom prst="rect">
            <a:avLst/>
          </a:prstGeom>
        </p:spPr>
        <p:txBody>
          <a:bodyPr>
            <a:normAutofit/>
          </a:bodyPr>
          <a:lstStyle>
            <a:lvl1pPr>
              <a:defRPr b="1"/>
            </a:lvl1pPr>
          </a:lstStyle>
          <a:p>
            <a:r>
              <a:rPr lang="en-GB" sz="3600" dirty="0"/>
              <a:t>Stakeholder Theory</a:t>
            </a:r>
            <a:endParaRPr sz="3600" dirty="0"/>
          </a:p>
        </p:txBody>
      </p:sp>
      <p:sp>
        <p:nvSpPr>
          <p:cNvPr id="131" name="= current or medium to long-term challenges a business faces…"/>
          <p:cNvSpPr txBox="1">
            <a:spLocks noGrp="1"/>
          </p:cNvSpPr>
          <p:nvPr>
            <p:ph type="body" idx="1"/>
          </p:nvPr>
        </p:nvSpPr>
        <p:spPr>
          <a:xfrm>
            <a:off x="102741" y="873303"/>
            <a:ext cx="8856323" cy="4643931"/>
          </a:xfrm>
          <a:prstGeom prst="rect">
            <a:avLst/>
          </a:prstGeom>
        </p:spPr>
        <p:txBody>
          <a:bodyPr>
            <a:noAutofit/>
          </a:bodyPr>
          <a:lstStyle/>
          <a:p>
            <a:pPr marL="0" indent="0" algn="just">
              <a:lnSpc>
                <a:spcPct val="107000"/>
              </a:lnSpc>
              <a:spcAft>
                <a:spcPts val="800"/>
              </a:spcAft>
              <a:buNone/>
            </a:pPr>
            <a:r>
              <a:rPr lang="en-GB" dirty="0"/>
              <a:t>Some definitions of stakeholder(s) as basis in stakeholder theory.</a:t>
            </a:r>
          </a:p>
          <a:p>
            <a:pPr marL="0" indent="0" algn="just">
              <a:lnSpc>
                <a:spcPct val="107000"/>
              </a:lnSpc>
              <a:spcAft>
                <a:spcPts val="800"/>
              </a:spcAft>
              <a:buNone/>
            </a:pPr>
            <a:endParaRPr lang="en-GB" sz="3200" dirty="0"/>
          </a:p>
        </p:txBody>
      </p:sp>
      <p:graphicFrame>
        <p:nvGraphicFramePr>
          <p:cNvPr id="6" name="Table 6">
            <a:extLst>
              <a:ext uri="{FF2B5EF4-FFF2-40B4-BE49-F238E27FC236}">
                <a16:creationId xmlns:a16="http://schemas.microsoft.com/office/drawing/2014/main" id="{5714F764-847B-4634-B553-F707B4766AA3}"/>
              </a:ext>
            </a:extLst>
          </p:cNvPr>
          <p:cNvGraphicFramePr>
            <a:graphicFrameLocks noGrp="1"/>
          </p:cNvGraphicFramePr>
          <p:nvPr>
            <p:extLst>
              <p:ext uri="{D42A27DB-BD31-4B8C-83A1-F6EECF244321}">
                <p14:modId xmlns:p14="http://schemas.microsoft.com/office/powerpoint/2010/main" val="1901597512"/>
              </p:ext>
            </p:extLst>
          </p:nvPr>
        </p:nvGraphicFramePr>
        <p:xfrm>
          <a:off x="308223" y="1438382"/>
          <a:ext cx="8527552" cy="3983137"/>
        </p:xfrm>
        <a:graphic>
          <a:graphicData uri="http://schemas.openxmlformats.org/drawingml/2006/table">
            <a:tbl>
              <a:tblPr firstRow="1" bandRow="1">
                <a:tableStyleId>{616DA210-FB5B-4158-B5E0-FEB733F419BA}</a:tableStyleId>
              </a:tblPr>
              <a:tblGrid>
                <a:gridCol w="2496622">
                  <a:extLst>
                    <a:ext uri="{9D8B030D-6E8A-4147-A177-3AD203B41FA5}">
                      <a16:colId xmlns:a16="http://schemas.microsoft.com/office/drawing/2014/main" val="1812225090"/>
                    </a:ext>
                  </a:extLst>
                </a:gridCol>
                <a:gridCol w="6030930">
                  <a:extLst>
                    <a:ext uri="{9D8B030D-6E8A-4147-A177-3AD203B41FA5}">
                      <a16:colId xmlns:a16="http://schemas.microsoft.com/office/drawing/2014/main" val="1904458525"/>
                    </a:ext>
                  </a:extLst>
                </a:gridCol>
              </a:tblGrid>
              <a:tr h="410001">
                <a:tc>
                  <a:txBody>
                    <a:bodyPr/>
                    <a:lstStyle/>
                    <a:p>
                      <a:pPr algn="ctr"/>
                      <a:r>
                        <a:rPr lang="en-GB" sz="2000" dirty="0">
                          <a:latin typeface="Myriad Pro"/>
                        </a:rPr>
                        <a:t>Authors</a:t>
                      </a:r>
                    </a:p>
                  </a:txBody>
                  <a:tcPr/>
                </a:tc>
                <a:tc>
                  <a:txBody>
                    <a:bodyPr/>
                    <a:lstStyle/>
                    <a:p>
                      <a:pPr algn="ctr"/>
                      <a:r>
                        <a:rPr lang="en-GB" sz="2000" dirty="0">
                          <a:latin typeface="Myriad Pro"/>
                        </a:rPr>
                        <a:t>Definition</a:t>
                      </a:r>
                    </a:p>
                  </a:txBody>
                  <a:tcPr/>
                </a:tc>
                <a:extLst>
                  <a:ext uri="{0D108BD9-81ED-4DB2-BD59-A6C34878D82A}">
                    <a16:rowId xmlns:a16="http://schemas.microsoft.com/office/drawing/2014/main" val="2013098759"/>
                  </a:ext>
                </a:extLst>
              </a:tr>
              <a:tr h="794068">
                <a:tc>
                  <a:txBody>
                    <a:bodyPr/>
                    <a:lstStyle/>
                    <a:p>
                      <a:pPr algn="l"/>
                      <a:r>
                        <a:rPr lang="en-GB" sz="1800" dirty="0">
                          <a:latin typeface="Myriad Pro"/>
                        </a:rPr>
                        <a:t>Freeman, (1984: 25)</a:t>
                      </a:r>
                    </a:p>
                  </a:txBody>
                  <a:tcPr/>
                </a:tc>
                <a:tc>
                  <a:txBody>
                    <a:bodyPr/>
                    <a:lstStyle/>
                    <a:p>
                      <a:pPr algn="just"/>
                      <a:r>
                        <a:rPr lang="en-GB" sz="1800" b="0" i="0" u="none" strike="noStrike" cap="none" spc="0" baseline="0" dirty="0">
                          <a:solidFill>
                            <a:schemeClr val="tx1"/>
                          </a:solidFill>
                          <a:effectLst/>
                          <a:uFillTx/>
                          <a:latin typeface="Myriad Pro"/>
                          <a:ea typeface="+mn-ea"/>
                          <a:cs typeface="+mn-cs"/>
                          <a:sym typeface="Myriad Pro"/>
                        </a:rPr>
                        <a:t>"any group or individual who can affect or is affected by the achievement of the firm's objectives"</a:t>
                      </a:r>
                      <a:endParaRPr lang="en-GB" sz="1800" dirty="0">
                        <a:latin typeface="Myriad Pro"/>
                      </a:endParaRPr>
                    </a:p>
                  </a:txBody>
                  <a:tcPr/>
                </a:tc>
                <a:extLst>
                  <a:ext uri="{0D108BD9-81ED-4DB2-BD59-A6C34878D82A}">
                    <a16:rowId xmlns:a16="http://schemas.microsoft.com/office/drawing/2014/main" val="3222741424"/>
                  </a:ext>
                </a:extLst>
              </a:tr>
              <a:tr h="624608">
                <a:tc>
                  <a:txBody>
                    <a:bodyPr/>
                    <a:lstStyle/>
                    <a:p>
                      <a:pPr algn="l"/>
                      <a:r>
                        <a:rPr lang="en-GB" sz="1800" dirty="0">
                          <a:latin typeface="Myriad Pro"/>
                        </a:rPr>
                        <a:t>Hill and Jones, (1992: 133).</a:t>
                      </a:r>
                    </a:p>
                  </a:txBody>
                  <a:tcPr/>
                </a:tc>
                <a:tc>
                  <a:txBody>
                    <a:bodyPr/>
                    <a:lstStyle/>
                    <a:p>
                      <a:pPr algn="l"/>
                      <a:r>
                        <a:rPr lang="en-GB" sz="1800" b="0" i="0" u="none" strike="noStrike" cap="none" spc="0" baseline="0" dirty="0">
                          <a:solidFill>
                            <a:schemeClr val="tx1"/>
                          </a:solidFill>
                          <a:effectLst/>
                          <a:uFillTx/>
                          <a:latin typeface="Myriad Pro"/>
                          <a:ea typeface="+mn-ea"/>
                          <a:cs typeface="+mn-cs"/>
                          <a:sym typeface="Myriad Pro"/>
                        </a:rPr>
                        <a:t>Stakeholders are "constituents who have a legitimate claim on the firm" </a:t>
                      </a:r>
                      <a:endParaRPr lang="en-GB" sz="1800" dirty="0">
                        <a:latin typeface="Myriad Pro"/>
                      </a:endParaRPr>
                    </a:p>
                  </a:txBody>
                  <a:tcPr/>
                </a:tc>
                <a:extLst>
                  <a:ext uri="{0D108BD9-81ED-4DB2-BD59-A6C34878D82A}">
                    <a16:rowId xmlns:a16="http://schemas.microsoft.com/office/drawing/2014/main" val="3325714763"/>
                  </a:ext>
                </a:extLst>
              </a:tr>
              <a:tr h="1224588">
                <a:tc>
                  <a:txBody>
                    <a:bodyPr/>
                    <a:lstStyle/>
                    <a:p>
                      <a:pPr algn="l"/>
                      <a:r>
                        <a:rPr lang="en-GB" sz="1800" b="0" i="0" u="none" strike="noStrike" cap="none" spc="0" baseline="0" dirty="0">
                          <a:solidFill>
                            <a:schemeClr val="tx1"/>
                          </a:solidFill>
                          <a:effectLst/>
                          <a:uFillTx/>
                          <a:latin typeface="Myriad Pro"/>
                          <a:ea typeface="+mn-ea"/>
                          <a:cs typeface="+mn-cs"/>
                          <a:sym typeface="Myriad Pro"/>
                        </a:rPr>
                        <a:t>Clarkson (1995)</a:t>
                      </a:r>
                      <a:endParaRPr lang="en-GB" sz="1800" dirty="0">
                        <a:latin typeface="Myriad Pro"/>
                      </a:endParaRPr>
                    </a:p>
                  </a:txBody>
                  <a:tcPr/>
                </a:tc>
                <a:tc>
                  <a:txBody>
                    <a:bodyPr/>
                    <a:lstStyle/>
                    <a:p>
                      <a:pPr algn="l"/>
                      <a:r>
                        <a:rPr lang="en-GB" sz="1800" dirty="0">
                          <a:latin typeface="Myriad Pro"/>
                        </a:rPr>
                        <a:t>Stakeholders are risk-bearers with some form of capital, either financial or human, at risk and, therefore, has something to lose or gain depending on an organization's behaviour.</a:t>
                      </a:r>
                    </a:p>
                  </a:txBody>
                  <a:tcPr/>
                </a:tc>
                <a:extLst>
                  <a:ext uri="{0D108BD9-81ED-4DB2-BD59-A6C34878D82A}">
                    <a16:rowId xmlns:a16="http://schemas.microsoft.com/office/drawing/2014/main" val="2548853235"/>
                  </a:ext>
                </a:extLst>
              </a:tr>
              <a:tr h="662020">
                <a:tc>
                  <a:txBody>
                    <a:bodyPr/>
                    <a:lstStyle/>
                    <a:p>
                      <a:pPr algn="l"/>
                      <a:r>
                        <a:rPr lang="en-GB" sz="1800" dirty="0">
                          <a:latin typeface="Myriad Pro"/>
                        </a:rPr>
                        <a:t>Carroll (1993)</a:t>
                      </a:r>
                    </a:p>
                  </a:txBody>
                  <a:tcPr/>
                </a:tc>
                <a:tc>
                  <a:txBody>
                    <a:bodyPr/>
                    <a:lstStyle/>
                    <a:p>
                      <a:pPr algn="l"/>
                      <a:r>
                        <a:rPr lang="en-GB" sz="1800" b="0" i="0" u="none" strike="noStrike" cap="none" spc="0" baseline="0" dirty="0">
                          <a:solidFill>
                            <a:schemeClr val="tx1"/>
                          </a:solidFill>
                          <a:effectLst/>
                          <a:uFillTx/>
                          <a:latin typeface="Myriad Pro"/>
                          <a:ea typeface="+mn-ea"/>
                          <a:cs typeface="+mn-cs"/>
                          <a:sym typeface="Myriad Pro"/>
                        </a:rPr>
                        <a:t>Stakeholders are groups or individuals that by virtue of their legitimacy, include those who have power (the ability to impact the organization).</a:t>
                      </a:r>
                      <a:endParaRPr lang="en-GB" sz="1800" dirty="0">
                        <a:latin typeface="Myriad Pro"/>
                      </a:endParaRPr>
                    </a:p>
                  </a:txBody>
                  <a:tcPr/>
                </a:tc>
                <a:extLst>
                  <a:ext uri="{0D108BD9-81ED-4DB2-BD59-A6C34878D82A}">
                    <a16:rowId xmlns:a16="http://schemas.microsoft.com/office/drawing/2014/main" val="2972931053"/>
                  </a:ext>
                </a:extLst>
              </a:tr>
            </a:tbl>
          </a:graphicData>
        </a:graphic>
      </p:graphicFrame>
    </p:spTree>
    <p:extLst>
      <p:ext uri="{BB962C8B-B14F-4D97-AF65-F5344CB8AC3E}">
        <p14:creationId xmlns:p14="http://schemas.microsoft.com/office/powerpoint/2010/main" val="1441211975"/>
      </p:ext>
    </p:extLst>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457200" y="274638"/>
            <a:ext cx="8229600" cy="1143001"/>
          </a:xfrm>
        </p:spPr>
        <p:txBody>
          <a:bodyPr anchor="ctr">
            <a:normAutofit/>
          </a:bodyPr>
          <a:lstStyle>
            <a:lvl1pPr>
              <a:defRPr b="1"/>
            </a:lvl1pPr>
          </a:lstStyle>
          <a:p>
            <a:r>
              <a:rPr lang="en-GB"/>
              <a:t>Stakeholder Theory</a:t>
            </a:r>
          </a:p>
        </p:txBody>
      </p:sp>
      <p:graphicFrame>
        <p:nvGraphicFramePr>
          <p:cNvPr id="135" name="= current or medium to long-term challenges a business faces…">
            <a:extLst>
              <a:ext uri="{FF2B5EF4-FFF2-40B4-BE49-F238E27FC236}">
                <a16:creationId xmlns:a16="http://schemas.microsoft.com/office/drawing/2014/main" id="{47E401B4-9586-F51F-A2BD-25377ECC7FF3}"/>
              </a:ext>
            </a:extLst>
          </p:cNvPr>
          <p:cNvGraphicFramePr/>
          <p:nvPr>
            <p:extLst>
              <p:ext uri="{D42A27DB-BD31-4B8C-83A1-F6EECF244321}">
                <p14:modId xmlns:p14="http://schemas.microsoft.com/office/powerpoint/2010/main" val="1408069185"/>
              </p:ext>
            </p:extLst>
          </p:nvPr>
        </p:nvGraphicFramePr>
        <p:xfrm>
          <a:off x="457200" y="1608139"/>
          <a:ext cx="8229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0556914"/>
      </p:ext>
    </p:extLst>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457200" y="274638"/>
            <a:ext cx="8229600" cy="1143001"/>
          </a:xfrm>
        </p:spPr>
        <p:txBody>
          <a:bodyPr anchor="ctr">
            <a:normAutofit/>
          </a:bodyPr>
          <a:lstStyle>
            <a:lvl1pPr>
              <a:defRPr b="1"/>
            </a:lvl1pPr>
          </a:lstStyle>
          <a:p>
            <a:r>
              <a:rPr lang="en-GB"/>
              <a:t>Stakeholder Theory</a:t>
            </a:r>
          </a:p>
        </p:txBody>
      </p:sp>
      <p:graphicFrame>
        <p:nvGraphicFramePr>
          <p:cNvPr id="133" name="= current or medium to long-term challenges a business faces…">
            <a:extLst>
              <a:ext uri="{FF2B5EF4-FFF2-40B4-BE49-F238E27FC236}">
                <a16:creationId xmlns:a16="http://schemas.microsoft.com/office/drawing/2014/main" id="{A0A5223D-4EE9-65D7-30BD-9A330B742D26}"/>
              </a:ext>
            </a:extLst>
          </p:cNvPr>
          <p:cNvGraphicFramePr/>
          <p:nvPr>
            <p:extLst>
              <p:ext uri="{D42A27DB-BD31-4B8C-83A1-F6EECF244321}">
                <p14:modId xmlns:p14="http://schemas.microsoft.com/office/powerpoint/2010/main" val="769622139"/>
              </p:ext>
            </p:extLst>
          </p:nvPr>
        </p:nvGraphicFramePr>
        <p:xfrm>
          <a:off x="457200" y="1608139"/>
          <a:ext cx="8229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61759020"/>
      </p:ext>
    </p:extLst>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102741" y="274639"/>
            <a:ext cx="8938517" cy="1066128"/>
          </a:xfrm>
          <a:prstGeom prst="rect">
            <a:avLst/>
          </a:prstGeom>
        </p:spPr>
        <p:txBody>
          <a:bodyPr>
            <a:normAutofit/>
          </a:bodyPr>
          <a:lstStyle>
            <a:lvl1pPr>
              <a:defRPr b="1"/>
            </a:lvl1pPr>
          </a:lstStyle>
          <a:p>
            <a:r>
              <a:rPr lang="en-GB" sz="4000" dirty="0"/>
              <a:t>Stakeholder Engagement Theories</a:t>
            </a:r>
            <a:endParaRPr sz="4000" dirty="0"/>
          </a:p>
        </p:txBody>
      </p:sp>
      <p:sp>
        <p:nvSpPr>
          <p:cNvPr id="131" name="= current or medium to long-term challenges a business faces…"/>
          <p:cNvSpPr txBox="1">
            <a:spLocks noGrp="1"/>
          </p:cNvSpPr>
          <p:nvPr>
            <p:ph type="body" idx="1"/>
          </p:nvPr>
        </p:nvSpPr>
        <p:spPr>
          <a:xfrm>
            <a:off x="102741" y="1222626"/>
            <a:ext cx="8856323" cy="4294608"/>
          </a:xfrm>
          <a:prstGeom prst="rect">
            <a:avLst/>
          </a:prstGeom>
        </p:spPr>
        <p:txBody>
          <a:bodyPr>
            <a:normAutofit/>
          </a:bodyPr>
          <a:lstStyle/>
          <a:p>
            <a:pPr algn="just">
              <a:lnSpc>
                <a:spcPct val="107000"/>
              </a:lnSpc>
              <a:spcAft>
                <a:spcPts val="800"/>
              </a:spcAft>
            </a:pPr>
            <a:endParaRPr lang="en-GB" sz="3200" dirty="0"/>
          </a:p>
          <a:p>
            <a:pPr marL="0" indent="0" algn="ctr">
              <a:lnSpc>
                <a:spcPct val="107000"/>
              </a:lnSpc>
              <a:spcAft>
                <a:spcPts val="800"/>
              </a:spcAft>
              <a:buNone/>
            </a:pPr>
            <a:r>
              <a:rPr lang="en-GB" sz="4000" b="1" dirty="0"/>
              <a:t>Network Analysis in Stakeholder Engagement</a:t>
            </a:r>
          </a:p>
        </p:txBody>
      </p:sp>
    </p:spTree>
    <p:extLst>
      <p:ext uri="{BB962C8B-B14F-4D97-AF65-F5344CB8AC3E}">
        <p14:creationId xmlns:p14="http://schemas.microsoft.com/office/powerpoint/2010/main" val="709495778"/>
      </p:ext>
    </p:extLst>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457200" y="274638"/>
            <a:ext cx="8229600" cy="1143001"/>
          </a:xfrm>
        </p:spPr>
        <p:txBody>
          <a:bodyPr anchor="ctr">
            <a:normAutofit/>
          </a:bodyPr>
          <a:lstStyle>
            <a:lvl1pPr>
              <a:defRPr b="1"/>
            </a:lvl1pPr>
          </a:lstStyle>
          <a:p>
            <a:r>
              <a:rPr lang="en-GB"/>
              <a:t>Network Analysis in Stakeholder Engagement</a:t>
            </a:r>
          </a:p>
        </p:txBody>
      </p:sp>
      <p:sp>
        <p:nvSpPr>
          <p:cNvPr id="131" name="= current or medium to long-term challenges a business faces…"/>
          <p:cNvSpPr txBox="1">
            <a:spLocks noGrp="1"/>
          </p:cNvSpPr>
          <p:nvPr>
            <p:ph type="body" idx="4294967295"/>
          </p:nvPr>
        </p:nvSpPr>
        <p:spPr>
          <a:xfrm>
            <a:off x="457200" y="1608139"/>
            <a:ext cx="8229600" cy="4352544"/>
          </a:xfr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nchor="t">
            <a:normAutofit/>
          </a:bodyPr>
          <a:lstStyle/>
          <a:p>
            <a:pPr marL="0" indent="0" algn="ctr" defTabSz="914400" hangingPunct="0">
              <a:spcBef>
                <a:spcPts val="0"/>
              </a:spcBef>
              <a:spcAft>
                <a:spcPts val="600"/>
              </a:spcAft>
              <a:buSzTx/>
              <a:buNone/>
            </a:pPr>
            <a:r>
              <a:rPr kumimoji="0" lang="en-US" b="0" i="0" u="none" strike="noStrike" kern="100" cap="none" spc="0" normalizeH="0" baseline="0" dirty="0">
                <a:ln>
                  <a:noFill/>
                </a:ln>
                <a:effectLst/>
                <a:uFillTx/>
              </a:rPr>
              <a:t>Network analysis provides a means for </a:t>
            </a:r>
            <a:r>
              <a:rPr kumimoji="0" lang="en-US" b="0" i="0" u="sng" strike="noStrike" kern="100" cap="none" spc="0" normalizeH="0" baseline="0" dirty="0">
                <a:ln>
                  <a:noFill/>
                </a:ln>
                <a:effectLst/>
                <a:uFillTx/>
              </a:rPr>
              <a:t>examining how the pattern of relationships—the "interaction of interactions</a:t>
            </a:r>
            <a:r>
              <a:rPr kumimoji="0" lang="en-US" b="0" i="0" u="none" strike="noStrike" kern="100" cap="none" spc="0" normalizeH="0" baseline="0" dirty="0">
                <a:ln>
                  <a:noFill/>
                </a:ln>
                <a:effectLst/>
                <a:uFillTx/>
              </a:rPr>
              <a:t>" (Nohria, 1992)—in a stakeholder environment influences an organization's </a:t>
            </a:r>
            <a:r>
              <a:rPr kumimoji="0" lang="en-US" b="0" i="0" u="none" strike="noStrike" kern="100" cap="none" spc="0" normalizeH="0" baseline="0" dirty="0" err="1">
                <a:ln>
                  <a:noFill/>
                </a:ln>
                <a:effectLst/>
                <a:uFillTx/>
              </a:rPr>
              <a:t>behaviour</a:t>
            </a:r>
            <a:r>
              <a:rPr kumimoji="0" lang="en-US" b="0" i="0" u="none" strike="noStrike" kern="100" cap="none" spc="0" normalizeH="0" baseline="0" dirty="0">
                <a:ln>
                  <a:noFill/>
                </a:ln>
                <a:effectLst/>
                <a:uFillTx/>
              </a:rPr>
              <a:t>.</a:t>
            </a:r>
          </a:p>
          <a:p>
            <a:pPr marL="0" indent="0" algn="ctr" defTabSz="914400" hangingPunct="0">
              <a:spcBef>
                <a:spcPts val="0"/>
              </a:spcBef>
              <a:spcAft>
                <a:spcPts val="600"/>
              </a:spcAft>
              <a:buSzTx/>
              <a:buNone/>
            </a:pPr>
            <a:endParaRPr kumimoji="0" lang="en-US" b="0" i="0" u="none" strike="noStrike" cap="none" spc="0" normalizeH="0" baseline="0" dirty="0">
              <a:ln>
                <a:noFill/>
              </a:ln>
              <a:effectLst/>
              <a:uFillTx/>
            </a:endParaRPr>
          </a:p>
        </p:txBody>
      </p:sp>
    </p:spTree>
    <p:extLst>
      <p:ext uri="{BB962C8B-B14F-4D97-AF65-F5344CB8AC3E}">
        <p14:creationId xmlns:p14="http://schemas.microsoft.com/office/powerpoint/2010/main" val="3118509931"/>
      </p:ext>
    </p:extLst>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457200" y="274638"/>
            <a:ext cx="8229600" cy="1143001"/>
          </a:xfrm>
        </p:spPr>
        <p:txBody>
          <a:bodyPr anchor="ctr">
            <a:normAutofit/>
          </a:bodyPr>
          <a:lstStyle>
            <a:lvl1pPr>
              <a:defRPr b="1"/>
            </a:lvl1pPr>
          </a:lstStyle>
          <a:p>
            <a:r>
              <a:rPr lang="en-GB"/>
              <a:t>Network Analysis in Stakeholder Engagement</a:t>
            </a:r>
          </a:p>
        </p:txBody>
      </p:sp>
      <p:graphicFrame>
        <p:nvGraphicFramePr>
          <p:cNvPr id="133" name="= current or medium to long-term challenges a business faces…">
            <a:extLst>
              <a:ext uri="{FF2B5EF4-FFF2-40B4-BE49-F238E27FC236}">
                <a16:creationId xmlns:a16="http://schemas.microsoft.com/office/drawing/2014/main" id="{E4B1EEF3-BA0D-39FA-08BE-FBF6E4D4FD53}"/>
              </a:ext>
            </a:extLst>
          </p:cNvPr>
          <p:cNvGraphicFramePr/>
          <p:nvPr>
            <p:extLst>
              <p:ext uri="{D42A27DB-BD31-4B8C-83A1-F6EECF244321}">
                <p14:modId xmlns:p14="http://schemas.microsoft.com/office/powerpoint/2010/main" val="1456770854"/>
              </p:ext>
            </p:extLst>
          </p:nvPr>
        </p:nvGraphicFramePr>
        <p:xfrm>
          <a:off x="457200" y="1608139"/>
          <a:ext cx="8229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45447620"/>
      </p:ext>
    </p:extLst>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457200" y="274638"/>
            <a:ext cx="8229600" cy="1143001"/>
          </a:xfrm>
        </p:spPr>
        <p:txBody>
          <a:bodyPr anchor="ctr">
            <a:normAutofit/>
          </a:bodyPr>
          <a:lstStyle>
            <a:lvl1pPr>
              <a:defRPr b="1"/>
            </a:lvl1pPr>
          </a:lstStyle>
          <a:p>
            <a:r>
              <a:rPr lang="en-GB"/>
              <a:t>Network Analysis in Stakeholder Engagement</a:t>
            </a:r>
          </a:p>
        </p:txBody>
      </p:sp>
      <p:graphicFrame>
        <p:nvGraphicFramePr>
          <p:cNvPr id="133" name="= current or medium to long-term challenges a business faces…">
            <a:extLst>
              <a:ext uri="{FF2B5EF4-FFF2-40B4-BE49-F238E27FC236}">
                <a16:creationId xmlns:a16="http://schemas.microsoft.com/office/drawing/2014/main" id="{D5B6C381-CD0A-5920-B11C-868FE446BD4B}"/>
              </a:ext>
            </a:extLst>
          </p:cNvPr>
          <p:cNvGraphicFramePr/>
          <p:nvPr>
            <p:extLst>
              <p:ext uri="{D42A27DB-BD31-4B8C-83A1-F6EECF244321}">
                <p14:modId xmlns:p14="http://schemas.microsoft.com/office/powerpoint/2010/main" val="116226728"/>
              </p:ext>
            </p:extLst>
          </p:nvPr>
        </p:nvGraphicFramePr>
        <p:xfrm>
          <a:off x="135802" y="1611517"/>
          <a:ext cx="8550998" cy="3983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947076"/>
      </p:ext>
    </p:extLst>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102741" y="274639"/>
            <a:ext cx="8938517" cy="1066128"/>
          </a:xfrm>
          <a:prstGeom prst="rect">
            <a:avLst/>
          </a:prstGeom>
        </p:spPr>
        <p:txBody>
          <a:bodyPr>
            <a:normAutofit fontScale="90000"/>
          </a:bodyPr>
          <a:lstStyle>
            <a:lvl1pPr>
              <a:defRPr b="1"/>
            </a:lvl1pPr>
          </a:lstStyle>
          <a:p>
            <a:r>
              <a:rPr lang="en-GB" sz="3600" dirty="0"/>
              <a:t>Network Analysis in Stakeholder Engagement</a:t>
            </a:r>
            <a:endParaRPr sz="3600" dirty="0"/>
          </a:p>
        </p:txBody>
      </p:sp>
      <p:sp>
        <p:nvSpPr>
          <p:cNvPr id="131" name="= current or medium to long-term challenges a business faces…"/>
          <p:cNvSpPr txBox="1">
            <a:spLocks noGrp="1"/>
          </p:cNvSpPr>
          <p:nvPr>
            <p:ph type="body" idx="1"/>
          </p:nvPr>
        </p:nvSpPr>
        <p:spPr>
          <a:xfrm>
            <a:off x="102741" y="1222626"/>
            <a:ext cx="8856323" cy="4294608"/>
          </a:xfrm>
          <a:prstGeom prst="rect">
            <a:avLst/>
          </a:prstGeom>
        </p:spPr>
        <p:txBody>
          <a:bodyPr>
            <a:normAutofit/>
          </a:bodyPr>
          <a:lstStyle/>
          <a:p>
            <a:pPr algn="just">
              <a:lnSpc>
                <a:spcPct val="107000"/>
              </a:lnSpc>
              <a:spcAft>
                <a:spcPts val="800"/>
              </a:spcAft>
            </a:pPr>
            <a:r>
              <a:rPr lang="en-GB" sz="3200" kern="100" dirty="0">
                <a:ea typeface="Calibri" panose="020F0502020204030204" pitchFamily="34" charset="0"/>
                <a:cs typeface="Times New Roman" panose="02020603050405020304" pitchFamily="18" charset="0"/>
              </a:rPr>
              <a:t>Principles o</a:t>
            </a:r>
            <a:r>
              <a:rPr lang="en-GB" sz="3200" kern="100" dirty="0">
                <a:effectLst/>
                <a:ea typeface="Calibri" panose="020F0502020204030204" pitchFamily="34" charset="0"/>
                <a:cs typeface="Times New Roman" panose="02020603050405020304" pitchFamily="18" charset="0"/>
              </a:rPr>
              <a:t>f network analysis.</a:t>
            </a:r>
          </a:p>
          <a:p>
            <a:pPr marL="0" indent="0" algn="just">
              <a:lnSpc>
                <a:spcPct val="107000"/>
              </a:lnSpc>
              <a:spcAft>
                <a:spcPts val="800"/>
              </a:spcAft>
              <a:buNone/>
            </a:pPr>
            <a:endParaRPr lang="en-GB" sz="3200" kern="100" dirty="0">
              <a:effectLst/>
              <a:ea typeface="Calibri" panose="020F0502020204030204" pitchFamily="34" charset="0"/>
              <a:cs typeface="Times New Roman" panose="02020603050405020304" pitchFamily="18" charset="0"/>
            </a:endParaRPr>
          </a:p>
          <a:p>
            <a:pPr marL="0" indent="0" algn="l">
              <a:buNone/>
            </a:pPr>
            <a:endParaRPr lang="en-GB" sz="3400" dirty="0"/>
          </a:p>
        </p:txBody>
      </p:sp>
      <p:sp>
        <p:nvSpPr>
          <p:cNvPr id="3" name="Rectangle: Rounded Corners 2">
            <a:extLst>
              <a:ext uri="{FF2B5EF4-FFF2-40B4-BE49-F238E27FC236}">
                <a16:creationId xmlns:a16="http://schemas.microsoft.com/office/drawing/2014/main" id="{ABC9E77D-A8CE-E8E0-0DAC-F8D6F19F18E1}"/>
              </a:ext>
            </a:extLst>
          </p:cNvPr>
          <p:cNvSpPr/>
          <p:nvPr/>
        </p:nvSpPr>
        <p:spPr>
          <a:xfrm>
            <a:off x="575353" y="1889997"/>
            <a:ext cx="3308278" cy="1634488"/>
          </a:xfrm>
          <a:prstGeom prst="roundRect">
            <a:avLst/>
          </a:prstGeom>
          <a:ln/>
        </p:spPr>
        <p:style>
          <a:lnRef idx="2">
            <a:schemeClr val="accent6">
              <a:shade val="15000"/>
            </a:schemeClr>
          </a:lnRef>
          <a:fillRef idx="1">
            <a:schemeClr val="accent6"/>
          </a:fillRef>
          <a:effectRef idx="0">
            <a:schemeClr val="accent6"/>
          </a:effectRef>
          <a:fontRef idx="minor">
            <a:schemeClr val="lt1"/>
          </a:fontRef>
        </p:style>
        <p:txBody>
          <a:bodyPr rot="0" spcFirstLastPara="1" vertOverflow="overflow" horzOverflow="overflow" vert="horz" wrap="square" lIns="45719" tIns="45719" rIns="45719" bIns="45719" numCol="1" spcCol="38100" rtlCol="0" anchor="ctr">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1800" b="1" i="0" u="none" strike="noStrike" cap="none" spc="0" normalizeH="0" baseline="0" dirty="0">
                <a:ln>
                  <a:noFill/>
                </a:ln>
                <a:solidFill>
                  <a:srgbClr val="000000"/>
                </a:solidFill>
                <a:effectLst/>
                <a:uFillTx/>
                <a:latin typeface="Myriad Pro"/>
                <a:ea typeface="Myriad Pro"/>
                <a:cs typeface="Myriad Pro"/>
                <a:sym typeface="Myriad Pro"/>
              </a:rPr>
              <a:t>Behaviour is interpreted in</a:t>
            </a:r>
          </a:p>
          <a:p>
            <a:pPr marL="0" marR="0" indent="0" algn="ctr" defTabSz="914400" rtl="0" fontAlgn="auto" latinLnBrk="0" hangingPunct="0">
              <a:lnSpc>
                <a:spcPct val="100000"/>
              </a:lnSpc>
              <a:spcBef>
                <a:spcPts val="0"/>
              </a:spcBef>
              <a:spcAft>
                <a:spcPts val="0"/>
              </a:spcAft>
              <a:buClrTx/>
              <a:buSzTx/>
              <a:buFontTx/>
              <a:buNone/>
              <a:tabLst/>
            </a:pPr>
            <a:r>
              <a:rPr kumimoji="0" lang="en-GB" sz="1800" b="1" i="0" u="none" strike="noStrike" cap="none" spc="0" normalizeH="0" baseline="0" dirty="0">
                <a:ln>
                  <a:noFill/>
                </a:ln>
                <a:solidFill>
                  <a:srgbClr val="000000"/>
                </a:solidFill>
                <a:effectLst/>
                <a:uFillTx/>
                <a:latin typeface="Myriad Pro"/>
                <a:ea typeface="Myriad Pro"/>
                <a:cs typeface="Myriad Pro"/>
                <a:sym typeface="Myriad Pro"/>
              </a:rPr>
              <a:t>terms of structural</a:t>
            </a:r>
          </a:p>
          <a:p>
            <a:pPr marL="0" marR="0" indent="0" algn="ctr" defTabSz="914400" rtl="0" fontAlgn="auto" latinLnBrk="0" hangingPunct="0">
              <a:lnSpc>
                <a:spcPct val="100000"/>
              </a:lnSpc>
              <a:spcBef>
                <a:spcPts val="0"/>
              </a:spcBef>
              <a:spcAft>
                <a:spcPts val="0"/>
              </a:spcAft>
              <a:buClrTx/>
              <a:buSzTx/>
              <a:buFontTx/>
              <a:buNone/>
              <a:tabLst/>
            </a:pPr>
            <a:r>
              <a:rPr kumimoji="0" lang="en-GB" sz="1800" b="1" i="0" u="none" strike="noStrike" cap="none" spc="0" normalizeH="0" baseline="0" dirty="0">
                <a:ln>
                  <a:noFill/>
                </a:ln>
                <a:solidFill>
                  <a:srgbClr val="000000"/>
                </a:solidFill>
                <a:effectLst/>
                <a:uFillTx/>
                <a:latin typeface="Myriad Pro"/>
                <a:ea typeface="Myriad Pro"/>
                <a:cs typeface="Myriad Pro"/>
                <a:sym typeface="Myriad Pro"/>
              </a:rPr>
              <a:t>constraints on activity</a:t>
            </a:r>
          </a:p>
          <a:p>
            <a:pPr marL="0" marR="0" indent="0" algn="ctr" defTabSz="914400" rtl="0" fontAlgn="auto" latinLnBrk="0" hangingPunct="0">
              <a:lnSpc>
                <a:spcPct val="100000"/>
              </a:lnSpc>
              <a:spcBef>
                <a:spcPts val="0"/>
              </a:spcBef>
              <a:spcAft>
                <a:spcPts val="0"/>
              </a:spcAft>
              <a:buClrTx/>
              <a:buSzTx/>
              <a:buFontTx/>
              <a:buNone/>
              <a:tabLst/>
            </a:pPr>
            <a:r>
              <a:rPr kumimoji="0" lang="en-GB" sz="1800" b="1" i="0" u="none" strike="noStrike" cap="none" spc="0" normalizeH="0" baseline="0" dirty="0">
                <a:ln>
                  <a:noFill/>
                </a:ln>
                <a:solidFill>
                  <a:srgbClr val="000000"/>
                </a:solidFill>
                <a:effectLst/>
                <a:uFillTx/>
                <a:latin typeface="Myriad Pro"/>
                <a:ea typeface="Myriad Pro"/>
                <a:cs typeface="Myriad Pro"/>
                <a:sym typeface="Myriad Pro"/>
              </a:rPr>
              <a:t>rather than in terms of</a:t>
            </a:r>
          </a:p>
          <a:p>
            <a:pPr marL="0" marR="0" indent="0" algn="ctr" defTabSz="914400" rtl="0" fontAlgn="auto" latinLnBrk="0" hangingPunct="0">
              <a:lnSpc>
                <a:spcPct val="100000"/>
              </a:lnSpc>
              <a:spcBef>
                <a:spcPts val="0"/>
              </a:spcBef>
              <a:spcAft>
                <a:spcPts val="0"/>
              </a:spcAft>
              <a:buClrTx/>
              <a:buSzTx/>
              <a:buFontTx/>
              <a:buNone/>
              <a:tabLst/>
            </a:pPr>
            <a:r>
              <a:rPr kumimoji="0" lang="en-GB" sz="1800" b="1" i="0" u="none" strike="noStrike" cap="none" spc="0" normalizeH="0" baseline="0" dirty="0">
                <a:ln>
                  <a:noFill/>
                </a:ln>
                <a:solidFill>
                  <a:srgbClr val="000000"/>
                </a:solidFill>
                <a:effectLst/>
                <a:uFillTx/>
                <a:latin typeface="Myriad Pro"/>
                <a:ea typeface="Myriad Pro"/>
                <a:cs typeface="Myriad Pro"/>
                <a:sym typeface="Myriad Pro"/>
              </a:rPr>
              <a:t>inner forces within units.</a:t>
            </a:r>
          </a:p>
        </p:txBody>
      </p:sp>
      <p:sp>
        <p:nvSpPr>
          <p:cNvPr id="4" name="Rectangle: Rounded Corners 3">
            <a:extLst>
              <a:ext uri="{FF2B5EF4-FFF2-40B4-BE49-F238E27FC236}">
                <a16:creationId xmlns:a16="http://schemas.microsoft.com/office/drawing/2014/main" id="{3D5B67DB-72DF-71AF-681C-BE6FF1979F9F}"/>
              </a:ext>
            </a:extLst>
          </p:cNvPr>
          <p:cNvSpPr/>
          <p:nvPr/>
        </p:nvSpPr>
        <p:spPr>
          <a:xfrm>
            <a:off x="575353" y="3755635"/>
            <a:ext cx="3380198" cy="1940955"/>
          </a:xfrm>
          <a:prstGeom prst="roundRect">
            <a:avLst/>
          </a:prstGeom>
          <a:ln/>
        </p:spPr>
        <p:style>
          <a:lnRef idx="2">
            <a:schemeClr val="accent1">
              <a:shade val="15000"/>
            </a:schemeClr>
          </a:lnRef>
          <a:fillRef idx="1">
            <a:schemeClr val="accent1"/>
          </a:fillRef>
          <a:effectRef idx="0">
            <a:schemeClr val="accent1"/>
          </a:effectRef>
          <a:fontRef idx="minor">
            <a:schemeClr val="lt1"/>
          </a:fontRef>
        </p:style>
        <p:txBody>
          <a:bodyPr rot="0" spcFirstLastPara="1" vertOverflow="overflow" horzOverflow="overflow" vert="horz" wrap="square" lIns="45719" tIns="45719" rIns="45719" bIns="45719" numCol="1" spcCol="38100" rtlCol="0" anchor="ctr">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1800" b="1" i="0" u="none" strike="noStrike" cap="none" spc="0" normalizeH="0" baseline="0" dirty="0">
                <a:ln>
                  <a:noFill/>
                </a:ln>
                <a:solidFill>
                  <a:srgbClr val="000000"/>
                </a:solidFill>
                <a:effectLst/>
                <a:uFillTx/>
                <a:latin typeface="Myriad Pro"/>
                <a:ea typeface="Myriad Pro"/>
                <a:cs typeface="Myriad Pro"/>
                <a:sym typeface="Myriad Pro"/>
              </a:rPr>
              <a:t>A central consideration is</a:t>
            </a:r>
          </a:p>
          <a:p>
            <a:pPr marL="0" marR="0" indent="0" algn="ctr" defTabSz="914400" rtl="0" fontAlgn="auto" latinLnBrk="0" hangingPunct="0">
              <a:lnSpc>
                <a:spcPct val="100000"/>
              </a:lnSpc>
              <a:spcBef>
                <a:spcPts val="0"/>
              </a:spcBef>
              <a:spcAft>
                <a:spcPts val="0"/>
              </a:spcAft>
              <a:buClrTx/>
              <a:buSzTx/>
              <a:buFontTx/>
              <a:buNone/>
              <a:tabLst/>
            </a:pPr>
            <a:r>
              <a:rPr kumimoji="0" lang="en-GB" sz="1800" b="1" i="0" u="none" strike="noStrike" cap="none" spc="0" normalizeH="0" baseline="0" dirty="0">
                <a:ln>
                  <a:noFill/>
                </a:ln>
                <a:solidFill>
                  <a:srgbClr val="000000"/>
                </a:solidFill>
                <a:effectLst/>
                <a:uFillTx/>
                <a:latin typeface="Myriad Pro"/>
                <a:ea typeface="Myriad Pro"/>
                <a:cs typeface="Myriad Pro"/>
                <a:sym typeface="Myriad Pro"/>
              </a:rPr>
              <a:t>how the pattern of</a:t>
            </a:r>
          </a:p>
          <a:p>
            <a:pPr marL="0" marR="0" indent="0" algn="ctr" defTabSz="914400" rtl="0" fontAlgn="auto" latinLnBrk="0" hangingPunct="0">
              <a:lnSpc>
                <a:spcPct val="100000"/>
              </a:lnSpc>
              <a:spcBef>
                <a:spcPts val="0"/>
              </a:spcBef>
              <a:spcAft>
                <a:spcPts val="0"/>
              </a:spcAft>
              <a:buClrTx/>
              <a:buSzTx/>
              <a:buFontTx/>
              <a:buNone/>
              <a:tabLst/>
            </a:pPr>
            <a:r>
              <a:rPr kumimoji="0" lang="en-GB" sz="1800" b="1" i="0" u="none" strike="noStrike" cap="none" spc="0" normalizeH="0" baseline="0" dirty="0">
                <a:ln>
                  <a:noFill/>
                </a:ln>
                <a:solidFill>
                  <a:srgbClr val="000000"/>
                </a:solidFill>
                <a:effectLst/>
                <a:uFillTx/>
                <a:latin typeface="Myriad Pro"/>
                <a:ea typeface="Myriad Pro"/>
                <a:cs typeface="Myriad Pro"/>
                <a:sym typeface="Myriad Pro"/>
              </a:rPr>
              <a:t>relationships among</a:t>
            </a:r>
          </a:p>
          <a:p>
            <a:pPr marL="0" marR="0" indent="0" algn="ctr" defTabSz="914400" rtl="0" fontAlgn="auto" latinLnBrk="0" hangingPunct="0">
              <a:lnSpc>
                <a:spcPct val="100000"/>
              </a:lnSpc>
              <a:spcBef>
                <a:spcPts val="0"/>
              </a:spcBef>
              <a:spcAft>
                <a:spcPts val="0"/>
              </a:spcAft>
              <a:buClrTx/>
              <a:buSzTx/>
              <a:buFontTx/>
              <a:buNone/>
              <a:tabLst/>
            </a:pPr>
            <a:r>
              <a:rPr kumimoji="0" lang="en-GB" sz="1800" b="1" i="0" u="none" strike="noStrike" cap="none" spc="0" normalizeH="0" baseline="0" dirty="0">
                <a:ln>
                  <a:noFill/>
                </a:ln>
                <a:solidFill>
                  <a:srgbClr val="000000"/>
                </a:solidFill>
                <a:effectLst/>
                <a:uFillTx/>
                <a:latin typeface="Myriad Pro"/>
                <a:ea typeface="Myriad Pro"/>
                <a:cs typeface="Myriad Pro"/>
                <a:sym typeface="Myriad Pro"/>
              </a:rPr>
              <a:t>multiple (actors) jointly</a:t>
            </a:r>
          </a:p>
          <a:p>
            <a:pPr marL="0" marR="0" indent="0" algn="ctr" defTabSz="914400" rtl="0" fontAlgn="auto" latinLnBrk="0" hangingPunct="0">
              <a:lnSpc>
                <a:spcPct val="100000"/>
              </a:lnSpc>
              <a:spcBef>
                <a:spcPts val="0"/>
              </a:spcBef>
              <a:spcAft>
                <a:spcPts val="0"/>
              </a:spcAft>
              <a:buClrTx/>
              <a:buSzTx/>
              <a:buFontTx/>
              <a:buNone/>
              <a:tabLst/>
            </a:pPr>
            <a:r>
              <a:rPr kumimoji="0" lang="en-GB" sz="1800" b="1" i="0" u="none" strike="noStrike" cap="none" spc="0" normalizeH="0" baseline="0" dirty="0">
                <a:ln>
                  <a:noFill/>
                </a:ln>
                <a:solidFill>
                  <a:srgbClr val="000000"/>
                </a:solidFill>
                <a:effectLst/>
                <a:uFillTx/>
                <a:latin typeface="Myriad Pro"/>
                <a:ea typeface="Myriad Pro"/>
                <a:cs typeface="Myriad Pro"/>
                <a:sym typeface="Myriad Pro"/>
              </a:rPr>
              <a:t>affects network members'</a:t>
            </a:r>
          </a:p>
          <a:p>
            <a:pPr marL="0" marR="0" indent="0" algn="ctr" defTabSz="914400" rtl="0" fontAlgn="auto" latinLnBrk="0" hangingPunct="0">
              <a:lnSpc>
                <a:spcPct val="100000"/>
              </a:lnSpc>
              <a:spcBef>
                <a:spcPts val="0"/>
              </a:spcBef>
              <a:spcAft>
                <a:spcPts val="0"/>
              </a:spcAft>
              <a:buClrTx/>
              <a:buSzTx/>
              <a:buFontTx/>
              <a:buNone/>
              <a:tabLst/>
            </a:pPr>
            <a:r>
              <a:rPr kumimoji="0" lang="en-GB" sz="1800" b="1" i="0" u="none" strike="noStrike" cap="none" spc="0" normalizeH="0" baseline="0" dirty="0">
                <a:ln>
                  <a:noFill/>
                </a:ln>
                <a:solidFill>
                  <a:srgbClr val="000000"/>
                </a:solidFill>
                <a:effectLst/>
                <a:uFillTx/>
                <a:latin typeface="Myriad Pro"/>
                <a:ea typeface="Myriad Pro"/>
                <a:cs typeface="Myriad Pro"/>
                <a:sym typeface="Myriad Pro"/>
              </a:rPr>
              <a:t>behaviour.</a:t>
            </a:r>
          </a:p>
        </p:txBody>
      </p:sp>
      <p:sp>
        <p:nvSpPr>
          <p:cNvPr id="6" name="Rectangle: Rounded Corners 5">
            <a:extLst>
              <a:ext uri="{FF2B5EF4-FFF2-40B4-BE49-F238E27FC236}">
                <a16:creationId xmlns:a16="http://schemas.microsoft.com/office/drawing/2014/main" id="{76073C93-AC1F-1C0E-C010-3A1AD02606E7}"/>
              </a:ext>
            </a:extLst>
          </p:cNvPr>
          <p:cNvSpPr/>
          <p:nvPr/>
        </p:nvSpPr>
        <p:spPr>
          <a:xfrm>
            <a:off x="4787757" y="1924966"/>
            <a:ext cx="3657600" cy="1736643"/>
          </a:xfrm>
          <a:prstGeom prst="roundRect">
            <a:avLst/>
          </a:prstGeom>
          <a:ln/>
        </p:spPr>
        <p:style>
          <a:lnRef idx="3">
            <a:schemeClr val="lt1"/>
          </a:lnRef>
          <a:fillRef idx="1">
            <a:schemeClr val="accent4"/>
          </a:fillRef>
          <a:effectRef idx="1">
            <a:schemeClr val="accent4"/>
          </a:effectRef>
          <a:fontRef idx="minor">
            <a:schemeClr val="lt1"/>
          </a:fontRef>
        </p:style>
        <p:txBody>
          <a:bodyPr rot="0" spcFirstLastPara="1" vertOverflow="overflow" horzOverflow="overflow" vert="horz" wrap="square" lIns="45719" tIns="45719" rIns="45719" bIns="45719" numCol="1" spcCol="38100" rtlCol="0" anchor="ctr">
            <a:spAutoFit/>
          </a:bodyPr>
          <a:lstStyle/>
          <a:p>
            <a:pPr marL="0" marR="0" indent="0" algn="l" defTabSz="914400" rtl="0" fontAlgn="auto" latinLnBrk="0" hangingPunct="0">
              <a:lnSpc>
                <a:spcPct val="100000"/>
              </a:lnSpc>
              <a:spcBef>
                <a:spcPts val="0"/>
              </a:spcBef>
              <a:spcAft>
                <a:spcPts val="0"/>
              </a:spcAft>
              <a:buClrTx/>
              <a:buSzTx/>
              <a:buFontTx/>
              <a:buNone/>
              <a:tabLst/>
            </a:pPr>
            <a:endParaRPr kumimoji="0" lang="en-GB" sz="2400" b="0" i="0" u="none" strike="noStrike" cap="none" spc="0" normalizeH="0" baseline="0" dirty="0">
              <a:ln>
                <a:noFill/>
              </a:ln>
              <a:solidFill>
                <a:srgbClr val="000000"/>
              </a:solidFill>
              <a:effectLst/>
              <a:uFillTx/>
              <a:latin typeface="Myriad Pro"/>
              <a:ea typeface="Myriad Pro"/>
              <a:cs typeface="Myriad Pro"/>
              <a:sym typeface="Myriad Pro"/>
            </a:endParaRPr>
          </a:p>
          <a:p>
            <a:pPr marL="0" marR="0" indent="0" algn="l" defTabSz="914400" rtl="0" fontAlgn="auto" latinLnBrk="0" hangingPunct="0">
              <a:lnSpc>
                <a:spcPct val="100000"/>
              </a:lnSpc>
              <a:spcBef>
                <a:spcPts val="0"/>
              </a:spcBef>
              <a:spcAft>
                <a:spcPts val="0"/>
              </a:spcAft>
              <a:buClrTx/>
              <a:buSzTx/>
              <a:buFontTx/>
              <a:buNone/>
              <a:tabLst/>
            </a:pPr>
            <a:r>
              <a:rPr kumimoji="0" lang="en-GB" sz="2400" b="0" i="0" u="none" strike="noStrike" cap="none" spc="0" normalizeH="0" baseline="0" dirty="0">
                <a:ln>
                  <a:noFill/>
                </a:ln>
                <a:solidFill>
                  <a:srgbClr val="000000"/>
                </a:solidFill>
                <a:effectLst/>
                <a:uFillTx/>
                <a:latin typeface="Myriad Pro"/>
                <a:ea typeface="Myriad Pro"/>
                <a:cs typeface="Myriad Pro"/>
                <a:sym typeface="Myriad Pro"/>
              </a:rPr>
              <a:t>Analyses focus on the</a:t>
            </a:r>
          </a:p>
          <a:p>
            <a:pPr marL="0" marR="0" indent="0" algn="l" defTabSz="914400" rtl="0" fontAlgn="auto" latinLnBrk="0" hangingPunct="0">
              <a:lnSpc>
                <a:spcPct val="100000"/>
              </a:lnSpc>
              <a:spcBef>
                <a:spcPts val="0"/>
              </a:spcBef>
              <a:spcAft>
                <a:spcPts val="0"/>
              </a:spcAft>
              <a:buClrTx/>
              <a:buSzTx/>
              <a:buFontTx/>
              <a:buNone/>
              <a:tabLst/>
            </a:pPr>
            <a:r>
              <a:rPr kumimoji="0" lang="en-GB" sz="2400" b="0" i="0" u="none" strike="noStrike" cap="none" spc="0" normalizeH="0" baseline="0" dirty="0">
                <a:ln>
                  <a:noFill/>
                </a:ln>
                <a:solidFill>
                  <a:srgbClr val="000000"/>
                </a:solidFill>
                <a:effectLst/>
                <a:uFillTx/>
                <a:latin typeface="Myriad Pro"/>
                <a:ea typeface="Myriad Pro"/>
                <a:cs typeface="Myriad Pro"/>
                <a:sym typeface="Myriad Pro"/>
              </a:rPr>
              <a:t>relations between units.</a:t>
            </a:r>
          </a:p>
          <a:p>
            <a:pPr marL="0" marR="0" indent="0" algn="l" defTabSz="914400" rtl="0" fontAlgn="auto" latinLnBrk="0" hangingPunct="0">
              <a:lnSpc>
                <a:spcPct val="100000"/>
              </a:lnSpc>
              <a:spcBef>
                <a:spcPts val="0"/>
              </a:spcBef>
              <a:spcAft>
                <a:spcPts val="0"/>
              </a:spcAft>
              <a:buClrTx/>
              <a:buSzTx/>
              <a:buFontTx/>
              <a:buNone/>
              <a:tabLst/>
            </a:pPr>
            <a:endParaRPr kumimoji="0" lang="en-GB" sz="2400" b="0" i="0" u="none" strike="noStrike" cap="none" spc="0" normalizeH="0" baseline="0" dirty="0">
              <a:ln>
                <a:noFill/>
              </a:ln>
              <a:solidFill>
                <a:srgbClr val="000000"/>
              </a:solidFill>
              <a:effectLst/>
              <a:uFillTx/>
              <a:latin typeface="Myriad Pro"/>
              <a:ea typeface="Myriad Pro"/>
              <a:cs typeface="Myriad Pro"/>
              <a:sym typeface="Myriad Pro"/>
            </a:endParaRPr>
          </a:p>
        </p:txBody>
      </p:sp>
      <p:sp>
        <p:nvSpPr>
          <p:cNvPr id="8" name="Rectangle: Rounded Corners 7">
            <a:extLst>
              <a:ext uri="{FF2B5EF4-FFF2-40B4-BE49-F238E27FC236}">
                <a16:creationId xmlns:a16="http://schemas.microsoft.com/office/drawing/2014/main" id="{121E93A5-3102-A2BB-017F-BFF2166CD62F}"/>
              </a:ext>
            </a:extLst>
          </p:cNvPr>
          <p:cNvSpPr/>
          <p:nvPr/>
        </p:nvSpPr>
        <p:spPr>
          <a:xfrm>
            <a:off x="4787757" y="3968314"/>
            <a:ext cx="3852809" cy="1464228"/>
          </a:xfrm>
          <a:prstGeom prst="roundRect">
            <a:avLst/>
          </a:prstGeom>
          <a:ln/>
        </p:spPr>
        <p:style>
          <a:lnRef idx="2">
            <a:schemeClr val="accent3">
              <a:shade val="15000"/>
            </a:schemeClr>
          </a:lnRef>
          <a:fillRef idx="1">
            <a:schemeClr val="accent3"/>
          </a:fillRef>
          <a:effectRef idx="0">
            <a:schemeClr val="accent3"/>
          </a:effectRef>
          <a:fontRef idx="minor">
            <a:schemeClr val="lt1"/>
          </a:fontRef>
        </p:style>
        <p:txBody>
          <a:bodyPr rot="0" spcFirstLastPara="1" vertOverflow="overflow" horzOverflow="overflow" vert="horz" wrap="square" lIns="45719" tIns="45719" rIns="45719" bIns="45719" numCol="1" spcCol="38100" rtlCol="0" anchor="ctr">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2000" b="1" i="0" u="none" strike="noStrike" cap="none" spc="0" normalizeH="0" baseline="0" dirty="0">
                <a:ln>
                  <a:noFill/>
                </a:ln>
                <a:solidFill>
                  <a:srgbClr val="000000"/>
                </a:solidFill>
                <a:effectLst/>
                <a:uFillTx/>
                <a:latin typeface="Myriad Pro"/>
                <a:ea typeface="Myriad Pro"/>
                <a:cs typeface="Myriad Pro"/>
                <a:sym typeface="Myriad Pro"/>
              </a:rPr>
              <a:t>Analytical methods deal</a:t>
            </a:r>
          </a:p>
          <a:p>
            <a:pPr marL="0" marR="0" indent="0" algn="ctr" defTabSz="914400" rtl="0" fontAlgn="auto" latinLnBrk="0" hangingPunct="0">
              <a:lnSpc>
                <a:spcPct val="100000"/>
              </a:lnSpc>
              <a:spcBef>
                <a:spcPts val="0"/>
              </a:spcBef>
              <a:spcAft>
                <a:spcPts val="0"/>
              </a:spcAft>
              <a:buClrTx/>
              <a:buSzTx/>
              <a:buFontTx/>
              <a:buNone/>
              <a:tabLst/>
            </a:pPr>
            <a:r>
              <a:rPr kumimoji="0" lang="en-GB" sz="2000" b="1" i="0" u="none" strike="noStrike" cap="none" spc="0" normalizeH="0" baseline="0" dirty="0">
                <a:ln>
                  <a:noFill/>
                </a:ln>
                <a:solidFill>
                  <a:srgbClr val="000000"/>
                </a:solidFill>
                <a:effectLst/>
                <a:uFillTx/>
                <a:latin typeface="Myriad Pro"/>
                <a:ea typeface="Myriad Pro"/>
                <a:cs typeface="Myriad Pro"/>
                <a:sym typeface="Myriad Pro"/>
              </a:rPr>
              <a:t>directly with the patterned</a:t>
            </a:r>
          </a:p>
          <a:p>
            <a:pPr marL="0" marR="0" indent="0" algn="ctr" defTabSz="914400" rtl="0" fontAlgn="auto" latinLnBrk="0" hangingPunct="0">
              <a:lnSpc>
                <a:spcPct val="100000"/>
              </a:lnSpc>
              <a:spcBef>
                <a:spcPts val="0"/>
              </a:spcBef>
              <a:spcAft>
                <a:spcPts val="0"/>
              </a:spcAft>
              <a:buClrTx/>
              <a:buSzTx/>
              <a:buFontTx/>
              <a:buNone/>
              <a:tabLst/>
            </a:pPr>
            <a:r>
              <a:rPr kumimoji="0" lang="en-GB" sz="2000" b="1" i="0" u="none" strike="noStrike" cap="none" spc="0" normalizeH="0" baseline="0" dirty="0">
                <a:ln>
                  <a:noFill/>
                </a:ln>
                <a:solidFill>
                  <a:srgbClr val="000000"/>
                </a:solidFill>
                <a:effectLst/>
                <a:uFillTx/>
                <a:latin typeface="Myriad Pro"/>
                <a:ea typeface="Myriad Pro"/>
                <a:cs typeface="Myriad Pro"/>
                <a:sym typeface="Myriad Pro"/>
              </a:rPr>
              <a:t>relational nature of social</a:t>
            </a:r>
          </a:p>
          <a:p>
            <a:pPr marL="0" marR="0" indent="0" algn="ctr" defTabSz="914400" rtl="0" fontAlgn="auto" latinLnBrk="0" hangingPunct="0">
              <a:lnSpc>
                <a:spcPct val="100000"/>
              </a:lnSpc>
              <a:spcBef>
                <a:spcPts val="0"/>
              </a:spcBef>
              <a:spcAft>
                <a:spcPts val="0"/>
              </a:spcAft>
              <a:buClrTx/>
              <a:buSzTx/>
              <a:buFontTx/>
              <a:buNone/>
              <a:tabLst/>
            </a:pPr>
            <a:r>
              <a:rPr kumimoji="0" lang="en-GB" sz="2000" b="1" i="0" u="none" strike="noStrike" cap="none" spc="0" normalizeH="0" baseline="0" dirty="0">
                <a:ln>
                  <a:noFill/>
                </a:ln>
                <a:solidFill>
                  <a:srgbClr val="000000"/>
                </a:solidFill>
                <a:effectLst/>
                <a:uFillTx/>
                <a:latin typeface="Myriad Pro"/>
                <a:ea typeface="Myriad Pro"/>
                <a:cs typeface="Myriad Pro"/>
                <a:sym typeface="Myriad Pro"/>
              </a:rPr>
              <a:t>structure.</a:t>
            </a:r>
          </a:p>
        </p:txBody>
      </p:sp>
    </p:spTree>
    <p:extLst>
      <p:ext uri="{BB962C8B-B14F-4D97-AF65-F5344CB8AC3E}">
        <p14:creationId xmlns:p14="http://schemas.microsoft.com/office/powerpoint/2010/main" val="1761807577"/>
      </p:ext>
    </p:extLst>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102741" y="274639"/>
            <a:ext cx="8938517" cy="1066128"/>
          </a:xfrm>
          <a:prstGeom prst="rect">
            <a:avLst/>
          </a:prstGeom>
        </p:spPr>
        <p:txBody>
          <a:bodyPr>
            <a:normAutofit fontScale="90000"/>
          </a:bodyPr>
          <a:lstStyle>
            <a:lvl1pPr>
              <a:defRPr b="1"/>
            </a:lvl1pPr>
          </a:lstStyle>
          <a:p>
            <a:r>
              <a:rPr lang="en-GB" sz="3600" dirty="0"/>
              <a:t>Network Analysis in Stakeholder Engagement</a:t>
            </a:r>
            <a:endParaRPr sz="3600" dirty="0"/>
          </a:p>
        </p:txBody>
      </p:sp>
      <p:sp>
        <p:nvSpPr>
          <p:cNvPr id="131" name="= current or medium to long-term challenges a business faces…"/>
          <p:cNvSpPr txBox="1">
            <a:spLocks noGrp="1"/>
          </p:cNvSpPr>
          <p:nvPr>
            <p:ph type="body" idx="1"/>
          </p:nvPr>
        </p:nvSpPr>
        <p:spPr>
          <a:xfrm>
            <a:off x="102741" y="1222626"/>
            <a:ext cx="8856323" cy="4294608"/>
          </a:xfrm>
          <a:prstGeom prst="rect">
            <a:avLst/>
          </a:prstGeom>
        </p:spPr>
        <p:txBody>
          <a:bodyPr>
            <a:normAutofit/>
          </a:bodyPr>
          <a:lstStyle/>
          <a:p>
            <a:pPr algn="just">
              <a:lnSpc>
                <a:spcPct val="107000"/>
              </a:lnSpc>
              <a:spcAft>
                <a:spcPts val="800"/>
              </a:spcAft>
            </a:pPr>
            <a:r>
              <a:rPr lang="en-GB" sz="2800" b="1" i="0" u="none" strike="noStrike" baseline="0" dirty="0"/>
              <a:t>Assumptions</a:t>
            </a:r>
            <a:r>
              <a:rPr lang="en-GB" sz="3200" kern="100" dirty="0">
                <a:ea typeface="Calibri" panose="020F0502020204030204" pitchFamily="34" charset="0"/>
                <a:cs typeface="Times New Roman" panose="02020603050405020304" pitchFamily="18" charset="0"/>
              </a:rPr>
              <a:t> in</a:t>
            </a:r>
            <a:r>
              <a:rPr lang="en-GB" sz="3200" kern="100" dirty="0">
                <a:effectLst/>
                <a:ea typeface="Calibri" panose="020F0502020204030204" pitchFamily="34" charset="0"/>
                <a:cs typeface="Times New Roman" panose="02020603050405020304" pitchFamily="18" charset="0"/>
              </a:rPr>
              <a:t> network analysis.</a:t>
            </a:r>
          </a:p>
          <a:p>
            <a:pPr marL="0" indent="0" algn="just">
              <a:lnSpc>
                <a:spcPct val="107000"/>
              </a:lnSpc>
              <a:spcAft>
                <a:spcPts val="800"/>
              </a:spcAft>
              <a:buNone/>
            </a:pPr>
            <a:endParaRPr lang="en-GB" sz="3200" kern="100" dirty="0">
              <a:effectLst/>
              <a:ea typeface="Calibri" panose="020F0502020204030204" pitchFamily="34" charset="0"/>
              <a:cs typeface="Times New Roman" panose="02020603050405020304" pitchFamily="18" charset="0"/>
            </a:endParaRPr>
          </a:p>
          <a:p>
            <a:pPr marL="0" indent="0" algn="l">
              <a:buNone/>
            </a:pPr>
            <a:endParaRPr lang="en-GB" sz="3400" dirty="0"/>
          </a:p>
        </p:txBody>
      </p:sp>
      <p:graphicFrame>
        <p:nvGraphicFramePr>
          <p:cNvPr id="2" name="Diagram 1">
            <a:extLst>
              <a:ext uri="{FF2B5EF4-FFF2-40B4-BE49-F238E27FC236}">
                <a16:creationId xmlns:a16="http://schemas.microsoft.com/office/drawing/2014/main" id="{93C2213D-79F5-6458-D4D6-ABAFBDBFCB24}"/>
              </a:ext>
            </a:extLst>
          </p:cNvPr>
          <p:cNvGraphicFramePr/>
          <p:nvPr>
            <p:extLst>
              <p:ext uri="{D42A27DB-BD31-4B8C-83A1-F6EECF244321}">
                <p14:modId xmlns:p14="http://schemas.microsoft.com/office/powerpoint/2010/main" val="3575122332"/>
              </p:ext>
            </p:extLst>
          </p:nvPr>
        </p:nvGraphicFramePr>
        <p:xfrm>
          <a:off x="842481" y="1839074"/>
          <a:ext cx="7746716" cy="3796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37888741"/>
      </p:ext>
    </p:extLst>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 name="What are common usual business problems?"/>
          <p:cNvSpPr txBox="1">
            <a:spLocks noGrp="1"/>
          </p:cNvSpPr>
          <p:nvPr>
            <p:ph type="title"/>
          </p:nvPr>
        </p:nvSpPr>
        <p:spPr>
          <a:xfrm>
            <a:off x="246580" y="274638"/>
            <a:ext cx="8558373" cy="1143001"/>
          </a:xfrm>
          <a:prstGeom prst="rect">
            <a:avLst/>
          </a:prstGeom>
        </p:spPr>
        <p:txBody>
          <a:bodyPr>
            <a:normAutofit fontScale="90000"/>
          </a:bodyPr>
          <a:lstStyle>
            <a:lvl1pPr>
              <a:defRPr b="1"/>
            </a:lvl1pPr>
          </a:lstStyle>
          <a:p>
            <a:r>
              <a:rPr lang="en-GB" sz="4800" dirty="0">
                <a:solidFill>
                  <a:srgbClr val="FF0000"/>
                </a:solidFill>
              </a:rPr>
              <a:t>Stakeholder Engagement and Theories</a:t>
            </a:r>
            <a:endParaRPr sz="4800" dirty="0">
              <a:solidFill>
                <a:srgbClr val="FF0000"/>
              </a:solidFill>
            </a:endParaRPr>
          </a:p>
        </p:txBody>
      </p:sp>
      <p:sp>
        <p:nvSpPr>
          <p:cNvPr id="197" name="Double-click to edit"/>
          <p:cNvSpPr txBox="1">
            <a:spLocks noGrp="1"/>
          </p:cNvSpPr>
          <p:nvPr>
            <p:ph type="body" idx="1"/>
          </p:nvPr>
        </p:nvSpPr>
        <p:spPr>
          <a:xfrm>
            <a:off x="246579" y="1520632"/>
            <a:ext cx="8654927" cy="3996602"/>
          </a:xfrm>
          <a:prstGeom prst="rect">
            <a:avLst/>
          </a:prstGeom>
        </p:spPr>
        <p:txBody>
          <a:bodyPr>
            <a:normAutofit/>
          </a:bodyPr>
          <a:lstStyle/>
          <a:p>
            <a:pPr marL="0" indent="0" algn="ctr">
              <a:buNone/>
            </a:pPr>
            <a:endParaRPr lang="en-GB" sz="4400" b="1" dirty="0"/>
          </a:p>
          <a:p>
            <a:pPr marL="0" indent="0" algn="ctr">
              <a:buNone/>
            </a:pPr>
            <a:r>
              <a:rPr lang="en-GB" sz="3600" b="1" i="0" dirty="0">
                <a:solidFill>
                  <a:srgbClr val="000000"/>
                </a:solidFill>
                <a:effectLst/>
              </a:rPr>
              <a:t>Stakeholder Engagement Examples and Successful Campaigns @:</a:t>
            </a:r>
          </a:p>
          <a:p>
            <a:pPr marL="0" indent="0" algn="ctr">
              <a:buNone/>
            </a:pPr>
            <a:r>
              <a:rPr lang="en-GB" sz="3600" b="1" i="0" dirty="0">
                <a:solidFill>
                  <a:srgbClr val="000000"/>
                </a:solidFill>
                <a:effectLst/>
                <a:hlinkClick r:id="rId2"/>
              </a:rPr>
              <a:t>https://simplystakeholders.com/stakeholder-engagement-campaigns/</a:t>
            </a:r>
            <a:endParaRPr lang="en-GB" sz="3600" b="1" i="0" dirty="0">
              <a:solidFill>
                <a:srgbClr val="000000"/>
              </a:solidFill>
              <a:effectLst/>
            </a:endParaRPr>
          </a:p>
          <a:p>
            <a:pPr marL="0" indent="0" algn="ctr">
              <a:buNone/>
            </a:pPr>
            <a:endParaRPr lang="en-GB" sz="3600" b="1" i="0" dirty="0">
              <a:solidFill>
                <a:srgbClr val="000000"/>
              </a:solidFill>
              <a:effectLst/>
            </a:endParaRPr>
          </a:p>
          <a:p>
            <a:pPr marL="0" indent="0" algn="ctr">
              <a:buNone/>
            </a:pPr>
            <a:endParaRPr lang="en-GB" sz="4400" b="1" dirty="0">
              <a:solidFill>
                <a:srgbClr val="FF0000"/>
              </a:solidFill>
            </a:endParaRPr>
          </a:p>
        </p:txBody>
      </p:sp>
    </p:spTree>
    <p:extLst>
      <p:ext uri="{BB962C8B-B14F-4D97-AF65-F5344CB8AC3E}">
        <p14:creationId xmlns:p14="http://schemas.microsoft.com/office/powerpoint/2010/main" val="99282061"/>
      </p:ext>
    </p:extLst>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 name="What are common usual business problems?"/>
          <p:cNvSpPr txBox="1">
            <a:spLocks noGrp="1"/>
          </p:cNvSpPr>
          <p:nvPr>
            <p:ph type="title"/>
          </p:nvPr>
        </p:nvSpPr>
        <p:spPr>
          <a:xfrm>
            <a:off x="246580" y="274638"/>
            <a:ext cx="8558373" cy="1143001"/>
          </a:xfrm>
          <a:prstGeom prst="rect">
            <a:avLst/>
          </a:prstGeom>
        </p:spPr>
        <p:txBody>
          <a:bodyPr>
            <a:normAutofit/>
          </a:bodyPr>
          <a:lstStyle>
            <a:lvl1pPr>
              <a:defRPr b="1"/>
            </a:lvl1pPr>
          </a:lstStyle>
          <a:p>
            <a:r>
              <a:rPr lang="en-GB" sz="4800" b="1" u="none" strike="noStrike" baseline="0" dirty="0"/>
              <a:t>Break!</a:t>
            </a:r>
            <a:endParaRPr sz="4800" dirty="0">
              <a:solidFill>
                <a:srgbClr val="FF0000"/>
              </a:solidFill>
            </a:endParaRPr>
          </a:p>
        </p:txBody>
      </p:sp>
      <p:sp>
        <p:nvSpPr>
          <p:cNvPr id="197" name="Double-click to edit"/>
          <p:cNvSpPr txBox="1">
            <a:spLocks noGrp="1"/>
          </p:cNvSpPr>
          <p:nvPr>
            <p:ph type="body" idx="1"/>
          </p:nvPr>
        </p:nvSpPr>
        <p:spPr>
          <a:xfrm>
            <a:off x="246580" y="1253448"/>
            <a:ext cx="8440220" cy="4263786"/>
          </a:xfrm>
          <a:prstGeom prst="rect">
            <a:avLst/>
          </a:prstGeom>
        </p:spPr>
        <p:txBody>
          <a:bodyPr>
            <a:normAutofit/>
          </a:bodyPr>
          <a:lstStyle/>
          <a:p>
            <a:pPr marL="0" indent="0" algn="ctr">
              <a:buNone/>
            </a:pPr>
            <a:endParaRPr lang="en-GB" sz="4400" b="1" dirty="0"/>
          </a:p>
          <a:p>
            <a:pPr marL="0" indent="0" algn="ctr">
              <a:buNone/>
            </a:pPr>
            <a:endParaRPr lang="en-GB" sz="4400" b="1" dirty="0"/>
          </a:p>
          <a:p>
            <a:pPr marL="0" indent="0" algn="ctr">
              <a:buNone/>
            </a:pPr>
            <a:r>
              <a:rPr lang="en-GB" sz="4400" b="1" dirty="0"/>
              <a:t>Break Time!</a:t>
            </a:r>
            <a:endParaRPr lang="en-GB" sz="4400" b="1" dirty="0">
              <a:solidFill>
                <a:srgbClr val="FF0000"/>
              </a:solidFill>
            </a:endParaRPr>
          </a:p>
        </p:txBody>
      </p:sp>
    </p:spTree>
    <p:extLst>
      <p:ext uri="{BB962C8B-B14F-4D97-AF65-F5344CB8AC3E}">
        <p14:creationId xmlns:p14="http://schemas.microsoft.com/office/powerpoint/2010/main" val="2385078952"/>
      </p:ext>
    </p:extLst>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 name="What are common usual business problems?"/>
          <p:cNvSpPr txBox="1">
            <a:spLocks noGrp="1"/>
          </p:cNvSpPr>
          <p:nvPr>
            <p:ph type="title"/>
          </p:nvPr>
        </p:nvSpPr>
        <p:spPr>
          <a:xfrm>
            <a:off x="246580" y="274638"/>
            <a:ext cx="8558373" cy="1143001"/>
          </a:xfrm>
          <a:prstGeom prst="rect">
            <a:avLst/>
          </a:prstGeom>
        </p:spPr>
        <p:txBody>
          <a:bodyPr>
            <a:normAutofit fontScale="90000"/>
          </a:bodyPr>
          <a:lstStyle>
            <a:lvl1pPr>
              <a:defRPr b="1"/>
            </a:lvl1pPr>
          </a:lstStyle>
          <a:p>
            <a:br>
              <a:rPr lang="en-GB" sz="4800" b="1" i="0" u="none" strike="noStrike" baseline="0" dirty="0">
                <a:solidFill>
                  <a:srgbClr val="000000"/>
                </a:solidFill>
              </a:rPr>
            </a:br>
            <a:r>
              <a:rPr lang="en-GB" sz="4800" b="1" i="0" u="none" strike="noStrike" baseline="0" dirty="0">
                <a:solidFill>
                  <a:srgbClr val="000000"/>
                </a:solidFill>
              </a:rPr>
              <a:t>Resource Dependence Theory</a:t>
            </a:r>
            <a:br>
              <a:rPr lang="en-GB" sz="4800" b="1" i="0" u="none" strike="noStrike" baseline="0" dirty="0">
                <a:solidFill>
                  <a:srgbClr val="000000"/>
                </a:solidFill>
              </a:rPr>
            </a:br>
            <a:endParaRPr sz="4800" dirty="0">
              <a:solidFill>
                <a:srgbClr val="FF0000"/>
              </a:solidFill>
            </a:endParaRPr>
          </a:p>
        </p:txBody>
      </p:sp>
      <p:sp>
        <p:nvSpPr>
          <p:cNvPr id="197" name="Double-click to edit"/>
          <p:cNvSpPr txBox="1">
            <a:spLocks noGrp="1"/>
          </p:cNvSpPr>
          <p:nvPr>
            <p:ph type="body" idx="1"/>
          </p:nvPr>
        </p:nvSpPr>
        <p:spPr>
          <a:xfrm>
            <a:off x="246580" y="1253448"/>
            <a:ext cx="8440220" cy="4263786"/>
          </a:xfrm>
          <a:prstGeom prst="rect">
            <a:avLst/>
          </a:prstGeom>
        </p:spPr>
        <p:txBody>
          <a:bodyPr>
            <a:normAutofit/>
          </a:bodyPr>
          <a:lstStyle/>
          <a:p>
            <a:pPr marL="0" indent="0" algn="ctr">
              <a:buNone/>
            </a:pPr>
            <a:endParaRPr lang="en-GB" sz="4400" b="1" dirty="0"/>
          </a:p>
          <a:p>
            <a:pPr marL="0" indent="0" algn="ctr">
              <a:buNone/>
            </a:pPr>
            <a:endParaRPr lang="en-GB" sz="4400" b="1" dirty="0"/>
          </a:p>
          <a:p>
            <a:pPr marL="0" indent="0" algn="ctr">
              <a:buNone/>
            </a:pPr>
            <a:r>
              <a:rPr lang="en-GB" sz="3600" b="1" i="0" u="none" strike="noStrike" baseline="0" dirty="0">
                <a:solidFill>
                  <a:srgbClr val="FF0000"/>
                </a:solidFill>
              </a:rPr>
              <a:t>Resource Dependence Theory</a:t>
            </a:r>
            <a:br>
              <a:rPr lang="en-GB" sz="3600" b="1" i="0" u="none" strike="noStrike" baseline="0" dirty="0">
                <a:solidFill>
                  <a:srgbClr val="FF0000"/>
                </a:solidFill>
              </a:rPr>
            </a:br>
            <a:r>
              <a:rPr lang="en-GB" sz="3600" b="1" dirty="0">
                <a:solidFill>
                  <a:srgbClr val="FF0000"/>
                </a:solidFill>
              </a:rPr>
              <a:t>in Stakeholder Relationship Management</a:t>
            </a:r>
          </a:p>
        </p:txBody>
      </p:sp>
    </p:spTree>
    <p:extLst>
      <p:ext uri="{BB962C8B-B14F-4D97-AF65-F5344CB8AC3E}">
        <p14:creationId xmlns:p14="http://schemas.microsoft.com/office/powerpoint/2010/main" val="3567580404"/>
      </p:ext>
    </p:extLst>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503434" y="274639"/>
            <a:ext cx="8183366" cy="1066128"/>
          </a:xfrm>
          <a:prstGeom prst="rect">
            <a:avLst/>
          </a:prstGeom>
        </p:spPr>
        <p:txBody>
          <a:bodyPr>
            <a:normAutofit fontScale="90000"/>
          </a:bodyPr>
          <a:lstStyle>
            <a:lvl1pPr>
              <a:defRPr b="1"/>
            </a:lvl1pPr>
          </a:lstStyle>
          <a:p>
            <a:r>
              <a:rPr lang="en-GB" sz="3600" i="0" u="none" strike="noStrike" baseline="0" dirty="0">
                <a:solidFill>
                  <a:srgbClr val="000000"/>
                </a:solidFill>
              </a:rPr>
              <a:t>Resource Dependence Theory</a:t>
            </a:r>
            <a:br>
              <a:rPr lang="en-GB" sz="3600" b="0" i="0" u="none" strike="noStrike" baseline="0" dirty="0">
                <a:solidFill>
                  <a:srgbClr val="000000"/>
                </a:solidFill>
                <a:latin typeface="YjdyfbAdvPTimesB"/>
              </a:rPr>
            </a:br>
            <a:r>
              <a:rPr lang="en-GB" sz="3600" dirty="0"/>
              <a:t>in Stakeholder Relationship Management</a:t>
            </a:r>
            <a:endParaRPr sz="3600" dirty="0"/>
          </a:p>
        </p:txBody>
      </p:sp>
      <p:sp>
        <p:nvSpPr>
          <p:cNvPr id="131" name="= current or medium to long-term challenges a business faces…"/>
          <p:cNvSpPr txBox="1">
            <a:spLocks noGrp="1"/>
          </p:cNvSpPr>
          <p:nvPr>
            <p:ph type="body" idx="1"/>
          </p:nvPr>
        </p:nvSpPr>
        <p:spPr>
          <a:xfrm>
            <a:off x="503434" y="1783531"/>
            <a:ext cx="8183366" cy="4014359"/>
          </a:xfrm>
          <a:prstGeom prst="rect">
            <a:avLst/>
          </a:prstGeom>
        </p:spPr>
        <p:txBody>
          <a:bodyPr>
            <a:normAutofit lnSpcReduction="10000"/>
          </a:bodyPr>
          <a:lstStyle/>
          <a:p>
            <a:pPr marL="0" indent="0" algn="just">
              <a:buNone/>
            </a:pPr>
            <a:r>
              <a:rPr lang="en-GB" b="1" i="0" u="none" strike="noStrike" baseline="0" dirty="0">
                <a:solidFill>
                  <a:srgbClr val="000000"/>
                </a:solidFill>
              </a:rPr>
              <a:t>Resource Dependence Theory</a:t>
            </a:r>
          </a:p>
          <a:p>
            <a:pPr algn="just"/>
            <a:r>
              <a:rPr lang="en-GB" b="0" i="0" u="none" strike="noStrike" baseline="0" dirty="0">
                <a:solidFill>
                  <a:schemeClr val="tx1"/>
                </a:solidFill>
              </a:rPr>
              <a:t>Resource dependence theory studies an </a:t>
            </a:r>
            <a:r>
              <a:rPr lang="en-GB" b="0" i="0" u="sng" strike="noStrike" baseline="0" dirty="0">
                <a:solidFill>
                  <a:schemeClr val="tx1"/>
                </a:solidFill>
              </a:rPr>
              <a:t>organization’s behaviour in the attainment of resources </a:t>
            </a:r>
            <a:r>
              <a:rPr lang="en-GB" b="0" i="0" u="none" strike="noStrike" baseline="0" dirty="0">
                <a:solidFill>
                  <a:schemeClr val="tx1"/>
                </a:solidFill>
              </a:rPr>
              <a:t>(Pfeffer and </a:t>
            </a:r>
            <a:r>
              <a:rPr lang="en-GB" b="0" i="0" u="none" strike="noStrike" baseline="0" dirty="0" err="1">
                <a:solidFill>
                  <a:schemeClr val="tx1"/>
                </a:solidFill>
              </a:rPr>
              <a:t>Salancik</a:t>
            </a:r>
            <a:r>
              <a:rPr lang="en-GB" b="0" i="0" u="none" strike="noStrike" baseline="0" dirty="0">
                <a:solidFill>
                  <a:schemeClr val="tx1"/>
                </a:solidFill>
              </a:rPr>
              <a:t> 1978) outside its immediate ownership. </a:t>
            </a:r>
          </a:p>
          <a:p>
            <a:pPr algn="just"/>
            <a:endParaRPr lang="en-GB" b="0" i="0" u="none" strike="noStrike" baseline="0" dirty="0">
              <a:solidFill>
                <a:schemeClr val="tx1"/>
              </a:solidFill>
            </a:endParaRPr>
          </a:p>
          <a:p>
            <a:pPr algn="just"/>
            <a:r>
              <a:rPr lang="en-GB" b="0" i="0" u="none" strike="noStrike" baseline="0" dirty="0">
                <a:solidFill>
                  <a:schemeClr val="tx1"/>
                </a:solidFill>
              </a:rPr>
              <a:t>Thus, it investigates how the </a:t>
            </a:r>
            <a:r>
              <a:rPr lang="en-GB" b="0" i="0" u="sng" strike="noStrike" baseline="0" dirty="0">
                <a:solidFill>
                  <a:schemeClr val="tx1"/>
                </a:solidFill>
              </a:rPr>
              <a:t>process of gaining ownership or control of external resources necessary to carry on the business affects the strategy, structure of the organization, and development of internal resources and alliances to reduce uncertainty to access these external resources. </a:t>
            </a:r>
          </a:p>
        </p:txBody>
      </p:sp>
    </p:spTree>
    <p:extLst>
      <p:ext uri="{BB962C8B-B14F-4D97-AF65-F5344CB8AC3E}">
        <p14:creationId xmlns:p14="http://schemas.microsoft.com/office/powerpoint/2010/main" val="3176672593"/>
      </p:ext>
    </p:extLst>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503434" y="274639"/>
            <a:ext cx="8183366" cy="1066128"/>
          </a:xfrm>
          <a:prstGeom prst="rect">
            <a:avLst/>
          </a:prstGeom>
        </p:spPr>
        <p:txBody>
          <a:bodyPr>
            <a:normAutofit fontScale="90000"/>
          </a:bodyPr>
          <a:lstStyle>
            <a:lvl1pPr>
              <a:defRPr b="1"/>
            </a:lvl1pPr>
          </a:lstStyle>
          <a:p>
            <a:r>
              <a:rPr lang="en-GB" sz="3600" i="0" u="none" strike="noStrike" baseline="0" dirty="0">
                <a:solidFill>
                  <a:srgbClr val="000000"/>
                </a:solidFill>
              </a:rPr>
              <a:t>Resource Dependence Theory</a:t>
            </a:r>
            <a:br>
              <a:rPr lang="en-GB" sz="3600" b="0" i="0" u="none" strike="noStrike" baseline="0" dirty="0">
                <a:solidFill>
                  <a:srgbClr val="000000"/>
                </a:solidFill>
                <a:latin typeface="YjdyfbAdvPTimesB"/>
              </a:rPr>
            </a:br>
            <a:r>
              <a:rPr lang="en-GB" sz="3600" dirty="0"/>
              <a:t>in Stakeholder Relationship Management</a:t>
            </a:r>
            <a:endParaRPr sz="3600" dirty="0"/>
          </a:p>
        </p:txBody>
      </p:sp>
      <p:sp>
        <p:nvSpPr>
          <p:cNvPr id="131" name="= current or medium to long-term challenges a business faces…"/>
          <p:cNvSpPr txBox="1">
            <a:spLocks noGrp="1"/>
          </p:cNvSpPr>
          <p:nvPr>
            <p:ph type="body" idx="1"/>
          </p:nvPr>
        </p:nvSpPr>
        <p:spPr>
          <a:xfrm>
            <a:off x="503434" y="1647730"/>
            <a:ext cx="8455630" cy="3869503"/>
          </a:xfrm>
          <a:prstGeom prst="rect">
            <a:avLst/>
          </a:prstGeom>
        </p:spPr>
        <p:txBody>
          <a:bodyPr>
            <a:normAutofit lnSpcReduction="10000"/>
          </a:bodyPr>
          <a:lstStyle/>
          <a:p>
            <a:pPr marL="0" indent="0" algn="just">
              <a:buNone/>
            </a:pPr>
            <a:r>
              <a:rPr lang="en-GB" b="1" i="0" u="none" strike="noStrike" baseline="0" dirty="0">
                <a:solidFill>
                  <a:srgbClr val="000000"/>
                </a:solidFill>
              </a:rPr>
              <a:t>Resource Dependence Theory</a:t>
            </a:r>
          </a:p>
          <a:p>
            <a:pPr algn="just"/>
            <a:r>
              <a:rPr lang="en-GB" b="0" i="0" u="sng" strike="noStrike" baseline="0" dirty="0">
                <a:solidFill>
                  <a:schemeClr val="tx1"/>
                </a:solidFill>
              </a:rPr>
              <a:t>The power held by stakeholders constrains access and is a critical variable that is directly </a:t>
            </a:r>
            <a:r>
              <a:rPr lang="en-GB" b="0" i="0" u="none" strike="noStrike" baseline="0" dirty="0">
                <a:solidFill>
                  <a:schemeClr val="tx1"/>
                </a:solidFill>
              </a:rPr>
              <a:t>linked to resource dependence (Ulrich and Barney 1984).</a:t>
            </a:r>
          </a:p>
          <a:p>
            <a:pPr algn="just"/>
            <a:endParaRPr lang="en-GB" dirty="0">
              <a:solidFill>
                <a:schemeClr val="tx1"/>
              </a:solidFill>
            </a:endParaRPr>
          </a:p>
          <a:p>
            <a:pPr algn="just"/>
            <a:r>
              <a:rPr lang="en-GB" b="0" i="0" u="none" strike="noStrike" baseline="0" dirty="0">
                <a:solidFill>
                  <a:schemeClr val="tx1"/>
                </a:solidFill>
              </a:rPr>
              <a:t>Pfeffer and </a:t>
            </a:r>
            <a:r>
              <a:rPr lang="en-GB" b="0" i="0" u="none" strike="noStrike" baseline="0" dirty="0" err="1">
                <a:solidFill>
                  <a:schemeClr val="tx1"/>
                </a:solidFill>
              </a:rPr>
              <a:t>Salancik</a:t>
            </a:r>
            <a:r>
              <a:rPr lang="en-GB" b="0" i="0" u="none" strike="noStrike" baseline="0" dirty="0">
                <a:solidFill>
                  <a:schemeClr val="tx1"/>
                </a:solidFill>
              </a:rPr>
              <a:t> (1978) suggested that to reduce</a:t>
            </a:r>
          </a:p>
          <a:p>
            <a:pPr marL="0" indent="0" algn="just">
              <a:buNone/>
            </a:pPr>
            <a:r>
              <a:rPr lang="en-GB" b="0" i="0" u="none" strike="noStrike" baseline="0" dirty="0">
                <a:solidFill>
                  <a:schemeClr val="tx1"/>
                </a:solidFill>
              </a:rPr>
              <a:t>   uncertainty related to this dependency companies develop</a:t>
            </a:r>
          </a:p>
          <a:p>
            <a:pPr marL="0" indent="0" algn="just">
              <a:buNone/>
            </a:pPr>
            <a:r>
              <a:rPr lang="en-GB" b="0" i="0" u="none" strike="noStrike" baseline="0" dirty="0">
                <a:solidFill>
                  <a:schemeClr val="tx1"/>
                </a:solidFill>
              </a:rPr>
              <a:t>   internal capabilities through the board of directors and</a:t>
            </a:r>
          </a:p>
          <a:p>
            <a:pPr marL="0" indent="0" algn="just">
              <a:buNone/>
            </a:pPr>
            <a:r>
              <a:rPr lang="en-GB" b="0" i="0" u="none" strike="noStrike" baseline="0" dirty="0">
                <a:solidFill>
                  <a:schemeClr val="tx1"/>
                </a:solidFill>
              </a:rPr>
              <a:t>   create joint ventures and other inter-organizational </a:t>
            </a:r>
          </a:p>
          <a:p>
            <a:pPr marL="0" indent="0" algn="just">
              <a:buNone/>
            </a:pPr>
            <a:r>
              <a:rPr lang="en-GB" dirty="0">
                <a:solidFill>
                  <a:schemeClr val="tx1"/>
                </a:solidFill>
              </a:rPr>
              <a:t>  </a:t>
            </a:r>
            <a:r>
              <a:rPr lang="en-GB" b="0" i="0" u="none" strike="noStrike" baseline="0" dirty="0">
                <a:solidFill>
                  <a:schemeClr val="tx1"/>
                </a:solidFill>
              </a:rPr>
              <a:t> relationships with external stakeholders.</a:t>
            </a:r>
            <a:endParaRPr lang="en-GB" b="0" u="none" strike="noStrike" baseline="0" dirty="0">
              <a:solidFill>
                <a:schemeClr val="tx1"/>
              </a:solidFill>
            </a:endParaRPr>
          </a:p>
        </p:txBody>
      </p:sp>
    </p:spTree>
    <p:extLst>
      <p:ext uri="{BB962C8B-B14F-4D97-AF65-F5344CB8AC3E}">
        <p14:creationId xmlns:p14="http://schemas.microsoft.com/office/powerpoint/2010/main" val="2027335093"/>
      </p:ext>
    </p:extLst>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503434" y="274639"/>
            <a:ext cx="8183366" cy="1066128"/>
          </a:xfrm>
          <a:prstGeom prst="rect">
            <a:avLst/>
          </a:prstGeom>
        </p:spPr>
        <p:txBody>
          <a:bodyPr>
            <a:normAutofit fontScale="90000"/>
          </a:bodyPr>
          <a:lstStyle>
            <a:lvl1pPr>
              <a:defRPr b="1"/>
            </a:lvl1pPr>
          </a:lstStyle>
          <a:p>
            <a:r>
              <a:rPr lang="en-GB" sz="3600" i="0" u="none" strike="noStrike" baseline="0" dirty="0">
                <a:solidFill>
                  <a:srgbClr val="000000"/>
                </a:solidFill>
              </a:rPr>
              <a:t>Resource Dependence Theory</a:t>
            </a:r>
            <a:br>
              <a:rPr lang="en-GB" sz="3600" b="0" i="0" u="none" strike="noStrike" baseline="0" dirty="0">
                <a:solidFill>
                  <a:srgbClr val="000000"/>
                </a:solidFill>
                <a:latin typeface="YjdyfbAdvPTimesB"/>
              </a:rPr>
            </a:br>
            <a:r>
              <a:rPr lang="en-GB" sz="3600" dirty="0"/>
              <a:t>in Stakeholder Relationship Management</a:t>
            </a:r>
            <a:endParaRPr sz="3600" dirty="0"/>
          </a:p>
        </p:txBody>
      </p:sp>
      <p:sp>
        <p:nvSpPr>
          <p:cNvPr id="131" name="= current or medium to long-term challenges a business faces…"/>
          <p:cNvSpPr txBox="1">
            <a:spLocks noGrp="1"/>
          </p:cNvSpPr>
          <p:nvPr>
            <p:ph type="body" idx="1"/>
          </p:nvPr>
        </p:nvSpPr>
        <p:spPr>
          <a:xfrm>
            <a:off x="527034" y="1557604"/>
            <a:ext cx="8089931" cy="4294608"/>
          </a:xfrm>
          <a:prstGeom prst="rect">
            <a:avLst/>
          </a:prstGeom>
        </p:spPr>
        <p:txBody>
          <a:bodyPr>
            <a:normAutofit fontScale="92500"/>
          </a:bodyPr>
          <a:lstStyle/>
          <a:p>
            <a:pPr marL="0" indent="0" algn="just">
              <a:buNone/>
            </a:pPr>
            <a:r>
              <a:rPr lang="en-GB" b="1" i="0" u="none" strike="noStrike" baseline="0" dirty="0">
                <a:solidFill>
                  <a:srgbClr val="000000"/>
                </a:solidFill>
              </a:rPr>
              <a:t>Resource Dependence Theory</a:t>
            </a:r>
          </a:p>
          <a:p>
            <a:pPr marL="0" indent="0" algn="just">
              <a:buNone/>
            </a:pPr>
            <a:r>
              <a:rPr lang="en-GB" b="0" i="0" u="none" strike="noStrike" baseline="0" dirty="0">
                <a:solidFill>
                  <a:schemeClr val="tx1"/>
                </a:solidFill>
              </a:rPr>
              <a:t>According to this view, RDT focuses on board structure and composition through characteristics, such as board size, inside/outside directors, and their link to external dependency and strategy </a:t>
            </a:r>
          </a:p>
          <a:p>
            <a:pPr marL="0" indent="0" algn="just">
              <a:buNone/>
            </a:pPr>
            <a:endParaRPr lang="en-GB" b="0" i="0" u="none" strike="noStrike" baseline="0" dirty="0">
              <a:solidFill>
                <a:schemeClr val="tx1"/>
              </a:solidFill>
            </a:endParaRPr>
          </a:p>
          <a:p>
            <a:pPr marL="0" indent="0" algn="just">
              <a:buNone/>
            </a:pPr>
            <a:r>
              <a:rPr lang="en-GB" b="0" i="0" u="none" strike="noStrike" baseline="0" dirty="0">
                <a:solidFill>
                  <a:schemeClr val="tx1"/>
                </a:solidFill>
              </a:rPr>
              <a:t>RDT also relates to the board’s role in improved environmental</a:t>
            </a:r>
          </a:p>
          <a:p>
            <a:pPr marL="0" indent="0" algn="just">
              <a:buNone/>
            </a:pPr>
            <a:r>
              <a:rPr lang="en-GB" b="0" i="0" u="none" strike="noStrike" baseline="0" dirty="0">
                <a:solidFill>
                  <a:schemeClr val="tx1"/>
                </a:solidFill>
              </a:rPr>
              <a:t>performance have investigated characteristics such as age,</a:t>
            </a:r>
          </a:p>
          <a:p>
            <a:pPr marL="0" indent="0" algn="just">
              <a:buNone/>
            </a:pPr>
            <a:r>
              <a:rPr lang="en-GB" b="0" i="0" u="none" strike="noStrike" baseline="0" dirty="0">
                <a:solidFill>
                  <a:schemeClr val="tx1"/>
                </a:solidFill>
              </a:rPr>
              <a:t>gender, background, educational level, experience and board functions (e.g., a board committee</a:t>
            </a:r>
          </a:p>
          <a:p>
            <a:pPr marL="0" indent="0" algn="just">
              <a:buNone/>
            </a:pPr>
            <a:r>
              <a:rPr lang="en-GB" b="0" i="0" u="none" strike="noStrike" baseline="0" dirty="0">
                <a:solidFill>
                  <a:schemeClr val="tx1"/>
                </a:solidFill>
              </a:rPr>
              <a:t>dedicated to sustainability issues).</a:t>
            </a:r>
            <a:endParaRPr lang="en-GB" b="0" u="none" strike="noStrike" baseline="0" dirty="0">
              <a:solidFill>
                <a:schemeClr val="tx1"/>
              </a:solidFill>
            </a:endParaRPr>
          </a:p>
        </p:txBody>
      </p:sp>
    </p:spTree>
    <p:extLst>
      <p:ext uri="{BB962C8B-B14F-4D97-AF65-F5344CB8AC3E}">
        <p14:creationId xmlns:p14="http://schemas.microsoft.com/office/powerpoint/2010/main" val="3567389342"/>
      </p:ext>
    </p:extLst>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503434" y="274639"/>
            <a:ext cx="8183366" cy="1066128"/>
          </a:xfrm>
          <a:prstGeom prst="rect">
            <a:avLst/>
          </a:prstGeom>
        </p:spPr>
        <p:txBody>
          <a:bodyPr>
            <a:normAutofit fontScale="90000"/>
          </a:bodyPr>
          <a:lstStyle>
            <a:lvl1pPr>
              <a:defRPr b="1"/>
            </a:lvl1pPr>
          </a:lstStyle>
          <a:p>
            <a:r>
              <a:rPr lang="en-GB" sz="3600" i="0" u="none" strike="noStrike" baseline="0" dirty="0">
                <a:solidFill>
                  <a:srgbClr val="000000"/>
                </a:solidFill>
              </a:rPr>
              <a:t>Resource Dependence Theory</a:t>
            </a:r>
            <a:br>
              <a:rPr lang="en-GB" sz="3600" b="0" i="0" u="none" strike="noStrike" baseline="0" dirty="0">
                <a:solidFill>
                  <a:srgbClr val="000000"/>
                </a:solidFill>
                <a:latin typeface="YjdyfbAdvPTimesB"/>
              </a:rPr>
            </a:br>
            <a:r>
              <a:rPr lang="en-GB" sz="3600" dirty="0"/>
              <a:t>in Stakeholder Relationship Management</a:t>
            </a:r>
            <a:endParaRPr sz="3600" dirty="0"/>
          </a:p>
        </p:txBody>
      </p:sp>
      <p:sp>
        <p:nvSpPr>
          <p:cNvPr id="131" name="= current or medium to long-term challenges a business faces…"/>
          <p:cNvSpPr txBox="1">
            <a:spLocks noGrp="1"/>
          </p:cNvSpPr>
          <p:nvPr>
            <p:ph type="body" idx="1"/>
          </p:nvPr>
        </p:nvSpPr>
        <p:spPr>
          <a:xfrm>
            <a:off x="398353" y="1819746"/>
            <a:ext cx="8062771" cy="3733701"/>
          </a:xfrm>
          <a:prstGeom prst="rect">
            <a:avLst/>
          </a:prstGeom>
        </p:spPr>
        <p:txBody>
          <a:bodyPr>
            <a:normAutofit fontScale="85000" lnSpcReduction="10000"/>
          </a:bodyPr>
          <a:lstStyle/>
          <a:p>
            <a:pPr marL="0" indent="0" algn="just">
              <a:buNone/>
            </a:pPr>
            <a:r>
              <a:rPr lang="en-GB" sz="3200" b="1" i="0" u="none" strike="noStrike" baseline="0" dirty="0">
                <a:solidFill>
                  <a:srgbClr val="000000"/>
                </a:solidFill>
              </a:rPr>
              <a:t>Resource Dependence Theory</a:t>
            </a:r>
          </a:p>
          <a:p>
            <a:pPr marL="0" indent="0" algn="just">
              <a:buNone/>
            </a:pPr>
            <a:r>
              <a:rPr lang="en-GB" b="0" i="0" u="none" strike="noStrike" baseline="0" dirty="0"/>
              <a:t>Another stream of RDT centres on the dynamic aspect of boards by perceiving them as channels through which information flows.</a:t>
            </a:r>
          </a:p>
          <a:p>
            <a:pPr marL="0" indent="0" algn="just">
              <a:buNone/>
            </a:pPr>
            <a:endParaRPr lang="en-GB" dirty="0"/>
          </a:p>
          <a:p>
            <a:pPr marL="0" indent="0" algn="just">
              <a:buNone/>
            </a:pPr>
            <a:r>
              <a:rPr lang="en-GB" b="0" i="0" u="none" strike="noStrike" baseline="0" dirty="0"/>
              <a:t>These channels are grounded in the relationships that the board members have or create with other boards, communities, and external stakeholders. </a:t>
            </a:r>
          </a:p>
          <a:p>
            <a:pPr marL="0" indent="0" algn="just">
              <a:buNone/>
            </a:pPr>
            <a:endParaRPr lang="en-GB" dirty="0"/>
          </a:p>
          <a:p>
            <a:pPr marL="0" indent="0" algn="just">
              <a:buNone/>
            </a:pPr>
            <a:r>
              <a:rPr lang="en-GB" b="0" i="0" u="none" strike="noStrike" baseline="0" dirty="0"/>
              <a:t>Board members can possess capabilities and knowledge or have access to preferential information and</a:t>
            </a:r>
          </a:p>
          <a:p>
            <a:pPr marL="0" indent="0" algn="just">
              <a:buNone/>
            </a:pPr>
            <a:r>
              <a:rPr lang="en-GB" b="0" i="0" u="none" strike="noStrike" baseline="0" dirty="0"/>
              <a:t>resources to reduce uncertainty.</a:t>
            </a:r>
            <a:endParaRPr lang="en-GB" b="0" u="none" strike="noStrike" baseline="0" dirty="0">
              <a:solidFill>
                <a:schemeClr val="tx1"/>
              </a:solidFill>
            </a:endParaRPr>
          </a:p>
        </p:txBody>
      </p:sp>
    </p:spTree>
    <p:extLst>
      <p:ext uri="{BB962C8B-B14F-4D97-AF65-F5344CB8AC3E}">
        <p14:creationId xmlns:p14="http://schemas.microsoft.com/office/powerpoint/2010/main" val="2694001745"/>
      </p:ext>
    </p:extLst>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503434" y="274639"/>
            <a:ext cx="8183366" cy="1066128"/>
          </a:xfrm>
          <a:prstGeom prst="rect">
            <a:avLst/>
          </a:prstGeom>
        </p:spPr>
        <p:txBody>
          <a:bodyPr>
            <a:normAutofit fontScale="90000"/>
          </a:bodyPr>
          <a:lstStyle>
            <a:lvl1pPr>
              <a:defRPr b="1"/>
            </a:lvl1pPr>
          </a:lstStyle>
          <a:p>
            <a:r>
              <a:rPr lang="en-GB" sz="3600" i="0" u="none" strike="noStrike" baseline="0" dirty="0">
                <a:solidFill>
                  <a:srgbClr val="000000"/>
                </a:solidFill>
              </a:rPr>
              <a:t>Resource Dependence Theory</a:t>
            </a:r>
            <a:br>
              <a:rPr lang="en-GB" sz="3600" b="0" i="0" u="none" strike="noStrike" baseline="0" dirty="0">
                <a:solidFill>
                  <a:srgbClr val="000000"/>
                </a:solidFill>
                <a:latin typeface="YjdyfbAdvPTimesB"/>
              </a:rPr>
            </a:br>
            <a:r>
              <a:rPr lang="en-GB" sz="3600" dirty="0"/>
              <a:t>in Stakeholder Relationship Management</a:t>
            </a:r>
            <a:endParaRPr sz="3600" dirty="0"/>
          </a:p>
        </p:txBody>
      </p:sp>
      <p:sp>
        <p:nvSpPr>
          <p:cNvPr id="131" name="= current or medium to long-term challenges a business faces…"/>
          <p:cNvSpPr txBox="1">
            <a:spLocks noGrp="1"/>
          </p:cNvSpPr>
          <p:nvPr>
            <p:ph type="body" idx="1"/>
          </p:nvPr>
        </p:nvSpPr>
        <p:spPr>
          <a:xfrm>
            <a:off x="344185" y="1801639"/>
            <a:ext cx="8455630" cy="3697487"/>
          </a:xfrm>
          <a:prstGeom prst="rect">
            <a:avLst/>
          </a:prstGeom>
        </p:spPr>
        <p:txBody>
          <a:bodyPr>
            <a:normAutofit fontScale="92500" lnSpcReduction="20000"/>
          </a:bodyPr>
          <a:lstStyle/>
          <a:p>
            <a:pPr marL="0" indent="0" algn="just">
              <a:buNone/>
            </a:pPr>
            <a:r>
              <a:rPr lang="en-GB" sz="3500" b="1" i="0" u="none" strike="noStrike" baseline="0" dirty="0">
                <a:solidFill>
                  <a:srgbClr val="000000"/>
                </a:solidFill>
              </a:rPr>
              <a:t>Resource Dependence Theory</a:t>
            </a:r>
          </a:p>
          <a:p>
            <a:pPr algn="just">
              <a:lnSpc>
                <a:spcPct val="107000"/>
              </a:lnSpc>
              <a:spcAft>
                <a:spcPts val="800"/>
              </a:spcAft>
            </a:pPr>
            <a:r>
              <a:rPr lang="en-GB" kern="0" dirty="0">
                <a:solidFill>
                  <a:srgbClr val="000000"/>
                </a:solidFill>
                <a:effectLst/>
                <a:ea typeface="Calibri" panose="020F0502020204030204" pitchFamily="34" charset="0"/>
                <a:cs typeface="BkdprbAdvPTimes"/>
              </a:rPr>
              <a:t>They can offer legitimacy to the company’s operations or activities. </a:t>
            </a:r>
            <a:endParaRPr lang="en-GB" dirty="0">
              <a:ea typeface="Calibri" panose="020F0502020204030204" pitchFamily="34" charset="0"/>
              <a:cs typeface="BkdprbAdvPTimes"/>
            </a:endParaRPr>
          </a:p>
          <a:p>
            <a:pPr algn="just">
              <a:lnSpc>
                <a:spcPct val="107000"/>
              </a:lnSpc>
              <a:spcAft>
                <a:spcPts val="800"/>
              </a:spcAft>
            </a:pPr>
            <a:r>
              <a:rPr lang="en-GB" kern="0" dirty="0">
                <a:solidFill>
                  <a:srgbClr val="000000"/>
                </a:solidFill>
                <a:effectLst/>
                <a:ea typeface="Calibri" panose="020F0502020204030204" pitchFamily="34" charset="0"/>
                <a:cs typeface="BkdprbAdvPTimes"/>
              </a:rPr>
              <a:t>Powerful community members and external board members can aid in improving social performance.</a:t>
            </a:r>
          </a:p>
          <a:p>
            <a:pPr algn="just">
              <a:lnSpc>
                <a:spcPct val="107000"/>
              </a:lnSpc>
              <a:spcAft>
                <a:spcPts val="800"/>
              </a:spcAft>
            </a:pPr>
            <a:r>
              <a:rPr lang="en-GB" kern="0" dirty="0">
                <a:solidFill>
                  <a:srgbClr val="000000"/>
                </a:solidFill>
                <a:effectLst/>
                <a:ea typeface="Calibri" panose="020F0502020204030204" pitchFamily="34" charset="0"/>
                <a:cs typeface="BkdprbAdvPTimes"/>
              </a:rPr>
              <a:t>Based on the different relationships that board members can possess, classified board directors as ‘‘insiders’’ ‘‘business experts,’’ ‘‘support specialists,’’ and ‘‘community influentials,’’ suggesting that each type of expertise would bring different value to the company.</a:t>
            </a:r>
            <a:endParaRPr lang="en-GB" kern="100" dirty="0">
              <a:effectLst/>
              <a:ea typeface="Calibri" panose="020F0502020204030204" pitchFamily="34" charset="0"/>
              <a:cs typeface="Times New Roman" panose="02020603050405020304" pitchFamily="18" charset="0"/>
            </a:endParaRPr>
          </a:p>
          <a:p>
            <a:pPr algn="just">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25857038"/>
      </p:ext>
    </p:extLst>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457200" y="274638"/>
            <a:ext cx="8229600" cy="1143001"/>
          </a:xfrm>
        </p:spPr>
        <p:txBody>
          <a:bodyPr anchor="ctr">
            <a:normAutofit/>
          </a:bodyPr>
          <a:lstStyle>
            <a:lvl1pPr>
              <a:defRPr b="1"/>
            </a:lvl1pPr>
          </a:lstStyle>
          <a:p>
            <a:r>
              <a:rPr lang="en-GB" sz="3100" i="0" u="none" strike="noStrike" baseline="0"/>
              <a:t>Resource Dependence Theory</a:t>
            </a:r>
            <a:br>
              <a:rPr lang="en-GB" sz="3100" b="0" i="0" u="none" strike="noStrike" baseline="0"/>
            </a:br>
            <a:r>
              <a:rPr lang="en-GB" sz="3100"/>
              <a:t>in Stakeholder Relationship Management</a:t>
            </a:r>
          </a:p>
        </p:txBody>
      </p:sp>
      <p:sp>
        <p:nvSpPr>
          <p:cNvPr id="131" name="= current or medium to long-term challenges a business faces…"/>
          <p:cNvSpPr txBox="1">
            <a:spLocks noGrp="1"/>
          </p:cNvSpPr>
          <p:nvPr>
            <p:ph type="body" sz="half" idx="4294967295"/>
          </p:nvPr>
        </p:nvSpPr>
        <p:spPr>
          <a:xfrm>
            <a:off x="457200" y="1796058"/>
            <a:ext cx="3924300" cy="3869208"/>
          </a:xfr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nchor="t">
            <a:normAutofit fontScale="92500" lnSpcReduction="10000"/>
          </a:bodyPr>
          <a:lstStyle/>
          <a:p>
            <a:pPr marL="0" indent="0" algn="ctr" defTabSz="914400" hangingPunct="0">
              <a:spcBef>
                <a:spcPts val="0"/>
              </a:spcBef>
              <a:spcAft>
                <a:spcPts val="600"/>
              </a:spcAft>
              <a:buSzTx/>
              <a:buNone/>
            </a:pPr>
            <a:r>
              <a:rPr kumimoji="0" lang="en-US" sz="2200" b="0" i="0" u="none" strike="noStrike" cap="none" spc="0" normalizeH="0" baseline="0" dirty="0">
                <a:ln>
                  <a:noFill/>
                </a:ln>
                <a:effectLst/>
                <a:uFillTx/>
              </a:rPr>
              <a:t>Resource Dependence Theory</a:t>
            </a:r>
          </a:p>
          <a:p>
            <a:pPr marL="0" indent="0" algn="ctr" defTabSz="914400" hangingPunct="0">
              <a:spcBef>
                <a:spcPts val="0"/>
              </a:spcBef>
              <a:spcAft>
                <a:spcPts val="600"/>
              </a:spcAft>
              <a:buSzTx/>
              <a:buNone/>
            </a:pPr>
            <a:r>
              <a:rPr kumimoji="0" lang="en-US" sz="2200" b="0" i="0" u="none" strike="noStrike" kern="0" cap="none" spc="0" normalizeH="0" baseline="0" dirty="0">
                <a:ln>
                  <a:noFill/>
                </a:ln>
                <a:effectLst/>
                <a:uFillTx/>
              </a:rPr>
              <a:t>Delving further into </a:t>
            </a:r>
            <a:r>
              <a:rPr kumimoji="0" lang="en-US" sz="2200" b="1" i="0" u="none" strike="noStrike" kern="0" cap="none" spc="0" normalizeH="0" baseline="0" dirty="0">
                <a:ln>
                  <a:noFill/>
                </a:ln>
                <a:effectLst/>
                <a:uFillTx/>
              </a:rPr>
              <a:t>the link between resource dependence and stakeholders through relationships, we learn that companies enter alliances to gain power over stakeholders</a:t>
            </a:r>
            <a:r>
              <a:rPr kumimoji="0" lang="en-US" sz="2200" b="0" i="0" u="none" strike="noStrike" kern="0" cap="none" spc="0" normalizeH="0" baseline="0" dirty="0">
                <a:ln>
                  <a:noFill/>
                </a:ln>
                <a:effectLst/>
                <a:uFillTx/>
              </a:rPr>
              <a:t>.</a:t>
            </a:r>
            <a:endParaRPr kumimoji="0" lang="en-US" sz="2200" b="0" i="0" u="none" strike="noStrike" kern="100" cap="none" spc="0" normalizeH="0" baseline="0" dirty="0">
              <a:ln>
                <a:noFill/>
              </a:ln>
              <a:effectLst/>
              <a:uFillTx/>
            </a:endParaRPr>
          </a:p>
          <a:p>
            <a:pPr marL="0" indent="0" algn="ctr" defTabSz="914400" hangingPunct="0">
              <a:spcBef>
                <a:spcPts val="0"/>
              </a:spcBef>
              <a:spcAft>
                <a:spcPts val="600"/>
              </a:spcAft>
              <a:buSzTx/>
              <a:buNone/>
            </a:pPr>
            <a:r>
              <a:rPr kumimoji="0" lang="en-US" sz="2200" b="0" i="0" u="none" strike="noStrike" kern="0" cap="none" spc="0" normalizeH="0" baseline="0" dirty="0">
                <a:ln>
                  <a:noFill/>
                </a:ln>
                <a:effectLst/>
                <a:uFillTx/>
              </a:rPr>
              <a:t>Thus reducing uncertainty associated with attaining critical resources or to aid in an understanding of stakeholders’ expectations.</a:t>
            </a:r>
            <a:endParaRPr kumimoji="0" lang="en-US" sz="2200" b="0" i="0" u="none" strike="noStrike" kern="100" cap="none" spc="0" normalizeH="0" baseline="0" dirty="0">
              <a:ln>
                <a:noFill/>
              </a:ln>
              <a:effectLst/>
              <a:uFillTx/>
            </a:endParaRPr>
          </a:p>
          <a:p>
            <a:pPr marL="0" indent="0" algn="ctr" defTabSz="914400" hangingPunct="0">
              <a:spcBef>
                <a:spcPts val="0"/>
              </a:spcBef>
              <a:spcAft>
                <a:spcPts val="600"/>
              </a:spcAft>
              <a:buSzTx/>
              <a:buNone/>
            </a:pPr>
            <a:endParaRPr kumimoji="0" lang="en-US" sz="2200" b="0" i="0" u="none" strike="noStrike" kern="100" cap="none" spc="0" normalizeH="0" baseline="0" dirty="0">
              <a:ln>
                <a:noFill/>
              </a:ln>
              <a:effectLst/>
              <a:uFillTx/>
            </a:endParaRPr>
          </a:p>
        </p:txBody>
      </p:sp>
      <p:pic>
        <p:nvPicPr>
          <p:cNvPr id="2" name="Picture 1">
            <a:extLst>
              <a:ext uri="{FF2B5EF4-FFF2-40B4-BE49-F238E27FC236}">
                <a16:creationId xmlns:a16="http://schemas.microsoft.com/office/drawing/2014/main" id="{548D6C12-AE55-3C40-CF7F-B2B107EC5D2A}"/>
              </a:ext>
            </a:extLst>
          </p:cNvPr>
          <p:cNvPicPr>
            <a:picLocks noChangeAspect="1"/>
          </p:cNvPicPr>
          <p:nvPr/>
        </p:nvPicPr>
        <p:blipFill>
          <a:blip r:embed="rId2"/>
          <a:srcRect l="17394" r="35498" b="2"/>
          <a:stretch>
            <a:fillRect/>
          </a:stretch>
        </p:blipFill>
        <p:spPr>
          <a:xfrm>
            <a:off x="4888870" y="1608138"/>
            <a:ext cx="3729651" cy="3997133"/>
          </a:xfrm>
          <a:prstGeom prst="rect">
            <a:avLst/>
          </a:prstGeom>
          <a:noFill/>
          <a:ln w="12700">
            <a:miter lim="400000"/>
          </a:ln>
        </p:spPr>
      </p:pic>
    </p:spTree>
    <p:extLst>
      <p:ext uri="{BB962C8B-B14F-4D97-AF65-F5344CB8AC3E}">
        <p14:creationId xmlns:p14="http://schemas.microsoft.com/office/powerpoint/2010/main" val="642137536"/>
      </p:ext>
    </p:extLst>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457200" y="274638"/>
            <a:ext cx="8229600" cy="1143001"/>
          </a:xfrm>
        </p:spPr>
        <p:txBody>
          <a:bodyPr anchor="ctr">
            <a:normAutofit/>
          </a:bodyPr>
          <a:lstStyle>
            <a:lvl1pPr>
              <a:defRPr b="1"/>
            </a:lvl1pPr>
          </a:lstStyle>
          <a:p>
            <a:r>
              <a:rPr lang="en-GB" sz="3100" i="0" u="none" strike="noStrike" baseline="0"/>
              <a:t>Resource Dependence Theory</a:t>
            </a:r>
            <a:br>
              <a:rPr lang="en-GB" sz="3100" b="0" i="0" u="none" strike="noStrike" baseline="0"/>
            </a:br>
            <a:r>
              <a:rPr lang="en-GB" sz="3100"/>
              <a:t>in Stakeholder Relationship Management</a:t>
            </a:r>
          </a:p>
        </p:txBody>
      </p:sp>
      <p:graphicFrame>
        <p:nvGraphicFramePr>
          <p:cNvPr id="133" name="= current or medium to long-term challenges a business faces…">
            <a:extLst>
              <a:ext uri="{FF2B5EF4-FFF2-40B4-BE49-F238E27FC236}">
                <a16:creationId xmlns:a16="http://schemas.microsoft.com/office/drawing/2014/main" id="{182F556F-2C5F-08F4-DA94-589C73EC73D5}"/>
              </a:ext>
            </a:extLst>
          </p:cNvPr>
          <p:cNvGraphicFramePr/>
          <p:nvPr>
            <p:extLst>
              <p:ext uri="{D42A27DB-BD31-4B8C-83A1-F6EECF244321}">
                <p14:modId xmlns:p14="http://schemas.microsoft.com/office/powerpoint/2010/main" val="414841827"/>
              </p:ext>
            </p:extLst>
          </p:nvPr>
        </p:nvGraphicFramePr>
        <p:xfrm>
          <a:off x="457200" y="1608139"/>
          <a:ext cx="8229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62461962"/>
      </p:ext>
    </p:extLst>
  </p:cSld>
  <p:clrMapOvr>
    <a:masterClrMapping/>
  </p:clrMapOvr>
  <p:transition spd="med"/>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503434" y="274639"/>
            <a:ext cx="8183366" cy="1066128"/>
          </a:xfrm>
          <a:prstGeom prst="rect">
            <a:avLst/>
          </a:prstGeom>
        </p:spPr>
        <p:txBody>
          <a:bodyPr>
            <a:normAutofit/>
          </a:bodyPr>
          <a:lstStyle>
            <a:lvl1pPr>
              <a:defRPr b="1"/>
            </a:lvl1pPr>
          </a:lstStyle>
          <a:p>
            <a:r>
              <a:rPr lang="en-GB" sz="3600" i="0" u="none" strike="noStrike" baseline="0" dirty="0">
                <a:solidFill>
                  <a:srgbClr val="000000"/>
                </a:solidFill>
              </a:rPr>
              <a:t>Case Study Activity</a:t>
            </a:r>
            <a:endParaRPr sz="3600" dirty="0"/>
          </a:p>
        </p:txBody>
      </p:sp>
      <p:sp>
        <p:nvSpPr>
          <p:cNvPr id="131" name="= current or medium to long-term challenges a business faces…"/>
          <p:cNvSpPr txBox="1">
            <a:spLocks noGrp="1"/>
          </p:cNvSpPr>
          <p:nvPr>
            <p:ph type="body" idx="1"/>
          </p:nvPr>
        </p:nvSpPr>
        <p:spPr>
          <a:xfrm>
            <a:off x="102741" y="1222626"/>
            <a:ext cx="8856323" cy="4294608"/>
          </a:xfrm>
          <a:prstGeom prst="rect">
            <a:avLst/>
          </a:prstGeom>
        </p:spPr>
        <p:txBody>
          <a:bodyPr>
            <a:normAutofit fontScale="92500" lnSpcReduction="20000"/>
          </a:bodyPr>
          <a:lstStyle/>
          <a:p>
            <a:pPr marL="0" indent="0" algn="just">
              <a:buNone/>
            </a:pPr>
            <a:r>
              <a:rPr lang="en-GB" sz="3600" b="1" kern="100" dirty="0">
                <a:effectLst/>
                <a:ea typeface="Calibri" panose="020F0502020204030204" pitchFamily="34" charset="0"/>
                <a:cs typeface="Times New Roman" panose="02020603050405020304" pitchFamily="18" charset="0"/>
              </a:rPr>
              <a:t>Case </a:t>
            </a:r>
            <a:r>
              <a:rPr lang="en-GB" sz="3600" b="1" kern="100" dirty="0">
                <a:ea typeface="Calibri" panose="020F0502020204030204" pitchFamily="34" charset="0"/>
                <a:cs typeface="Times New Roman" panose="02020603050405020304" pitchFamily="18" charset="0"/>
              </a:rPr>
              <a:t>study consideration:</a:t>
            </a:r>
          </a:p>
          <a:p>
            <a:pPr marL="0" indent="0" algn="just">
              <a:buNone/>
            </a:pPr>
            <a:r>
              <a:rPr lang="en-GB" sz="2800" b="1" kern="100" dirty="0">
                <a:effectLst/>
                <a:ea typeface="Calibri" panose="020F0502020204030204" pitchFamily="34" charset="0"/>
                <a:cs typeface="Times New Roman" panose="02020603050405020304" pitchFamily="18" charset="0"/>
              </a:rPr>
              <a:t>Read the provided case study on the Moodle page</a:t>
            </a:r>
            <a:r>
              <a:rPr lang="en-GB" sz="2800" b="1" kern="100" dirty="0">
                <a:ea typeface="Calibri" panose="020F0502020204030204" pitchFamily="34" charset="0"/>
                <a:cs typeface="Times New Roman" panose="02020603050405020304" pitchFamily="18" charset="0"/>
              </a:rPr>
              <a:t> and answer the following questions:</a:t>
            </a:r>
          </a:p>
          <a:p>
            <a:pPr algn="just">
              <a:buFont typeface="Wingdings" panose="05000000000000000000" pitchFamily="2" charset="2"/>
              <a:buChar char="§"/>
            </a:pPr>
            <a:r>
              <a:rPr lang="en-GB" sz="2800" b="1" kern="100" dirty="0">
                <a:ea typeface="Calibri" panose="020F0502020204030204" pitchFamily="34" charset="0"/>
                <a:cs typeface="Times New Roman" panose="02020603050405020304" pitchFamily="18" charset="0"/>
              </a:rPr>
              <a:t>List all the stakeholders you can identify from the case read.</a:t>
            </a:r>
          </a:p>
          <a:p>
            <a:pPr algn="just">
              <a:buFont typeface="Wingdings" panose="05000000000000000000" pitchFamily="2" charset="2"/>
              <a:buChar char="§"/>
            </a:pPr>
            <a:r>
              <a:rPr lang="en-GB" sz="2800" b="1" kern="100" dirty="0">
                <a:effectLst/>
                <a:ea typeface="Calibri" panose="020F0502020204030204" pitchFamily="34" charset="0"/>
                <a:cs typeface="Times New Roman" panose="02020603050405020304" pitchFamily="18" charset="0"/>
              </a:rPr>
              <a:t>In your view which theory(</a:t>
            </a:r>
            <a:r>
              <a:rPr lang="en-GB" sz="2800" b="1" kern="100" dirty="0" err="1">
                <a:effectLst/>
                <a:ea typeface="Calibri" panose="020F0502020204030204" pitchFamily="34" charset="0"/>
                <a:cs typeface="Times New Roman" panose="02020603050405020304" pitchFamily="18" charset="0"/>
              </a:rPr>
              <a:t>ies</a:t>
            </a:r>
            <a:r>
              <a:rPr lang="en-GB" sz="2800" b="1" kern="100" dirty="0">
                <a:effectLst/>
                <a:ea typeface="Calibri" panose="020F0502020204030204" pitchFamily="34" charset="0"/>
                <a:cs typeface="Times New Roman" panose="02020603050405020304" pitchFamily="18" charset="0"/>
              </a:rPr>
              <a:t>) do you find applicable to the case and why?</a:t>
            </a:r>
          </a:p>
          <a:p>
            <a:pPr algn="just">
              <a:buFont typeface="Wingdings" panose="05000000000000000000" pitchFamily="2" charset="2"/>
              <a:buChar char="§"/>
            </a:pPr>
            <a:r>
              <a:rPr lang="en-GB" sz="2800" b="1" kern="100" dirty="0">
                <a:effectLst/>
                <a:ea typeface="Calibri" panose="020F0502020204030204" pitchFamily="34" charset="0"/>
                <a:cs typeface="Times New Roman" panose="02020603050405020304" pitchFamily="18" charset="0"/>
              </a:rPr>
              <a:t>What are the limitations of the theory.</a:t>
            </a:r>
          </a:p>
          <a:p>
            <a:pPr algn="just">
              <a:buFont typeface="Wingdings" panose="05000000000000000000" pitchFamily="2" charset="2"/>
              <a:buChar char="§"/>
            </a:pPr>
            <a:r>
              <a:rPr lang="en-GB" sz="2800" b="1" kern="100" dirty="0">
                <a:effectLst/>
                <a:ea typeface="Calibri" panose="020F0502020204030204" pitchFamily="34" charset="0"/>
                <a:cs typeface="Times New Roman" panose="02020603050405020304" pitchFamily="18" charset="0"/>
              </a:rPr>
              <a:t>Share your answer with your lecturer and thereafter the rest of the class (class discussion).</a:t>
            </a:r>
          </a:p>
          <a:p>
            <a:pPr marL="0" indent="0" algn="just">
              <a:buNone/>
            </a:pPr>
            <a:r>
              <a:rPr lang="en-GB" sz="2800" b="1" kern="100" dirty="0">
                <a:solidFill>
                  <a:srgbClr val="FF0000"/>
                </a:solidFill>
                <a:ea typeface="Calibri" panose="020F0502020204030204" pitchFamily="34" charset="0"/>
                <a:cs typeface="Times New Roman" panose="02020603050405020304" pitchFamily="18" charset="0"/>
              </a:rPr>
              <a:t>(40 minutes exercise).</a:t>
            </a:r>
            <a:endParaRPr lang="en-GB" sz="2800" kern="100" dirty="0">
              <a:solidFill>
                <a:srgbClr val="FF0000"/>
              </a:solidFill>
              <a:effectLst/>
              <a:ea typeface="Calibri" panose="020F0502020204030204" pitchFamily="34" charset="0"/>
              <a:cs typeface="Times New Roman" panose="02020603050405020304" pitchFamily="18" charset="0"/>
            </a:endParaRPr>
          </a:p>
          <a:p>
            <a:pPr algn="just">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39860778"/>
      </p:ext>
    </p:extLst>
  </p:cSld>
  <p:clrMapOvr>
    <a:masterClrMapping/>
  </p:clrMapOvr>
  <p:transition spd="med"/>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prstGeom prst="rect">
            <a:avLst/>
          </a:prstGeom>
        </p:spPr>
        <p:txBody>
          <a:bodyPr/>
          <a:lstStyle>
            <a:lvl1pPr>
              <a:defRPr b="1"/>
            </a:lvl1pPr>
          </a:lstStyle>
          <a:p>
            <a:r>
              <a:rPr dirty="0"/>
              <a:t>Summary</a:t>
            </a:r>
            <a:r>
              <a:rPr lang="en-GB" dirty="0"/>
              <a:t>…Today we have examined…</a:t>
            </a:r>
            <a:endParaRPr dirty="0"/>
          </a:p>
        </p:txBody>
      </p:sp>
      <p:sp>
        <p:nvSpPr>
          <p:cNvPr id="278" name="Got to know each other…"/>
          <p:cNvSpPr txBox="1">
            <a:spLocks noGrp="1"/>
          </p:cNvSpPr>
          <p:nvPr>
            <p:ph type="body" idx="1"/>
          </p:nvPr>
        </p:nvSpPr>
        <p:spPr>
          <a:xfrm>
            <a:off x="457200" y="1243174"/>
            <a:ext cx="8229600" cy="4274060"/>
          </a:xfrm>
          <a:prstGeom prst="rect">
            <a:avLst/>
          </a:prstGeom>
        </p:spPr>
        <p:txBody>
          <a:bodyPr>
            <a:normAutofit/>
          </a:bodyPr>
          <a:lstStyle/>
          <a:p>
            <a:endParaRPr lang="en-GB" sz="2800" dirty="0"/>
          </a:p>
          <a:p>
            <a:pPr algn="just"/>
            <a:r>
              <a:rPr lang="en-GB" sz="3200" dirty="0"/>
              <a:t>What is stakeholder relationship.</a:t>
            </a:r>
          </a:p>
          <a:p>
            <a:pPr algn="just"/>
            <a:r>
              <a:rPr lang="en-GB" sz="3200" dirty="0"/>
              <a:t>Network theory of stakeholder engagement</a:t>
            </a:r>
          </a:p>
          <a:p>
            <a:pPr algn="just"/>
            <a:r>
              <a:rPr lang="en-GB" sz="3200" u="none" strike="noStrike" baseline="0" dirty="0"/>
              <a:t>Resource dependence theory</a:t>
            </a:r>
          </a:p>
          <a:p>
            <a:pPr algn="just"/>
            <a:r>
              <a:rPr lang="en-GB" sz="3200" dirty="0"/>
              <a:t>Case Study consideration</a:t>
            </a:r>
          </a:p>
        </p:txBody>
      </p:sp>
    </p:spTree>
    <p:extLst>
      <p:ext uri="{BB962C8B-B14F-4D97-AF65-F5344CB8AC3E}">
        <p14:creationId xmlns:p14="http://schemas.microsoft.com/office/powerpoint/2010/main" val="3489585717"/>
      </p:ext>
    </p:extLst>
  </p:cSld>
  <p:clrMapOvr>
    <a:masterClrMapping/>
  </p:clrMapOvr>
  <p:transition spd="med"/>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 name="Further information"/>
          <p:cNvSpPr txBox="1">
            <a:spLocks noGrp="1"/>
          </p:cNvSpPr>
          <p:nvPr>
            <p:ph type="title"/>
          </p:nvPr>
        </p:nvSpPr>
        <p:spPr>
          <a:xfrm>
            <a:off x="457200" y="-76942"/>
            <a:ext cx="8229600" cy="544530"/>
          </a:xfrm>
          <a:prstGeom prst="rect">
            <a:avLst/>
          </a:prstGeom>
        </p:spPr>
        <p:txBody>
          <a:bodyPr>
            <a:noAutofit/>
          </a:bodyPr>
          <a:lstStyle>
            <a:lvl1pPr>
              <a:defRPr b="1"/>
            </a:lvl1pPr>
          </a:lstStyle>
          <a:p>
            <a:r>
              <a:rPr lang="en-GB" sz="2000" dirty="0"/>
              <a:t>References</a:t>
            </a:r>
            <a:endParaRPr sz="2000" dirty="0"/>
          </a:p>
        </p:txBody>
      </p:sp>
      <p:sp>
        <p:nvSpPr>
          <p:cNvPr id="281" name="Reading on the need to identify the ‘right’ business problem: Spradlin, D. (2012). Are you solving the right problem? Harvard Business Review…"/>
          <p:cNvSpPr txBox="1">
            <a:spLocks noGrp="1"/>
          </p:cNvSpPr>
          <p:nvPr>
            <p:ph type="body" idx="1"/>
          </p:nvPr>
        </p:nvSpPr>
        <p:spPr>
          <a:xfrm>
            <a:off x="1" y="254938"/>
            <a:ext cx="9144000" cy="5147352"/>
          </a:xfrm>
          <a:prstGeom prst="rect">
            <a:avLst/>
          </a:prstGeom>
        </p:spPr>
        <p:txBody>
          <a:bodyPr>
            <a:noAutofit/>
          </a:bodyPr>
          <a:lstStyle/>
          <a:p>
            <a:pPr algn="just">
              <a:lnSpc>
                <a:spcPct val="107000"/>
              </a:lnSpc>
              <a:spcAft>
                <a:spcPts val="800"/>
              </a:spcAft>
            </a:pPr>
            <a:r>
              <a:rPr lang="en-GB" sz="1600" kern="0" dirty="0">
                <a:solidFill>
                  <a:srgbClr val="000000"/>
                </a:solidFill>
                <a:effectLst/>
                <a:ea typeface="Calibri" panose="020F0502020204030204" pitchFamily="34" charset="0"/>
                <a:cs typeface="Myanmar Text" panose="020B0502040204020203" pitchFamily="34" charset="0"/>
              </a:rPr>
              <a:t>Aksoy, L, Banda, S., Harmeling, C., </a:t>
            </a:r>
            <a:r>
              <a:rPr lang="en-GB" sz="1600" kern="0" dirty="0" err="1">
                <a:solidFill>
                  <a:srgbClr val="000000"/>
                </a:solidFill>
                <a:effectLst/>
                <a:ea typeface="Calibri" panose="020F0502020204030204" pitchFamily="34" charset="0"/>
                <a:cs typeface="Myanmar Text" panose="020B0502040204020203" pitchFamily="34" charset="0"/>
              </a:rPr>
              <a:t>Keiningham</a:t>
            </a:r>
            <a:r>
              <a:rPr lang="en-GB" sz="1600" kern="0" dirty="0">
                <a:solidFill>
                  <a:srgbClr val="000000"/>
                </a:solidFill>
                <a:effectLst/>
                <a:ea typeface="Calibri" panose="020F0502020204030204" pitchFamily="34" charset="0"/>
                <a:cs typeface="Myanmar Text" panose="020B0502040204020203" pitchFamily="34" charset="0"/>
              </a:rPr>
              <a:t>, T., L., and </a:t>
            </a:r>
            <a:r>
              <a:rPr lang="en-GB" sz="1600" kern="0" dirty="0" err="1">
                <a:solidFill>
                  <a:srgbClr val="000000"/>
                </a:solidFill>
                <a:effectLst/>
                <a:ea typeface="Calibri" panose="020F0502020204030204" pitchFamily="34" charset="0"/>
                <a:cs typeface="Myanmar Text" panose="020B0502040204020203" pitchFamily="34" charset="0"/>
              </a:rPr>
              <a:t>Pansari</a:t>
            </a:r>
            <a:r>
              <a:rPr lang="en-GB" sz="1600" kern="0" dirty="0">
                <a:solidFill>
                  <a:srgbClr val="000000"/>
                </a:solidFill>
                <a:effectLst/>
                <a:ea typeface="Calibri" panose="020F0502020204030204" pitchFamily="34" charset="0"/>
                <a:cs typeface="Myanmar Text" panose="020B0502040204020203" pitchFamily="34" charset="0"/>
              </a:rPr>
              <a:t>, A., (2022). Marketing’s Role in Multi-Stakeholder Engagement, </a:t>
            </a:r>
            <a:r>
              <a:rPr lang="en-GB" sz="1600" kern="0" dirty="0">
                <a:effectLst/>
                <a:ea typeface="Calibri" panose="020F0502020204030204" pitchFamily="34" charset="0"/>
                <a:cs typeface="Myanmar Text" panose="020B0502040204020203" pitchFamily="34" charset="0"/>
              </a:rPr>
              <a:t>International Journal of Research in Marketing, Vol.39, </a:t>
            </a:r>
            <a:r>
              <a:rPr lang="en-GB" sz="1600" kern="0" dirty="0">
                <a:solidFill>
                  <a:srgbClr val="000000"/>
                </a:solidFill>
                <a:effectLst/>
                <a:ea typeface="Calibri" panose="020F0502020204030204" pitchFamily="34" charset="0"/>
                <a:cs typeface="Myanmar Text" panose="020B0502040204020203" pitchFamily="34" charset="0"/>
              </a:rPr>
              <a:t>PP. 445 -461</a:t>
            </a:r>
            <a:endParaRPr lang="en-GB" sz="1600" kern="100" dirty="0">
              <a:effectLst/>
              <a:ea typeface="Calibri" panose="020F0502020204030204" pitchFamily="34" charset="0"/>
              <a:cs typeface="Myanmar Text" panose="020B0502040204020203" pitchFamily="34" charset="0"/>
            </a:endParaRPr>
          </a:p>
          <a:p>
            <a:pPr algn="just">
              <a:lnSpc>
                <a:spcPct val="107000"/>
              </a:lnSpc>
              <a:spcAft>
                <a:spcPts val="800"/>
              </a:spcAft>
            </a:pPr>
            <a:r>
              <a:rPr lang="en-GB" sz="1600" kern="0" dirty="0">
                <a:solidFill>
                  <a:schemeClr val="tx1"/>
                </a:solidFill>
                <a:effectLst/>
                <a:ea typeface="Calibri" panose="020F0502020204030204" pitchFamily="34" charset="0"/>
                <a:cs typeface="Calibri" panose="020F0502020204030204" pitchFamily="34" charset="0"/>
              </a:rPr>
              <a:t>Freeman, R. E., Philips, R., and Wicks, A. C. (2003). What Stakeholder Theory is Not. Business Ethics Quarterly, 13(4), 479–502.</a:t>
            </a:r>
            <a:endParaRPr lang="en-GB" sz="1600" kern="100" dirty="0">
              <a:solidFill>
                <a:schemeClr val="tx1"/>
              </a:solidFill>
              <a:effectLst/>
              <a:ea typeface="Calibri" panose="020F0502020204030204" pitchFamily="34" charset="0"/>
              <a:cs typeface="Times New Roman" panose="02020603050405020304" pitchFamily="18" charset="0"/>
            </a:endParaRPr>
          </a:p>
          <a:p>
            <a:pPr algn="just">
              <a:lnSpc>
                <a:spcPct val="107000"/>
              </a:lnSpc>
              <a:spcAft>
                <a:spcPts val="800"/>
              </a:spcAft>
            </a:pPr>
            <a:r>
              <a:rPr lang="en-GB" sz="1600" kern="0" dirty="0">
                <a:effectLst/>
                <a:ea typeface="Calibri" panose="020F0502020204030204" pitchFamily="34" charset="0"/>
                <a:cs typeface="Times New Roman" panose="02020603050405020304" pitchFamily="18" charset="0"/>
              </a:rPr>
              <a:t>Mitchell, R. K., </a:t>
            </a:r>
            <a:r>
              <a:rPr lang="en-GB" sz="1600" kern="0" dirty="0" err="1">
                <a:effectLst/>
                <a:ea typeface="Calibri" panose="020F0502020204030204" pitchFamily="34" charset="0"/>
                <a:cs typeface="Times New Roman" panose="02020603050405020304" pitchFamily="18" charset="0"/>
              </a:rPr>
              <a:t>Agle</a:t>
            </a:r>
            <a:r>
              <a:rPr lang="en-GB" sz="1600" kern="0" dirty="0">
                <a:effectLst/>
                <a:ea typeface="Calibri" panose="020F0502020204030204" pitchFamily="34" charset="0"/>
                <a:cs typeface="Times New Roman" panose="02020603050405020304" pitchFamily="18" charset="0"/>
              </a:rPr>
              <a:t>, B. R., &amp; Wood, D. J. (1997). Toward a Theory of Stakeholder Identification and Salience: Defining the Principle Of Who And What Really Counts. Academy of Management Review, 22(4), 853–886. </a:t>
            </a:r>
          </a:p>
          <a:p>
            <a:pPr algn="just">
              <a:lnSpc>
                <a:spcPct val="107000"/>
              </a:lnSpc>
              <a:spcAft>
                <a:spcPts val="800"/>
              </a:spcAft>
            </a:pPr>
            <a:r>
              <a:rPr lang="en-GB" sz="1600" kern="100" dirty="0">
                <a:effectLst/>
                <a:ea typeface="Calibri" panose="020F0502020204030204" pitchFamily="34" charset="0"/>
                <a:cs typeface="Times New Roman" panose="02020603050405020304" pitchFamily="18" charset="0"/>
              </a:rPr>
              <a:t>Nohria, N</a:t>
            </a:r>
            <a:r>
              <a:rPr lang="en-GB" sz="1600" kern="100">
                <a:effectLst/>
                <a:ea typeface="Calibri" panose="020F0502020204030204" pitchFamily="34" charset="0"/>
                <a:cs typeface="Times New Roman" panose="02020603050405020304" pitchFamily="18" charset="0"/>
              </a:rPr>
              <a:t>. Information </a:t>
            </a:r>
            <a:r>
              <a:rPr lang="en-GB" sz="1600" kern="100" dirty="0">
                <a:effectLst/>
                <a:ea typeface="Calibri" panose="020F0502020204030204" pitchFamily="34" charset="0"/>
                <a:cs typeface="Times New Roman" panose="02020603050405020304" pitchFamily="18" charset="0"/>
              </a:rPr>
              <a:t>and Search in the Creation of New Ventures: The Case of the 128 Venture Group." In Networks and Organizations: Structure, Form and Action, edited by N. Nohria and R. C. Eccles. Boston: Harvard Business School Press, 1992.</a:t>
            </a:r>
          </a:p>
          <a:p>
            <a:pPr algn="just">
              <a:lnSpc>
                <a:spcPct val="107000"/>
              </a:lnSpc>
              <a:spcAft>
                <a:spcPts val="800"/>
              </a:spcAft>
            </a:pPr>
            <a:r>
              <a:rPr lang="en-GB" sz="1600" kern="0" dirty="0">
                <a:effectLst/>
                <a:ea typeface="Calibri" panose="020F0502020204030204" pitchFamily="34" charset="0"/>
                <a:cs typeface="Times New Roman" panose="02020603050405020304" pitchFamily="18" charset="0"/>
              </a:rPr>
              <a:t>Pfeffer, J., &amp; </a:t>
            </a:r>
            <a:r>
              <a:rPr lang="en-GB" sz="1600" kern="0" dirty="0" err="1">
                <a:effectLst/>
                <a:ea typeface="Calibri" panose="020F0502020204030204" pitchFamily="34" charset="0"/>
                <a:cs typeface="Times New Roman" panose="02020603050405020304" pitchFamily="18" charset="0"/>
              </a:rPr>
              <a:t>Salancik</a:t>
            </a:r>
            <a:r>
              <a:rPr lang="en-GB" sz="1600" kern="0" dirty="0">
                <a:effectLst/>
                <a:ea typeface="Calibri" panose="020F0502020204030204" pitchFamily="34" charset="0"/>
                <a:cs typeface="Times New Roman" panose="02020603050405020304" pitchFamily="18" charset="0"/>
              </a:rPr>
              <a:t>, G. R. (1978). The External Control of Organization: A Resource Dependence Perspective. New York: Harper and Row.</a:t>
            </a:r>
          </a:p>
          <a:p>
            <a:pPr algn="just">
              <a:lnSpc>
                <a:spcPct val="107000"/>
              </a:lnSpc>
              <a:spcAft>
                <a:spcPts val="800"/>
              </a:spcAft>
            </a:pPr>
            <a:r>
              <a:rPr lang="en-GB" sz="1600" kern="0" dirty="0">
                <a:effectLst/>
                <a:ea typeface="Calibri" panose="020F0502020204030204" pitchFamily="34" charset="0"/>
                <a:cs typeface="Times New Roman" panose="02020603050405020304" pitchFamily="18" charset="0"/>
              </a:rPr>
              <a:t>Rowley, T. J. (1997). "Moving Beyond Dyadic Ties: A Network Theory of Stakeholder Influences." Academy of Management Review </a:t>
            </a:r>
            <a:r>
              <a:rPr lang="en-GB" sz="1600" b="1" kern="0" dirty="0">
                <a:effectLst/>
                <a:ea typeface="Calibri" panose="020F0502020204030204" pitchFamily="34" charset="0"/>
                <a:cs typeface="Times New Roman" panose="02020603050405020304" pitchFamily="18" charset="0"/>
              </a:rPr>
              <a:t>22</a:t>
            </a:r>
            <a:r>
              <a:rPr lang="en-GB" sz="1600" kern="0" dirty="0">
                <a:effectLst/>
                <a:ea typeface="Calibri" panose="020F0502020204030204" pitchFamily="34" charset="0"/>
                <a:cs typeface="Times New Roman" panose="02020603050405020304" pitchFamily="18" charset="0"/>
              </a:rPr>
              <a:t>(4): 887-910.</a:t>
            </a:r>
          </a:p>
          <a:p>
            <a:pPr algn="just">
              <a:lnSpc>
                <a:spcPct val="107000"/>
              </a:lnSpc>
              <a:spcAft>
                <a:spcPts val="800"/>
              </a:spcAft>
            </a:pPr>
            <a:r>
              <a:rPr lang="en-GB" sz="1600" kern="0" dirty="0">
                <a:effectLst/>
                <a:ea typeface="Calibri" panose="020F0502020204030204" pitchFamily="34" charset="0"/>
                <a:cs typeface="BkdprbAdvPTimes"/>
              </a:rPr>
              <a:t>Ulrich, D., &amp; Barney, J. B. (1984). Perspectives in organizations: Resource dependence, efficiency, and population. </a:t>
            </a:r>
            <a:r>
              <a:rPr lang="en-GB" sz="1600" kern="0" dirty="0">
                <a:effectLst/>
                <a:ea typeface="Calibri" panose="020F0502020204030204" pitchFamily="34" charset="0"/>
                <a:cs typeface="QkstndAdvPTimesI"/>
              </a:rPr>
              <a:t>Academy of Management Review, 9</a:t>
            </a:r>
            <a:r>
              <a:rPr lang="en-GB" sz="1600" kern="0" dirty="0">
                <a:effectLst/>
                <a:ea typeface="Calibri" panose="020F0502020204030204" pitchFamily="34" charset="0"/>
                <a:cs typeface="BkdprbAdvPTimes"/>
              </a:rPr>
              <a:t>(3), 471–481.</a:t>
            </a:r>
            <a:endParaRPr lang="en-GB" sz="1600" kern="100" dirty="0">
              <a:effectLst/>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600" kern="100" dirty="0">
              <a:effectLst/>
              <a:ea typeface="Calibri" panose="020F0502020204030204" pitchFamily="34" charset="0"/>
              <a:cs typeface="Times New Roman" panose="02020603050405020304" pitchFamily="18" charset="0"/>
            </a:endParaRPr>
          </a:p>
          <a:p>
            <a:pPr>
              <a:lnSpc>
                <a:spcPct val="107000"/>
              </a:lnSpc>
              <a:spcAft>
                <a:spcPts val="800"/>
              </a:spcAft>
            </a:pPr>
            <a:r>
              <a:rPr lang="en-GB" sz="300" kern="0" dirty="0">
                <a:effectLst/>
                <a:latin typeface="TimesNewRomanPSMT"/>
                <a:ea typeface="Calibri" panose="020F0502020204030204" pitchFamily="34" charset="0"/>
                <a:cs typeface="TimesNewRomanPSMT"/>
              </a:rPr>
              <a:t> </a:t>
            </a:r>
            <a:endParaRPr lang="en-GB" sz="3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885" indent="-228885" defTabSz="610361">
              <a:defRPr sz="2136"/>
            </a:pPr>
            <a:endParaRPr sz="300" i="1" dirty="0"/>
          </a:p>
        </p:txBody>
      </p:sp>
    </p:spTree>
  </p:cSld>
  <p:clrMapOvr>
    <a:masterClrMapping/>
  </p:clrMapOvr>
  <p:transition spd="med"/>
</p:sld>
</file>

<file path=ppt/theme/theme1.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5285</TotalTime>
  <Words>2123</Words>
  <Application>Microsoft Office PowerPoint</Application>
  <PresentationFormat>On-screen Show (4:3)</PresentationFormat>
  <Paragraphs>196</Paragraphs>
  <Slides>32</Slides>
  <Notes>0</Notes>
  <HiddenSlides>1</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32</vt:i4>
      </vt:variant>
    </vt:vector>
  </HeadingPairs>
  <TitlesOfParts>
    <vt:vector size="39" baseType="lpstr">
      <vt:lpstr>Myriad Pro</vt:lpstr>
      <vt:lpstr>TimesNewRomanPSMT</vt:lpstr>
      <vt:lpstr>YjdyfbAdvPTimesB</vt:lpstr>
      <vt:lpstr>Arial</vt:lpstr>
      <vt:lpstr>Calibri</vt:lpstr>
      <vt:lpstr>Wingdings</vt:lpstr>
      <vt:lpstr>20140311PresentationUWTSDTemplate</vt:lpstr>
      <vt:lpstr>  BALM 5001  Understanding and Engaging Stakeholders  Week 4 –  Frameworks/Theories in Stakeholder Engagement and Management    </vt:lpstr>
      <vt:lpstr>PowerPoint Presentation</vt:lpstr>
      <vt:lpstr>Last Week (i.e., Week 3), ……</vt:lpstr>
      <vt:lpstr>This Week (i.e., Week 4), ……</vt:lpstr>
      <vt:lpstr>Introductory Case Study (10 mins)</vt:lpstr>
      <vt:lpstr>Stakeholder Theory</vt:lpstr>
      <vt:lpstr>PowerPoint Presentation</vt:lpstr>
      <vt:lpstr>Stakeholder Theory</vt:lpstr>
      <vt:lpstr>Stakeholder Theory</vt:lpstr>
      <vt:lpstr>Stakeholder Theory</vt:lpstr>
      <vt:lpstr>Stakeholder Theory</vt:lpstr>
      <vt:lpstr>Stakeholder Theory</vt:lpstr>
      <vt:lpstr>Stakeholder Theory</vt:lpstr>
      <vt:lpstr>Stakeholder Engagement Theories</vt:lpstr>
      <vt:lpstr>Network Analysis in Stakeholder Engagement</vt:lpstr>
      <vt:lpstr>Network Analysis in Stakeholder Engagement</vt:lpstr>
      <vt:lpstr>Network Analysis in Stakeholder Engagement</vt:lpstr>
      <vt:lpstr>Network Analysis in Stakeholder Engagement</vt:lpstr>
      <vt:lpstr>Network Analysis in Stakeholder Engagement</vt:lpstr>
      <vt:lpstr>Stakeholder Engagement and Theories</vt:lpstr>
      <vt:lpstr>Break!</vt:lpstr>
      <vt:lpstr> Resource Dependence Theory </vt:lpstr>
      <vt:lpstr>Resource Dependence Theory in Stakeholder Relationship Management</vt:lpstr>
      <vt:lpstr>Resource Dependence Theory in Stakeholder Relationship Management</vt:lpstr>
      <vt:lpstr>Resource Dependence Theory in Stakeholder Relationship Management</vt:lpstr>
      <vt:lpstr>Resource Dependence Theory in Stakeholder Relationship Management</vt:lpstr>
      <vt:lpstr>Resource Dependence Theory in Stakeholder Relationship Management</vt:lpstr>
      <vt:lpstr>Resource Dependence Theory in Stakeholder Relationship Management</vt:lpstr>
      <vt:lpstr>Resource Dependence Theory in Stakeholder Relationship Management</vt:lpstr>
      <vt:lpstr>Case Study Activity</vt:lpstr>
      <vt:lpstr>Summary…Today we have examined…</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LCLM4004  Problem Solving and Decision Making  Week 1</dc:title>
  <dc:creator>Adegbite, Oluwaseun</dc:creator>
  <cp:lastModifiedBy>Eric Osei</cp:lastModifiedBy>
  <cp:revision>257</cp:revision>
  <dcterms:modified xsi:type="dcterms:W3CDTF">2025-10-04T08:18:17Z</dcterms:modified>
</cp:coreProperties>
</file>