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51"/>
  </p:notesMasterIdLst>
  <p:sldIdLst>
    <p:sldId id="398" r:id="rId2"/>
    <p:sldId id="399" r:id="rId3"/>
    <p:sldId id="450" r:id="rId4"/>
    <p:sldId id="405" r:id="rId5"/>
    <p:sldId id="402" r:id="rId6"/>
    <p:sldId id="409" r:id="rId7"/>
    <p:sldId id="430" r:id="rId8"/>
    <p:sldId id="404" r:id="rId9"/>
    <p:sldId id="429" r:id="rId10"/>
    <p:sldId id="263" r:id="rId11"/>
    <p:sldId id="449" r:id="rId12"/>
    <p:sldId id="363" r:id="rId13"/>
    <p:sldId id="329" r:id="rId14"/>
    <p:sldId id="355" r:id="rId15"/>
    <p:sldId id="274" r:id="rId16"/>
    <p:sldId id="356" r:id="rId17"/>
    <p:sldId id="357" r:id="rId18"/>
    <p:sldId id="257" r:id="rId19"/>
    <p:sldId id="287" r:id="rId20"/>
    <p:sldId id="452" r:id="rId21"/>
    <p:sldId id="436" r:id="rId22"/>
    <p:sldId id="326" r:id="rId23"/>
    <p:sldId id="434" r:id="rId24"/>
    <p:sldId id="301" r:id="rId25"/>
    <p:sldId id="289" r:id="rId26"/>
    <p:sldId id="288" r:id="rId27"/>
    <p:sldId id="442" r:id="rId28"/>
    <p:sldId id="270" r:id="rId29"/>
    <p:sldId id="347" r:id="rId30"/>
    <p:sldId id="279" r:id="rId31"/>
    <p:sldId id="451" r:id="rId32"/>
    <p:sldId id="446" r:id="rId33"/>
    <p:sldId id="317" r:id="rId34"/>
    <p:sldId id="322" r:id="rId35"/>
    <p:sldId id="276" r:id="rId36"/>
    <p:sldId id="277" r:id="rId37"/>
    <p:sldId id="448" r:id="rId38"/>
    <p:sldId id="422" r:id="rId39"/>
    <p:sldId id="420" r:id="rId40"/>
    <p:sldId id="432" r:id="rId41"/>
    <p:sldId id="390" r:id="rId42"/>
    <p:sldId id="259" r:id="rId43"/>
    <p:sldId id="267" r:id="rId44"/>
    <p:sldId id="303" r:id="rId45"/>
    <p:sldId id="304" r:id="rId46"/>
    <p:sldId id="305" r:id="rId47"/>
    <p:sldId id="307" r:id="rId48"/>
    <p:sldId id="324" r:id="rId49"/>
    <p:sldId id="438"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43"/>
    <p:restoredTop sz="90590"/>
  </p:normalViewPr>
  <p:slideViewPr>
    <p:cSldViewPr snapToGrid="0" snapToObjects="1">
      <p:cViewPr varScale="1">
        <p:scale>
          <a:sx n="111" d="100"/>
          <a:sy n="111" d="100"/>
        </p:scale>
        <p:origin x="216" y="20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59" d="100"/>
        <a:sy n="59"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D6265C-F639-3242-ACC3-0209B75D6548}" type="datetimeFigureOut">
              <a:rPr lang="en-US" smtClean="0"/>
              <a:t>11/6/23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E7030A-B75C-C348-889B-230B3C2063C3}" type="slidenum">
              <a:rPr lang="en-US" smtClean="0"/>
              <a:t>‹#›</a:t>
            </a:fld>
            <a:endParaRPr lang="en-US"/>
          </a:p>
        </p:txBody>
      </p:sp>
    </p:spTree>
    <p:extLst>
      <p:ext uri="{BB962C8B-B14F-4D97-AF65-F5344CB8AC3E}">
        <p14:creationId xmlns:p14="http://schemas.microsoft.com/office/powerpoint/2010/main" val="4015272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5283F600-7AAC-D44D-B877-528708C2DFB9}"/>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Rectangle 3">
            <a:extLst>
              <a:ext uri="{FF2B5EF4-FFF2-40B4-BE49-F238E27FC236}">
                <a16:creationId xmlns:a16="http://schemas.microsoft.com/office/drawing/2014/main" id="{6F12DF26-D01E-EA4E-9BDC-1E3570EE05E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3425359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7448C531-C0DC-4C4B-8BEC-52A191587DE0}"/>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Rectangle 3">
            <a:extLst>
              <a:ext uri="{FF2B5EF4-FFF2-40B4-BE49-F238E27FC236}">
                <a16:creationId xmlns:a16="http://schemas.microsoft.com/office/drawing/2014/main" id="{93F09CDC-0BF8-2745-AD2D-8E3B420C69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3761825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51B7A224-2FB0-F742-8E28-0538DDA74A73}"/>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6" name="Rectangle 3">
            <a:extLst>
              <a:ext uri="{FF2B5EF4-FFF2-40B4-BE49-F238E27FC236}">
                <a16:creationId xmlns:a16="http://schemas.microsoft.com/office/drawing/2014/main" id="{9E006E27-6CA1-1F47-A494-14E0DC9FC9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3462296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a:extLst>
              <a:ext uri="{FF2B5EF4-FFF2-40B4-BE49-F238E27FC236}">
                <a16:creationId xmlns:a16="http://schemas.microsoft.com/office/drawing/2014/main" id="{AE00A17D-8D07-BB4E-AA7A-29EED31136F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4" name="Rectangle 3">
            <a:extLst>
              <a:ext uri="{FF2B5EF4-FFF2-40B4-BE49-F238E27FC236}">
                <a16:creationId xmlns:a16="http://schemas.microsoft.com/office/drawing/2014/main" id="{D8304F83-4D36-5D4D-8E36-02098190D9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7316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a:extLst>
              <a:ext uri="{FF2B5EF4-FFF2-40B4-BE49-F238E27FC236}">
                <a16:creationId xmlns:a16="http://schemas.microsoft.com/office/drawing/2014/main" id="{1300AF25-A956-A444-8894-13B05CBF7A5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Rectangle 3">
            <a:extLst>
              <a:ext uri="{FF2B5EF4-FFF2-40B4-BE49-F238E27FC236}">
                <a16:creationId xmlns:a16="http://schemas.microsoft.com/office/drawing/2014/main" id="{C4CDFAD5-A067-0E47-8295-14ECE35169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1903301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51508088-75AA-4546-9042-19567CD0669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Rectangle 3">
            <a:extLst>
              <a:ext uri="{FF2B5EF4-FFF2-40B4-BE49-F238E27FC236}">
                <a16:creationId xmlns:a16="http://schemas.microsoft.com/office/drawing/2014/main" id="{6778BEF3-09F7-DD41-BD45-2021907972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1011516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E7030A-B75C-C348-889B-230B3C2063C3}" type="slidenum">
              <a:rPr lang="en-US" smtClean="0"/>
              <a:t>10</a:t>
            </a:fld>
            <a:endParaRPr lang="en-US"/>
          </a:p>
        </p:txBody>
      </p:sp>
    </p:spTree>
    <p:extLst>
      <p:ext uri="{BB962C8B-B14F-4D97-AF65-F5344CB8AC3E}">
        <p14:creationId xmlns:p14="http://schemas.microsoft.com/office/powerpoint/2010/main" val="1686799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Arbitrary: based on random choice or personal whim, rather than any reason or system.</a:t>
            </a:r>
            <a:endParaRPr lang="en-US" dirty="0"/>
          </a:p>
        </p:txBody>
      </p:sp>
      <p:sp>
        <p:nvSpPr>
          <p:cNvPr id="4" name="Slide Number Placeholder 3"/>
          <p:cNvSpPr>
            <a:spLocks noGrp="1"/>
          </p:cNvSpPr>
          <p:nvPr>
            <p:ph type="sldNum" sz="quarter" idx="5"/>
          </p:nvPr>
        </p:nvSpPr>
        <p:spPr/>
        <p:txBody>
          <a:bodyPr/>
          <a:lstStyle/>
          <a:p>
            <a:fld id="{EAE7030A-B75C-C348-889B-230B3C2063C3}" type="slidenum">
              <a:rPr lang="en-US" smtClean="0"/>
              <a:t>19</a:t>
            </a:fld>
            <a:endParaRPr lang="en-US"/>
          </a:p>
        </p:txBody>
      </p:sp>
    </p:spTree>
    <p:extLst>
      <p:ext uri="{BB962C8B-B14F-4D97-AF65-F5344CB8AC3E}">
        <p14:creationId xmlns:p14="http://schemas.microsoft.com/office/powerpoint/2010/main" val="1856181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Arbitrary: based on random choice or personal whim, rather than any reason or system.</a:t>
            </a:r>
            <a:endParaRPr lang="en-US" dirty="0"/>
          </a:p>
        </p:txBody>
      </p:sp>
      <p:sp>
        <p:nvSpPr>
          <p:cNvPr id="4" name="Slide Number Placeholder 3"/>
          <p:cNvSpPr>
            <a:spLocks noGrp="1"/>
          </p:cNvSpPr>
          <p:nvPr>
            <p:ph type="sldNum" sz="quarter" idx="5"/>
          </p:nvPr>
        </p:nvSpPr>
        <p:spPr/>
        <p:txBody>
          <a:bodyPr/>
          <a:lstStyle/>
          <a:p>
            <a:fld id="{EAE7030A-B75C-C348-889B-230B3C2063C3}" type="slidenum">
              <a:rPr lang="en-US" smtClean="0"/>
              <a:t>20</a:t>
            </a:fld>
            <a:endParaRPr lang="en-US"/>
          </a:p>
        </p:txBody>
      </p:sp>
    </p:spTree>
    <p:extLst>
      <p:ext uri="{BB962C8B-B14F-4D97-AF65-F5344CB8AC3E}">
        <p14:creationId xmlns:p14="http://schemas.microsoft.com/office/powerpoint/2010/main" val="2242222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6018" name="Rectangle 3"/>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830631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6258" name="Rectangle 3"/>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308478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2CE80A92-10B8-C44E-9DB5-5676E1D82A1E}"/>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Rectangle 3">
            <a:extLst>
              <a:ext uri="{FF2B5EF4-FFF2-40B4-BE49-F238E27FC236}">
                <a16:creationId xmlns:a16="http://schemas.microsoft.com/office/drawing/2014/main" id="{73E4D3D9-91A3-C749-91FB-B1C60358B4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2708318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film will help us understand </a:t>
            </a:r>
            <a:r>
              <a:rPr lang="en-US" dirty="0" err="1"/>
              <a:t>Magrittes</a:t>
            </a:r>
            <a:r>
              <a:rPr lang="en-US" dirty="0"/>
              <a:t> intentions. Watch all 6’31”.</a:t>
            </a:r>
          </a:p>
        </p:txBody>
      </p:sp>
      <p:sp>
        <p:nvSpPr>
          <p:cNvPr id="4" name="Slide Number Placeholder 3"/>
          <p:cNvSpPr>
            <a:spLocks noGrp="1"/>
          </p:cNvSpPr>
          <p:nvPr>
            <p:ph type="sldNum" sz="quarter" idx="5"/>
          </p:nvPr>
        </p:nvSpPr>
        <p:spPr/>
        <p:txBody>
          <a:bodyPr/>
          <a:lstStyle/>
          <a:p>
            <a:fld id="{EAE7030A-B75C-C348-889B-230B3C2063C3}" type="slidenum">
              <a:rPr lang="en-US" smtClean="0"/>
              <a:t>42</a:t>
            </a:fld>
            <a:endParaRPr lang="en-US"/>
          </a:p>
        </p:txBody>
      </p:sp>
    </p:spTree>
    <p:extLst>
      <p:ext uri="{BB962C8B-B14F-4D97-AF65-F5344CB8AC3E}">
        <p14:creationId xmlns:p14="http://schemas.microsoft.com/office/powerpoint/2010/main" val="4138915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1442"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790215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3490"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594206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7586"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297324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035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124826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E7030A-B75C-C348-889B-230B3C2063C3}" type="slidenum">
              <a:rPr lang="en-US" smtClean="0"/>
              <a:t>49</a:t>
            </a:fld>
            <a:endParaRPr lang="en-US"/>
          </a:p>
        </p:txBody>
      </p:sp>
    </p:spTree>
    <p:extLst>
      <p:ext uri="{BB962C8B-B14F-4D97-AF65-F5344CB8AC3E}">
        <p14:creationId xmlns:p14="http://schemas.microsoft.com/office/powerpoint/2010/main" val="2402467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83D7-0753-F02C-C48A-F7C07F95CF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4888FF8-D942-4E25-BC0B-DF9072D4C1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6707256-DFCB-515C-199D-A16C9E4594F2}"/>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5" name="Footer Placeholder 4">
            <a:extLst>
              <a:ext uri="{FF2B5EF4-FFF2-40B4-BE49-F238E27FC236}">
                <a16:creationId xmlns:a16="http://schemas.microsoft.com/office/drawing/2014/main" id="{7B83A0BC-8E9A-4E66-6F26-B4DB6B38FF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672A82-C242-3E44-A1AA-BF420025B86E}"/>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098892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0614-87C5-46C4-5C44-0156FF387F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91EEAF7-6BB4-A840-97C7-5F6F49E9722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59CD5F-A02D-6858-8374-62B643C598BF}"/>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5" name="Footer Placeholder 4">
            <a:extLst>
              <a:ext uri="{FF2B5EF4-FFF2-40B4-BE49-F238E27FC236}">
                <a16:creationId xmlns:a16="http://schemas.microsoft.com/office/drawing/2014/main" id="{200B24CC-44DE-F84B-5FFE-CCE4B83BD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254CF-970C-AA9F-C568-A7D367147BF7}"/>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373013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8CF92-9DA8-F773-0747-EDF769DF44C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BC814BA-D824-170B-C21F-8379EB000B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4F109E8-4530-828F-0480-D03A34074DC6}"/>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5" name="Footer Placeholder 4">
            <a:extLst>
              <a:ext uri="{FF2B5EF4-FFF2-40B4-BE49-F238E27FC236}">
                <a16:creationId xmlns:a16="http://schemas.microsoft.com/office/drawing/2014/main" id="{16595A47-F571-37CA-7D53-AD10774D81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B4C09B-2025-BBCB-D87D-5E813C95ACD6}"/>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391905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DEE9-823F-B577-CAD8-5B70E5EC8E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5D2E5E-0A7D-0279-281C-FBC9E8F1C4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4CC6B0-B048-5ED0-7C79-863B71D79B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034168-A1CC-AE32-B54D-B5D659A00542}"/>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6" name="Footer Placeholder 5">
            <a:extLst>
              <a:ext uri="{FF2B5EF4-FFF2-40B4-BE49-F238E27FC236}">
                <a16:creationId xmlns:a16="http://schemas.microsoft.com/office/drawing/2014/main" id="{09C6E2AA-0C36-F0D9-DA8D-606EB02B94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577BC5-B185-F0FF-9D38-DA7362869F19}"/>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894404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6CC5-E42B-92EC-D0BE-6ACB013266C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21EDAE-BF7B-587D-906E-D6C397E576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CBBFACE-DA1E-A7F6-12DC-FDE6CD0E7D5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905DDCD-F1D5-4081-A6AE-F1318B5DFA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DD215E-6DCE-F10E-862F-78367E2A88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498B4AB-95BE-DB47-B37A-C9C0F2C4239B}"/>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8" name="Footer Placeholder 7">
            <a:extLst>
              <a:ext uri="{FF2B5EF4-FFF2-40B4-BE49-F238E27FC236}">
                <a16:creationId xmlns:a16="http://schemas.microsoft.com/office/drawing/2014/main" id="{853E7696-9F76-B6FB-898B-8F0DB32155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DCD4C3-5774-0168-7260-8580B6E0E4B2}"/>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3795172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1F693-08E5-8AD1-374C-DC3F112A160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795AEC-A2FF-C1DD-8417-6A6013B71EC2}"/>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4" name="Footer Placeholder 3">
            <a:extLst>
              <a:ext uri="{FF2B5EF4-FFF2-40B4-BE49-F238E27FC236}">
                <a16:creationId xmlns:a16="http://schemas.microsoft.com/office/drawing/2014/main" id="{8727A64D-C0AB-8AD3-AA07-56F198A31C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A8A01C-33B0-74AB-FA4D-0FD6042642CF}"/>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280061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69345D-466D-8F20-C047-0A197F543583}"/>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3" name="Footer Placeholder 2">
            <a:extLst>
              <a:ext uri="{FF2B5EF4-FFF2-40B4-BE49-F238E27FC236}">
                <a16:creationId xmlns:a16="http://schemas.microsoft.com/office/drawing/2014/main" id="{227EC26E-6AEF-C11B-5F52-E0433CC61E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E756A0-983A-6774-0732-2B50C1959E52}"/>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534095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4452-CC66-5BBE-D9AE-E9BAF0FB53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EBA76D6-92E5-0F6C-0B94-9938358702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041E980-5AE9-208A-13ED-91421CE87C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22E013-E79A-39F2-EC3E-5C9B9373BB91}"/>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6" name="Footer Placeholder 5">
            <a:extLst>
              <a:ext uri="{FF2B5EF4-FFF2-40B4-BE49-F238E27FC236}">
                <a16:creationId xmlns:a16="http://schemas.microsoft.com/office/drawing/2014/main" id="{51401898-C354-CB14-A261-7242404BDC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01F362-454C-811F-42BA-1D41C705E60E}"/>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2771469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3494E-C08C-8906-B3CC-D38C4636D3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720432-C3DF-8550-ED49-703CF788C3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5C4057-16D0-F8FF-88AA-234DFB60D1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FD2719-8652-7017-B00D-10A878AC3778}"/>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6" name="Footer Placeholder 5">
            <a:extLst>
              <a:ext uri="{FF2B5EF4-FFF2-40B4-BE49-F238E27FC236}">
                <a16:creationId xmlns:a16="http://schemas.microsoft.com/office/drawing/2014/main" id="{388A48E5-5A4A-7C63-C75E-07657B5B82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9D4379-CB95-D9BD-53FC-71BB03A70951}"/>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242651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6706C-EA52-B754-3141-CEE634B99B7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EA8448-D9EB-6518-968A-824E5DA0C5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54599F-899D-0F16-0989-C2B86E5B1F73}"/>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5" name="Footer Placeholder 4">
            <a:extLst>
              <a:ext uri="{FF2B5EF4-FFF2-40B4-BE49-F238E27FC236}">
                <a16:creationId xmlns:a16="http://schemas.microsoft.com/office/drawing/2014/main" id="{EBE0980B-8A38-DF93-8664-017F82C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FF81C8-5393-0030-6E55-4FF2953DA992}"/>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486031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DF0393-F716-BED3-057C-821BDEF439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E52887-4467-48AE-AF1F-B84E3033EBB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129BBC-F8A3-8F08-4E48-19DB4D0F10F6}"/>
              </a:ext>
            </a:extLst>
          </p:cNvPr>
          <p:cNvSpPr>
            <a:spLocks noGrp="1"/>
          </p:cNvSpPr>
          <p:nvPr>
            <p:ph type="dt" sz="half" idx="10"/>
          </p:nvPr>
        </p:nvSpPr>
        <p:spPr/>
        <p:txBody>
          <a:bodyPr/>
          <a:lstStyle/>
          <a:p>
            <a:fld id="{801A72CA-1087-4E4D-A7A5-C6C2C12F381F}" type="datetimeFigureOut">
              <a:rPr lang="en-US" smtClean="0"/>
              <a:t>11/6/23</a:t>
            </a:fld>
            <a:endParaRPr lang="en-US"/>
          </a:p>
        </p:txBody>
      </p:sp>
      <p:sp>
        <p:nvSpPr>
          <p:cNvPr id="5" name="Footer Placeholder 4">
            <a:extLst>
              <a:ext uri="{FF2B5EF4-FFF2-40B4-BE49-F238E27FC236}">
                <a16:creationId xmlns:a16="http://schemas.microsoft.com/office/drawing/2014/main" id="{5415A285-D3C1-3AEA-7D0A-17200945B6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C72839-5AF2-6885-EB24-3B4C56F07E85}"/>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761450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GB"/>
              <a:t>Click to edit Master title style</a:t>
            </a:r>
            <a:endParaRPr lang="en-US"/>
          </a:p>
        </p:txBody>
      </p:sp>
      <p:sp>
        <p:nvSpPr>
          <p:cNvPr id="3" name="Content Placeholder 2"/>
          <p:cNvSpPr>
            <a:spLocks noGrp="1"/>
          </p:cNvSpPr>
          <p:nvPr>
            <p:ph sz="half" idx="1"/>
          </p:nvPr>
        </p:nvSpPr>
        <p:spPr>
          <a:xfrm>
            <a:off x="9144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2214FB9F-39BA-E948-A61E-963990915079}" type="slidenum">
              <a:rPr lang="en-US" altLang="en-US"/>
              <a:pPr/>
              <a:t>‹#›</a:t>
            </a:fld>
            <a:endParaRPr lang="en-US" altLang="en-US"/>
          </a:p>
        </p:txBody>
      </p:sp>
    </p:spTree>
    <p:extLst>
      <p:ext uri="{BB962C8B-B14F-4D97-AF65-F5344CB8AC3E}">
        <p14:creationId xmlns:p14="http://schemas.microsoft.com/office/powerpoint/2010/main" val="2496981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13EE4C-01D7-BC0A-24C7-0046A473B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F1E7BB-B333-03FB-1D36-789AF20D9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CEC16A-0DEF-8131-F324-462F8F1C81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1A72CA-1087-4E4D-A7A5-C6C2C12F381F}" type="datetimeFigureOut">
              <a:rPr lang="en-US" smtClean="0"/>
              <a:t>11/6/23</a:t>
            </a:fld>
            <a:endParaRPr lang="en-US"/>
          </a:p>
        </p:txBody>
      </p:sp>
      <p:sp>
        <p:nvSpPr>
          <p:cNvPr id="5" name="Footer Placeholder 4">
            <a:extLst>
              <a:ext uri="{FF2B5EF4-FFF2-40B4-BE49-F238E27FC236}">
                <a16:creationId xmlns:a16="http://schemas.microsoft.com/office/drawing/2014/main" id="{0233BF7F-9304-9DC6-A745-3C916C0A6B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BC739C-A405-B015-B822-D397CC63A5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35410B-0F1A-0941-9B37-C7B5EB6272D2}" type="slidenum">
              <a:rPr lang="en-US" smtClean="0"/>
              <a:t>‹#›</a:t>
            </a:fld>
            <a:endParaRPr lang="en-US"/>
          </a:p>
        </p:txBody>
      </p:sp>
    </p:spTree>
    <p:extLst>
      <p:ext uri="{BB962C8B-B14F-4D97-AF65-F5344CB8AC3E}">
        <p14:creationId xmlns:p14="http://schemas.microsoft.com/office/powerpoint/2010/main" val="395383701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5jTUebm73IY"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28.jpeg"/><Relationship Id="rId4" Type="http://schemas.openxmlformats.org/officeDocument/2006/relationships/hyperlink" Target="http://4.bp.blogspot.com/-qhmjMpBgYMA/TdrHbjoc7kI/AAAAAAAABv4/uunfhEkQ4zM/s1600/inuit-carved-wooden-maps-of-greenland.jpg"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atHQpANmHC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9" descr="http://drupal.org/files/images/Smileys.png">
            <a:extLst>
              <a:ext uri="{FF2B5EF4-FFF2-40B4-BE49-F238E27FC236}">
                <a16:creationId xmlns:a16="http://schemas.microsoft.com/office/drawing/2014/main" id="{39D68373-5A14-354D-99BB-7F0812AD3B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1976" y="2566556"/>
            <a:ext cx="3429000" cy="3067050"/>
          </a:xfrm>
          <a:prstGeom prst="rect">
            <a:avLst/>
          </a:prstGeom>
          <a:noFill/>
          <a:ln>
            <a:noFill/>
          </a:ln>
          <a:extLst>
            <a:ext uri="{909E8E84-426E-40DD-AFC4-6F175D3DCCD1}">
              <a14:hiddenFill xmlns:a14="http://schemas.microsoft.com/office/drawing/2010/main">
                <a:solidFill>
                  <a:srgbClr val="FFFFFF">
                    <a:alpha val="56862"/>
                  </a:srgbClr>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6" name="Picture 11" descr="http://farm1.static.flickr.com/198/441793351_8fd6810d6a.jpg">
            <a:extLst>
              <a:ext uri="{FF2B5EF4-FFF2-40B4-BE49-F238E27FC236}">
                <a16:creationId xmlns:a16="http://schemas.microsoft.com/office/drawing/2014/main" id="{51F23954-9D1D-9C4E-9201-1621867FD8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5032" y="1635726"/>
            <a:ext cx="2981738" cy="404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13" descr="http://www.europcar.com/EBE/docfile/dyn/687D05041A400F3F3B3E0C7E41036042:66060F58340A0A1E774926664926296C:7B213D5F6B7A15124D182F2659712228">
            <a:extLst>
              <a:ext uri="{FF2B5EF4-FFF2-40B4-BE49-F238E27FC236}">
                <a16:creationId xmlns:a16="http://schemas.microsoft.com/office/drawing/2014/main" id="{10A10ADA-DEB5-564E-8AB6-FA65D3A063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8899" y="1501776"/>
            <a:ext cx="3722277" cy="4252264"/>
          </a:xfrm>
          <a:prstGeom prst="rect">
            <a:avLst/>
          </a:prstGeom>
          <a:noFill/>
          <a:ln>
            <a:noFill/>
          </a:ln>
          <a:extLst>
            <a:ext uri="{909E8E84-426E-40DD-AFC4-6F175D3DCCD1}">
              <a14:hiddenFill xmlns:a14="http://schemas.microsoft.com/office/drawing/2010/main">
                <a:solidFill>
                  <a:srgbClr val="FFFFFF">
                    <a:alpha val="41176"/>
                  </a:srgbClr>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Rectangle 2">
            <a:extLst>
              <a:ext uri="{FF2B5EF4-FFF2-40B4-BE49-F238E27FC236}">
                <a16:creationId xmlns:a16="http://schemas.microsoft.com/office/drawing/2014/main" id="{6801A992-F967-C240-B045-94936CBF24C7}"/>
              </a:ext>
            </a:extLst>
          </p:cNvPr>
          <p:cNvSpPr>
            <a:spLocks noGrp="1" noChangeArrowheads="1"/>
          </p:cNvSpPr>
          <p:nvPr>
            <p:ph type="ctrTitle" idx="4294967295"/>
          </p:nvPr>
        </p:nvSpPr>
        <p:spPr>
          <a:xfrm>
            <a:off x="4197920" y="336118"/>
            <a:ext cx="3516313" cy="2230438"/>
          </a:xfrm>
          <a:solidFill>
            <a:srgbClr val="FFFFFF">
              <a:alpha val="81000"/>
            </a:srgbClr>
          </a:solidFill>
          <a:ln>
            <a:miter lim="800000"/>
            <a:headEnd/>
            <a:tailEnd/>
          </a:ln>
        </p:spPr>
        <p:txBody>
          <a:bodyPr>
            <a:normAutofit/>
          </a:bodyPr>
          <a:lstStyle/>
          <a:p>
            <a:pPr>
              <a:defRPr/>
            </a:pPr>
            <a:r>
              <a:rPr lang="en-GB" dirty="0">
                <a:latin typeface="Helvetica" charset="0"/>
              </a:rPr>
              <a:t>Semiotics</a:t>
            </a:r>
            <a:br>
              <a:rPr lang="en-GB" dirty="0">
                <a:latin typeface="Helvetica" charset="0"/>
              </a:rPr>
            </a:br>
            <a:endParaRPr lang="en-GB" b="1" i="1" dirty="0">
              <a:latin typeface="Helvetica" charset="0"/>
            </a:endParaRPr>
          </a:p>
        </p:txBody>
      </p:sp>
    </p:spTree>
    <p:extLst>
      <p:ext uri="{BB962C8B-B14F-4D97-AF65-F5344CB8AC3E}">
        <p14:creationId xmlns:p14="http://schemas.microsoft.com/office/powerpoint/2010/main" val="26324556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6387"/>
                                        </p:tgtEl>
                                        <p:attrNameLst>
                                          <p:attrName>style.visibility</p:attrName>
                                        </p:attrNameLst>
                                      </p:cBhvr>
                                      <p:to>
                                        <p:strVal val="visible"/>
                                      </p:to>
                                    </p:set>
                                    <p:animEffect transition="in" filter="fade">
                                      <p:cBhvr>
                                        <p:cTn id="7" dur="30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C6A21F9F-B0F9-1941-9629-5DF32FFD2FF9}"/>
              </a:ext>
            </a:extLst>
          </p:cNvPr>
          <p:cNvSpPr>
            <a:spLocks noGrp="1" noChangeArrowheads="1"/>
          </p:cNvSpPr>
          <p:nvPr>
            <p:ph type="title"/>
          </p:nvPr>
        </p:nvSpPr>
        <p:spPr>
          <a:xfrm>
            <a:off x="2086030" y="1619612"/>
            <a:ext cx="8019940" cy="1809388"/>
          </a:xfrm>
        </p:spPr>
        <p:txBody>
          <a:bodyPr>
            <a:normAutofit fontScale="90000"/>
          </a:bodyPr>
          <a:lstStyle/>
          <a:p>
            <a:pPr algn="l"/>
            <a:r>
              <a:rPr lang="en-US" altLang="en-US" sz="3600" b="1" dirty="0">
                <a:latin typeface="Arial" panose="020B0604020202020204" pitchFamily="34" charset="0"/>
                <a:cs typeface="Arial" panose="020B0604020202020204" pitchFamily="34" charset="0"/>
              </a:rPr>
              <a:t>Semiotics</a:t>
            </a:r>
            <a:br>
              <a:rPr lang="en-US" altLang="en-US" sz="3600" dirty="0">
                <a:latin typeface="Arial" panose="020B0604020202020204" pitchFamily="34" charset="0"/>
                <a:cs typeface="Arial" panose="020B0604020202020204" pitchFamily="34" charset="0"/>
              </a:rPr>
            </a:br>
            <a:r>
              <a:rPr lang="en-US" altLang="en-US" sz="3600" dirty="0">
                <a:latin typeface="Arial" panose="020B0604020202020204" pitchFamily="34" charset="0"/>
                <a:cs typeface="Arial" panose="020B0604020202020204" pitchFamily="34" charset="0"/>
              </a:rPr>
              <a:t>Use of signs and symbols in Creative visual language and their use or interpretation.	</a:t>
            </a:r>
          </a:p>
        </p:txBody>
      </p:sp>
    </p:spTree>
    <p:extLst>
      <p:ext uri="{BB962C8B-B14F-4D97-AF65-F5344CB8AC3E}">
        <p14:creationId xmlns:p14="http://schemas.microsoft.com/office/powerpoint/2010/main" val="2907225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C561BB-0484-B849-B917-240B6C54C265}"/>
              </a:ext>
            </a:extLst>
          </p:cNvPr>
          <p:cNvSpPr>
            <a:spLocks noGrp="1"/>
          </p:cNvSpPr>
          <p:nvPr>
            <p:ph idx="1"/>
          </p:nvPr>
        </p:nvSpPr>
        <p:spPr/>
        <p:txBody>
          <a:bodyPr/>
          <a:lstStyle/>
          <a:p>
            <a:pPr marL="0" indent="0">
              <a:buNone/>
            </a:pPr>
            <a:r>
              <a:rPr lang="en-US" dirty="0"/>
              <a:t>Visual communication relies on Semiotics. This is where the audience interprets and translates signs and symbols. Often by association</a:t>
            </a:r>
          </a:p>
          <a:p>
            <a:pPr marL="0" indent="0">
              <a:buNone/>
            </a:pPr>
            <a:r>
              <a:rPr lang="en-US" dirty="0"/>
              <a:t>(Male 2017 p 22)</a:t>
            </a:r>
          </a:p>
          <a:p>
            <a:r>
              <a:rPr lang="en-GB" dirty="0"/>
              <a:t>In Illustration Semiotics enables effective visual communication</a:t>
            </a:r>
          </a:p>
          <a:p>
            <a:r>
              <a:rPr lang="en-GB" dirty="0"/>
              <a:t>Knowledge of Semiotics provides visual and cultural context to enable the communication of ideas.</a:t>
            </a:r>
          </a:p>
          <a:p>
            <a:r>
              <a:rPr lang="en-GB" dirty="0"/>
              <a:t>Understanding Semiotics helps to understand contemporary culture.</a:t>
            </a:r>
          </a:p>
          <a:p>
            <a:r>
              <a:rPr lang="en-GB" dirty="0"/>
              <a:t>Semiotics is used to deconstruct images </a:t>
            </a:r>
          </a:p>
        </p:txBody>
      </p:sp>
    </p:spTree>
    <p:extLst>
      <p:ext uri="{BB962C8B-B14F-4D97-AF65-F5344CB8AC3E}">
        <p14:creationId xmlns:p14="http://schemas.microsoft.com/office/powerpoint/2010/main" val="1566590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a:extLst>
              <a:ext uri="{FF2B5EF4-FFF2-40B4-BE49-F238E27FC236}">
                <a16:creationId xmlns:a16="http://schemas.microsoft.com/office/drawing/2014/main" id="{EE9C4563-A0C3-0842-AC5C-3A44CB3DAF12}"/>
              </a:ext>
            </a:extLst>
          </p:cNvPr>
          <p:cNvSpPr>
            <a:spLocks noGrp="1" noChangeArrowheads="1"/>
          </p:cNvSpPr>
          <p:nvPr>
            <p:ph idx="1"/>
          </p:nvPr>
        </p:nvSpPr>
        <p:spPr>
          <a:xfrm>
            <a:off x="462930" y="1417983"/>
            <a:ext cx="11377263" cy="2135188"/>
          </a:xfrm>
        </p:spPr>
        <p:txBody>
          <a:bodyPr/>
          <a:lstStyle/>
          <a:p>
            <a:pPr marL="0" indent="0" eaLnBrk="1" hangingPunct="1">
              <a:buNone/>
            </a:pPr>
            <a:r>
              <a:rPr lang="en-GB" altLang="en-US" sz="3600" dirty="0">
                <a:latin typeface="Helvetica" pitchFamily="2" charset="0"/>
              </a:rPr>
              <a:t>Semiotics, or the understanding of the use of signs and symbols, is about the tools, processes and contexts we have for creating, interpreting and understanding meaning in a variety of ways.  </a:t>
            </a:r>
          </a:p>
        </p:txBody>
      </p:sp>
      <p:pic>
        <p:nvPicPr>
          <p:cNvPr id="32771" name="Picture 2">
            <a:extLst>
              <a:ext uri="{FF2B5EF4-FFF2-40B4-BE49-F238E27FC236}">
                <a16:creationId xmlns:a16="http://schemas.microsoft.com/office/drawing/2014/main" id="{693A6098-E8A1-EA47-9C4C-43066163D100}"/>
              </a:ext>
            </a:extLst>
          </p:cNvPr>
          <p:cNvPicPr>
            <a:picLocks noChangeAspect="1"/>
          </p:cNvPicPr>
          <p:nvPr/>
        </p:nvPicPr>
        <p:blipFill>
          <a:blip r:embed="rId3">
            <a:extLst>
              <a:ext uri="{28A0092B-C50C-407E-A947-70E740481C1C}">
                <a14:useLocalDpi xmlns:a14="http://schemas.microsoft.com/office/drawing/2010/main" val="0"/>
              </a:ext>
            </a:extLst>
          </a:blip>
          <a:srcRect b="62326"/>
          <a:stretch>
            <a:fillRect/>
          </a:stretch>
        </p:blipFill>
        <p:spPr bwMode="auto">
          <a:xfrm>
            <a:off x="1604962" y="3935551"/>
            <a:ext cx="9093200"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314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2">
            <a:extLst>
              <a:ext uri="{FF2B5EF4-FFF2-40B4-BE49-F238E27FC236}">
                <a16:creationId xmlns:a16="http://schemas.microsoft.com/office/drawing/2014/main" id="{03EF2B5B-F2B0-DA47-84D0-70B664C78591}"/>
              </a:ext>
            </a:extLst>
          </p:cNvPr>
          <p:cNvSpPr>
            <a:spLocks noGrp="1" noChangeArrowheads="1"/>
          </p:cNvSpPr>
          <p:nvPr>
            <p:ph idx="1"/>
          </p:nvPr>
        </p:nvSpPr>
        <p:spPr>
          <a:xfrm>
            <a:off x="432284" y="1966912"/>
            <a:ext cx="11327432" cy="2924175"/>
          </a:xfrm>
        </p:spPr>
        <p:txBody>
          <a:bodyPr>
            <a:normAutofit fontScale="92500"/>
          </a:bodyPr>
          <a:lstStyle/>
          <a:p>
            <a:pPr marL="0" indent="0">
              <a:buNone/>
            </a:pPr>
            <a:r>
              <a:rPr lang="en-GB" altLang="en-US" sz="3200" b="1" dirty="0">
                <a:cs typeface="Arial" panose="020B0604020202020204" pitchFamily="34" charset="0"/>
              </a:rPr>
              <a:t>Semiotics is evident in: </a:t>
            </a:r>
          </a:p>
          <a:p>
            <a:pPr marL="0" indent="0">
              <a:buNone/>
            </a:pPr>
            <a:r>
              <a:rPr lang="en-GB" altLang="en-US" sz="3200" dirty="0">
                <a:cs typeface="Arial" panose="020B0604020202020204" pitchFamily="34" charset="0"/>
              </a:rPr>
              <a:t>fashion, clothing, photographs, advertisements, furniture, household items, toys, films, cartoons, virtual imagery, facial expressions, slogans, graffiti, Commercials, medical symptoms, marketing, music, body language, drawing, painting, poetry, design, film, Morse code,, food, rituals….... and treat them as “texts” to be read and decoded.</a:t>
            </a:r>
            <a:endParaRPr lang="en-US" altLang="en-US" sz="3200" dirty="0">
              <a:cs typeface="Arial" panose="020B0604020202020204" pitchFamily="34" charset="0"/>
            </a:endParaRPr>
          </a:p>
        </p:txBody>
      </p:sp>
    </p:spTree>
    <p:extLst>
      <p:ext uri="{BB962C8B-B14F-4D97-AF65-F5344CB8AC3E}">
        <p14:creationId xmlns:p14="http://schemas.microsoft.com/office/powerpoint/2010/main" val="166991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3">
            <a:extLst>
              <a:ext uri="{FF2B5EF4-FFF2-40B4-BE49-F238E27FC236}">
                <a16:creationId xmlns:a16="http://schemas.microsoft.com/office/drawing/2014/main" id="{D742E94E-B076-C34F-886C-E94D5DFE1E35}"/>
              </a:ext>
            </a:extLst>
          </p:cNvPr>
          <p:cNvSpPr>
            <a:spLocks noGrp="1" noChangeArrowheads="1"/>
          </p:cNvSpPr>
          <p:nvPr>
            <p:ph idx="1"/>
          </p:nvPr>
        </p:nvSpPr>
        <p:spPr>
          <a:xfrm>
            <a:off x="220133" y="855165"/>
            <a:ext cx="5875867" cy="3024409"/>
          </a:xfrm>
        </p:spPr>
        <p:txBody>
          <a:bodyPr>
            <a:normAutofit/>
          </a:bodyPr>
          <a:lstStyle/>
          <a:p>
            <a:pPr eaLnBrk="1" hangingPunct="1"/>
            <a:r>
              <a:rPr lang="en-GB" altLang="en-US" sz="3200" dirty="0">
                <a:latin typeface="Helvetica" pitchFamily="2" charset="0"/>
              </a:rPr>
              <a:t>Semiotics is defined as the theory of signs. </a:t>
            </a:r>
          </a:p>
          <a:p>
            <a:pPr eaLnBrk="1" hangingPunct="1"/>
            <a:r>
              <a:rPr lang="en-GB" altLang="en-US" sz="3200" dirty="0">
                <a:latin typeface="Helvetica" pitchFamily="2" charset="0"/>
              </a:rPr>
              <a:t>Signing is vital to human existence because it underlies all forms of human communication. </a:t>
            </a:r>
          </a:p>
        </p:txBody>
      </p:sp>
      <p:pic>
        <p:nvPicPr>
          <p:cNvPr id="35842" name="Picture 6" descr="Unknown.jpeg">
            <a:extLst>
              <a:ext uri="{FF2B5EF4-FFF2-40B4-BE49-F238E27FC236}">
                <a16:creationId xmlns:a16="http://schemas.microsoft.com/office/drawing/2014/main" id="{ADB26332-6AB4-0C45-9476-993E7CD067D9}"/>
              </a:ext>
            </a:extLst>
          </p:cNvPr>
          <p:cNvPicPr>
            <a:picLocks noChangeAspect="1"/>
          </p:cNvPicPr>
          <p:nvPr/>
        </p:nvPicPr>
        <p:blipFill>
          <a:blip r:embed="rId3">
            <a:extLst>
              <a:ext uri="{28A0092B-C50C-407E-A947-70E740481C1C}">
                <a14:useLocalDpi xmlns:a14="http://schemas.microsoft.com/office/drawing/2010/main" val="0"/>
              </a:ext>
            </a:extLst>
          </a:blip>
          <a:srcRect l="10345" r="10345"/>
          <a:stretch>
            <a:fillRect/>
          </a:stretch>
        </p:blipFill>
        <p:spPr bwMode="auto">
          <a:xfrm>
            <a:off x="8697487" y="2546071"/>
            <a:ext cx="3099072" cy="390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3" name="Picture 7" descr="subvertiseorg.gif">
            <a:extLst>
              <a:ext uri="{FF2B5EF4-FFF2-40B4-BE49-F238E27FC236}">
                <a16:creationId xmlns:a16="http://schemas.microsoft.com/office/drawing/2014/main" id="{D1D7F832-8884-A54B-8D0E-000604FDFF7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61266" y="3598435"/>
            <a:ext cx="4669468" cy="2854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753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2">
            <a:extLst>
              <a:ext uri="{FF2B5EF4-FFF2-40B4-BE49-F238E27FC236}">
                <a16:creationId xmlns:a16="http://schemas.microsoft.com/office/drawing/2014/main" id="{5B3661FB-44CA-4C4B-9B0B-3D45CA18C68B}"/>
              </a:ext>
            </a:extLst>
          </p:cNvPr>
          <p:cNvSpPr>
            <a:spLocks noGrp="1" noChangeArrowheads="1"/>
          </p:cNvSpPr>
          <p:nvPr>
            <p:ph idx="1"/>
          </p:nvPr>
        </p:nvSpPr>
        <p:spPr>
          <a:xfrm>
            <a:off x="228600" y="980523"/>
            <a:ext cx="4595191" cy="2701553"/>
          </a:xfrm>
        </p:spPr>
        <p:txBody>
          <a:bodyPr>
            <a:normAutofit/>
          </a:bodyPr>
          <a:lstStyle/>
          <a:p>
            <a:pPr marL="0" indent="0">
              <a:buNone/>
            </a:pPr>
            <a:r>
              <a:rPr lang="en-GB" altLang="en-US" sz="2400" dirty="0">
                <a:latin typeface="Helvetica" pitchFamily="2" charset="0"/>
              </a:rPr>
              <a:t>Signs and Symbols are dependent for their meaning on the contexts and culture in which they are read and understood vital for the understanding of art and design. </a:t>
            </a:r>
          </a:p>
        </p:txBody>
      </p:sp>
      <p:pic>
        <p:nvPicPr>
          <p:cNvPr id="37890" name="Picture 4" descr="http://majastevanovich.files.wordpress.com/2009/08/i-want-you-for-us-army-poster-c10034530.jpg?w=322&amp;h=425">
            <a:extLst>
              <a:ext uri="{FF2B5EF4-FFF2-40B4-BE49-F238E27FC236}">
                <a16:creationId xmlns:a16="http://schemas.microsoft.com/office/drawing/2014/main" id="{D3D4607C-D867-7C45-AEE9-947B33EBBD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1514" y="980523"/>
            <a:ext cx="3614340" cy="476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1" name="Picture 6" descr="http://popartmachine.com/artwork/LOC+1173483/0/I-want-out-POS-6---U.S.,-no.-1141-(C-size)...-painting-artwork-print.jpg">
            <a:extLst>
              <a:ext uri="{FF2B5EF4-FFF2-40B4-BE49-F238E27FC236}">
                <a16:creationId xmlns:a16="http://schemas.microsoft.com/office/drawing/2014/main" id="{BF6E0162-A153-F14C-A75D-989A50BCB1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1627" y="980523"/>
            <a:ext cx="3459008" cy="466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1210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DFA2E72-BC98-8546-AEB5-923B75B9E508}"/>
              </a:ext>
            </a:extLst>
          </p:cNvPr>
          <p:cNvSpPr>
            <a:spLocks noGrp="1" noChangeArrowheads="1"/>
          </p:cNvSpPr>
          <p:nvPr>
            <p:ph type="title"/>
          </p:nvPr>
        </p:nvSpPr>
        <p:spPr>
          <a:xfrm>
            <a:off x="3247331" y="277552"/>
            <a:ext cx="5500687" cy="1143001"/>
          </a:xfrm>
          <a:solidFill>
            <a:schemeClr val="bg1">
              <a:alpha val="70979"/>
            </a:schemeClr>
          </a:solidFill>
        </p:spPr>
        <p:txBody>
          <a:bodyPr/>
          <a:lstStyle/>
          <a:p>
            <a:r>
              <a:rPr lang="en-GB" altLang="en-US" dirty="0"/>
              <a:t>Context is everything</a:t>
            </a:r>
          </a:p>
        </p:txBody>
      </p:sp>
      <p:sp>
        <p:nvSpPr>
          <p:cNvPr id="40963" name="Rectangle 5">
            <a:extLst>
              <a:ext uri="{FF2B5EF4-FFF2-40B4-BE49-F238E27FC236}">
                <a16:creationId xmlns:a16="http://schemas.microsoft.com/office/drawing/2014/main" id="{A7D53143-5970-C84C-8CCB-32C6EE260940}"/>
              </a:ext>
            </a:extLst>
          </p:cNvPr>
          <p:cNvSpPr>
            <a:spLocks noChangeArrowheads="1"/>
          </p:cNvSpPr>
          <p:nvPr/>
        </p:nvSpPr>
        <p:spPr bwMode="auto">
          <a:xfrm>
            <a:off x="3810000" y="1216026"/>
            <a:ext cx="4572000" cy="1200329"/>
          </a:xfrm>
          <a:prstGeom prst="rect">
            <a:avLst/>
          </a:prstGeom>
          <a:solidFill>
            <a:schemeClr val="bg1">
              <a:alpha val="83136"/>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2400" dirty="0">
                <a:latin typeface="Helvetica" pitchFamily="2" charset="0"/>
              </a:rPr>
              <a:t>Changing the context can change, alter, disrupt, or even undermine the ‘reading’.</a:t>
            </a:r>
            <a:endParaRPr lang="en-GB" altLang="en-US" sz="2400" dirty="0"/>
          </a:p>
        </p:txBody>
      </p:sp>
      <p:pic>
        <p:nvPicPr>
          <p:cNvPr id="7" name="Picture 6" descr="Leonardo-da-Vincis-Mona-L-001.jpg">
            <a:extLst>
              <a:ext uri="{FF2B5EF4-FFF2-40B4-BE49-F238E27FC236}">
                <a16:creationId xmlns:a16="http://schemas.microsoft.com/office/drawing/2014/main" id="{56EA86E4-964E-9B40-8F99-390481D45E0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7092" y="1450923"/>
            <a:ext cx="3415478" cy="5232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tumblr_ll6plsYsJH1qewqgj.jpg">
            <a:extLst>
              <a:ext uri="{FF2B5EF4-FFF2-40B4-BE49-F238E27FC236}">
                <a16:creationId xmlns:a16="http://schemas.microsoft.com/office/drawing/2014/main" id="{1E4CA8BF-A040-D54C-9062-5D2D48CC987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73654" y="1450923"/>
            <a:ext cx="3531523" cy="5723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mona_ny.gif">
            <a:extLst>
              <a:ext uri="{FF2B5EF4-FFF2-40B4-BE49-F238E27FC236}">
                <a16:creationId xmlns:a16="http://schemas.microsoft.com/office/drawing/2014/main" id="{4F96E25F-0345-5F4C-8F79-A0F8879C284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268831" y="1459899"/>
            <a:ext cx="3573717" cy="512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97DADFCF-33F1-B741-AE58-C46D17F77F4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748831" y="724430"/>
            <a:ext cx="4367675" cy="5958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7782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accel="50000" decel="500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accel="50000" decel="5000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accel="50000" decel="5000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5" name="Picture 5" descr="http://www.hard-lessons.com/wp-content/uploads/2010/02/Confused-Etc-Road-Signs.jpg">
            <a:extLst>
              <a:ext uri="{FF2B5EF4-FFF2-40B4-BE49-F238E27FC236}">
                <a16:creationId xmlns:a16="http://schemas.microsoft.com/office/drawing/2014/main" id="{7D6F81B1-7661-1A4D-ABE2-B571C454AA51}"/>
              </a:ext>
            </a:extLst>
          </p:cNvPr>
          <p:cNvPicPr>
            <a:picLocks noChangeAspect="1" noChangeArrowheads="1"/>
          </p:cNvPicPr>
          <p:nvPr/>
        </p:nvPicPr>
        <p:blipFill>
          <a:blip r:embed="rId3" cstate="email"/>
          <a:srcRect/>
          <a:stretch>
            <a:fillRect/>
          </a:stretch>
        </p:blipFill>
        <p:spPr bwMode="auto">
          <a:xfrm>
            <a:off x="4079776" y="400205"/>
            <a:ext cx="7560840" cy="6057590"/>
          </a:xfrm>
          <a:prstGeom prst="rect">
            <a:avLst/>
          </a:prstGeom>
          <a:noFill/>
          <a:effectLst>
            <a:softEdge rad="635000"/>
          </a:effectLst>
        </p:spPr>
      </p:pic>
      <p:sp>
        <p:nvSpPr>
          <p:cNvPr id="28674" name="Rectangle 2">
            <a:extLst>
              <a:ext uri="{FF2B5EF4-FFF2-40B4-BE49-F238E27FC236}">
                <a16:creationId xmlns:a16="http://schemas.microsoft.com/office/drawing/2014/main" id="{98D907EF-B9A3-2049-9974-3BB247CDC9E5}"/>
              </a:ext>
            </a:extLst>
          </p:cNvPr>
          <p:cNvSpPr>
            <a:spLocks noGrp="1" noChangeArrowheads="1"/>
          </p:cNvSpPr>
          <p:nvPr>
            <p:ph type="title"/>
          </p:nvPr>
        </p:nvSpPr>
        <p:spPr>
          <a:xfrm>
            <a:off x="335360" y="493308"/>
            <a:ext cx="5208066" cy="1143000"/>
          </a:xfrm>
        </p:spPr>
        <p:txBody>
          <a:bodyPr>
            <a:normAutofit fontScale="90000"/>
          </a:bodyPr>
          <a:lstStyle/>
          <a:p>
            <a:pPr algn="l" eaLnBrk="1" hangingPunct="1"/>
            <a:r>
              <a:rPr lang="en-GB" altLang="en-US" dirty="0">
                <a:latin typeface="Helvetica" pitchFamily="2" charset="0"/>
              </a:rPr>
              <a:t>Why are they important? </a:t>
            </a:r>
          </a:p>
        </p:txBody>
      </p:sp>
      <p:sp>
        <p:nvSpPr>
          <p:cNvPr id="28675" name="Rectangle 3">
            <a:extLst>
              <a:ext uri="{FF2B5EF4-FFF2-40B4-BE49-F238E27FC236}">
                <a16:creationId xmlns:a16="http://schemas.microsoft.com/office/drawing/2014/main" id="{86AA61D5-E848-424F-825C-8D43A2D3CC53}"/>
              </a:ext>
            </a:extLst>
          </p:cNvPr>
          <p:cNvSpPr>
            <a:spLocks noGrp="1" noChangeArrowheads="1"/>
          </p:cNvSpPr>
          <p:nvPr>
            <p:ph idx="1"/>
          </p:nvPr>
        </p:nvSpPr>
        <p:spPr>
          <a:xfrm>
            <a:off x="335360" y="1806916"/>
            <a:ext cx="3808172" cy="4480271"/>
          </a:xfrm>
        </p:spPr>
        <p:txBody>
          <a:bodyPr/>
          <a:lstStyle/>
          <a:p>
            <a:pPr marL="0" indent="0" eaLnBrk="1" hangingPunct="1">
              <a:lnSpc>
                <a:spcPct val="90000"/>
              </a:lnSpc>
              <a:buNone/>
            </a:pPr>
            <a:r>
              <a:rPr lang="en-GB" altLang="en-US" dirty="0">
                <a:latin typeface="Helvetica" pitchFamily="2" charset="0"/>
              </a:rPr>
              <a:t>Signs are important because they mean something other than themselves. </a:t>
            </a:r>
          </a:p>
          <a:p>
            <a:pPr marL="0" indent="0" eaLnBrk="1" hangingPunct="1">
              <a:lnSpc>
                <a:spcPct val="90000"/>
              </a:lnSpc>
              <a:buNone/>
            </a:pPr>
            <a:endParaRPr lang="en-GB" altLang="en-US" dirty="0">
              <a:latin typeface="Helvetica" pitchFamily="2" charset="0"/>
            </a:endParaRPr>
          </a:p>
          <a:p>
            <a:pPr marL="0" indent="0" eaLnBrk="1" hangingPunct="1">
              <a:lnSpc>
                <a:spcPct val="90000"/>
              </a:lnSpc>
              <a:buNone/>
            </a:pPr>
            <a:r>
              <a:rPr lang="en-GB" altLang="en-US" dirty="0">
                <a:latin typeface="Helvetica" pitchFamily="2" charset="0"/>
              </a:rPr>
              <a:t>They point to a </a:t>
            </a:r>
          </a:p>
          <a:p>
            <a:pPr marL="0" indent="0" eaLnBrk="1" hangingPunct="1">
              <a:lnSpc>
                <a:spcPct val="90000"/>
              </a:lnSpc>
              <a:buNone/>
            </a:pPr>
            <a:r>
              <a:rPr lang="en-GB" altLang="en-US" dirty="0">
                <a:latin typeface="Helvetica" pitchFamily="2" charset="0"/>
              </a:rPr>
              <a:t>meaning beyond the surface.</a:t>
            </a:r>
          </a:p>
        </p:txBody>
      </p:sp>
    </p:spTree>
    <p:extLst>
      <p:ext uri="{BB962C8B-B14F-4D97-AF65-F5344CB8AC3E}">
        <p14:creationId xmlns:p14="http://schemas.microsoft.com/office/powerpoint/2010/main" val="39097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2512D-36B7-4740-92FA-C2A97EE871C0}"/>
              </a:ext>
            </a:extLst>
          </p:cNvPr>
          <p:cNvSpPr>
            <a:spLocks noGrp="1"/>
          </p:cNvSpPr>
          <p:nvPr>
            <p:ph type="title"/>
          </p:nvPr>
        </p:nvSpPr>
        <p:spPr/>
        <p:txBody>
          <a:bodyPr/>
          <a:lstStyle/>
          <a:p>
            <a:r>
              <a:rPr lang="en-GB" b="1" dirty="0"/>
              <a:t>What is Semiotics? </a:t>
            </a:r>
            <a:endParaRPr lang="en-US" dirty="0"/>
          </a:p>
        </p:txBody>
      </p:sp>
      <p:sp>
        <p:nvSpPr>
          <p:cNvPr id="3" name="Content Placeholder 2">
            <a:extLst>
              <a:ext uri="{FF2B5EF4-FFF2-40B4-BE49-F238E27FC236}">
                <a16:creationId xmlns:a16="http://schemas.microsoft.com/office/drawing/2014/main" id="{79A1D662-2E2E-CB42-9FF3-0C05536FDD8C}"/>
              </a:ext>
            </a:extLst>
          </p:cNvPr>
          <p:cNvSpPr>
            <a:spLocks noGrp="1"/>
          </p:cNvSpPr>
          <p:nvPr>
            <p:ph idx="1"/>
          </p:nvPr>
        </p:nvSpPr>
        <p:spPr/>
        <p:txBody>
          <a:bodyPr>
            <a:normAutofit lnSpcReduction="10000"/>
          </a:bodyPr>
          <a:lstStyle/>
          <a:p>
            <a:pPr marL="0" indent="0">
              <a:buNone/>
            </a:pPr>
            <a:r>
              <a:rPr lang="en-GB" sz="3200" dirty="0">
                <a:cs typeface="Arial" panose="020B0604020202020204" pitchFamily="34" charset="0"/>
              </a:rPr>
              <a:t>Semiotics </a:t>
            </a:r>
          </a:p>
          <a:p>
            <a:r>
              <a:rPr lang="en-GB" sz="3200" dirty="0">
                <a:cs typeface="Arial" panose="020B0604020202020204" pitchFamily="34" charset="0"/>
              </a:rPr>
              <a:t>Directs a shared understanding of what is seen and how an image or artwork is ‘read’. </a:t>
            </a:r>
          </a:p>
          <a:p>
            <a:r>
              <a:rPr lang="en-GB" sz="3200" dirty="0">
                <a:cs typeface="Arial" panose="020B0604020202020204" pitchFamily="34" charset="0"/>
              </a:rPr>
              <a:t>Provides meaning and context with the aim of heightening an intellectual encounter with a piece of visual communication. </a:t>
            </a:r>
          </a:p>
          <a:p>
            <a:r>
              <a:rPr lang="en-GB" sz="3200" dirty="0">
                <a:cs typeface="Arial" panose="020B0604020202020204" pitchFamily="34" charset="0"/>
              </a:rPr>
              <a:t>Most significantly it effects how the world is perceived and the meanings acquired and shared from the world around us.</a:t>
            </a:r>
          </a:p>
          <a:p>
            <a:pPr marL="0" indent="0">
              <a:buNone/>
            </a:pPr>
            <a:endParaRPr lang="en-GB" dirty="0"/>
          </a:p>
        </p:txBody>
      </p:sp>
    </p:spTree>
    <p:extLst>
      <p:ext uri="{BB962C8B-B14F-4D97-AF65-F5344CB8AC3E}">
        <p14:creationId xmlns:p14="http://schemas.microsoft.com/office/powerpoint/2010/main" val="2518808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275E9-7F6A-995A-DB06-FE866D79CFF8}"/>
              </a:ext>
            </a:extLst>
          </p:cNvPr>
          <p:cNvSpPr>
            <a:spLocks noGrp="1"/>
          </p:cNvSpPr>
          <p:nvPr>
            <p:ph type="title"/>
          </p:nvPr>
        </p:nvSpPr>
        <p:spPr/>
        <p:txBody>
          <a:bodyPr/>
          <a:lstStyle/>
          <a:p>
            <a:r>
              <a:rPr lang="en-US" dirty="0"/>
              <a:t>There are three main areas to semiotics </a:t>
            </a:r>
          </a:p>
        </p:txBody>
      </p:sp>
      <p:sp>
        <p:nvSpPr>
          <p:cNvPr id="3" name="Content Placeholder 2">
            <a:extLst>
              <a:ext uri="{FF2B5EF4-FFF2-40B4-BE49-F238E27FC236}">
                <a16:creationId xmlns:a16="http://schemas.microsoft.com/office/drawing/2014/main" id="{69C5E254-497B-B0FB-BA94-B76F6CB7924A}"/>
              </a:ext>
            </a:extLst>
          </p:cNvPr>
          <p:cNvSpPr>
            <a:spLocks noGrp="1"/>
          </p:cNvSpPr>
          <p:nvPr>
            <p:ph idx="1"/>
          </p:nvPr>
        </p:nvSpPr>
        <p:spPr>
          <a:xfrm>
            <a:off x="982133" y="1944159"/>
            <a:ext cx="9033933" cy="4351338"/>
          </a:xfrm>
        </p:spPr>
        <p:txBody>
          <a:bodyPr>
            <a:normAutofit/>
          </a:bodyPr>
          <a:lstStyle/>
          <a:p>
            <a:pPr marL="514350" indent="-514350">
              <a:buFont typeface="+mj-lt"/>
              <a:buAutoNum type="arabicPeriod"/>
            </a:pPr>
            <a:r>
              <a:rPr lang="en-US" sz="3200" dirty="0"/>
              <a:t>the signs themselves </a:t>
            </a:r>
          </a:p>
          <a:p>
            <a:pPr marL="514350" indent="-514350">
              <a:buFont typeface="+mj-lt"/>
              <a:buAutoNum type="arabicPeriod"/>
            </a:pPr>
            <a:r>
              <a:rPr lang="en-US" sz="3200" dirty="0"/>
              <a:t>the way signs are </a:t>
            </a:r>
            <a:r>
              <a:rPr lang="en-US" sz="3200" dirty="0" err="1"/>
              <a:t>organised</a:t>
            </a:r>
            <a:r>
              <a:rPr lang="en-US" sz="3200" dirty="0"/>
              <a:t> into systems </a:t>
            </a:r>
          </a:p>
          <a:p>
            <a:pPr marL="514350" indent="-514350">
              <a:buFont typeface="+mj-lt"/>
              <a:buAutoNum type="arabicPeriod"/>
            </a:pPr>
            <a:r>
              <a:rPr lang="en-US" sz="3200" dirty="0"/>
              <a:t>the context in which signs appear </a:t>
            </a:r>
          </a:p>
          <a:p>
            <a:pPr marL="514350" indent="-514350">
              <a:buFont typeface="+mj-lt"/>
              <a:buAutoNum type="arabicPeriod"/>
            </a:pPr>
            <a:endParaRPr lang="en-US" sz="3200" dirty="0"/>
          </a:p>
        </p:txBody>
      </p:sp>
    </p:spTree>
    <p:extLst>
      <p:ext uri="{BB962C8B-B14F-4D97-AF65-F5344CB8AC3E}">
        <p14:creationId xmlns:p14="http://schemas.microsoft.com/office/powerpoint/2010/main" val="4159585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0458"/>
            <a:ext cx="10515600" cy="1325563"/>
          </a:xfrm>
        </p:spPr>
        <p:txBody>
          <a:bodyPr>
            <a:normAutofit/>
          </a:bodyPr>
          <a:lstStyle/>
          <a:p>
            <a:r>
              <a:rPr lang="en-US" sz="4800" b="1" dirty="0">
                <a:cs typeface="Arial" panose="020B0604020202020204" pitchFamily="34" charset="0"/>
              </a:rPr>
              <a:t>Symbolic codes : Signs</a:t>
            </a:r>
          </a:p>
        </p:txBody>
      </p:sp>
      <p:sp>
        <p:nvSpPr>
          <p:cNvPr id="3" name="Content Placeholder 2"/>
          <p:cNvSpPr>
            <a:spLocks noGrp="1"/>
          </p:cNvSpPr>
          <p:nvPr>
            <p:ph idx="1"/>
          </p:nvPr>
        </p:nvSpPr>
        <p:spPr>
          <a:xfrm>
            <a:off x="880533" y="1794933"/>
            <a:ext cx="10244668" cy="4382030"/>
          </a:xfrm>
        </p:spPr>
        <p:txBody>
          <a:bodyPr>
            <a:noAutofit/>
          </a:bodyPr>
          <a:lstStyle/>
          <a:p>
            <a:r>
              <a:rPr lang="en-US" sz="3200" dirty="0">
                <a:cs typeface="Arial" panose="020B0604020202020204" pitchFamily="34" charset="0"/>
              </a:rPr>
              <a:t>the Codes are Formal Rules formed for people to learn</a:t>
            </a:r>
          </a:p>
          <a:p>
            <a:r>
              <a:rPr lang="en-US" sz="3200" dirty="0">
                <a:cs typeface="Arial" panose="020B0604020202020204" pitchFamily="34" charset="0"/>
              </a:rPr>
              <a:t>they are generally rigid</a:t>
            </a:r>
          </a:p>
          <a:p>
            <a:r>
              <a:rPr lang="en-US" sz="3200" dirty="0">
                <a:cs typeface="Arial" panose="020B0604020202020204" pitchFamily="34" charset="0"/>
              </a:rPr>
              <a:t>the highway code using the code incorrectly can be dangerous</a:t>
            </a:r>
          </a:p>
          <a:p>
            <a:r>
              <a:rPr lang="en-US" sz="3200" dirty="0">
                <a:cs typeface="Arial" panose="020B0604020202020204" pitchFamily="34" charset="0"/>
              </a:rPr>
              <a:t>within a culture and within different cultures the signs are learnt because they need to be used to communicate messages effectively</a:t>
            </a:r>
          </a:p>
        </p:txBody>
      </p:sp>
    </p:spTree>
    <p:extLst>
      <p:ext uri="{BB962C8B-B14F-4D97-AF65-F5344CB8AC3E}">
        <p14:creationId xmlns:p14="http://schemas.microsoft.com/office/powerpoint/2010/main" val="1378845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p:cNvSpPr>
            <a:spLocks noGrp="1"/>
          </p:cNvSpPr>
          <p:nvPr>
            <p:ph idx="1"/>
          </p:nvPr>
        </p:nvSpPr>
        <p:spPr>
          <a:xfrm>
            <a:off x="2572167" y="187325"/>
            <a:ext cx="8893175" cy="3241675"/>
          </a:xfrm>
        </p:spPr>
        <p:txBody>
          <a:bodyPr/>
          <a:lstStyle/>
          <a:p>
            <a:pPr marL="0" indent="0">
              <a:buNone/>
            </a:pPr>
            <a:r>
              <a:rPr lang="en-US" altLang="en-US" sz="4000" dirty="0"/>
              <a:t>Semiotics has its origins in the work of two main individuals: </a:t>
            </a:r>
          </a:p>
          <a:p>
            <a:pPr marL="400050" lvl="1" indent="0">
              <a:buNone/>
            </a:pPr>
            <a:r>
              <a:rPr lang="en-US" altLang="en-US" sz="4000" dirty="0"/>
              <a:t>• Ferdinand de Saussure </a:t>
            </a:r>
          </a:p>
          <a:p>
            <a:pPr marL="400050" lvl="1" indent="0">
              <a:buNone/>
            </a:pPr>
            <a:r>
              <a:rPr lang="en-US" altLang="en-US" sz="4000" dirty="0"/>
              <a:t>• Charles Sanders Peirce</a:t>
            </a:r>
          </a:p>
        </p:txBody>
      </p:sp>
      <p:pic>
        <p:nvPicPr>
          <p:cNvPr id="2" name="Picture 1"/>
          <p:cNvPicPr>
            <a:picLocks noChangeAspect="1"/>
          </p:cNvPicPr>
          <p:nvPr/>
        </p:nvPicPr>
        <p:blipFill>
          <a:blip r:embed="rId2"/>
          <a:stretch>
            <a:fillRect/>
          </a:stretch>
        </p:blipFill>
        <p:spPr>
          <a:xfrm>
            <a:off x="6491942" y="2684779"/>
            <a:ext cx="2535000" cy="3739474"/>
          </a:xfrm>
          <a:prstGeom prst="rect">
            <a:avLst/>
          </a:prstGeom>
        </p:spPr>
      </p:pic>
      <p:sp>
        <p:nvSpPr>
          <p:cNvPr id="3" name="TextBox 2"/>
          <p:cNvSpPr txBox="1"/>
          <p:nvPr/>
        </p:nvSpPr>
        <p:spPr>
          <a:xfrm>
            <a:off x="784854" y="5193887"/>
            <a:ext cx="184666" cy="369332"/>
          </a:xfrm>
          <a:prstGeom prst="rect">
            <a:avLst/>
          </a:prstGeom>
          <a:noFill/>
        </p:spPr>
        <p:txBody>
          <a:bodyPr wrap="none" rtlCol="0">
            <a:spAutoFit/>
          </a:bodyPr>
          <a:lstStyle/>
          <a:p>
            <a:endParaRPr lang="en-US" dirty="0">
              <a:solidFill>
                <a:srgbClr val="000000"/>
              </a:solidFill>
            </a:endParaRPr>
          </a:p>
        </p:txBody>
      </p:sp>
      <p:pic>
        <p:nvPicPr>
          <p:cNvPr id="4" name="Picture 3"/>
          <p:cNvPicPr>
            <a:picLocks noChangeAspect="1"/>
          </p:cNvPicPr>
          <p:nvPr/>
        </p:nvPicPr>
        <p:blipFill>
          <a:blip r:embed="rId3"/>
          <a:stretch>
            <a:fillRect/>
          </a:stretch>
        </p:blipFill>
        <p:spPr>
          <a:xfrm>
            <a:off x="2396359" y="2549771"/>
            <a:ext cx="3303700" cy="4009490"/>
          </a:xfrm>
          <a:prstGeom prst="rect">
            <a:avLst/>
          </a:prstGeom>
        </p:spPr>
      </p:pic>
    </p:spTree>
    <p:extLst>
      <p:ext uri="{BB962C8B-B14F-4D97-AF65-F5344CB8AC3E}">
        <p14:creationId xmlns:p14="http://schemas.microsoft.com/office/powerpoint/2010/main" val="3214170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p:cNvSpPr>
            <a:spLocks noGrp="1"/>
          </p:cNvSpPr>
          <p:nvPr>
            <p:ph idx="1"/>
          </p:nvPr>
        </p:nvSpPr>
        <p:spPr>
          <a:xfrm>
            <a:off x="283897" y="545529"/>
            <a:ext cx="6791965" cy="3241675"/>
          </a:xfrm>
        </p:spPr>
        <p:txBody>
          <a:bodyPr>
            <a:normAutofit/>
          </a:bodyPr>
          <a:lstStyle/>
          <a:p>
            <a:pPr marL="0" indent="0">
              <a:buNone/>
            </a:pPr>
            <a:r>
              <a:rPr lang="en-US" altLang="en-US" sz="3200" dirty="0">
                <a:latin typeface="Arial" panose="020B0604020202020204" pitchFamily="34" charset="0"/>
                <a:cs typeface="Arial" panose="020B0604020202020204" pitchFamily="34" charset="0"/>
              </a:rPr>
              <a:t>Ferdinand de Saussure (1857–1913) – A Swiss linguist who called his work </a:t>
            </a:r>
            <a:r>
              <a:rPr lang="ja-JP" altLang="en-US" sz="3200" dirty="0">
                <a:latin typeface="Arial" panose="020B0604020202020204" pitchFamily="34" charset="0"/>
                <a:cs typeface="Arial" panose="020B0604020202020204" pitchFamily="34" charset="0"/>
              </a:rPr>
              <a:t>‘</a:t>
            </a:r>
            <a:r>
              <a:rPr lang="en-US" altLang="ja-JP" sz="3200" dirty="0">
                <a:latin typeface="Arial" panose="020B0604020202020204" pitchFamily="34" charset="0"/>
                <a:cs typeface="Arial" panose="020B0604020202020204" pitchFamily="34" charset="0"/>
              </a:rPr>
              <a:t>Semiology</a:t>
            </a:r>
            <a:r>
              <a:rPr lang="ja-JP" altLang="en-US" sz="3200" dirty="0">
                <a:latin typeface="Arial" panose="020B0604020202020204" pitchFamily="34" charset="0"/>
                <a:cs typeface="Arial" panose="020B0604020202020204" pitchFamily="34" charset="0"/>
              </a:rPr>
              <a:t>’</a:t>
            </a:r>
            <a:r>
              <a:rPr lang="en-US" altLang="ja-JP" sz="3200" dirty="0">
                <a:latin typeface="Arial" panose="020B0604020202020204" pitchFamily="34" charset="0"/>
                <a:cs typeface="Arial" panose="020B0604020202020204" pitchFamily="34" charset="0"/>
              </a:rPr>
              <a:t>; the science of signs in society.</a:t>
            </a:r>
          </a:p>
        </p:txBody>
      </p:sp>
      <p:pic>
        <p:nvPicPr>
          <p:cNvPr id="2" name="Picture 1"/>
          <p:cNvPicPr>
            <a:picLocks noChangeAspect="1"/>
          </p:cNvPicPr>
          <p:nvPr/>
        </p:nvPicPr>
        <p:blipFill>
          <a:blip r:embed="rId2"/>
          <a:stretch>
            <a:fillRect/>
          </a:stretch>
        </p:blipFill>
        <p:spPr>
          <a:xfrm>
            <a:off x="7225991" y="128418"/>
            <a:ext cx="4335952" cy="6396126"/>
          </a:xfrm>
          <a:prstGeom prst="rect">
            <a:avLst/>
          </a:prstGeom>
        </p:spPr>
      </p:pic>
      <p:sp>
        <p:nvSpPr>
          <p:cNvPr id="3" name="TextBox 2"/>
          <p:cNvSpPr txBox="1"/>
          <p:nvPr/>
        </p:nvSpPr>
        <p:spPr>
          <a:xfrm>
            <a:off x="784854" y="5193887"/>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59647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937D9-A053-5943-B439-8E39D85E8973}"/>
              </a:ext>
            </a:extLst>
          </p:cNvPr>
          <p:cNvSpPr>
            <a:spLocks noGrp="1"/>
          </p:cNvSpPr>
          <p:nvPr>
            <p:ph type="title"/>
          </p:nvPr>
        </p:nvSpPr>
        <p:spPr/>
        <p:txBody>
          <a:bodyPr/>
          <a:lstStyle/>
          <a:p>
            <a:r>
              <a:rPr lang="en-GB" b="1" dirty="0"/>
              <a:t>Ferdinand de Saussure </a:t>
            </a:r>
            <a:endParaRPr lang="en-US" dirty="0"/>
          </a:p>
        </p:txBody>
      </p:sp>
      <p:sp>
        <p:nvSpPr>
          <p:cNvPr id="3" name="Content Placeholder 2">
            <a:extLst>
              <a:ext uri="{FF2B5EF4-FFF2-40B4-BE49-F238E27FC236}">
                <a16:creationId xmlns:a16="http://schemas.microsoft.com/office/drawing/2014/main" id="{5C918525-2FAC-8A4F-A667-27186239E207}"/>
              </a:ext>
            </a:extLst>
          </p:cNvPr>
          <p:cNvSpPr>
            <a:spLocks noGrp="1"/>
          </p:cNvSpPr>
          <p:nvPr>
            <p:ph idx="1"/>
          </p:nvPr>
        </p:nvSpPr>
        <p:spPr/>
        <p:txBody>
          <a:bodyPr>
            <a:normAutofit/>
          </a:bodyPr>
          <a:lstStyle/>
          <a:p>
            <a:pPr marL="0" indent="0">
              <a:buNone/>
            </a:pPr>
            <a:r>
              <a:rPr lang="en-GB" sz="3200" dirty="0"/>
              <a:t>Often referred to as the ‘father of semiotics’, he described semiotics as “the life of signs within society.”</a:t>
            </a:r>
          </a:p>
          <a:p>
            <a:pPr marL="0" indent="0">
              <a:buNone/>
            </a:pPr>
            <a:endParaRPr lang="en-GB" sz="3200" dirty="0"/>
          </a:p>
          <a:p>
            <a:pPr marL="0" indent="0">
              <a:buNone/>
            </a:pPr>
            <a:r>
              <a:rPr lang="en-GB" sz="3200" dirty="0"/>
              <a:t>Saussure treated language as a sign system. This is because linguistics (the scientific study of language and its structure, including grammar, syntax, and phonetics) are significant as they are arguably our primary ubiquitous mode of communication i.e. through written and spoken words.</a:t>
            </a:r>
          </a:p>
        </p:txBody>
      </p:sp>
    </p:spTree>
    <p:extLst>
      <p:ext uri="{BB962C8B-B14F-4D97-AF65-F5344CB8AC3E}">
        <p14:creationId xmlns:p14="http://schemas.microsoft.com/office/powerpoint/2010/main" val="1748477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2141538" y="195263"/>
            <a:ext cx="7772400" cy="1143000"/>
          </a:xfrm>
        </p:spPr>
        <p:txBody>
          <a:bodyPr/>
          <a:lstStyle/>
          <a:p>
            <a:r>
              <a:rPr lang="en-US" altLang="en-US" dirty="0"/>
              <a:t>Saussure</a:t>
            </a:r>
          </a:p>
        </p:txBody>
      </p:sp>
      <p:sp>
        <p:nvSpPr>
          <p:cNvPr id="30722" name="Content Placeholder 2"/>
          <p:cNvSpPr>
            <a:spLocks noGrp="1"/>
          </p:cNvSpPr>
          <p:nvPr>
            <p:ph idx="1"/>
          </p:nvPr>
        </p:nvSpPr>
        <p:spPr>
          <a:xfrm>
            <a:off x="694267" y="1303338"/>
            <a:ext cx="11176000" cy="2311400"/>
          </a:xfrm>
        </p:spPr>
        <p:txBody>
          <a:bodyPr>
            <a:noAutofit/>
          </a:bodyPr>
          <a:lstStyle/>
          <a:p>
            <a:pPr marL="0" indent="0">
              <a:buNone/>
            </a:pPr>
            <a:r>
              <a:rPr lang="en-US" altLang="en-US" sz="3600" dirty="0"/>
              <a:t>Saussure</a:t>
            </a:r>
            <a:r>
              <a:rPr lang="en-GB" altLang="en-US" sz="3600" dirty="0"/>
              <a:t>’</a:t>
            </a:r>
            <a:r>
              <a:rPr lang="en-US" altLang="ja-JP" sz="3600" dirty="0"/>
              <a:t>s believed that a</a:t>
            </a:r>
            <a:r>
              <a:rPr lang="ja-JP" altLang="en-US" sz="3600"/>
              <a:t>‘</a:t>
            </a:r>
            <a:r>
              <a:rPr lang="en-US" altLang="ja-JP" sz="3600" dirty="0"/>
              <a:t>sign</a:t>
            </a:r>
            <a:r>
              <a:rPr lang="ja-JP" altLang="en-US" sz="3600"/>
              <a:t>’</a:t>
            </a:r>
            <a:r>
              <a:rPr lang="en-US" altLang="ja-JP" sz="3600" dirty="0"/>
              <a:t> could be separated into 2 parts :</a:t>
            </a:r>
          </a:p>
          <a:p>
            <a:pPr marL="400050" lvl="1" indent="0"/>
            <a:r>
              <a:rPr lang="ja-JP" altLang="en-US" sz="3600"/>
              <a:t>‘</a:t>
            </a:r>
            <a:r>
              <a:rPr lang="en-US" altLang="ja-JP" sz="3600" dirty="0"/>
              <a:t>signifier</a:t>
            </a:r>
            <a:r>
              <a:rPr lang="ja-JP" altLang="en-US" sz="3600"/>
              <a:t>’</a:t>
            </a:r>
            <a:r>
              <a:rPr lang="en-US" altLang="ja-JP" sz="3600" dirty="0"/>
              <a:t> – the form that a sign takes</a:t>
            </a:r>
          </a:p>
          <a:p>
            <a:pPr marL="400050" lvl="1" indent="0"/>
            <a:r>
              <a:rPr lang="ja-JP" altLang="en-US" sz="3600"/>
              <a:t>‘</a:t>
            </a:r>
            <a:r>
              <a:rPr lang="en-US" altLang="ja-JP" sz="3600" dirty="0"/>
              <a:t>signified</a:t>
            </a:r>
            <a:r>
              <a:rPr lang="ja-JP" altLang="en-US" sz="3600"/>
              <a:t>’</a:t>
            </a:r>
            <a:r>
              <a:rPr lang="en-US" altLang="ja-JP" sz="3600" dirty="0"/>
              <a:t> – the concept it denotes.</a:t>
            </a:r>
            <a:endParaRPr lang="en-US" altLang="en-US" sz="3600" dirty="0"/>
          </a:p>
        </p:txBody>
      </p:sp>
    </p:spTree>
    <p:extLst>
      <p:ext uri="{BB962C8B-B14F-4D97-AF65-F5344CB8AC3E}">
        <p14:creationId xmlns:p14="http://schemas.microsoft.com/office/powerpoint/2010/main" val="3087307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6AF465-819B-86C1-C6D6-94575BAE0E5C}"/>
              </a:ext>
            </a:extLst>
          </p:cNvPr>
          <p:cNvSpPr txBox="1"/>
          <p:nvPr/>
        </p:nvSpPr>
        <p:spPr>
          <a:xfrm>
            <a:off x="292100" y="223050"/>
            <a:ext cx="6025933" cy="6247864"/>
          </a:xfrm>
          <a:prstGeom prst="rect">
            <a:avLst/>
          </a:prstGeom>
          <a:noFill/>
        </p:spPr>
        <p:txBody>
          <a:bodyPr wrap="square" rtlCol="0">
            <a:spAutoFit/>
          </a:bodyPr>
          <a:lstStyle/>
          <a:p>
            <a:pPr marL="571500" indent="-571500">
              <a:buFont typeface="Arial" panose="020B0604020202020204" pitchFamily="34" charset="0"/>
              <a:buChar char="•"/>
            </a:pPr>
            <a:r>
              <a:rPr lang="en-US" sz="4000" dirty="0"/>
              <a:t>THE </a:t>
            </a:r>
            <a:r>
              <a:rPr lang="en-US" sz="4000" b="1" dirty="0"/>
              <a:t>SIGNIFIER-</a:t>
            </a:r>
            <a:r>
              <a:rPr lang="en-US" sz="4000" dirty="0"/>
              <a:t> </a:t>
            </a:r>
            <a:r>
              <a:rPr lang="en-US" sz="4000" dirty="0">
                <a:solidFill>
                  <a:srgbClr val="FF0000"/>
                </a:solidFill>
              </a:rPr>
              <a:t>The sign</a:t>
            </a:r>
            <a:r>
              <a:rPr lang="en-US" sz="4000" dirty="0"/>
              <a:t>: a word, </a:t>
            </a:r>
            <a:r>
              <a:rPr lang="en-US" sz="4000" dirty="0" err="1"/>
              <a:t>colour</a:t>
            </a:r>
            <a:r>
              <a:rPr lang="en-US" sz="4000" dirty="0"/>
              <a:t> or image (i.e. the </a:t>
            </a:r>
            <a:r>
              <a:rPr lang="en-US" sz="4000" dirty="0" err="1"/>
              <a:t>colour</a:t>
            </a:r>
            <a:r>
              <a:rPr lang="en-US" sz="4000" dirty="0"/>
              <a:t> BLUE)</a:t>
            </a:r>
          </a:p>
          <a:p>
            <a:r>
              <a:rPr lang="en-US" sz="4000" dirty="0"/>
              <a:t>	</a:t>
            </a:r>
          </a:p>
          <a:p>
            <a:pPr marL="571500" indent="-571500">
              <a:buFont typeface="Arial" panose="020B0604020202020204" pitchFamily="34" charset="0"/>
              <a:buChar char="•"/>
            </a:pPr>
            <a:r>
              <a:rPr lang="en-US" sz="4000" dirty="0"/>
              <a:t>THE </a:t>
            </a:r>
            <a:r>
              <a:rPr lang="en-US" sz="4000" b="1" dirty="0"/>
              <a:t>SIGNIFIED</a:t>
            </a:r>
            <a:r>
              <a:rPr lang="en-US" sz="4000" dirty="0"/>
              <a:t> -</a:t>
            </a:r>
            <a:r>
              <a:rPr lang="en-US" sz="4000" dirty="0">
                <a:solidFill>
                  <a:srgbClr val="FF0000"/>
                </a:solidFill>
              </a:rPr>
              <a:t>The concept/ meaning / associations </a:t>
            </a:r>
            <a:r>
              <a:rPr lang="en-US" sz="4000" dirty="0"/>
              <a:t>that the sign refers to (i.e. BLUE is often associated with sadness or the sea etc.)</a:t>
            </a:r>
          </a:p>
        </p:txBody>
      </p:sp>
      <p:pic>
        <p:nvPicPr>
          <p:cNvPr id="3" name="Content Placeholder 3">
            <a:extLst>
              <a:ext uri="{FF2B5EF4-FFF2-40B4-BE49-F238E27FC236}">
                <a16:creationId xmlns:a16="http://schemas.microsoft.com/office/drawing/2014/main" id="{00080F04-B562-B020-064A-5E35D41770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18033" y="725752"/>
            <a:ext cx="5581867" cy="4269581"/>
          </a:xfrm>
        </p:spPr>
      </p:pic>
      <p:sp>
        <p:nvSpPr>
          <p:cNvPr id="4" name="TextBox 3">
            <a:extLst>
              <a:ext uri="{FF2B5EF4-FFF2-40B4-BE49-F238E27FC236}">
                <a16:creationId xmlns:a16="http://schemas.microsoft.com/office/drawing/2014/main" id="{18BB1FE6-D8BB-EAAE-761C-9B98B8FBF42C}"/>
              </a:ext>
            </a:extLst>
          </p:cNvPr>
          <p:cNvSpPr txBox="1"/>
          <p:nvPr/>
        </p:nvSpPr>
        <p:spPr>
          <a:xfrm>
            <a:off x="6744405" y="5270585"/>
            <a:ext cx="5155495" cy="923330"/>
          </a:xfrm>
          <a:prstGeom prst="rect">
            <a:avLst/>
          </a:prstGeom>
          <a:noFill/>
        </p:spPr>
        <p:txBody>
          <a:bodyPr wrap="square" rtlCol="0">
            <a:spAutoFit/>
          </a:bodyPr>
          <a:lstStyle/>
          <a:p>
            <a:r>
              <a:rPr lang="en-US" dirty="0"/>
              <a:t>adapted from  http://visual-</a:t>
            </a:r>
            <a:r>
              <a:rPr lang="en-US" dirty="0" err="1"/>
              <a:t>memory.co.uk</a:t>
            </a:r>
            <a:r>
              <a:rPr lang="en-US" dirty="0"/>
              <a:t>/</a:t>
            </a:r>
            <a:r>
              <a:rPr lang="en-US" dirty="0" err="1"/>
              <a:t>daniel</a:t>
            </a:r>
            <a:r>
              <a:rPr lang="en-US" dirty="0"/>
              <a:t>/Documents/S4B/sem02.html</a:t>
            </a:r>
          </a:p>
          <a:p>
            <a:endParaRPr lang="en-US" dirty="0"/>
          </a:p>
        </p:txBody>
      </p:sp>
    </p:spTree>
    <p:extLst>
      <p:ext uri="{BB962C8B-B14F-4D97-AF65-F5344CB8AC3E}">
        <p14:creationId xmlns:p14="http://schemas.microsoft.com/office/powerpoint/2010/main" val="563893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E98232A7-4638-2248-AAD8-EAFC5CACAB5D}"/>
              </a:ext>
            </a:extLst>
          </p:cNvPr>
          <p:cNvSpPr/>
          <p:nvPr/>
        </p:nvSpPr>
        <p:spPr>
          <a:xfrm>
            <a:off x="4363874" y="147660"/>
            <a:ext cx="3434687" cy="34346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SIGN</a:t>
            </a:r>
          </a:p>
          <a:p>
            <a:pPr algn="ctr"/>
            <a:r>
              <a:rPr lang="en-US" sz="2000" dirty="0"/>
              <a:t>The object </a:t>
            </a:r>
            <a:br>
              <a:rPr lang="en-US" sz="2000" dirty="0"/>
            </a:br>
            <a:r>
              <a:rPr lang="en-US" sz="2000" dirty="0"/>
              <a:t>or thing:</a:t>
            </a:r>
          </a:p>
          <a:p>
            <a:pPr algn="ctr"/>
            <a:r>
              <a:rPr lang="en-US" sz="2000" dirty="0"/>
              <a:t>apple</a:t>
            </a:r>
          </a:p>
        </p:txBody>
      </p:sp>
      <p:sp>
        <p:nvSpPr>
          <p:cNvPr id="5" name="Oval 4">
            <a:extLst>
              <a:ext uri="{FF2B5EF4-FFF2-40B4-BE49-F238E27FC236}">
                <a16:creationId xmlns:a16="http://schemas.microsoft.com/office/drawing/2014/main" id="{040F4138-90EA-2D45-AF8B-308EA91BA11C}"/>
              </a:ext>
            </a:extLst>
          </p:cNvPr>
          <p:cNvSpPr/>
          <p:nvPr/>
        </p:nvSpPr>
        <p:spPr>
          <a:xfrm>
            <a:off x="2144973" y="3286647"/>
            <a:ext cx="3434687" cy="34346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SIGNIFIER</a:t>
            </a:r>
          </a:p>
          <a:p>
            <a:pPr algn="ctr"/>
            <a:r>
              <a:rPr lang="en-GB" sz="2000" dirty="0"/>
              <a:t>The physical existence:</a:t>
            </a:r>
          </a:p>
          <a:p>
            <a:pPr algn="ctr"/>
            <a:r>
              <a:rPr lang="en-GB" sz="2000" dirty="0"/>
              <a:t>red/leaf/round/size/word/image</a:t>
            </a:r>
            <a:endParaRPr lang="en-US" sz="2000" dirty="0"/>
          </a:p>
        </p:txBody>
      </p:sp>
      <p:sp>
        <p:nvSpPr>
          <p:cNvPr id="6" name="Oval 5">
            <a:extLst>
              <a:ext uri="{FF2B5EF4-FFF2-40B4-BE49-F238E27FC236}">
                <a16:creationId xmlns:a16="http://schemas.microsoft.com/office/drawing/2014/main" id="{88E30BC6-58E9-E14F-AFD8-4E9999E366EB}"/>
              </a:ext>
            </a:extLst>
          </p:cNvPr>
          <p:cNvSpPr/>
          <p:nvPr/>
        </p:nvSpPr>
        <p:spPr>
          <a:xfrm>
            <a:off x="6582774" y="3286647"/>
            <a:ext cx="3434687" cy="34346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SIGNIFIED</a:t>
            </a:r>
          </a:p>
          <a:p>
            <a:pPr algn="ctr"/>
            <a:r>
              <a:rPr lang="en-GB" dirty="0"/>
              <a:t>The mental concept: fruit/fresh/</a:t>
            </a:r>
            <a:br>
              <a:rPr lang="en-GB" dirty="0"/>
            </a:br>
            <a:r>
              <a:rPr lang="en-GB" dirty="0"/>
              <a:t>healthy/temptation/</a:t>
            </a:r>
            <a:br>
              <a:rPr lang="en-GB" dirty="0"/>
            </a:br>
            <a:r>
              <a:rPr lang="en-GB" dirty="0"/>
              <a:t>teacher’s pet</a:t>
            </a:r>
            <a:endParaRPr lang="en-US" dirty="0"/>
          </a:p>
        </p:txBody>
      </p:sp>
      <p:sp>
        <p:nvSpPr>
          <p:cNvPr id="7" name="TextBox 6">
            <a:extLst>
              <a:ext uri="{FF2B5EF4-FFF2-40B4-BE49-F238E27FC236}">
                <a16:creationId xmlns:a16="http://schemas.microsoft.com/office/drawing/2014/main" id="{1BAC875E-723F-7044-BCF2-8EC08326AEF1}"/>
              </a:ext>
            </a:extLst>
          </p:cNvPr>
          <p:cNvSpPr txBox="1"/>
          <p:nvPr/>
        </p:nvSpPr>
        <p:spPr>
          <a:xfrm>
            <a:off x="7876471" y="1311005"/>
            <a:ext cx="1473958" cy="1107996"/>
          </a:xfrm>
          <a:prstGeom prst="rect">
            <a:avLst/>
          </a:prstGeom>
          <a:noFill/>
        </p:spPr>
        <p:txBody>
          <a:bodyPr wrap="square" rtlCol="0">
            <a:spAutoFit/>
          </a:bodyPr>
          <a:lstStyle/>
          <a:p>
            <a:r>
              <a:rPr lang="en-US" sz="6600" dirty="0"/>
              <a:t>=</a:t>
            </a:r>
          </a:p>
        </p:txBody>
      </p:sp>
      <p:sp>
        <p:nvSpPr>
          <p:cNvPr id="9" name="TextBox 8">
            <a:extLst>
              <a:ext uri="{FF2B5EF4-FFF2-40B4-BE49-F238E27FC236}">
                <a16:creationId xmlns:a16="http://schemas.microsoft.com/office/drawing/2014/main" id="{219151FD-7CE5-BF49-9AEC-30F53860D6CB}"/>
              </a:ext>
            </a:extLst>
          </p:cNvPr>
          <p:cNvSpPr txBox="1"/>
          <p:nvPr/>
        </p:nvSpPr>
        <p:spPr>
          <a:xfrm>
            <a:off x="5821908" y="4449992"/>
            <a:ext cx="715371" cy="1107996"/>
          </a:xfrm>
          <a:prstGeom prst="rect">
            <a:avLst/>
          </a:prstGeom>
          <a:noFill/>
        </p:spPr>
        <p:txBody>
          <a:bodyPr wrap="square" rtlCol="0">
            <a:spAutoFit/>
          </a:bodyPr>
          <a:lstStyle/>
          <a:p>
            <a:r>
              <a:rPr lang="en-US" sz="6600" dirty="0"/>
              <a:t>+</a:t>
            </a:r>
          </a:p>
        </p:txBody>
      </p:sp>
    </p:spTree>
    <p:extLst>
      <p:ext uri="{BB962C8B-B14F-4D97-AF65-F5344CB8AC3E}">
        <p14:creationId xmlns:p14="http://schemas.microsoft.com/office/powerpoint/2010/main" val="3622285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A88F63-E284-4844-B9C3-F3A0C62CFB6E}"/>
              </a:ext>
            </a:extLst>
          </p:cNvPr>
          <p:cNvSpPr>
            <a:spLocks noGrp="1"/>
          </p:cNvSpPr>
          <p:nvPr>
            <p:ph type="title"/>
          </p:nvPr>
        </p:nvSpPr>
        <p:spPr>
          <a:xfrm>
            <a:off x="474134" y="18255"/>
            <a:ext cx="10515600" cy="1325563"/>
          </a:xfrm>
        </p:spPr>
        <p:txBody>
          <a:bodyPr/>
          <a:lstStyle/>
          <a:p>
            <a:r>
              <a:rPr lang="en-US" dirty="0"/>
              <a:t>Saussure</a:t>
            </a:r>
          </a:p>
        </p:txBody>
      </p:sp>
      <p:sp>
        <p:nvSpPr>
          <p:cNvPr id="5" name="Content Placeholder 4">
            <a:extLst>
              <a:ext uri="{FF2B5EF4-FFF2-40B4-BE49-F238E27FC236}">
                <a16:creationId xmlns:a16="http://schemas.microsoft.com/office/drawing/2014/main" id="{F4569ED4-2DD0-6B43-B3DF-B19BFBE21701}"/>
              </a:ext>
            </a:extLst>
          </p:cNvPr>
          <p:cNvSpPr>
            <a:spLocks noGrp="1"/>
          </p:cNvSpPr>
          <p:nvPr>
            <p:ph sz="half" idx="1"/>
          </p:nvPr>
        </p:nvSpPr>
        <p:spPr>
          <a:xfrm>
            <a:off x="474134" y="1239177"/>
            <a:ext cx="5593162" cy="4313009"/>
          </a:xfrm>
        </p:spPr>
        <p:txBody>
          <a:bodyPr>
            <a:noAutofit/>
          </a:bodyPr>
          <a:lstStyle/>
          <a:p>
            <a:r>
              <a:rPr lang="en-US" sz="3200" dirty="0">
                <a:latin typeface="Arial" panose="020B0604020202020204" pitchFamily="34" charset="0"/>
                <a:cs typeface="Arial" panose="020B0604020202020204" pitchFamily="34" charset="0"/>
              </a:rPr>
              <a:t>Saussure identified that communicating through language relies on the transfer of ideas from one’s mind. </a:t>
            </a:r>
          </a:p>
          <a:p>
            <a:r>
              <a:rPr lang="en-US" sz="3200" dirty="0">
                <a:latin typeface="Arial" panose="020B0604020202020204" pitchFamily="34" charset="0"/>
                <a:cs typeface="Arial" panose="020B0604020202020204" pitchFamily="34" charset="0"/>
              </a:rPr>
              <a:t>The notion of ‘tree’ is only understood as a concept as long as each individual share the same idea. This is what is known as a code.</a:t>
            </a:r>
          </a:p>
          <a:p>
            <a:endParaRPr lang="en-US" sz="3200" dirty="0"/>
          </a:p>
        </p:txBody>
      </p:sp>
      <p:sp>
        <p:nvSpPr>
          <p:cNvPr id="6" name="Content Placeholder 4">
            <a:extLst>
              <a:ext uri="{FF2B5EF4-FFF2-40B4-BE49-F238E27FC236}">
                <a16:creationId xmlns:a16="http://schemas.microsoft.com/office/drawing/2014/main" id="{0AE9FB7E-FC31-DE4B-9E6F-3307C82195E1}"/>
              </a:ext>
            </a:extLst>
          </p:cNvPr>
          <p:cNvSpPr txBox="1">
            <a:spLocks/>
          </p:cNvSpPr>
          <p:nvPr/>
        </p:nvSpPr>
        <p:spPr>
          <a:xfrm>
            <a:off x="6858000" y="4275297"/>
            <a:ext cx="2667000" cy="17342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Tree</a:t>
            </a:r>
          </a:p>
          <a:p>
            <a:r>
              <a:rPr lang="en-US" dirty="0" err="1"/>
              <a:t>Coeden</a:t>
            </a:r>
            <a:endParaRPr lang="en-US" dirty="0"/>
          </a:p>
          <a:p>
            <a:r>
              <a:rPr lang="en-US" dirty="0" err="1"/>
              <a:t>Arbo</a:t>
            </a:r>
            <a:endParaRPr lang="en-US" dirty="0"/>
          </a:p>
        </p:txBody>
      </p:sp>
      <p:sp>
        <p:nvSpPr>
          <p:cNvPr id="8" name="Content Placeholder 4">
            <a:extLst>
              <a:ext uri="{FF2B5EF4-FFF2-40B4-BE49-F238E27FC236}">
                <a16:creationId xmlns:a16="http://schemas.microsoft.com/office/drawing/2014/main" id="{7E853CA4-0E20-004D-93C8-6D155D8D8B96}"/>
              </a:ext>
            </a:extLst>
          </p:cNvPr>
          <p:cNvSpPr txBox="1">
            <a:spLocks/>
          </p:cNvSpPr>
          <p:nvPr/>
        </p:nvSpPr>
        <p:spPr>
          <a:xfrm>
            <a:off x="9525000" y="4275297"/>
            <a:ext cx="2667000" cy="15201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t>Tré</a:t>
            </a:r>
            <a:endParaRPr lang="en-US" dirty="0"/>
          </a:p>
          <a:p>
            <a:r>
              <a:rPr lang="en-US" dirty="0" err="1"/>
              <a:t>L’arbre</a:t>
            </a:r>
            <a:endParaRPr lang="en-US" dirty="0"/>
          </a:p>
          <a:p>
            <a:r>
              <a:rPr lang="en-US" dirty="0"/>
              <a:t>Baum</a:t>
            </a:r>
          </a:p>
          <a:p>
            <a:pPr marL="0" indent="0">
              <a:buNone/>
            </a:pPr>
            <a:endParaRPr lang="en-US" dirty="0"/>
          </a:p>
        </p:txBody>
      </p:sp>
    </p:spTree>
    <p:extLst>
      <p:ext uri="{BB962C8B-B14F-4D97-AF65-F5344CB8AC3E}">
        <p14:creationId xmlns:p14="http://schemas.microsoft.com/office/powerpoint/2010/main" val="1234719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0F5B52A-BCB5-C5B8-2EC9-B131BB9F9620}"/>
              </a:ext>
            </a:extLst>
          </p:cNvPr>
          <p:cNvPicPr>
            <a:picLocks noChangeAspect="1"/>
          </p:cNvPicPr>
          <p:nvPr/>
        </p:nvPicPr>
        <p:blipFill>
          <a:blip r:embed="rId3"/>
          <a:stretch>
            <a:fillRect/>
          </a:stretch>
        </p:blipFill>
        <p:spPr>
          <a:xfrm>
            <a:off x="192239" y="516835"/>
            <a:ext cx="7503887" cy="5429433"/>
          </a:xfrm>
          <a:prstGeom prst="rect">
            <a:avLst/>
          </a:prstGeom>
        </p:spPr>
      </p:pic>
      <p:sp>
        <p:nvSpPr>
          <p:cNvPr id="12" name="TextBox 11">
            <a:extLst>
              <a:ext uri="{FF2B5EF4-FFF2-40B4-BE49-F238E27FC236}">
                <a16:creationId xmlns:a16="http://schemas.microsoft.com/office/drawing/2014/main" id="{A20CA930-B551-C7E6-43C3-1F8084EE33DD}"/>
              </a:ext>
            </a:extLst>
          </p:cNvPr>
          <p:cNvSpPr txBox="1"/>
          <p:nvPr/>
        </p:nvSpPr>
        <p:spPr>
          <a:xfrm>
            <a:off x="192239" y="5946268"/>
            <a:ext cx="6062870" cy="1200329"/>
          </a:xfrm>
          <a:prstGeom prst="rect">
            <a:avLst/>
          </a:prstGeom>
          <a:noFill/>
        </p:spPr>
        <p:txBody>
          <a:bodyPr wrap="square" rtlCol="0">
            <a:spAutoFit/>
          </a:bodyPr>
          <a:lstStyle/>
          <a:p>
            <a:r>
              <a:rPr lang="en-GB" b="0" i="0" dirty="0">
                <a:solidFill>
                  <a:srgbClr val="000000"/>
                </a:solidFill>
                <a:effectLst/>
                <a:latin typeface="Linux Libertine"/>
              </a:rPr>
              <a:t>Piet Mondrian, (1911</a:t>
            </a:r>
            <a:r>
              <a:rPr lang="en-GB" dirty="0">
                <a:solidFill>
                  <a:srgbClr val="000000"/>
                </a:solidFill>
                <a:latin typeface="Linux Libertine"/>
              </a:rPr>
              <a:t>)</a:t>
            </a:r>
            <a:r>
              <a:rPr lang="en-GB" b="0" i="0" dirty="0">
                <a:solidFill>
                  <a:srgbClr val="000000"/>
                </a:solidFill>
                <a:effectLst/>
                <a:latin typeface="Linux Libertine"/>
              </a:rPr>
              <a:t> Gray Tree (De </a:t>
            </a:r>
            <a:r>
              <a:rPr lang="en-GB" b="0" i="0" dirty="0" err="1">
                <a:solidFill>
                  <a:srgbClr val="000000"/>
                </a:solidFill>
                <a:effectLst/>
                <a:latin typeface="Linux Libertine"/>
              </a:rPr>
              <a:t>grijze</a:t>
            </a:r>
            <a:r>
              <a:rPr lang="en-GB" b="0" i="0" dirty="0">
                <a:solidFill>
                  <a:srgbClr val="000000"/>
                </a:solidFill>
                <a:effectLst/>
                <a:latin typeface="Linux Libertine"/>
              </a:rPr>
              <a:t> boom), </a:t>
            </a:r>
          </a:p>
          <a:p>
            <a:r>
              <a:rPr lang="en-GB" b="0" i="0" dirty="0">
                <a:solidFill>
                  <a:srgbClr val="000000"/>
                </a:solidFill>
                <a:effectLst/>
                <a:latin typeface="Linux Libertine"/>
              </a:rPr>
              <a:t>[oil on canvas, 79.7 x 109.1 cm], </a:t>
            </a:r>
            <a:r>
              <a:rPr lang="en-GB" b="0" i="0" dirty="0" err="1">
                <a:solidFill>
                  <a:srgbClr val="000000"/>
                </a:solidFill>
                <a:effectLst/>
                <a:latin typeface="Linux Libertine"/>
              </a:rPr>
              <a:t>Gemeentemuseum</a:t>
            </a:r>
            <a:r>
              <a:rPr lang="en-GB" b="0" i="0" dirty="0">
                <a:solidFill>
                  <a:srgbClr val="000000"/>
                </a:solidFill>
                <a:effectLst/>
                <a:latin typeface="Linux Libertine"/>
              </a:rPr>
              <a:t> Den Haag, </a:t>
            </a:r>
            <a:r>
              <a:rPr lang="en-GB" b="0" i="0" dirty="0" err="1">
                <a:solidFill>
                  <a:srgbClr val="000000"/>
                </a:solidFill>
                <a:effectLst/>
                <a:latin typeface="Linux Libertine"/>
              </a:rPr>
              <a:t>Netherlands.jpg</a:t>
            </a:r>
            <a:endParaRPr lang="en-GB" b="0" i="0" dirty="0">
              <a:solidFill>
                <a:srgbClr val="000000"/>
              </a:solidFill>
              <a:effectLst/>
              <a:latin typeface="Linux Libertine"/>
            </a:endParaRPr>
          </a:p>
          <a:p>
            <a:endParaRPr lang="en-US" dirty="0"/>
          </a:p>
        </p:txBody>
      </p:sp>
      <p:sp>
        <p:nvSpPr>
          <p:cNvPr id="13" name="TextBox 12">
            <a:extLst>
              <a:ext uri="{FF2B5EF4-FFF2-40B4-BE49-F238E27FC236}">
                <a16:creationId xmlns:a16="http://schemas.microsoft.com/office/drawing/2014/main" id="{2D6E4E9E-6FB2-70D3-2454-63CC4FB86260}"/>
              </a:ext>
            </a:extLst>
          </p:cNvPr>
          <p:cNvSpPr txBox="1"/>
          <p:nvPr/>
        </p:nvSpPr>
        <p:spPr>
          <a:xfrm>
            <a:off x="8272337" y="5982066"/>
            <a:ext cx="2912534" cy="646331"/>
          </a:xfrm>
          <a:prstGeom prst="rect">
            <a:avLst/>
          </a:prstGeom>
          <a:noFill/>
        </p:spPr>
        <p:txBody>
          <a:bodyPr wrap="square" rtlCol="0">
            <a:spAutoFit/>
          </a:bodyPr>
          <a:lstStyle/>
          <a:p>
            <a:r>
              <a:rPr lang="en-GB" b="0" dirty="0">
                <a:solidFill>
                  <a:srgbClr val="000000"/>
                </a:solidFill>
                <a:effectLst/>
                <a:latin typeface="Ropa Sans"/>
              </a:rPr>
              <a:t>Klimt (1910-11) </a:t>
            </a:r>
            <a:r>
              <a:rPr lang="en-GB" b="0" i="1" dirty="0">
                <a:solidFill>
                  <a:srgbClr val="000000"/>
                </a:solidFill>
                <a:effectLst/>
                <a:latin typeface="Ropa Sans"/>
              </a:rPr>
              <a:t>Working Drawing Tree of Life</a:t>
            </a:r>
            <a:endParaRPr lang="en-US" i="1" dirty="0"/>
          </a:p>
        </p:txBody>
      </p:sp>
      <p:pic>
        <p:nvPicPr>
          <p:cNvPr id="15" name="Picture 14" descr="A picture containing text&#10;&#10;Description automatically generated">
            <a:extLst>
              <a:ext uri="{FF2B5EF4-FFF2-40B4-BE49-F238E27FC236}">
                <a16:creationId xmlns:a16="http://schemas.microsoft.com/office/drawing/2014/main" id="{5CF904B0-1BB1-519C-4937-9487D0FF1B80}"/>
              </a:ext>
            </a:extLst>
          </p:cNvPr>
          <p:cNvPicPr>
            <a:picLocks noChangeAspect="1"/>
          </p:cNvPicPr>
          <p:nvPr/>
        </p:nvPicPr>
        <p:blipFill rotWithShape="1">
          <a:blip r:embed="rId4"/>
          <a:srcRect l="34641" t="6333" r="35454" b="6230"/>
          <a:stretch/>
        </p:blipFill>
        <p:spPr>
          <a:xfrm>
            <a:off x="8215876" y="516834"/>
            <a:ext cx="2971121" cy="5429434"/>
          </a:xfrm>
          <a:prstGeom prst="rect">
            <a:avLst/>
          </a:prstGeom>
        </p:spPr>
      </p:pic>
    </p:spTree>
    <p:extLst>
      <p:ext uri="{BB962C8B-B14F-4D97-AF65-F5344CB8AC3E}">
        <p14:creationId xmlns:p14="http://schemas.microsoft.com/office/powerpoint/2010/main" val="1026694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D374-C04B-374B-A0B0-2A9CC1B2B31A}"/>
              </a:ext>
            </a:extLst>
          </p:cNvPr>
          <p:cNvSpPr>
            <a:spLocks noGrp="1"/>
          </p:cNvSpPr>
          <p:nvPr>
            <p:ph type="title"/>
          </p:nvPr>
        </p:nvSpPr>
        <p:spPr/>
        <p:txBody>
          <a:bodyPr/>
          <a:lstStyle/>
          <a:p>
            <a:r>
              <a:rPr lang="en-GB" dirty="0"/>
              <a:t>Ferdinand de Saussure</a:t>
            </a:r>
            <a:endParaRPr lang="en-US" dirty="0"/>
          </a:p>
        </p:txBody>
      </p:sp>
      <p:sp>
        <p:nvSpPr>
          <p:cNvPr id="3" name="Content Placeholder 2">
            <a:extLst>
              <a:ext uri="{FF2B5EF4-FFF2-40B4-BE49-F238E27FC236}">
                <a16:creationId xmlns:a16="http://schemas.microsoft.com/office/drawing/2014/main" id="{EF554485-32DA-9945-8278-21CA523D8076}"/>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According to De Saussure a sign is composed of both the form it takes in physical reality (called a signifier) and how it is conceived or interpreted by its viewer (the signified). </a:t>
            </a:r>
          </a:p>
          <a:p>
            <a:r>
              <a:rPr lang="en-GB" sz="3200" dirty="0">
                <a:latin typeface="Arial" panose="020B0604020202020204" pitchFamily="34" charset="0"/>
                <a:cs typeface="Arial" panose="020B0604020202020204" pitchFamily="34" charset="0"/>
              </a:rPr>
              <a:t>A sign must have both; it is the integrated whole that results from the combination of the signifier and what is signified. A sign can be manifested in many ways, including sounds, smells, and body language</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0645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p:cNvSpPr>
            <a:spLocks noGrp="1"/>
          </p:cNvSpPr>
          <p:nvPr>
            <p:ph idx="1"/>
          </p:nvPr>
        </p:nvSpPr>
        <p:spPr>
          <a:xfrm>
            <a:off x="5233688" y="2407625"/>
            <a:ext cx="6779942" cy="2554078"/>
          </a:xfrm>
        </p:spPr>
        <p:txBody>
          <a:bodyPr>
            <a:normAutofit/>
          </a:bodyPr>
          <a:lstStyle/>
          <a:p>
            <a:pPr marL="0" indent="0">
              <a:buNone/>
            </a:pPr>
            <a:r>
              <a:rPr lang="en-US" altLang="en-US" sz="3200" dirty="0">
                <a:latin typeface="Arial" panose="020B0604020202020204" pitchFamily="34" charset="0"/>
                <a:cs typeface="Arial" panose="020B0604020202020204" pitchFamily="34" charset="0"/>
              </a:rPr>
              <a:t>Charles Sanders Peirce(1839–1914) American philosopher, mathematician and scientist who called his work </a:t>
            </a:r>
            <a:r>
              <a:rPr lang="ja-JP" altLang="en-US" sz="3200" dirty="0">
                <a:latin typeface="Arial" panose="020B0604020202020204" pitchFamily="34" charset="0"/>
                <a:cs typeface="Arial" panose="020B0604020202020204" pitchFamily="34" charset="0"/>
              </a:rPr>
              <a:t>‘</a:t>
            </a:r>
            <a:r>
              <a:rPr lang="en-US" altLang="ja-JP" sz="3200" dirty="0">
                <a:latin typeface="Arial" panose="020B0604020202020204" pitchFamily="34" charset="0"/>
                <a:cs typeface="Arial" panose="020B0604020202020204" pitchFamily="34" charset="0"/>
              </a:rPr>
              <a:t>Semiotics</a:t>
            </a:r>
            <a:r>
              <a:rPr lang="ja-JP" altLang="en-US" sz="3200" dirty="0">
                <a:latin typeface="Arial" panose="020B0604020202020204" pitchFamily="34" charset="0"/>
                <a:cs typeface="Arial" panose="020B0604020202020204" pitchFamily="34" charset="0"/>
              </a:rPr>
              <a:t>’</a:t>
            </a:r>
            <a:r>
              <a:rPr lang="en-US" altLang="ja-JP" sz="3200" dirty="0">
                <a:latin typeface="Arial" panose="020B0604020202020204" pitchFamily="34" charset="0"/>
                <a:cs typeface="Arial" panose="020B0604020202020204" pitchFamily="34" charset="0"/>
              </a:rPr>
              <a:t>.</a:t>
            </a:r>
            <a:endParaRPr lang="en-US" altLang="en-US" sz="3200" dirty="0">
              <a:latin typeface="Arial" panose="020B0604020202020204" pitchFamily="34" charset="0"/>
              <a:cs typeface="Arial" panose="020B0604020202020204" pitchFamily="34" charset="0"/>
            </a:endParaRPr>
          </a:p>
        </p:txBody>
      </p:sp>
      <p:sp>
        <p:nvSpPr>
          <p:cNvPr id="3" name="TextBox 2"/>
          <p:cNvSpPr txBox="1"/>
          <p:nvPr/>
        </p:nvSpPr>
        <p:spPr>
          <a:xfrm>
            <a:off x="784854" y="5193887"/>
            <a:ext cx="184666" cy="369332"/>
          </a:xfrm>
          <a:prstGeom prst="rect">
            <a:avLst/>
          </a:prstGeom>
          <a:noFill/>
        </p:spPr>
        <p:txBody>
          <a:bodyPr wrap="none" rtlCol="0">
            <a:spAutoFit/>
          </a:bodyPr>
          <a:lstStyle/>
          <a:p>
            <a:endParaRPr lang="en-US" dirty="0"/>
          </a:p>
        </p:txBody>
      </p:sp>
      <p:pic>
        <p:nvPicPr>
          <p:cNvPr id="4" name="Picture 3"/>
          <p:cNvPicPr>
            <a:picLocks noChangeAspect="1"/>
          </p:cNvPicPr>
          <p:nvPr/>
        </p:nvPicPr>
        <p:blipFill>
          <a:blip r:embed="rId2"/>
          <a:stretch>
            <a:fillRect/>
          </a:stretch>
        </p:blipFill>
        <p:spPr>
          <a:xfrm>
            <a:off x="178370" y="356843"/>
            <a:ext cx="4963597" cy="6024002"/>
          </a:xfrm>
          <a:prstGeom prst="rect">
            <a:avLst/>
          </a:prstGeom>
        </p:spPr>
      </p:pic>
    </p:spTree>
    <p:extLst>
      <p:ext uri="{BB962C8B-B14F-4D97-AF65-F5344CB8AC3E}">
        <p14:creationId xmlns:p14="http://schemas.microsoft.com/office/powerpoint/2010/main" val="1684237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A8F2E3-ED8A-4E4A-B5C6-458A8C807858}"/>
              </a:ext>
            </a:extLst>
          </p:cNvPr>
          <p:cNvSpPr>
            <a:spLocks noGrp="1"/>
          </p:cNvSpPr>
          <p:nvPr>
            <p:ph idx="1"/>
          </p:nvPr>
        </p:nvSpPr>
        <p:spPr>
          <a:xfrm>
            <a:off x="474133" y="372533"/>
            <a:ext cx="11294534" cy="6028267"/>
          </a:xfrm>
        </p:spPr>
        <p:txBody>
          <a:bodyPr>
            <a:normAutofit/>
          </a:bodyPr>
          <a:lstStyle/>
          <a:p>
            <a:r>
              <a:rPr lang="en-GB" sz="3200" dirty="0">
                <a:cs typeface="Arial" panose="020B0604020202020204" pitchFamily="34" charset="0"/>
              </a:rPr>
              <a:t>Charles Sanders Pierce established the symbol/index/icon triad as a core principal in the understanding of semiotics in communication.</a:t>
            </a:r>
          </a:p>
          <a:p>
            <a:r>
              <a:rPr lang="en-GB" sz="3200" dirty="0">
                <a:cs typeface="Arial" panose="020B0604020202020204" pitchFamily="34" charset="0"/>
              </a:rPr>
              <a:t>Peirce defines a symbol as ‘being reliant on conventional usage to determine meaning.’ (</a:t>
            </a:r>
            <a:r>
              <a:rPr lang="en-GB" sz="3200" dirty="0" err="1">
                <a:cs typeface="Arial" panose="020B0604020202020204" pitchFamily="34" charset="0"/>
              </a:rPr>
              <a:t>Huening</a:t>
            </a:r>
            <a:r>
              <a:rPr lang="en-GB" sz="3200" dirty="0">
                <a:cs typeface="Arial" panose="020B0604020202020204" pitchFamily="34" charset="0"/>
              </a:rPr>
              <a:t>, Drew. 2006) It is a culturally or societally agreed metaphor that provides shared understanding based on our prior knowledge of what it represents. For example, we all agree that a piece of metal with an engine on four wheels is a car.</a:t>
            </a:r>
          </a:p>
          <a:p>
            <a:r>
              <a:rPr lang="en-US" sz="3200" dirty="0"/>
              <a:t>Peirce’s study of semiotics was anchored in reason and logic. He defined a sign as “something which stands to somebody for something,” </a:t>
            </a:r>
          </a:p>
        </p:txBody>
      </p:sp>
    </p:spTree>
    <p:extLst>
      <p:ext uri="{BB962C8B-B14F-4D97-AF65-F5344CB8AC3E}">
        <p14:creationId xmlns:p14="http://schemas.microsoft.com/office/powerpoint/2010/main" val="1168444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hape, circle&#10;&#10;Description automatically generated">
            <a:extLst>
              <a:ext uri="{FF2B5EF4-FFF2-40B4-BE49-F238E27FC236}">
                <a16:creationId xmlns:a16="http://schemas.microsoft.com/office/drawing/2014/main" id="{162948A7-7048-1E4E-8393-C3DCDF5D779C}"/>
              </a:ext>
            </a:extLst>
          </p:cNvPr>
          <p:cNvPicPr>
            <a:picLocks noChangeAspect="1"/>
          </p:cNvPicPr>
          <p:nvPr/>
        </p:nvPicPr>
        <p:blipFill>
          <a:blip r:embed="rId2"/>
          <a:stretch>
            <a:fillRect/>
          </a:stretch>
        </p:blipFill>
        <p:spPr>
          <a:xfrm>
            <a:off x="355600" y="1641429"/>
            <a:ext cx="11531597" cy="5049665"/>
          </a:xfrm>
          <a:prstGeom prst="rect">
            <a:avLst/>
          </a:prstGeom>
        </p:spPr>
      </p:pic>
      <p:sp>
        <p:nvSpPr>
          <p:cNvPr id="8" name="TextBox 7">
            <a:extLst>
              <a:ext uri="{FF2B5EF4-FFF2-40B4-BE49-F238E27FC236}">
                <a16:creationId xmlns:a16="http://schemas.microsoft.com/office/drawing/2014/main" id="{9261DF9A-F617-683A-383D-757B1855D3C6}"/>
              </a:ext>
            </a:extLst>
          </p:cNvPr>
          <p:cNvSpPr txBox="1"/>
          <p:nvPr/>
        </p:nvSpPr>
        <p:spPr>
          <a:xfrm>
            <a:off x="474133" y="382012"/>
            <a:ext cx="11717867" cy="584775"/>
          </a:xfrm>
          <a:prstGeom prst="rect">
            <a:avLst/>
          </a:prstGeom>
          <a:noFill/>
        </p:spPr>
        <p:txBody>
          <a:bodyPr wrap="square">
            <a:spAutoFit/>
          </a:bodyPr>
          <a:lstStyle/>
          <a:p>
            <a:r>
              <a:rPr lang="en-US" sz="3200" dirty="0"/>
              <a:t>Pierce categorized these signs as follows:</a:t>
            </a:r>
          </a:p>
        </p:txBody>
      </p:sp>
    </p:spTree>
    <p:extLst>
      <p:ext uri="{BB962C8B-B14F-4D97-AF65-F5344CB8AC3E}">
        <p14:creationId xmlns:p14="http://schemas.microsoft.com/office/powerpoint/2010/main" val="8077930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23862B-37D3-7C4C-8818-6455A782B3CC}"/>
              </a:ext>
            </a:extLst>
          </p:cNvPr>
          <p:cNvSpPr>
            <a:spLocks noGrp="1"/>
          </p:cNvSpPr>
          <p:nvPr>
            <p:ph type="title"/>
          </p:nvPr>
        </p:nvSpPr>
        <p:spPr/>
        <p:txBody>
          <a:bodyPr/>
          <a:lstStyle/>
          <a:p>
            <a:r>
              <a:rPr lang="en-US" dirty="0"/>
              <a:t>Icon</a:t>
            </a:r>
          </a:p>
        </p:txBody>
      </p:sp>
      <p:sp>
        <p:nvSpPr>
          <p:cNvPr id="5" name="Content Placeholder 4">
            <a:extLst>
              <a:ext uri="{FF2B5EF4-FFF2-40B4-BE49-F238E27FC236}">
                <a16:creationId xmlns:a16="http://schemas.microsoft.com/office/drawing/2014/main" id="{5E7E1DC9-D05F-BB46-B9F5-ACCF567DDE42}"/>
              </a:ext>
            </a:extLst>
          </p:cNvPr>
          <p:cNvSpPr>
            <a:spLocks noGrp="1"/>
          </p:cNvSpPr>
          <p:nvPr>
            <p:ph sz="half" idx="1"/>
          </p:nvPr>
        </p:nvSpPr>
        <p:spPr/>
        <p:txBody>
          <a:bodyPr/>
          <a:lstStyle/>
          <a:p>
            <a:r>
              <a:rPr lang="en-GB" dirty="0"/>
              <a:t>An </a:t>
            </a:r>
            <a:r>
              <a:rPr lang="en-GB" b="1" dirty="0"/>
              <a:t>icon</a:t>
            </a:r>
            <a:r>
              <a:rPr lang="en-GB" dirty="0"/>
              <a:t> was ‘originally called “likeness” by Peirce. Icons have a “topological similarity” to their object’ (</a:t>
            </a:r>
            <a:r>
              <a:rPr lang="en-GB" dirty="0" err="1"/>
              <a:t>Sebok</a:t>
            </a:r>
            <a:r>
              <a:rPr lang="en-GB" dirty="0"/>
              <a:t>. 28 cited in </a:t>
            </a:r>
            <a:r>
              <a:rPr lang="en-GB" dirty="0" err="1"/>
              <a:t>Huening</a:t>
            </a:r>
            <a:r>
              <a:rPr lang="en-GB" dirty="0"/>
              <a:t>, Drew. 2006). Common examples are photographs, portraits, landscape paintings or road signs depicting information like falling rocks.</a:t>
            </a:r>
          </a:p>
          <a:p>
            <a:endParaRPr lang="en-US" dirty="0"/>
          </a:p>
        </p:txBody>
      </p:sp>
      <p:pic>
        <p:nvPicPr>
          <p:cNvPr id="8" name="Content Placeholder 7" descr="Graphical user interface, application, Word&#10;&#10;Description automatically generated">
            <a:extLst>
              <a:ext uri="{FF2B5EF4-FFF2-40B4-BE49-F238E27FC236}">
                <a16:creationId xmlns:a16="http://schemas.microsoft.com/office/drawing/2014/main" id="{5CF03FFB-BD95-8043-84C1-20E26488C6E8}"/>
              </a:ext>
            </a:extLst>
          </p:cNvPr>
          <p:cNvPicPr>
            <a:picLocks noGrp="1" noChangeAspect="1"/>
          </p:cNvPicPr>
          <p:nvPr>
            <p:ph sz="half" idx="2"/>
          </p:nvPr>
        </p:nvPicPr>
        <p:blipFill rotWithShape="1">
          <a:blip r:embed="rId2"/>
          <a:srcRect l="34719" t="32328" r="33738" b="22170"/>
          <a:stretch/>
        </p:blipFill>
        <p:spPr>
          <a:xfrm>
            <a:off x="6917633" y="1369769"/>
            <a:ext cx="5029201" cy="4534073"/>
          </a:xfrm>
        </p:spPr>
      </p:pic>
    </p:spTree>
    <p:extLst>
      <p:ext uri="{BB962C8B-B14F-4D97-AF65-F5344CB8AC3E}">
        <p14:creationId xmlns:p14="http://schemas.microsoft.com/office/powerpoint/2010/main" val="1167318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1BEEF6-0975-1F4F-B660-EDD033D9CBC8}"/>
              </a:ext>
            </a:extLst>
          </p:cNvPr>
          <p:cNvSpPr>
            <a:spLocks noGrp="1"/>
          </p:cNvSpPr>
          <p:nvPr>
            <p:ph type="title"/>
          </p:nvPr>
        </p:nvSpPr>
        <p:spPr/>
        <p:txBody>
          <a:bodyPr/>
          <a:lstStyle/>
          <a:p>
            <a:r>
              <a:rPr lang="en-US" dirty="0"/>
              <a:t>Index</a:t>
            </a:r>
          </a:p>
        </p:txBody>
      </p:sp>
      <p:sp>
        <p:nvSpPr>
          <p:cNvPr id="5" name="Content Placeholder 4">
            <a:extLst>
              <a:ext uri="{FF2B5EF4-FFF2-40B4-BE49-F238E27FC236}">
                <a16:creationId xmlns:a16="http://schemas.microsoft.com/office/drawing/2014/main" id="{05E6F133-55A6-F94C-956B-C4CB8B929497}"/>
              </a:ext>
            </a:extLst>
          </p:cNvPr>
          <p:cNvSpPr>
            <a:spLocks noGrp="1"/>
          </p:cNvSpPr>
          <p:nvPr>
            <p:ph sz="half" idx="1"/>
          </p:nvPr>
        </p:nvSpPr>
        <p:spPr/>
        <p:txBody>
          <a:bodyPr/>
          <a:lstStyle/>
          <a:p>
            <a:endParaRPr lang="en-GB" dirty="0"/>
          </a:p>
          <a:p>
            <a:r>
              <a:rPr lang="en-GB" dirty="0"/>
              <a:t>An </a:t>
            </a:r>
            <a:r>
              <a:rPr lang="en-GB" b="1" dirty="0"/>
              <a:t>index</a:t>
            </a:r>
            <a:r>
              <a:rPr lang="en-GB" dirty="0"/>
              <a:t> is a referent through a factual connection.  It does not rely on interpretation or symbolism. It has an actual relation to the object to which it refers, </a:t>
            </a:r>
            <a:r>
              <a:rPr lang="en-GB" dirty="0" err="1"/>
              <a:t>eg.</a:t>
            </a:r>
            <a:r>
              <a:rPr lang="en-GB" dirty="0"/>
              <a:t> smoke to fire, paw print…</a:t>
            </a:r>
          </a:p>
          <a:p>
            <a:endParaRPr lang="en-US" dirty="0"/>
          </a:p>
        </p:txBody>
      </p:sp>
      <p:pic>
        <p:nvPicPr>
          <p:cNvPr id="8" name="Content Placeholder 7" descr="Graphical user interface, application&#10;&#10;Description automatically generated">
            <a:extLst>
              <a:ext uri="{FF2B5EF4-FFF2-40B4-BE49-F238E27FC236}">
                <a16:creationId xmlns:a16="http://schemas.microsoft.com/office/drawing/2014/main" id="{AC645C9A-1407-A044-9969-D8E67991718A}"/>
              </a:ext>
            </a:extLst>
          </p:cNvPr>
          <p:cNvPicPr>
            <a:picLocks noGrp="1" noChangeAspect="1"/>
          </p:cNvPicPr>
          <p:nvPr>
            <p:ph sz="half" idx="2"/>
          </p:nvPr>
        </p:nvPicPr>
        <p:blipFill rotWithShape="1">
          <a:blip r:embed="rId2"/>
          <a:srcRect l="25034" t="36932" r="43313" b="26853"/>
          <a:stretch/>
        </p:blipFill>
        <p:spPr>
          <a:xfrm>
            <a:off x="6243328" y="1825625"/>
            <a:ext cx="5555358" cy="3972547"/>
          </a:xfrm>
        </p:spPr>
      </p:pic>
    </p:spTree>
    <p:extLst>
      <p:ext uri="{BB962C8B-B14F-4D97-AF65-F5344CB8AC3E}">
        <p14:creationId xmlns:p14="http://schemas.microsoft.com/office/powerpoint/2010/main" val="357225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90571-F3ED-084B-8F63-060F09C3EBCB}"/>
              </a:ext>
            </a:extLst>
          </p:cNvPr>
          <p:cNvSpPr>
            <a:spLocks noGrp="1"/>
          </p:cNvSpPr>
          <p:nvPr>
            <p:ph type="title"/>
          </p:nvPr>
        </p:nvSpPr>
        <p:spPr/>
        <p:txBody>
          <a:bodyPr/>
          <a:lstStyle/>
          <a:p>
            <a:r>
              <a:rPr lang="en-US" dirty="0"/>
              <a:t>Symbol</a:t>
            </a:r>
          </a:p>
        </p:txBody>
      </p:sp>
      <p:sp>
        <p:nvSpPr>
          <p:cNvPr id="3" name="Content Placeholder 2">
            <a:extLst>
              <a:ext uri="{FF2B5EF4-FFF2-40B4-BE49-F238E27FC236}">
                <a16:creationId xmlns:a16="http://schemas.microsoft.com/office/drawing/2014/main" id="{44314181-F8EF-A643-A827-308465B76C4A}"/>
              </a:ext>
            </a:extLst>
          </p:cNvPr>
          <p:cNvSpPr>
            <a:spLocks noGrp="1"/>
          </p:cNvSpPr>
          <p:nvPr>
            <p:ph sz="half" idx="1"/>
          </p:nvPr>
        </p:nvSpPr>
        <p:spPr/>
        <p:txBody>
          <a:bodyPr/>
          <a:lstStyle/>
          <a:p>
            <a:r>
              <a:rPr lang="en-GB" dirty="0"/>
              <a:t>signs where the relation between signifier and signified is purely conventional and culturally specific, e.g., most words.</a:t>
            </a:r>
            <a:endParaRPr lang="en-US" dirty="0"/>
          </a:p>
        </p:txBody>
      </p:sp>
      <p:sp>
        <p:nvSpPr>
          <p:cNvPr id="4" name="Content Placeholder 3">
            <a:extLst>
              <a:ext uri="{FF2B5EF4-FFF2-40B4-BE49-F238E27FC236}">
                <a16:creationId xmlns:a16="http://schemas.microsoft.com/office/drawing/2014/main" id="{84F1B3DC-4775-EC40-BFD0-665BA4055205}"/>
              </a:ext>
            </a:extLst>
          </p:cNvPr>
          <p:cNvSpPr>
            <a:spLocks noGrp="1"/>
          </p:cNvSpPr>
          <p:nvPr>
            <p:ph sz="half" idx="2"/>
          </p:nvPr>
        </p:nvSpPr>
        <p:spPr/>
        <p:txBody>
          <a:bodyPr>
            <a:normAutofit/>
          </a:bodyPr>
          <a:lstStyle/>
          <a:p>
            <a:pPr marL="0" indent="0" algn="ctr">
              <a:buNone/>
            </a:pPr>
            <a:r>
              <a:rPr lang="en-US" sz="6000" dirty="0">
                <a:latin typeface="Arial" panose="020B0604020202020204" pitchFamily="34" charset="0"/>
                <a:cs typeface="Arial" panose="020B0604020202020204" pitchFamily="34" charset="0"/>
              </a:rPr>
              <a:t>DOG</a:t>
            </a:r>
          </a:p>
        </p:txBody>
      </p:sp>
    </p:spTree>
    <p:extLst>
      <p:ext uri="{BB962C8B-B14F-4D97-AF65-F5344CB8AC3E}">
        <p14:creationId xmlns:p14="http://schemas.microsoft.com/office/powerpoint/2010/main" val="3241860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AC6C-B48C-CA40-834E-7C041539B82E}"/>
              </a:ext>
            </a:extLst>
          </p:cNvPr>
          <p:cNvSpPr>
            <a:spLocks noGrp="1"/>
          </p:cNvSpPr>
          <p:nvPr>
            <p:ph type="title"/>
          </p:nvPr>
        </p:nvSpPr>
        <p:spPr>
          <a:xfrm>
            <a:off x="358346" y="365126"/>
            <a:ext cx="10995454" cy="821124"/>
          </a:xfrm>
        </p:spPr>
        <p:txBody>
          <a:bodyPr>
            <a:normAutofit/>
          </a:bodyPr>
          <a:lstStyle/>
          <a:p>
            <a:r>
              <a:rPr lang="en-GB" b="1" dirty="0"/>
              <a:t>Others to look at in the study of semiotic theory</a:t>
            </a:r>
            <a:endParaRPr lang="en-US" dirty="0"/>
          </a:p>
        </p:txBody>
      </p:sp>
      <p:sp>
        <p:nvSpPr>
          <p:cNvPr id="3" name="Content Placeholder 2">
            <a:extLst>
              <a:ext uri="{FF2B5EF4-FFF2-40B4-BE49-F238E27FC236}">
                <a16:creationId xmlns:a16="http://schemas.microsoft.com/office/drawing/2014/main" id="{4ECD6036-C307-0044-B8E4-272F741CD8E7}"/>
              </a:ext>
            </a:extLst>
          </p:cNvPr>
          <p:cNvSpPr>
            <a:spLocks noGrp="1"/>
          </p:cNvSpPr>
          <p:nvPr>
            <p:ph idx="1"/>
          </p:nvPr>
        </p:nvSpPr>
        <p:spPr>
          <a:xfrm>
            <a:off x="1828800" y="1845733"/>
            <a:ext cx="9525000" cy="4647142"/>
          </a:xfrm>
        </p:spPr>
        <p:txBody>
          <a:bodyPr>
            <a:normAutofit/>
          </a:bodyPr>
          <a:lstStyle/>
          <a:p>
            <a:pPr marL="0" indent="0">
              <a:buNone/>
            </a:pPr>
            <a:r>
              <a:rPr lang="en-GB" dirty="0"/>
              <a:t>Roland Barthes, </a:t>
            </a:r>
          </a:p>
          <a:p>
            <a:pPr marL="0" indent="0">
              <a:buNone/>
            </a:pPr>
            <a:r>
              <a:rPr lang="en-GB" dirty="0"/>
              <a:t>Umberto Eco, </a:t>
            </a:r>
          </a:p>
          <a:p>
            <a:pPr marL="0" indent="0">
              <a:buNone/>
            </a:pPr>
            <a:r>
              <a:rPr lang="en-GB" dirty="0"/>
              <a:t>Christian Metz,</a:t>
            </a:r>
          </a:p>
          <a:p>
            <a:pPr marL="0" indent="0">
              <a:buNone/>
            </a:pPr>
            <a:r>
              <a:rPr lang="en-GB" dirty="0"/>
              <a:t>Julia Kristeva</a:t>
            </a:r>
          </a:p>
          <a:p>
            <a:pPr marL="0" indent="0">
              <a:buNone/>
            </a:pPr>
            <a:r>
              <a:rPr lang="en-GB" dirty="0"/>
              <a:t>Algirdas </a:t>
            </a:r>
            <a:r>
              <a:rPr lang="en-GB" dirty="0" err="1"/>
              <a:t>Greimas</a:t>
            </a:r>
            <a:r>
              <a:rPr lang="en-GB" dirty="0"/>
              <a:t> </a:t>
            </a:r>
          </a:p>
          <a:p>
            <a:pPr marL="0" indent="0">
              <a:buNone/>
            </a:pPr>
            <a:r>
              <a:rPr lang="en-GB" dirty="0"/>
              <a:t>Daniel Chandler</a:t>
            </a:r>
          </a:p>
          <a:p>
            <a:pPr marL="0" indent="0">
              <a:buNone/>
            </a:pPr>
            <a:r>
              <a:rPr lang="en-GB" dirty="0"/>
              <a:t>John Berger</a:t>
            </a:r>
          </a:p>
          <a:p>
            <a:pPr marL="0" indent="0">
              <a:buNone/>
            </a:pPr>
            <a:r>
              <a:rPr lang="en-GB" dirty="0"/>
              <a:t>Stuart Hall</a:t>
            </a:r>
          </a:p>
          <a:p>
            <a:pPr marL="0" indent="0">
              <a:buNone/>
            </a:pPr>
            <a:endParaRPr lang="en-US" dirty="0"/>
          </a:p>
        </p:txBody>
      </p:sp>
      <p:pic>
        <p:nvPicPr>
          <p:cNvPr id="4" name="Content Placeholder 8">
            <a:extLst>
              <a:ext uri="{FF2B5EF4-FFF2-40B4-BE49-F238E27FC236}">
                <a16:creationId xmlns:a16="http://schemas.microsoft.com/office/drawing/2014/main" id="{86D01F39-5B2E-549C-B308-2A90FCA06A45}"/>
              </a:ext>
            </a:extLst>
          </p:cNvPr>
          <p:cNvPicPr>
            <a:picLocks noChangeAspect="1"/>
          </p:cNvPicPr>
          <p:nvPr/>
        </p:nvPicPr>
        <p:blipFill>
          <a:blip r:embed="rId2"/>
          <a:stretch>
            <a:fillRect/>
          </a:stretch>
        </p:blipFill>
        <p:spPr>
          <a:xfrm>
            <a:off x="5940740" y="1189410"/>
            <a:ext cx="3478839" cy="5399158"/>
          </a:xfrm>
          <a:prstGeom prst="rect">
            <a:avLst/>
          </a:prstGeom>
        </p:spPr>
      </p:pic>
    </p:spTree>
    <p:extLst>
      <p:ext uri="{BB962C8B-B14F-4D97-AF65-F5344CB8AC3E}">
        <p14:creationId xmlns:p14="http://schemas.microsoft.com/office/powerpoint/2010/main" val="3486455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1370B-26CA-874F-9CA1-4E0ABE21F685}"/>
              </a:ext>
            </a:extLst>
          </p:cNvPr>
          <p:cNvSpPr>
            <a:spLocks noGrp="1"/>
          </p:cNvSpPr>
          <p:nvPr>
            <p:ph type="title"/>
          </p:nvPr>
        </p:nvSpPr>
        <p:spPr/>
        <p:txBody>
          <a:bodyPr/>
          <a:lstStyle/>
          <a:p>
            <a:r>
              <a:rPr lang="en-GB" dirty="0"/>
              <a:t>Berger (1972) </a:t>
            </a:r>
            <a:r>
              <a:rPr lang="en-GB" i="1" dirty="0"/>
              <a:t>Ways of Seeing </a:t>
            </a:r>
            <a:endParaRPr lang="en-US" dirty="0"/>
          </a:p>
        </p:txBody>
      </p:sp>
      <p:sp>
        <p:nvSpPr>
          <p:cNvPr id="3" name="Content Placeholder 2">
            <a:extLst>
              <a:ext uri="{FF2B5EF4-FFF2-40B4-BE49-F238E27FC236}">
                <a16:creationId xmlns:a16="http://schemas.microsoft.com/office/drawing/2014/main" id="{5FF6A9C1-4E76-1541-8BEC-C4C2AC779D40}"/>
              </a:ext>
            </a:extLst>
          </p:cNvPr>
          <p:cNvSpPr>
            <a:spLocks noGrp="1"/>
          </p:cNvSpPr>
          <p:nvPr>
            <p:ph idx="1"/>
          </p:nvPr>
        </p:nvSpPr>
        <p:spPr>
          <a:xfrm>
            <a:off x="838199" y="1825625"/>
            <a:ext cx="10964333" cy="4667250"/>
          </a:xfrm>
        </p:spPr>
        <p:txBody>
          <a:bodyPr>
            <a:normAutofit fontScale="92500"/>
          </a:bodyPr>
          <a:lstStyle/>
          <a:p>
            <a:r>
              <a:rPr lang="en-GB" dirty="0"/>
              <a:t>John Berger’s (1926 – 2017) hugely influential book, ‘</a:t>
            </a:r>
            <a:r>
              <a:rPr lang="en-GB" i="1" dirty="0"/>
              <a:t>Ways of Seeing</a:t>
            </a:r>
            <a:r>
              <a:rPr lang="en-GB" dirty="0"/>
              <a:t>’ is an essential read in the study and interpretation of images. </a:t>
            </a:r>
          </a:p>
          <a:p>
            <a:r>
              <a:rPr lang="en-GB" dirty="0"/>
              <a:t>It was produced alongside a 1972 BBC television series (available on YouTube https://</a:t>
            </a:r>
            <a:r>
              <a:rPr lang="en-GB" dirty="0" err="1"/>
              <a:t>www.youtube.com</a:t>
            </a:r>
            <a:r>
              <a:rPr lang="en-GB" dirty="0"/>
              <a:t>/</a:t>
            </a:r>
            <a:r>
              <a:rPr lang="en-GB" dirty="0" err="1"/>
              <a:t>watch?v</a:t>
            </a:r>
            <a:r>
              <a:rPr lang="en-GB" dirty="0"/>
              <a:t>=0pDE4VX_9Kk) of the same name. </a:t>
            </a:r>
          </a:p>
          <a:p>
            <a:r>
              <a:rPr lang="en-GB" dirty="0"/>
              <a:t>Berger sought to reveal hidden ideologies in visual images by deconstructing them through semiotic analysis.</a:t>
            </a:r>
          </a:p>
          <a:p>
            <a:r>
              <a:rPr lang="en-GB" sz="3500" b="1" dirty="0"/>
              <a:t>“The relation between what we see and what we know is never settled,”</a:t>
            </a:r>
          </a:p>
          <a:p>
            <a:pPr fontAlgn="base"/>
            <a:r>
              <a:rPr lang="en-GB" sz="3500" b="1" dirty="0"/>
              <a:t>"Seeing comes before words. The child looks and recognizes before it can speak.” </a:t>
            </a:r>
            <a:r>
              <a:rPr lang="en-GB" sz="3500" b="1" i="1" dirty="0"/>
              <a:t>Berger</a:t>
            </a:r>
            <a:r>
              <a:rPr lang="en-GB" sz="3500" b="1" dirty="0"/>
              <a:t>, p.7</a:t>
            </a:r>
            <a:endParaRPr lang="en-US" sz="3500" b="1" dirty="0"/>
          </a:p>
        </p:txBody>
      </p:sp>
    </p:spTree>
    <p:extLst>
      <p:ext uri="{BB962C8B-B14F-4D97-AF65-F5344CB8AC3E}">
        <p14:creationId xmlns:p14="http://schemas.microsoft.com/office/powerpoint/2010/main" val="1590139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B435B-F600-5545-A00A-871EFA42D003}"/>
              </a:ext>
            </a:extLst>
          </p:cNvPr>
          <p:cNvSpPr>
            <a:spLocks noGrp="1"/>
          </p:cNvSpPr>
          <p:nvPr>
            <p:ph idx="1"/>
          </p:nvPr>
        </p:nvSpPr>
        <p:spPr>
          <a:xfrm>
            <a:off x="838200" y="626533"/>
            <a:ext cx="10515600" cy="5550430"/>
          </a:xfrm>
        </p:spPr>
        <p:txBody>
          <a:bodyPr>
            <a:normAutofit/>
          </a:bodyPr>
          <a:lstStyle/>
          <a:p>
            <a:pPr marL="0" indent="0">
              <a:buNone/>
            </a:pPr>
            <a:r>
              <a:rPr lang="en-GB" sz="3200" dirty="0">
                <a:latin typeface="Arial" panose="020B0604020202020204" pitchFamily="34" charset="0"/>
                <a:cs typeface="Arial" panose="020B0604020202020204" pitchFamily="34" charset="0"/>
              </a:rPr>
              <a:t>Berger attests that how we see things is largely determined by what we know. Meaning has been obscured by time, monetary value, academics, reproduction and photography. </a:t>
            </a: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He considers how western art has objectified women through the tradition of the nude, and how this has been continued through photography. He also attributes how the ownership of art links with power, and further develops this link with consumerism, publicity and advertising.</a:t>
            </a:r>
          </a:p>
        </p:txBody>
      </p:sp>
    </p:spTree>
    <p:extLst>
      <p:ext uri="{BB962C8B-B14F-4D97-AF65-F5344CB8AC3E}">
        <p14:creationId xmlns:p14="http://schemas.microsoft.com/office/powerpoint/2010/main" val="25336762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F7B348-FB35-C110-DBF1-5829F1237718}"/>
              </a:ext>
            </a:extLst>
          </p:cNvPr>
          <p:cNvSpPr txBox="1"/>
          <p:nvPr/>
        </p:nvSpPr>
        <p:spPr>
          <a:xfrm>
            <a:off x="583095" y="1590261"/>
            <a:ext cx="10722414" cy="4955203"/>
          </a:xfrm>
          <a:prstGeom prst="rect">
            <a:avLst/>
          </a:prstGeom>
          <a:noFill/>
        </p:spPr>
        <p:txBody>
          <a:bodyPr wrap="square" rtlCol="0">
            <a:spAutoFit/>
          </a:bodyPr>
          <a:lstStyle/>
          <a:p>
            <a:r>
              <a:rPr lang="en-GB" sz="3600" b="0" dirty="0">
                <a:effectLst/>
              </a:rPr>
              <a:t>The visual that surrounds us in everyday life is </a:t>
            </a:r>
          </a:p>
          <a:p>
            <a:endParaRPr lang="en-GB" sz="3600" dirty="0"/>
          </a:p>
          <a:p>
            <a:r>
              <a:rPr lang="en-GB" sz="3600" b="0" dirty="0">
                <a:effectLst/>
              </a:rPr>
              <a:t>“a language of words and images which calls out to us wherever we go, whatever we read, wherever we </a:t>
            </a:r>
            <a:r>
              <a:rPr lang="en-GB" sz="3600" b="0">
                <a:effectLst/>
              </a:rPr>
              <a:t>are…”</a:t>
            </a:r>
          </a:p>
          <a:p>
            <a:endParaRPr lang="en-GB" sz="3600" b="0" dirty="0">
              <a:effectLst/>
            </a:endParaRPr>
          </a:p>
          <a:p>
            <a:pPr algn="r"/>
            <a:r>
              <a:rPr lang="en-GB" sz="3200" dirty="0"/>
              <a:t>(Berger 1972 </a:t>
            </a:r>
            <a:r>
              <a:rPr lang="en-GB" sz="3200" i="1" dirty="0"/>
              <a:t>Ways of Seeing. </a:t>
            </a:r>
            <a:r>
              <a:rPr lang="en-GB" sz="3200" dirty="0"/>
              <a:t>Episode 4 Available at </a:t>
            </a:r>
            <a:r>
              <a:rPr lang="en-GB" sz="3200" dirty="0">
                <a:hlinkClick r:id="rId2"/>
              </a:rPr>
              <a:t>https://www.youtube.com/watch?v=5jTUebm73IY</a:t>
            </a:r>
            <a:r>
              <a:rPr lang="en-GB" sz="3200" dirty="0"/>
              <a:t>)</a:t>
            </a:r>
          </a:p>
          <a:p>
            <a:endParaRPr lang="en-GB" sz="3600" b="0" dirty="0">
              <a:effectLst/>
            </a:endParaRPr>
          </a:p>
          <a:p>
            <a:endParaRPr lang="en-US" sz="3600" dirty="0"/>
          </a:p>
        </p:txBody>
      </p:sp>
    </p:spTree>
    <p:extLst>
      <p:ext uri="{BB962C8B-B14F-4D97-AF65-F5344CB8AC3E}">
        <p14:creationId xmlns:p14="http://schemas.microsoft.com/office/powerpoint/2010/main" val="1025596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FDED7B-30DA-E348-B372-A2B7ADFC904E}"/>
              </a:ext>
            </a:extLst>
          </p:cNvPr>
          <p:cNvSpPr txBox="1"/>
          <p:nvPr/>
        </p:nvSpPr>
        <p:spPr>
          <a:xfrm>
            <a:off x="407774" y="939114"/>
            <a:ext cx="10812162" cy="3785652"/>
          </a:xfrm>
          <a:prstGeom prst="rect">
            <a:avLst/>
          </a:prstGeom>
          <a:noFill/>
        </p:spPr>
        <p:txBody>
          <a:bodyPr wrap="square" rtlCol="0">
            <a:spAutoFit/>
          </a:bodyPr>
          <a:lstStyle/>
          <a:p>
            <a:pPr fontAlgn="base"/>
            <a:r>
              <a:rPr lang="en-GB" sz="4000" dirty="0">
                <a:latin typeface="Arial" panose="020B0604020202020204" pitchFamily="34" charset="0"/>
                <a:cs typeface="Arial" panose="020B0604020202020204" pitchFamily="34" charset="0"/>
              </a:rPr>
              <a:t>"If we 'saw' the art of the past, we would situate ourselves in history. When we are prevented from seeing it, we are being deprived of the history which belongs to us. Who benefits from this deprivation?"</a:t>
            </a:r>
          </a:p>
          <a:p>
            <a:r>
              <a:rPr lang="en-GB" sz="4000" dirty="0">
                <a:latin typeface="Arial" panose="020B0604020202020204" pitchFamily="34" charset="0"/>
                <a:cs typeface="Arial" panose="020B0604020202020204" pitchFamily="34" charset="0"/>
              </a:rPr>
              <a:t>Berger</a:t>
            </a:r>
            <a:r>
              <a:rPr lang="en-GB" sz="4000" i="1"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(1975) </a:t>
            </a:r>
            <a:r>
              <a:rPr lang="en-GB" sz="4000" i="1" dirty="0">
                <a:latin typeface="Arial" panose="020B0604020202020204" pitchFamily="34" charset="0"/>
                <a:cs typeface="Arial" panose="020B0604020202020204" pitchFamily="34" charset="0"/>
              </a:rPr>
              <a:t>Ways of Seeing</a:t>
            </a:r>
            <a:r>
              <a:rPr lang="en-GB" sz="4000" dirty="0">
                <a:latin typeface="Arial" panose="020B0604020202020204" pitchFamily="34" charset="0"/>
                <a:cs typeface="Arial" panose="020B0604020202020204" pitchFamily="34" charset="0"/>
              </a:rPr>
              <a:t>, p. 11</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0371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lstStyle/>
          <a:p>
            <a:pPr eaLnBrk="1" hangingPunct="1"/>
            <a:r>
              <a:rPr lang="en-GB" altLang="en-US" dirty="0">
                <a:latin typeface="Helvetica" charset="0"/>
              </a:rPr>
              <a:t>Is there a pipe in this painting?</a:t>
            </a:r>
          </a:p>
        </p:txBody>
      </p:sp>
      <p:pic>
        <p:nvPicPr>
          <p:cNvPr id="84994" name="Picture 4" descr="magritte"/>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3524250" y="1950244"/>
            <a:ext cx="5143500" cy="4102100"/>
          </a:xfrm>
        </p:spPr>
      </p:pic>
    </p:spTree>
    <p:extLst>
      <p:ext uri="{BB962C8B-B14F-4D97-AF65-F5344CB8AC3E}">
        <p14:creationId xmlns:p14="http://schemas.microsoft.com/office/powerpoint/2010/main" val="1482857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a:xfrm>
            <a:off x="457199" y="138474"/>
            <a:ext cx="10363200" cy="1143000"/>
          </a:xfrm>
        </p:spPr>
        <p:txBody>
          <a:bodyPr/>
          <a:lstStyle/>
          <a:p>
            <a:pPr eaLnBrk="1" hangingPunct="1"/>
            <a:r>
              <a:rPr lang="en-GB" altLang="en-US" dirty="0">
                <a:latin typeface="Helvetica" charset="0"/>
              </a:rPr>
              <a:t>Answer:</a:t>
            </a:r>
          </a:p>
        </p:txBody>
      </p:sp>
      <p:pic>
        <p:nvPicPr>
          <p:cNvPr id="95235" name="Picture 4" descr="magritte"/>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57199" y="1423435"/>
            <a:ext cx="5502999" cy="4388642"/>
          </a:xfrm>
        </p:spPr>
      </p:pic>
      <p:sp>
        <p:nvSpPr>
          <p:cNvPr id="95234" name="Rectangle 3"/>
          <p:cNvSpPr>
            <a:spLocks noGrp="1" noChangeArrowheads="1"/>
          </p:cNvSpPr>
          <p:nvPr>
            <p:ph type="body" sz="half" idx="2"/>
          </p:nvPr>
        </p:nvSpPr>
        <p:spPr>
          <a:xfrm>
            <a:off x="6197600" y="609600"/>
            <a:ext cx="5702126" cy="6019800"/>
          </a:xfrm>
        </p:spPr>
        <p:txBody>
          <a:bodyPr>
            <a:noAutofit/>
          </a:bodyPr>
          <a:lstStyle/>
          <a:p>
            <a:pPr eaLnBrk="1" hangingPunct="1">
              <a:lnSpc>
                <a:spcPct val="90000"/>
              </a:lnSpc>
            </a:pPr>
            <a:r>
              <a:rPr lang="en-GB" altLang="en-US" sz="3200" dirty="0"/>
              <a:t>If it is not a pipe then what is it? </a:t>
            </a:r>
          </a:p>
          <a:p>
            <a:pPr eaLnBrk="1" hangingPunct="1">
              <a:lnSpc>
                <a:spcPct val="90000"/>
              </a:lnSpc>
            </a:pPr>
            <a:r>
              <a:rPr lang="en-GB" altLang="en-US" sz="3200" dirty="0"/>
              <a:t>A painting of a pipe is not a pipe, only a way of representing a pipe. The word pipe is not a pipe either only a word that stands for pipe. </a:t>
            </a:r>
          </a:p>
          <a:p>
            <a:pPr eaLnBrk="1" hangingPunct="1">
              <a:lnSpc>
                <a:spcPct val="90000"/>
              </a:lnSpc>
            </a:pPr>
            <a:r>
              <a:rPr lang="en-GB" altLang="en-US" sz="3200" dirty="0"/>
              <a:t>Magritte’s images raise questions about images and language to represent or misrepresent the world. </a:t>
            </a:r>
          </a:p>
        </p:txBody>
      </p:sp>
      <p:sp>
        <p:nvSpPr>
          <p:cNvPr id="95236" name="Rectangle 5"/>
          <p:cNvSpPr>
            <a:spLocks noGrp="1" noChangeArrowheads="1"/>
          </p:cNvSpPr>
          <p:nvPr/>
        </p:nvSpPr>
        <p:spPr bwMode="auto">
          <a:xfrm>
            <a:off x="457199" y="6096000"/>
            <a:ext cx="5367403"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US" altLang="en-US" sz="1600" dirty="0"/>
              <a:t>René Magritte (1928-1929).</a:t>
            </a:r>
            <a:r>
              <a:rPr lang="en-US" altLang="en-US" sz="1600" i="1" dirty="0"/>
              <a:t>The Betrayal of Images</a:t>
            </a:r>
          </a:p>
        </p:txBody>
      </p:sp>
    </p:spTree>
    <p:extLst>
      <p:ext uri="{BB962C8B-B14F-4D97-AF65-F5344CB8AC3E}">
        <p14:creationId xmlns:p14="http://schemas.microsoft.com/office/powerpoint/2010/main" val="8116930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C8DA1-BB0B-8246-A2FD-B9DB027D5C4F}"/>
              </a:ext>
            </a:extLst>
          </p:cNvPr>
          <p:cNvSpPr>
            <a:spLocks noGrp="1"/>
          </p:cNvSpPr>
          <p:nvPr>
            <p:ph type="title"/>
          </p:nvPr>
        </p:nvSpPr>
        <p:spPr/>
        <p:txBody>
          <a:bodyPr/>
          <a:lstStyle/>
          <a:p>
            <a:r>
              <a:rPr lang="en-GB" b="1" dirty="0"/>
              <a:t>Roland Barthes</a:t>
            </a:r>
            <a:endParaRPr lang="en-US" dirty="0"/>
          </a:p>
        </p:txBody>
      </p:sp>
      <p:sp>
        <p:nvSpPr>
          <p:cNvPr id="3" name="Content Placeholder 2">
            <a:extLst>
              <a:ext uri="{FF2B5EF4-FFF2-40B4-BE49-F238E27FC236}">
                <a16:creationId xmlns:a16="http://schemas.microsoft.com/office/drawing/2014/main" id="{68F4293E-3061-F04F-8B40-669DDCE17BBF}"/>
              </a:ext>
            </a:extLst>
          </p:cNvPr>
          <p:cNvSpPr>
            <a:spLocks noGrp="1"/>
          </p:cNvSpPr>
          <p:nvPr>
            <p:ph idx="1"/>
          </p:nvPr>
        </p:nvSpPr>
        <p:spPr/>
        <p:txBody>
          <a:bodyPr/>
          <a:lstStyle/>
          <a:p>
            <a:pPr marL="0" indent="0">
              <a:buNone/>
            </a:pPr>
            <a:r>
              <a:rPr lang="en-GB" dirty="0"/>
              <a:t>Roland Barthes (1915 – 1980) was a literary theorist, critic and philosopher who has been hugely influential in the field of semiotics in popular Western culture.</a:t>
            </a:r>
          </a:p>
          <a:p>
            <a:pPr marL="0" indent="0">
              <a:buNone/>
            </a:pPr>
            <a:endParaRPr lang="en-GB" dirty="0"/>
          </a:p>
          <a:p>
            <a:pPr marL="0" indent="0">
              <a:buNone/>
            </a:pPr>
            <a:r>
              <a:rPr lang="en-GB" dirty="0"/>
              <a:t>His criticism has greatly contributed to the understanding representation of information and models of communication, including computers, photography, music, and literature. Two key texts for worth exploring for design and communication are </a:t>
            </a:r>
            <a:r>
              <a:rPr lang="en-GB" i="1" dirty="0"/>
              <a:t>Mythologies</a:t>
            </a:r>
            <a:r>
              <a:rPr lang="en-GB" dirty="0"/>
              <a:t> (1972) and </a:t>
            </a:r>
            <a:r>
              <a:rPr lang="en-GB" i="1" dirty="0"/>
              <a:t>Camera Lucida: Reflections on Photography</a:t>
            </a:r>
            <a:r>
              <a:rPr lang="en-GB" dirty="0"/>
              <a:t> (1981).</a:t>
            </a:r>
          </a:p>
        </p:txBody>
      </p:sp>
    </p:spTree>
    <p:extLst>
      <p:ext uri="{BB962C8B-B14F-4D97-AF65-F5344CB8AC3E}">
        <p14:creationId xmlns:p14="http://schemas.microsoft.com/office/powerpoint/2010/main" val="17182408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623CD-F018-D945-970E-434188FF1CE5}"/>
              </a:ext>
            </a:extLst>
          </p:cNvPr>
          <p:cNvSpPr>
            <a:spLocks noGrp="1"/>
          </p:cNvSpPr>
          <p:nvPr>
            <p:ph type="title"/>
          </p:nvPr>
        </p:nvSpPr>
        <p:spPr/>
        <p:txBody>
          <a:bodyPr/>
          <a:lstStyle/>
          <a:p>
            <a:r>
              <a:rPr lang="en-GB" b="1" dirty="0"/>
              <a:t>Roland Barthes</a:t>
            </a:r>
            <a:endParaRPr lang="en-US" dirty="0"/>
          </a:p>
        </p:txBody>
      </p:sp>
      <p:sp>
        <p:nvSpPr>
          <p:cNvPr id="3" name="Content Placeholder 2">
            <a:extLst>
              <a:ext uri="{FF2B5EF4-FFF2-40B4-BE49-F238E27FC236}">
                <a16:creationId xmlns:a16="http://schemas.microsoft.com/office/drawing/2014/main" id="{0165B5DC-8FF9-114E-B42B-4031FBABE211}"/>
              </a:ext>
            </a:extLst>
          </p:cNvPr>
          <p:cNvSpPr>
            <a:spLocks noGrp="1"/>
          </p:cNvSpPr>
          <p:nvPr>
            <p:ph idx="1"/>
          </p:nvPr>
        </p:nvSpPr>
        <p:spPr>
          <a:xfrm>
            <a:off x="838199" y="1253067"/>
            <a:ext cx="11032067" cy="4923896"/>
          </a:xfrm>
        </p:spPr>
        <p:txBody>
          <a:bodyPr>
            <a:noAutofit/>
          </a:bodyPr>
          <a:lstStyle/>
          <a:p>
            <a:pPr marL="0" indent="0">
              <a:buNone/>
            </a:pPr>
            <a:r>
              <a:rPr lang="en-GB" sz="3200" dirty="0"/>
              <a:t>Barthes work is unusual in that although it has contributed to thoughts on semiotics he created no theoretical model like other thinkers. </a:t>
            </a:r>
          </a:p>
          <a:p>
            <a:pPr marL="0" indent="0">
              <a:buNone/>
            </a:pPr>
            <a:r>
              <a:rPr lang="en-GB" sz="3200" dirty="0"/>
              <a:t>He developed a theory that unveiled signs as a vehicle of deception, for example, how the drinking of wine can be considered a bourgeois activity whereas in reality there are also health implications. </a:t>
            </a:r>
          </a:p>
          <a:p>
            <a:pPr marL="0" indent="0">
              <a:buNone/>
            </a:pPr>
            <a:r>
              <a:rPr lang="en-GB" sz="3200" dirty="0"/>
              <a:t>These theories have great implications and cast great insight into representations in contemporary advertising, design, film and photography.</a:t>
            </a:r>
          </a:p>
        </p:txBody>
      </p:sp>
    </p:spTree>
    <p:extLst>
      <p:ext uri="{BB962C8B-B14F-4D97-AF65-F5344CB8AC3E}">
        <p14:creationId xmlns:p14="http://schemas.microsoft.com/office/powerpoint/2010/main" val="8918608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72462F-F1CE-B51D-46D8-7778038140F5}"/>
              </a:ext>
            </a:extLst>
          </p:cNvPr>
          <p:cNvSpPr txBox="1"/>
          <p:nvPr/>
        </p:nvSpPr>
        <p:spPr>
          <a:xfrm>
            <a:off x="254000" y="1163909"/>
            <a:ext cx="11684000" cy="6001643"/>
          </a:xfrm>
          <a:prstGeom prst="rect">
            <a:avLst/>
          </a:prstGeom>
          <a:noFill/>
        </p:spPr>
        <p:txBody>
          <a:bodyPr wrap="square">
            <a:spAutoFit/>
          </a:bodyPr>
          <a:lstStyle/>
          <a:p>
            <a:pPr marL="457200" indent="-457200">
              <a:buFont typeface="Arial" panose="020B0604020202020204" pitchFamily="34" charset="0"/>
              <a:buChar char="•"/>
            </a:pPr>
            <a:r>
              <a:rPr lang="en-US" sz="3200" dirty="0"/>
              <a:t>Enables a message to be broken down to its component parts to examine them separately and in relationship to each another.</a:t>
            </a:r>
          </a:p>
          <a:p>
            <a:pPr marL="457200" indent="-457200">
              <a:buFont typeface="Arial" panose="020B0604020202020204" pitchFamily="34" charset="0"/>
              <a:buChar char="•"/>
            </a:pPr>
            <a:r>
              <a:rPr lang="en-US" sz="3200" dirty="0"/>
              <a:t>Enables the recognition of patterns within forms of communication.</a:t>
            </a:r>
          </a:p>
          <a:p>
            <a:pPr marL="457200" indent="-457200">
              <a:buFont typeface="Arial" panose="020B0604020202020204" pitchFamily="34" charset="0"/>
              <a:buChar char="•"/>
            </a:pPr>
            <a:r>
              <a:rPr lang="en-US" sz="3200" dirty="0"/>
              <a:t>Helps us to understand how our cultural and social conventions relate to communication used.</a:t>
            </a:r>
          </a:p>
          <a:p>
            <a:pPr marL="457200" indent="-457200">
              <a:buFont typeface="Arial" panose="020B0604020202020204" pitchFamily="34" charset="0"/>
              <a:buChar char="•"/>
            </a:pPr>
            <a:r>
              <a:rPr lang="en-US" sz="3200" dirty="0"/>
              <a:t>Helps see beyond the obvious which may not be obvious after all.</a:t>
            </a:r>
          </a:p>
          <a:p>
            <a:pPr marL="457200" indent="-457200">
              <a:buFont typeface="Arial" panose="020B0604020202020204" pitchFamily="34" charset="0"/>
              <a:buChar char="•"/>
            </a:pPr>
            <a:r>
              <a:rPr lang="en-US" sz="3200" dirty="0"/>
              <a:t>Provides knowledge and ability to communicate effectively and interestingly.</a:t>
            </a:r>
          </a:p>
          <a:p>
            <a:pPr marL="457200" indent="-457200">
              <a:buFont typeface="Arial" panose="020B0604020202020204" pitchFamily="34" charset="0"/>
              <a:buChar char="•"/>
            </a:pPr>
            <a:r>
              <a:rPr lang="en-US" sz="3200" dirty="0"/>
              <a:t>In illustration the relationship of word and image is used for communicating messages.</a:t>
            </a:r>
          </a:p>
          <a:p>
            <a:pPr marL="457200" indent="-457200">
              <a:buFont typeface="Arial" panose="020B0604020202020204" pitchFamily="34" charset="0"/>
              <a:buChar char="•"/>
            </a:pPr>
            <a:endParaRPr lang="en-US" sz="3200" dirty="0"/>
          </a:p>
        </p:txBody>
      </p:sp>
      <p:sp>
        <p:nvSpPr>
          <p:cNvPr id="4" name="TextBox 3">
            <a:extLst>
              <a:ext uri="{FF2B5EF4-FFF2-40B4-BE49-F238E27FC236}">
                <a16:creationId xmlns:a16="http://schemas.microsoft.com/office/drawing/2014/main" id="{219DCEEF-1660-33C4-C03C-486218D778A5}"/>
              </a:ext>
            </a:extLst>
          </p:cNvPr>
          <p:cNvSpPr txBox="1"/>
          <p:nvPr/>
        </p:nvSpPr>
        <p:spPr>
          <a:xfrm>
            <a:off x="854180" y="287866"/>
            <a:ext cx="5241820" cy="707886"/>
          </a:xfrm>
          <a:prstGeom prst="rect">
            <a:avLst/>
          </a:prstGeom>
          <a:noFill/>
        </p:spPr>
        <p:txBody>
          <a:bodyPr wrap="none" rtlCol="0">
            <a:spAutoFit/>
          </a:bodyPr>
          <a:lstStyle/>
          <a:p>
            <a:r>
              <a:rPr lang="en-US" sz="4000" dirty="0"/>
              <a:t>Advantages of Semiotics</a:t>
            </a:r>
          </a:p>
        </p:txBody>
      </p:sp>
    </p:spTree>
    <p:extLst>
      <p:ext uri="{BB962C8B-B14F-4D97-AF65-F5344CB8AC3E}">
        <p14:creationId xmlns:p14="http://schemas.microsoft.com/office/powerpoint/2010/main" val="24234954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0" name="Picture 4">
            <a:extLst>
              <a:ext uri="{FF2B5EF4-FFF2-40B4-BE49-F238E27FC236}">
                <a16:creationId xmlns:a16="http://schemas.microsoft.com/office/drawing/2014/main" id="{FD1FBF1B-1670-A048-A8B9-25A320BA31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01800" y="68264"/>
            <a:ext cx="8858250" cy="595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TextBox 5">
            <a:extLst>
              <a:ext uri="{FF2B5EF4-FFF2-40B4-BE49-F238E27FC236}">
                <a16:creationId xmlns:a16="http://schemas.microsoft.com/office/drawing/2014/main" id="{17526C02-F6F6-E045-A736-080C3A3F2A7B}"/>
              </a:ext>
            </a:extLst>
          </p:cNvPr>
          <p:cNvSpPr txBox="1">
            <a:spLocks noChangeArrowheads="1"/>
          </p:cNvSpPr>
          <p:nvPr/>
        </p:nvSpPr>
        <p:spPr bwMode="auto">
          <a:xfrm>
            <a:off x="2406650" y="6126163"/>
            <a:ext cx="75834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US" altLang="en-US" sz="2400"/>
              <a:t>Geographical version of the London underground map</a:t>
            </a:r>
          </a:p>
        </p:txBody>
      </p:sp>
    </p:spTree>
    <p:extLst>
      <p:ext uri="{BB962C8B-B14F-4D97-AF65-F5344CB8AC3E}">
        <p14:creationId xmlns:p14="http://schemas.microsoft.com/office/powerpoint/2010/main" val="3652283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4">
            <a:extLst>
              <a:ext uri="{FF2B5EF4-FFF2-40B4-BE49-F238E27FC236}">
                <a16:creationId xmlns:a16="http://schemas.microsoft.com/office/drawing/2014/main" id="{52DB6CEF-A697-6147-803C-F857D52B237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12925" y="188913"/>
            <a:ext cx="8459788" cy="592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4" name="Rectangle 5">
            <a:extLst>
              <a:ext uri="{FF2B5EF4-FFF2-40B4-BE49-F238E27FC236}">
                <a16:creationId xmlns:a16="http://schemas.microsoft.com/office/drawing/2014/main" id="{D181AFAA-A81D-5D4E-A9F0-4D9308ECAA2F}"/>
              </a:ext>
            </a:extLst>
          </p:cNvPr>
          <p:cNvSpPr>
            <a:spLocks noChangeArrowheads="1"/>
          </p:cNvSpPr>
          <p:nvPr/>
        </p:nvSpPr>
        <p:spPr bwMode="auto">
          <a:xfrm>
            <a:off x="2279650" y="6237288"/>
            <a:ext cx="76327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US" altLang="en-US" sz="2400">
                <a:solidFill>
                  <a:srgbClr val="252525"/>
                </a:solidFill>
              </a:rPr>
              <a:t>Harry Beck  </a:t>
            </a:r>
            <a:r>
              <a:rPr lang="en-US" altLang="en-US" sz="2400" i="1">
                <a:solidFill>
                  <a:srgbClr val="252525"/>
                </a:solidFill>
              </a:rPr>
              <a:t>London Underground Tube map 1</a:t>
            </a:r>
            <a:r>
              <a:rPr lang="en-US" altLang="en-US" sz="2400">
                <a:solidFill>
                  <a:srgbClr val="252525"/>
                </a:solidFill>
              </a:rPr>
              <a:t>931.</a:t>
            </a:r>
            <a:endParaRPr lang="en-US" altLang="en-US" sz="2400"/>
          </a:p>
        </p:txBody>
      </p:sp>
    </p:spTree>
    <p:extLst>
      <p:ext uri="{BB962C8B-B14F-4D97-AF65-F5344CB8AC3E}">
        <p14:creationId xmlns:p14="http://schemas.microsoft.com/office/powerpoint/2010/main" val="3929106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AutoShape 2" descr="data:image/jpg;base64,/9j/4AAQSkZJRgABAQAAAQABAAD/2wBDAAkGBwgHBgkIBwgKCgkLDRYPDQwMDRsUFRAWIB0iIiAdHx8kKDQsJCYxJx8fLT0tMTU3Ojo6Iys/RD84QzQ5Ojf/2wBDAQoKCg0MDRoPDxo3JR8lNzc3Nzc3Nzc3Nzc3Nzc3Nzc3Nzc3Nzc3Nzc3Nzc3Nzc3Nzc3Nzc3Nzc3Nzc3Nzc3Nzf/wAARCACIAL4DASIAAhEBAxEB/8QAGwAAAwADAQEAAAAAAAAAAAAAAwQFAAIGAQf/xAA6EAACAQIFAwIFAgQEBwEBAAABAgMEEQAFEiExE0FRImEGFHGBkTKhI7HB0RVC8PEHJDNSYrLhRHL/xAAZAQACAwEAAAAAAAAAAAAAAAACAwABBAX/xAAsEQACAgICAgEDAwMFAAAAAAABAgARAyESMQRBEyJRYTJxkQUUgSOxwdHw/9oADAMBAAIRAxEAPwCL8T55FmEmR0secSw5RKmitqaZj+vSPSx/Gx83PGIdXmdemV5nl+XZrUVGWUtXD8pVGYqys2oEBhuQdyRxsD3x9oT4fyQZbOIqCip6QkPLC0SCNexJHnj7D8CkyrJoqFY3pKJ8vUgmGSJQg59Vvp3HGCXOqgALGcb2TPldVnGbVOcVsGYPIlbRZHPDP05SFkdUYiXbuVZfxhLIK+pir8lTJ80raiqq0cVtO8upFN9rDttc3x9YipaPM5lrWpIUhW6dV4R1akDYLuP0W87W7G+KdPS5XSs0+W5dTUtQy6WWOJQt/bzt28++DfOuPVb+0BQX2Op8Feogkyl6+TM64/Ey1Wlaclthfi35++1sU55s4gzT4izCFGangiWKvhDn0dVbagBsLODv2v74+xRZXT1NUanoU6yhizN0/Xb/AMT3Pb8Y2pqWOOSaf5VNMllncRL/ABBbhux++FHzAdFdRoxH0Zzf/DuJqj4Hy1pWdkIclxuQRK1jv4ItjqcozQNRpJTR3hlu7pOSWUeOeQdr+2CR0VMYDPSQxU6g2lVF4HIuB2uT9L45j4NyrN6I5rE9ljaZniZYQAyi4UWA3OlV3tuSObYyDJzt6qM432Z1b0cGZUDU5miSVSWRGIUj+/78Ykzwy0gRapGQgW16Dob6HDop6KUQyvEHltrAJBYmM7234IOGRHXTTVMdNOtJQx2NPK8a2YEXK7m5A9x3wZrInFhqZcvjjIeQMkJMksXStK7BT0tCbXvuL/nG3Upoo0FRNomcgiHSxYjzt9/N8UI5WgrBJNFBKqElGhGjUe173/lhySteKVDHSxxTaAz39ZDdxq/a+FfFjgL4hB+rcVSSrXMVpaakQ08RYvJK1iFPNr7WO35wLPaSlrqcUElTGRCjLJIp1G5YMqle6kbkXHAG4Jwy1KlXXGasDl1jEfVubKt9Q24J3+v8sHpJU6MibE3DIFGzACxF/pg1AEeuMLYPUSoqWDL4IooVdo4RuZY7W3Pa/wCkH7gWwzCZ6mkkeZmElO5BMgAup3AAA4F7YGz2fo3JlLFola24sL99xbkY8o6oVBnWDR0lT1VGqyXv+gdztY79rAYsbjOhVRXOaEZlpYuA8CKsTsxsync3/l7fnGUaKsMdJFPEopkIdr3a17WPJ74eI0TC0Zi2BBYXO/BODTwxmOaaGljSVj/H0gAluzX7g4vRBFbhvkdkGMn6YktVqDBI+ldiOpy0gFrX2277fvjZI5dZk6Sqi/pkkF1v/vtxgVDVU715petoqWH8HbYtYHnGz1VHoWD4gaNI1c9Bp3ICva1tjuLH7XwNdBh3FNkTG3Ee4zKetTKKipZtH6gh0qT/AG/scCy2nggmd5WiiuLA6btfm48YDV07VFG0SztCgbhCNwfB58Y0o0enCIW6rj0rqAJP9ziFENMe5TYVLWI5XVzQvClNRs9KSVlfUdV+x2Fv9sEli6DlZVcqDYFLb+/4x7GoIIkVVRxax347/nDlO1PPFH8wrSsgKi3i+2Lvl3GkhepCrcxgklDyTRRKQOszysuo97pxb+eE5pKDPHDRTuYYN1owLWbtI3kbCw8m3bFirpnFMkEQA6rE6ZkuBxzcdtzjSho6LLXV6GkhmmBOuq0hEUHkA7fnnD8ZVQSAbiHLNQNVFQimJmMt3B2UKANO223+v66otnG19+5wzUy0EZ1a5QA97pcge19hb33wwkMsqmYx00dOQQJHHPI4B5wk4CfqJjPmrQEBUfL/ACgeN2M0Zs539R23B9uMChrP8QUtFInRB6UwCm4I3vbzf83w2J4oYrkxSsxNwqab2t22IG+DJAtdl0ghgSBy5UakB6gG913O+2IygXuEr2BYr8xWjSogn60MBeAIRJ6S2oX/ALdsNNJFLU2cS6Qh0KrgBtrjYbbjbEmJqhRMgqKg67qFcDTGQLEAWtYnfFClRYKWntocxehty53uRax279zgehUI93PaOVlilip9KMfWGIFyvff6b48kpHqaa5CPHGtiVPm55HPbjAoYpIKtrsZGSQszMxY6eCBe+wsdsHhVpq5oJnZwW9JJuDbcfm+J3B9aiiLEnTEzDUD/AJe2GpxPPLJ8siqHOkNUG9jc8X97cY0qoBLGRL0ad1YaS25t3uAb++BU9M9qbrMQ3DFTf1W3sfqcCurlWxb6pvDFErh5CSobSSDxxv8ATGSyNTZlEkUTojqVklJGlTsbHe5vfaw7EYLM4eYiO0fUW6gX2f3873FsTKioy/Nn+ROZlszgcSGFZWBAsDuDtcalNx55waKTLJqN1No3YwoyaT6bX3FtuTzgSrVS0oq3aGnhA9cQi2iNhdhvub9+34tQhMciU7gESSQaNM59Skeb7jbnGqTrDKwbpOAulXXdE+3fx384nRkB1BxdVopVqSD0lAV+WBvutvHcc/TBoRNFVRrDE7iRQWRjb08G5/riPFSZsM7nmlqo1oowVEYJVWXsmmxBN99Vwe3HNqCeepR02fpqA6DZnXcc/fEJEEMzAkyRm8kVPWrJDTq0jaoFnLXFgNgbGxJ7ebc9sK/E4eqoaeZU11cbBdMcltaEDWLAguABewte3bFGqpYmiaHUHV1KhQAdI5Gx22O4/wDuBRZZPBUymOGSoq3B1zSJZmUHuQNtibKB9sUMwyKGEhx2vEwmUxPX0ULViwLWopPRAuUbxvxqG9ux233xRmo6ekkilaMySMbqhayoR2J84XTXGVkjTSbBQ6A+dgSPf7bYLVpShhHU1UUsk1pBHv8AxANjsPqe+CA9nuUhaqgZ5PmYpdcehmN9cXpKixxOgaWmFlrCrC4brR6wfFuLcH84cgnWaV1hhlRdBJaVbDbewAOAVddRxQg1FMtQzP8A543KcdgPvhTA2DcYoQnYj8kVXJ0WgjpKhWRWZZalme/cAEW+/wC2NK2lrJp0ejjE0RvrM0ujoEDfULfywtCq0E0nz6F5bAmOM2XVt35t/bDiZjLmN1eQxEA2WMkCRfH1wxswJ4kxAKhqHck/EvxDlfwlBHJXwyVZmZUBSxW55A33IG++E5a+iq6VKunzZxQ1OyMm1+Da1vTa4vtsT74fzClps0pHgr4UkpHtHJALA2te4HII3IPIP3GIPwr/AMOqTLxUvU1lZPSSG8TySlegoINrDZiSBfaxAGwxFND6Y5CjH65Yy7K6fLwZ0iaqA3Yu41lT2Un398X6aoWvAWoUUwjGpCrWMY29Pv8AbCCU8k5ZIgmhASXtpFh9e31/vgsSpKrBUDFkOmwOosL7Lft9bc4ssWNyUB7h6uP5+ctEjw1QFvXco6g7+wff7/TCtNO0UUsUKHXJYCxsRgdN1YpzDUyS9Z4P1OfStzsD49vGGaGGdnaPpKsgAAdxsD4F/wDXGFCyd9yA0N9TwI0lWkiuAPS7XP6SD6v33++Fp62hpXNRLUEdOQqEUHUp2Iv9vA4w3PTsssqM3UklS5Y3/UoO3/sB9RgEgXoqpaICWIFVvdwwIGw8bn8jBVUoACaV9FUiLq0kzRh7TCQEXa++1yNzilDFK1IsU8jzmJipktY35sdzvvzhaVxRZZrq7lYABcAuyXNgNIve/G/HtgtNIc4oXeCKdA4KMskZjLWH8tx3PfFnGXWvvLHLjyrqKdNxOwq2VY9lVkfU5sO4sLeMAgymhpfiF8xgpikkkZZJZZCUDkKL6b21aVtceD5OH46JkmSM3hJOl7C49Xcm+9+PGCpTinWaKeK6kel3fStxf6b84sclGtQTRrcOsRrIp0cAvIdalRpD22P87fbCVPTmngFLWRxJY2jZizNYEWJLG7H374DQyV6qkhE8US6k1JIrISbEEjnm+/vgwqKj0tOkkgT0yC/6ge4+xOLJFbhFCDQMSr8kqswzuCSStWFYEjAVdQ4Pq76STsp9gMUC8OWq1V1HnKbmOCPcgm3c8Y3eUqskRjlk0MGLg6QT5252I/nhSab5qNp5lijjZNJLKQGH6rEHe+Ia1AVSLqYkTido6aF2BJ0gEkgX2vce/nFKqkmipaRJ2kQ6ryqhFygvsb+bjE1KaonnbperStmHYG53uD7fXDedQjMo6iBHVR0dDMU3W9hYjwTf225xANGG/qhAmJOoTPIrIwLD3At27AXG3Nz748SSGnBkipf4cYYMBa4B5N+P9hibk1GmTZalHS1CSQkm4ChfUbk+nt3841rc6ybL56ejzGSSR6pgAsYa8YuFJa3Auyj7+AbUoLGh3JsLZ1PCmY0+aWVY+lGTp+x549/3wc00yu4M/Lk2aKxA7d8U2ppoJtMQLNEPSw3JHYn7YWkpMwq5r0iqoAJYnzt7YFcQJq4tEGP6u4CIHMWEqRG0vrvbYe98K11ZS0ToGkKqxIFlLXty2w4Hn3GGKOGWTL4NdQ0mm8d2bYgDt9bH8Y8rsqpKyjE0jM0iswHTZlY7C+3j2PO2AKb1HoED/VNqIx1DMULiRW2LDb6H622P++KFRT/4jTtT05tTP6KilAXe53YHm38sTn/xF4VWCKmjiO+guNQvsbn7YowUU8dI7aUjkCMyOzAJcjgn64tyUAoXAocr6mtSxjgSjo1LU5fSSbXkI7/TYYG6R00cwinZ2ZQLqhNt9x+LcYPl0NFKY5PnYpJli1yxQt1FJHOm1rj6DAWnoJFD0ToGBuJGZr234XTbBMaFkxTunuBKyTKqBCzL/mUm5FrD7cYdpaJ9JaaMJYEo0raR9xhCKtWNrkzal3ur2/nxjSas1MWWGJiDuZLubePUcJORB1FN5KgUBHc8qFhgQV1ItYsiW1QLqujGxFiLHY40jpoNEExkldxCLmoazrfcAqB2447YWnqi8KQumhBdh0XZGHmxvtxi6h+apk6AVibKxZrMRYgXI/B8298NTIHh4s9xNjGE6MAdkIEgPBYeLjc98EllNSnS60jMUIKRC99j/wB21rH9saBZWh0ErTxpcAbrfxzyL/zxJzc0lEBX1taKaldVjUqSSuqy2VR79zwPvg7bQAjCxXqHpYlRbUM2mGH+DdGUaLcrfbYXAw/JqkKSFYpFNlEjC9rDudubc27e4xC+E/h6lyqg0ZfVmWnazRSGxGygAnTtuBue/wCMXnMEGuHSjLbYXOq3huSP9cdyagaB1LJvZgBEszXZEmQHU6BtIU/9244/tgiUb6ikkSx6jZwg1AEbqRtxsD7Y1r5wOm1NNErFAoiMmkqe4vz74SrMxoKOneeqrtlINoiZCxYWsqLclj/T64g2ak9XGI1eKa41MrAeuM3027H6Hba/bG0vUmJEAYRs+rWw2LA3I3H6StxcX/bCcGa5dWVNOKeUnrJ1UjiJLyxuL67D23/HjG0bVNVUkJPBHAWCUxhu2kWBKkcX7n64X8f1876jKPGptNDCTHKtMi9YEFo0IZ3AsTcnxa1vB3w31JIIwJum8ZTX6nJZbje/8rYVo47VEjtTyT1AdwJWIvECCNif6YJR9XppFDdI+kpUmMr2IO57YImhcoAEak3/AA16v5SKMN8mkLP8zrBuexbbngbdjjaCgp8wqqV80yjXUwP145I1Ho0kMPUTwWAN+NgMV/lZoKgdEAwkC5K3B2F1A9xfcYkx/EtePiuHKTl4+VkIDSj/AD3Vmv7qApU8eojbcXLEbcgHYkdyVF9QlLXrQZsIqWRqszFixuQkdgeN/VvzijJJUzs95HILagoPH0HYYRzFqfJa+SRGapmkB0oWJEYvvv8ATbEZ81liq5HiNNC0oHoYajYcWJ7C4/a+Ny+FlygFOvzMeTysamj3LGUxVE0DRTv0aQ+pIqmUKRvttckcn84feWhhQpFIksgaynRsu5887EjEL5Zq2hKVcrTGKYMCAQwU/fcX/wDbHurQlgbqDtvxjinyNAgSsnkljoR2aqlg6ggISdbNGeRq97fft3wpLNVVSBZKthK4N2Iv28HGvpHrJNgfO+B5jTLFIZYUkkV7MmmVlNj9+3GFjIzUSZnLs3ZgcsPy0EcsVlmtZnUAFm7k4uO8eY08suhY6uIBiybdQcG48jnHL05NHVdGS4jqPXHdr6T3W/nHRZHH1K1IiDZww+m3P5thmVOGSu1bYgoxJowDOpWzEE9/f2vj1bbNe1xww2J4wAlf+0Gwt5wTW0kITXawIBtwfp35xm17g3COt476hfcW74Zo5CZjTs14WJ1R2N2PgG+3H5AxEkhqx/8ArAsb36N9vzigXYPyb3J1d/zglbi1iEpo3L80Kz1AdYrRFN5eQR/lYe97XHbEPNcuWuovlatpGSOTXdXGpSOLjtzbfz98V4cwiWitIsiCTVYxblGP6v7/AEPtgFbBKtYjwxsFksXUxrZiRte2x3x0Q1jkJ0cThhPMtp6ejoKanaMpFBAmmNnsIUA4ve23c9vfHuXPl9eJaulq0qYiTcxOCOf1c/ax84xz1qOSnmp+rC6ATesABtww0ixGwv8Af2wpkVDQRmsFBVmqkV9Ej3HUQ2uFJHcDj79zvVAwm/UJRaICu3hCMBpA03+hHjff77Yi12RU0ss6ZgsQo3AE4hSzFgAUk1C1mvY38i/fFymr5KeoEE9GzSooYssisANW453P+b/7jKwmaZntqC30tqFzfgk8C1uPf64YrVsdyHZkmGlyuGsWaiUU/SAigSJwyrZQoJ3/AO0BbcWGHNBp4XpydNGGUqoBjYEn/KV7X8e4PODUiHrBY2PUiY6gSNLD3352/fBZ8wgo4xJKpaRwSGYaiDvsB5/14wAVjuN5s30iTszynMq2mS9Y1NAQetTot2bk+n2/tj2tzGmyv4eirzRzTpEOmkMe123JL7ekX5IG2MSukCipnrJaeUPcwVI9dvN72A8DDvUp6qCOqEiQIVZWVW/7Sb2APH12wy/pqpTM1gfaTMt+JqfPI2qKOqSVUOh44WBEZHg9x4PfCHxVnD0XQo6GpkgqSpL9IgmAHybj1H32w2mWZTQVQzFKRYGsZmeEBbg8kgbE8G5G+OZnrpZ5fnMy1FmYkOoXa/a9rjsN/GNHgeMuTKcpFgTH5WShxBj9OzzwPSjVLOgMsVt2ccsP6/f2wnUpUJoeSnQMLgK8ih1B9jxwNsaZZEY68OJJp6uQa4k20qD2vfwd8WqjJJVdpWpmlWZi63KkDz3N7W5xpf8AqYRmXDsA+5MHgY3VXzkix6lNYljqZJQ8cdNKhALONgRcWHOxt+MRalMvpR1amljZ2Yk3QG/G5JxrSuGYxFl134BFufJt49/GHswy+CSKHquGVlBvGwIB7juDwMcHEuNMo+T9P4mZwQNRGCmy6qQSxU8Vhtp0C23jFaRgct1EEGBubX9Jv29iD+cJQU0MMXTiRgt7kltz23w/RlR1owL3hO3bbf8AocLynGcrfH0eoCWe5Po46fNqiFHWRkjkBJ0Ha252tfgYLUfFMkD1EclIq05cqDHEYzovtYj2/wBsUcrondpQUMaGJyNwoJ9sKrS6VCS1EK2FrGQEW/fGjFn+PGFdeQ/iv2hMCP0yVJndARZKerV78H1D/wBR/PBYM1p+mXNJUMoG1pFQjz+oYf8AkaMmzzUm/wD4Nf8AYYClDQvK6u3TFv1AH/fDQ/hHtCP8wKf8TWOty+WIGSpNMb2C1AHP/wDS3H7YbaNp110LRVKkXBikVrn23wlNk+XlhpzCa1wSohBvhsRUmtIRUTNI9yqrT3vb74T5CePf+hv/AIhCyKImUb1EMzRVcElMjkWd+zDhh9D+xOOkoI1lSKScyI1nieLqaVFtybd9+PAOJVPldTIOnT1VRADsAyNHf+eBTFMsUO9XUVBpyY5FSTU6swNr7bffF4FK+tTRiUzdpphmEVKjRSVMTEAIpFhuCwG9r3Pf74UyWmh+GxP8qHkeQgEyWuqgmyiwHvzvi85qHo43pqaQPOgZ22179j44GOelyUmdmEUhkY7oaprX+mofti3LDSws2S/0iMy2SYSxu1n9SPfc79/e4tjQTzwR/NtE9XApu0KygaOTcCw5+/FsOUGWVFNTmA07Rw3Lgu5IRub3JJsf2+2E4qLL6lvnZJ0kpVJRyrMCx506bb/6OAxqynlWoGJmQ36M3pKqqzN0ko5qY02kpYRaRG3JUkn9++PMwpKMVAnV5JKrVcy6rKnlUHH1OBvmlNC7QQDpw2CiKMF3LeWttfEWurKmsLJFTVUaW/zREE/nGoDJkar4j86/j7wW8hhfGXo5/wDk5Q7PUCMaldbyMN97n849kWCeGo+ZRTGp6kYMZQIPFjydjif8PolPl1Q9YgQSuEAlWxIuNiPtitl3TX5v5mFI5em2oaRqBNjvb3P8sWiBQ27E0YSxQXJ+eVtNPlU/RkUyakj/AIf6SNu3ba34xzssWt6eONSw17qOWA3I/bFnPJqcZRDZ4yz11iwFgVCE2/NsT8qMNTm9GokjZCz7g7fpOOx4VDw2Kdm5z/JVmzUf2lzLaUyw/MvGYJZGKgDY2Fuex+/jFKu+I6P4Yp4Ur6mn0sSOpI+gFubAb32xrlyNJl0mmnEKRXsDyATv+d/pj5h8b5ZnkmbvmWWSz1OsmIojhTCoZgAAdrHST58844SIcZo9zr40HAKTPpOYZbppSJY4FjEmuOPqDbUvqBHaxHOFwk3yEixwySNEwdBEuom+xA88g7eDhgpLHlRjPRdxLYudDFFN/HBuAMNxs5dGcIri+kkXsdCkEe+18J+JCYlvHFdyQ0SRSxRTyWnewWHdm5twL/vbDVDTZrHVK8NLAIyDrMz6WHuBbbnFCWoqXSFXCOXsrghQxuTbixFwP2xPSKqpDMJ6yAdQ3ivDqATcm+wuP0+cEmBQYC+PxPcZo6KePNZHqKyAwqjrIWuGUEWXc7HfGiZLRUwBmrGlYLcXmvq+wXGlJHEZ5az5pjO8JjDX0J5uB9RbALPNA8/WeZ0YXjOxseNz9sXkQJQ4/wAwvjUUKubLQUKVDMaWcSqSzBp9th9bYbgoMsjjZoWjiLnU1lZiD35NsT4lZutOjPc2LAk6RvbYffDNAk1SREEHU2JIvYi5v327YgC+gI0Yk+0PPAlFG1WnXaNF1awuk7m1gtucMVEkpidejo6d9TNKWcfp0keLgtf6Ymy5vDLWSZfl0QX5FS62BVWYWvbY234w4yEQQr8xp6vqcgbjxf2Nyb4aVoRpQpQKzmviaTPwYDkaQ2YsrNtqLcqpuP0HgkHVvtjo4aamR1gagQq5BlBuW2GwBPcW+9sApIonqOnVvpBawa36fb6Hff8Aphw1FW8VR87Q/JiAhIGEgfqj6d7c39/qMQNY2IDNRr0ZLr3qIyDTTSiMk2IjufwOO2J8FZVSTBJap0IP6WQAn98dGkLVFMzMqDYXfftfx3+2Iea5RUQzx9OOWVVI0rFvcditz+2KXHjNhvfuc/NjZWtYnH8Q19HKweIgumnTLAW5U7BrWJ/Pvi7mGUztTNAkwhX0uoCLEhuPVwASR/XAI4KXLr5jIhSokv0mtc3HsTtwN/8ARf8AnfmKYygGSJCQ55Pbe2BGR0YL7/2m4YTkxgsKEiUtPS5W5h66NO9lAS5NifPA/OKoWn1jWxa43sTsbb3sDt4xvBAK2kkehvDPpOqKdbm2rY7Xt++FqJZWonlp5wZZGMOmL1IhU72FtjfY+PbEZfkbk25S4MKiq3AVhpa2UwU9Kkk9OwZFbXZj7n7/AL4fn1QQVRqOjDWyUkzyJCQTsu29r9hc9tsO0NRLDHUFZhMyIvqItqNxc3OIL0ZyzPIaoGTplrSieoZ1VG2NvN73wXLh71LYhVoaqczS/EYfLqOAUNKkbO2vQzWJNt7b3uB53tiplVdAcxp/+Sj0oGICpY7AmwFsTcxyoZRmqUSNH04yzCNFIC8W77DwMHoRK2bQCAorhGN2FwNsdrxsQbw+Z1ozn5MvLyaXq522T53TVi1HQp5IjBZiuqwkvceT9cSzR0z1FVIpR0eYsI5OEuB37nYH77ck4aRlgooxO3UqXvfRsqLgMUoFRKyvs0cZNx3uw/oMcRnHMr3U6ScW6MArssDqmm72Hqv5vh+OufXTKIIxKGS7N3FrX427fbCiwoKQu5k6j/8AT29JG2/HtjYGBYU1VUzVWkACRtRYi25JF+PfC1JAqNaiZRnqOnXvCiAKkhKl2Y8XPF/OIubtU6hHHTrLTyxA3klsVvfb7eTirJTzTGKUFmM0RViwPp8f0/n3xKzNDJl6mnpHlYMQ6a7XNgQTt9fxhquynUmLGrsAYjS18VCVgqfl6dT+lBKGLG+/b98WFc0bSsVQbEOGG3PHvxjnqTJ85q3ucjjjFrdR1Bb7E8Yu5h8MVeZVXWqsw+VhCAuI2uSdIudPHP8APDHDZDZM1v4/j42Ft9//AGptBmYr/wCBEzqijqPaPSNBIAsLAHe/1+2K8bCmRRCoZSo1y7Dqc7W7AHbf/eZlVfQy5QaLKPmtSPv1Qeo6XPqBO1iR225waCQRvOgYrCRpUMt7eRfz98BXHqYTxckr1CyRGKcSU1IHEw6d9I2HJ2Hk7W/phyanlagebrQpURgAykekKDvt7XNsLxzaakrofTr169R0H0gLf22A/OAxK5qzTLM92YqFJOnSTbf9/wDRxLvUBrYftC/8v1Vjq5ZJZAp1Mh9RI7Hzt398e1sgmk6crqgSwhA/yjix53HBwpHGoSMvIylWtK4b1Cxtbzaw/nhuCN6UyOscbMVMiX/R7W89/wADEG9yw2gZuKiKkDRRLrqVY21A25ANvf8AtgbPLJDJVqzKxvEC25R7HSR578+ceQFqqoWSZwqlxZnYn1f6AvwN8aZ7mzZVk9fmERVo6OFmUNvuD+q/kntiwNytgfmJikzL5wdJ0mg0ogsi732bUANiN+5w104IKhoql7IL/osdxji/+H2d5tnFLWx1+YfMpGFBqY49Ikc+rYMqkaRa+3PG2Ogr/h+P5/5iSWXqB73ZV/UeRt/rfAEAGalpyAxr/Er0DRRw1joNRA0gt6SLg++31wllGWx5PTO71Ufplu0aAKb3O9gbX3tq72GHstaSJiOmI4hyXHLA7/gf1wF6NZK+aSppYp4qhijA2IfwQ3Yi5+lsQmgBM9AuTGKUwxTLOrTdP1I0dwQykDkWvt9cDSKnpiZJKUpKY1LDr69LCyDcjfewvjFgpqKQUMBqnPV9IkIIVdIFgRuRYX333O+Gp3gDWmSUqy7bAXBN77jycUAK3LJDHU5L4uoBTfEcdTqZmqYdTAm4UjYgHvjz4b6MecPPOmtYYCQPJ2xT+Lvl1lyvXT1LyNG6oFkUEC45vjb4eoKS+YSVVPUKrwrH05tBDgk3tbn3v5x3FyAeFxrv/ucv4j/cX+YqYP8AEXE5WVGB3Fyl/a3jFqiy9ujI0gSLVJZTLsSqqAOffVjkc/z7MPh7PQuX5M9TTvEXEskrBEYkgLfS1z/fFP4RznN87NWc0yaopTBoVJJpG/jc+oAopA2/fgY4a4OBLDc6GPGqGxLTU9NINK16CKNL6RC17k+o/kjHsrxSGBIZzJMpKo7R6bA278jt/XGYzA37mgLuoKN5Foyk9KscvWYxsZGd3vchhc357eOMLpPVCJpIoRri3bSdxvYkEn3xmMwey9X6mdzWQVGKZXr3PzM07qtrKLsTzwL+2CJPUR1ohdESBkKyBtSldtrAgg/kcYzGYIaGo6gTRi+V5VGjT2QxKg9QAvc8WA7cnbDvoV5YhEzIkW6C4J3uNvO9ybXxmMxD1Fj7QEE8bU9RGXlihXQwJO4tY2Hc79vrgz1UrzaKb9MigjSP1iwtbb3+v0xmMxQNwqAMj5vHm1LmkDU0g/w2JlMjSBVDmxGm1izn+/vcUZK4ZjGZqZi8St6kK/8ATNrW3HGMxmLbTVGJhX4mye5J+J/iSg+F6mipc0jnRZ4y4kgp2ZFux7ja9rnbe3I3BxI+PM/rIqbLKTKqGCvhzaUIySxM0LxkAgX7G1jc8WJtscZjMMAmdieNzochyDLsuoTBlJaGQs0rxytffa9m8cDfFKkWWWQWQzgAswvsb9x/fGYzCq9w1YkG/UPXUbyoRRTwlgvr6g1lPF7H/Vr98IUFPWUk7fNspR10qYRsb23537jGYzAuLIMUEDOCZvoEc9nR9C22JGr634wasWZJS0rqTIvKnkef2xmMwLHRmoDayHn8gObZTChu0cYZrf8AlJ/8wapieSeHStQoikR2MS31AG9tjweDfGYzHcKg+Og/EyeK5XNkImfEeXNWRU7lI3SInVDOP4Z1Fd9gfULbfU46DJ6b5XLYIi1RIUUKWkX1becZjMZmUciZobKxXh6E/9k=">
            <a:extLst>
              <a:ext uri="{FF2B5EF4-FFF2-40B4-BE49-F238E27FC236}">
                <a16:creationId xmlns:a16="http://schemas.microsoft.com/office/drawing/2014/main" id="{CDF301B7-CAE2-454F-A61C-90064F82C7A8}"/>
              </a:ext>
            </a:extLst>
          </p:cNvPr>
          <p:cNvSpPr>
            <a:spLocks noChangeAspect="1" noChangeArrowheads="1"/>
          </p:cNvSpPr>
          <p:nvPr/>
        </p:nvSpPr>
        <p:spPr bwMode="auto">
          <a:xfrm>
            <a:off x="1608138" y="-631825"/>
            <a:ext cx="18097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GB" altLang="en-US" sz="2400"/>
          </a:p>
        </p:txBody>
      </p:sp>
      <p:sp>
        <p:nvSpPr>
          <p:cNvPr id="49154" name="AutoShape 4" descr="data:image/jpg;base64,/9j/4AAQSkZJRgABAQAAAQABAAD/2wBDAAkGBwgHBgkIBwgKCgkLDRYPDQwMDRsUFRAWIB0iIiAdHx8kKDQsJCYxJx8fLT0tMTU3Ojo6Iys/RD84QzQ5Ojf/2wBDAQoKCg0MDRoPDxo3JR8lNzc3Nzc3Nzc3Nzc3Nzc3Nzc3Nzc3Nzc3Nzc3Nzc3Nzc3Nzc3Nzc3Nzc3Nzc3Nzc3Nzf/wAARCACIAL4DASIAAhEBAxEB/8QAGwAAAwADAQEAAAAAAAAAAAAAAwQFAAIGAQf/xAA6EAACAQIFAwIFAgQEBwEBAAABAgMEEQAFEiExE0FRImEGFHGBkTKhI7HB0RVC8PEHJDNSYrLhRHL/xAAZAQACAwEAAAAAAAAAAAAAAAACAwABBAX/xAAsEQACAgICAgEDAwMFAAAAAAABAgARAyESMQRBEyJRYTJxkQUUgSOxwdHw/9oADAMBAAIRAxEAPwCL8T55FmEmR0secSw5RKmitqaZj+vSPSx/Gx83PGIdXmdemV5nl+XZrUVGWUtXD8pVGYqys2oEBhuQdyRxsD3x9oT4fyQZbOIqCip6QkPLC0SCNexJHnj7D8CkyrJoqFY3pKJ8vUgmGSJQg59Vvp3HGCXOqgALGcb2TPldVnGbVOcVsGYPIlbRZHPDP05SFkdUYiXbuVZfxhLIK+pir8lTJ80raiqq0cVtO8upFN9rDttc3x9YipaPM5lrWpIUhW6dV4R1akDYLuP0W87W7G+KdPS5XSs0+W5dTUtQy6WWOJQt/bzt28++DfOuPVb+0BQX2Op8Feogkyl6+TM64/Ey1Wlaclthfi35++1sU55s4gzT4izCFGangiWKvhDn0dVbagBsLODv2v74+xRZXT1NUanoU6yhizN0/Xb/AMT3Pb8Y2pqWOOSaf5VNMllncRL/ABBbhux++FHzAdFdRoxH0Zzf/DuJqj4Hy1pWdkIclxuQRK1jv4ItjqcozQNRpJTR3hlu7pOSWUeOeQdr+2CR0VMYDPSQxU6g2lVF4HIuB2uT9L45j4NyrN6I5rE9ljaZniZYQAyi4UWA3OlV3tuSObYyDJzt6qM432Z1b0cGZUDU5miSVSWRGIUj+/78Ykzwy0gRapGQgW16Dob6HDop6KUQyvEHltrAJBYmM7234IOGRHXTTVMdNOtJQx2NPK8a2YEXK7m5A9x3wZrInFhqZcvjjIeQMkJMksXStK7BT0tCbXvuL/nG3Upoo0FRNomcgiHSxYjzt9/N8UI5WgrBJNFBKqElGhGjUe173/lhySteKVDHSxxTaAz39ZDdxq/a+FfFjgL4hB+rcVSSrXMVpaakQ08RYvJK1iFPNr7WO35wLPaSlrqcUElTGRCjLJIp1G5YMqle6kbkXHAG4Jwy1KlXXGasDl1jEfVubKt9Q24J3+v8sHpJU6MibE3DIFGzACxF/pg1AEeuMLYPUSoqWDL4IooVdo4RuZY7W3Pa/wCkH7gWwzCZ6mkkeZmElO5BMgAup3AAA4F7YGz2fo3JlLFola24sL99xbkY8o6oVBnWDR0lT1VGqyXv+gdztY79rAYsbjOhVRXOaEZlpYuA8CKsTsxsync3/l7fnGUaKsMdJFPEopkIdr3a17WPJ74eI0TC0Zi2BBYXO/BODTwxmOaaGljSVj/H0gAluzX7g4vRBFbhvkdkGMn6YktVqDBI+ldiOpy0gFrX2277fvjZI5dZk6Sqi/pkkF1v/vtxgVDVU715petoqWH8HbYtYHnGz1VHoWD4gaNI1c9Bp3ICva1tjuLH7XwNdBh3FNkTG3Ee4zKetTKKipZtH6gh0qT/AG/scCy2nggmd5WiiuLA6btfm48YDV07VFG0SztCgbhCNwfB58Y0o0enCIW6rj0rqAJP9ziFENMe5TYVLWI5XVzQvClNRs9KSVlfUdV+x2Fv9sEli6DlZVcqDYFLb+/4x7GoIIkVVRxax347/nDlO1PPFH8wrSsgKi3i+2Lvl3GkhepCrcxgklDyTRRKQOszysuo97pxb+eE5pKDPHDRTuYYN1owLWbtI3kbCw8m3bFirpnFMkEQA6rE6ZkuBxzcdtzjSho6LLXV6GkhmmBOuq0hEUHkA7fnnD8ZVQSAbiHLNQNVFQimJmMt3B2UKANO223+v66otnG19+5wzUy0EZ1a5QA97pcge19hb33wwkMsqmYx00dOQQJHHPI4B5wk4CfqJjPmrQEBUfL/ACgeN2M0Zs539R23B9uMChrP8QUtFInRB6UwCm4I3vbzf83w2J4oYrkxSsxNwqab2t22IG+DJAtdl0ghgSBy5UakB6gG913O+2IygXuEr2BYr8xWjSogn60MBeAIRJ6S2oX/ALdsNNJFLU2cS6Qh0KrgBtrjYbbjbEmJqhRMgqKg67qFcDTGQLEAWtYnfFClRYKWntocxehty53uRax279zgehUI93PaOVlilip9KMfWGIFyvff6b48kpHqaa5CPHGtiVPm55HPbjAoYpIKtrsZGSQszMxY6eCBe+wsdsHhVpq5oJnZwW9JJuDbcfm+J3B9aiiLEnTEzDUD/AJe2GpxPPLJ8siqHOkNUG9jc8X97cY0qoBLGRL0ad1YaS25t3uAb++BU9M9qbrMQ3DFTf1W3sfqcCurlWxb6pvDFErh5CSobSSDxxv8ATGSyNTZlEkUTojqVklJGlTsbHe5vfaw7EYLM4eYiO0fUW6gX2f3873FsTKioy/Nn+ROZlszgcSGFZWBAsDuDtcalNx55waKTLJqN1No3YwoyaT6bX3FtuTzgSrVS0oq3aGnhA9cQi2iNhdhvub9+34tQhMciU7gESSQaNM59Skeb7jbnGqTrDKwbpOAulXXdE+3fx384nRkB1BxdVopVqSD0lAV+WBvutvHcc/TBoRNFVRrDE7iRQWRjb08G5/riPFSZsM7nmlqo1oowVEYJVWXsmmxBN99Vwe3HNqCeepR02fpqA6DZnXcc/fEJEEMzAkyRm8kVPWrJDTq0jaoFnLXFgNgbGxJ7ebc9sK/E4eqoaeZU11cbBdMcltaEDWLAguABewte3bFGqpYmiaHUHV1KhQAdI5Gx22O4/wDuBRZZPBUymOGSoq3B1zSJZmUHuQNtibKB9sUMwyKGEhx2vEwmUxPX0ULViwLWopPRAuUbxvxqG9ux233xRmo6ekkilaMySMbqhayoR2J84XTXGVkjTSbBQ6A+dgSPf7bYLVpShhHU1UUsk1pBHv8AxANjsPqe+CA9nuUhaqgZ5PmYpdcehmN9cXpKixxOgaWmFlrCrC4brR6wfFuLcH84cgnWaV1hhlRdBJaVbDbewAOAVddRxQg1FMtQzP8A543KcdgPvhTA2DcYoQnYj8kVXJ0WgjpKhWRWZZalme/cAEW+/wC2NK2lrJp0ejjE0RvrM0ujoEDfULfywtCq0E0nz6F5bAmOM2XVt35t/bDiZjLmN1eQxEA2WMkCRfH1wxswJ4kxAKhqHck/EvxDlfwlBHJXwyVZmZUBSxW55A33IG++E5a+iq6VKunzZxQ1OyMm1+Da1vTa4vtsT74fzClps0pHgr4UkpHtHJALA2te4HII3IPIP3GIPwr/AMOqTLxUvU1lZPSSG8TySlegoINrDZiSBfaxAGwxFND6Y5CjH65Yy7K6fLwZ0iaqA3Yu41lT2Un398X6aoWvAWoUUwjGpCrWMY29Pv8AbCCU8k5ZIgmhASXtpFh9e31/vgsSpKrBUDFkOmwOosL7Lft9bc4ssWNyUB7h6uP5+ctEjw1QFvXco6g7+wff7/TCtNO0UUsUKHXJYCxsRgdN1YpzDUyS9Z4P1OfStzsD49vGGaGGdnaPpKsgAAdxsD4F/wDXGFCyd9yA0N9TwI0lWkiuAPS7XP6SD6v33++Fp62hpXNRLUEdOQqEUHUp2Iv9vA4w3PTsssqM3UklS5Y3/UoO3/sB9RgEgXoqpaICWIFVvdwwIGw8bn8jBVUoACaV9FUiLq0kzRh7TCQEXa++1yNzilDFK1IsU8jzmJipktY35sdzvvzhaVxRZZrq7lYABcAuyXNgNIve/G/HtgtNIc4oXeCKdA4KMskZjLWH8tx3PfFnGXWvvLHLjyrqKdNxOwq2VY9lVkfU5sO4sLeMAgymhpfiF8xgpikkkZZJZZCUDkKL6b21aVtceD5OH46JkmSM3hJOl7C49Xcm+9+PGCpTinWaKeK6kel3fStxf6b84sclGtQTRrcOsRrIp0cAvIdalRpD22P87fbCVPTmngFLWRxJY2jZizNYEWJLG7H374DQyV6qkhE8US6k1JIrISbEEjnm+/vgwqKj0tOkkgT0yC/6ge4+xOLJFbhFCDQMSr8kqswzuCSStWFYEjAVdQ4Pq76STsp9gMUC8OWq1V1HnKbmOCPcgm3c8Y3eUqskRjlk0MGLg6QT5252I/nhSab5qNp5lijjZNJLKQGH6rEHe+Ia1AVSLqYkTido6aF2BJ0gEkgX2vce/nFKqkmipaRJ2kQ6ryqhFygvsb+bjE1KaonnbperStmHYG53uD7fXDedQjMo6iBHVR0dDMU3W9hYjwTf225xANGG/qhAmJOoTPIrIwLD3At27AXG3Nz748SSGnBkipf4cYYMBa4B5N+P9hibk1GmTZalHS1CSQkm4ChfUbk+nt3841rc6ybL56ejzGSSR6pgAsYa8YuFJa3Auyj7+AbUoLGh3JsLZ1PCmY0+aWVY+lGTp+x549/3wc00yu4M/Lk2aKxA7d8U2ppoJtMQLNEPSw3JHYn7YWkpMwq5r0iqoAJYnzt7YFcQJq4tEGP6u4CIHMWEqRG0vrvbYe98K11ZS0ToGkKqxIFlLXty2w4Hn3GGKOGWTL4NdQ0mm8d2bYgDt9bH8Y8rsqpKyjE0jM0iswHTZlY7C+3j2PO2AKb1HoED/VNqIx1DMULiRW2LDb6H622P++KFRT/4jTtT05tTP6KilAXe53YHm38sTn/xF4VWCKmjiO+guNQvsbn7YowUU8dI7aUjkCMyOzAJcjgn64tyUAoXAocr6mtSxjgSjo1LU5fSSbXkI7/TYYG6R00cwinZ2ZQLqhNt9x+LcYPl0NFKY5PnYpJli1yxQt1FJHOm1rj6DAWnoJFD0ToGBuJGZr234XTbBMaFkxTunuBKyTKqBCzL/mUm5FrD7cYdpaJ9JaaMJYEo0raR9xhCKtWNrkzal3ur2/nxjSas1MWWGJiDuZLubePUcJORB1FN5KgUBHc8qFhgQV1ItYsiW1QLqujGxFiLHY40jpoNEExkldxCLmoazrfcAqB2447YWnqi8KQumhBdh0XZGHmxvtxi6h+apk6AVibKxZrMRYgXI/B8298NTIHh4s9xNjGE6MAdkIEgPBYeLjc98EllNSnS60jMUIKRC99j/wB21rH9saBZWh0ErTxpcAbrfxzyL/zxJzc0lEBX1taKaldVjUqSSuqy2VR79zwPvg7bQAjCxXqHpYlRbUM2mGH+DdGUaLcrfbYXAw/JqkKSFYpFNlEjC9rDudubc27e4xC+E/h6lyqg0ZfVmWnazRSGxGygAnTtuBue/wCMXnMEGuHSjLbYXOq3huSP9cdyagaB1LJvZgBEszXZEmQHU6BtIU/9244/tgiUb6ikkSx6jZwg1AEbqRtxsD7Y1r5wOm1NNErFAoiMmkqe4vz74SrMxoKOneeqrtlINoiZCxYWsqLclj/T64g2ak9XGI1eKa41MrAeuM3027H6Hba/bG0vUmJEAYRs+rWw2LA3I3H6StxcX/bCcGa5dWVNOKeUnrJ1UjiJLyxuL67D23/HjG0bVNVUkJPBHAWCUxhu2kWBKkcX7n64X8f1876jKPGptNDCTHKtMi9YEFo0IZ3AsTcnxa1vB3w31JIIwJum8ZTX6nJZbje/8rYVo47VEjtTyT1AdwJWIvECCNif6YJR9XppFDdI+kpUmMr2IO57YImhcoAEak3/AA16v5SKMN8mkLP8zrBuexbbngbdjjaCgp8wqqV80yjXUwP145I1Ho0kMPUTwWAN+NgMV/lZoKgdEAwkC5K3B2F1A9xfcYkx/EtePiuHKTl4+VkIDSj/AD3Vmv7qApU8eojbcXLEbcgHYkdyVF9QlLXrQZsIqWRqszFixuQkdgeN/VvzijJJUzs95HILagoPH0HYYRzFqfJa+SRGapmkB0oWJEYvvv8ATbEZ81liq5HiNNC0oHoYajYcWJ7C4/a+Ny+FlygFOvzMeTysamj3LGUxVE0DRTv0aQ+pIqmUKRvttckcn84feWhhQpFIksgaynRsu5887EjEL5Zq2hKVcrTGKYMCAQwU/fcX/wDbHurQlgbqDtvxjinyNAgSsnkljoR2aqlg6ggISdbNGeRq97fft3wpLNVVSBZKthK4N2Iv28HGvpHrJNgfO+B5jTLFIZYUkkV7MmmVlNj9+3GFjIzUSZnLs3ZgcsPy0EcsVlmtZnUAFm7k4uO8eY08suhY6uIBiybdQcG48jnHL05NHVdGS4jqPXHdr6T3W/nHRZHH1K1IiDZww+m3P5thmVOGSu1bYgoxJowDOpWzEE9/f2vj1bbNe1xww2J4wAlf+0Gwt5wTW0kITXawIBtwfp35xm17g3COt476hfcW74Zo5CZjTs14WJ1R2N2PgG+3H5AxEkhqx/8ArAsb36N9vzigXYPyb3J1d/zglbi1iEpo3L80Kz1AdYrRFN5eQR/lYe97XHbEPNcuWuovlatpGSOTXdXGpSOLjtzbfz98V4cwiWitIsiCTVYxblGP6v7/AEPtgFbBKtYjwxsFksXUxrZiRte2x3x0Q1jkJ0cThhPMtp6ejoKanaMpFBAmmNnsIUA4ve23c9vfHuXPl9eJaulq0qYiTcxOCOf1c/ax84xz1qOSnmp+rC6ATesABtww0ixGwv8Af2wpkVDQRmsFBVmqkV9Ej3HUQ2uFJHcDj79zvVAwm/UJRaICu3hCMBpA03+hHjff77Yi12RU0ss6ZgsQo3AE4hSzFgAUk1C1mvY38i/fFymr5KeoEE9GzSooYssisANW453P+b/7jKwmaZntqC30tqFzfgk8C1uPf64YrVsdyHZkmGlyuGsWaiUU/SAigSJwyrZQoJ3/AO0BbcWGHNBp4XpydNGGUqoBjYEn/KV7X8e4PODUiHrBY2PUiY6gSNLD3352/fBZ8wgo4xJKpaRwSGYaiDvsB5/14wAVjuN5s30iTszynMq2mS9Y1NAQetTot2bk+n2/tj2tzGmyv4eirzRzTpEOmkMe123JL7ekX5IG2MSukCipnrJaeUPcwVI9dvN72A8DDvUp6qCOqEiQIVZWVW/7Sb2APH12wy/pqpTM1gfaTMt+JqfPI2qKOqSVUOh44WBEZHg9x4PfCHxVnD0XQo6GpkgqSpL9IgmAHybj1H32w2mWZTQVQzFKRYGsZmeEBbg8kgbE8G5G+OZnrpZ5fnMy1FmYkOoXa/a9rjsN/GNHgeMuTKcpFgTH5WShxBj9OzzwPSjVLOgMsVt2ccsP6/f2wnUpUJoeSnQMLgK8ih1B9jxwNsaZZEY68OJJp6uQa4k20qD2vfwd8WqjJJVdpWpmlWZi63KkDz3N7W5xpf8AqYRmXDsA+5MHgY3VXzkix6lNYljqZJQ8cdNKhALONgRcWHOxt+MRalMvpR1amljZ2Yk3QG/G5JxrSuGYxFl134BFufJt49/GHswy+CSKHquGVlBvGwIB7juDwMcHEuNMo+T9P4mZwQNRGCmy6qQSxU8Vhtp0C23jFaRgct1EEGBubX9Jv29iD+cJQU0MMXTiRgt7kltz23w/RlR1owL3hO3bbf8AocLynGcrfH0eoCWe5Po46fNqiFHWRkjkBJ0Ha252tfgYLUfFMkD1EclIq05cqDHEYzovtYj2/wBsUcrondpQUMaGJyNwoJ9sKrS6VCS1EK2FrGQEW/fGjFn+PGFdeQ/iv2hMCP0yVJndARZKerV78H1D/wBR/PBYM1p+mXNJUMoG1pFQjz+oYf8AkaMmzzUm/wD4Nf8AYYClDQvK6u3TFv1AH/fDQ/hHtCP8wKf8TWOty+WIGSpNMb2C1AHP/wDS3H7YbaNp110LRVKkXBikVrn23wlNk+XlhpzCa1wSohBvhsRUmtIRUTNI9yqrT3vb74T5CePf+hv/AIhCyKImUb1EMzRVcElMjkWd+zDhh9D+xOOkoI1lSKScyI1nieLqaVFtybd9+PAOJVPldTIOnT1VRADsAyNHf+eBTFMsUO9XUVBpyY5FSTU6swNr7bffF4FK+tTRiUzdpphmEVKjRSVMTEAIpFhuCwG9r3Pf74UyWmh+GxP8qHkeQgEyWuqgmyiwHvzvi85qHo43pqaQPOgZ22179j44GOelyUmdmEUhkY7oaprX+mofti3LDSws2S/0iMy2SYSxu1n9SPfc79/e4tjQTzwR/NtE9XApu0KygaOTcCw5+/FsOUGWVFNTmA07Rw3Lgu5IRub3JJsf2+2E4qLL6lvnZJ0kpVJRyrMCx506bb/6OAxqynlWoGJmQ36M3pKqqzN0ko5qY02kpYRaRG3JUkn9++PMwpKMVAnV5JKrVcy6rKnlUHH1OBvmlNC7QQDpw2CiKMF3LeWttfEWurKmsLJFTVUaW/zREE/nGoDJkar4j86/j7wW8hhfGXo5/wDk5Q7PUCMaldbyMN97n849kWCeGo+ZRTGp6kYMZQIPFjydjif8PolPl1Q9YgQSuEAlWxIuNiPtitl3TX5v5mFI5em2oaRqBNjvb3P8sWiBQ27E0YSxQXJ+eVtNPlU/RkUyakj/AIf6SNu3ba34xzssWt6eONSw17qOWA3I/bFnPJqcZRDZ4yz11iwFgVCE2/NsT8qMNTm9GokjZCz7g7fpOOx4VDw2Kdm5z/JVmzUf2lzLaUyw/MvGYJZGKgDY2Fuex+/jFKu+I6P4Yp4Ur6mn0sSOpI+gFubAb32xrlyNJl0mmnEKRXsDyATv+d/pj5h8b5ZnkmbvmWWSz1OsmIojhTCoZgAAdrHST58844SIcZo9zr40HAKTPpOYZbppSJY4FjEmuOPqDbUvqBHaxHOFwk3yEixwySNEwdBEuom+xA88g7eDhgpLHlRjPRdxLYudDFFN/HBuAMNxs5dGcIri+kkXsdCkEe+18J+JCYlvHFdyQ0SRSxRTyWnewWHdm5twL/vbDVDTZrHVK8NLAIyDrMz6WHuBbbnFCWoqXSFXCOXsrghQxuTbixFwP2xPSKqpDMJ6yAdQ3ivDqATcm+wuP0+cEmBQYC+PxPcZo6KePNZHqKyAwqjrIWuGUEWXc7HfGiZLRUwBmrGlYLcXmvq+wXGlJHEZ5az5pjO8JjDX0J5uB9RbALPNA8/WeZ0YXjOxseNz9sXkQJQ4/wAwvjUUKubLQUKVDMaWcSqSzBp9th9bYbgoMsjjZoWjiLnU1lZiD35NsT4lZutOjPc2LAk6RvbYffDNAk1SREEHU2JIvYi5v327YgC+gI0Yk+0PPAlFG1WnXaNF1awuk7m1gtucMVEkpidejo6d9TNKWcfp0keLgtf6Ymy5vDLWSZfl0QX5FS62BVWYWvbY234w4yEQQr8xp6vqcgbjxf2Nyb4aVoRpQpQKzmviaTPwYDkaQ2YsrNtqLcqpuP0HgkHVvtjo4aamR1gagQq5BlBuW2GwBPcW+9sApIonqOnVvpBawa36fb6Hff8Aphw1FW8VR87Q/JiAhIGEgfqj6d7c39/qMQNY2IDNRr0ZLr3qIyDTTSiMk2IjufwOO2J8FZVSTBJap0IP6WQAn98dGkLVFMzMqDYXfftfx3+2Iea5RUQzx9OOWVVI0rFvcditz+2KXHjNhvfuc/NjZWtYnH8Q19HKweIgumnTLAW5U7BrWJ/Pvi7mGUztTNAkwhX0uoCLEhuPVwASR/XAI4KXLr5jIhSokv0mtc3HsTtwN/8ARf8AnfmKYygGSJCQ55Pbe2BGR0YL7/2m4YTkxgsKEiUtPS5W5h66NO9lAS5NifPA/OKoWn1jWxa43sTsbb3sDt4xvBAK2kkehvDPpOqKdbm2rY7Xt++FqJZWonlp5wZZGMOmL1IhU72FtjfY+PbEZfkbk25S4MKiq3AVhpa2UwU9Kkk9OwZFbXZj7n7/AL4fn1QQVRqOjDWyUkzyJCQTsu29r9hc9tsO0NRLDHUFZhMyIvqItqNxc3OIL0ZyzPIaoGTplrSieoZ1VG2NvN73wXLh71LYhVoaqczS/EYfLqOAUNKkbO2vQzWJNt7b3uB53tiplVdAcxp/+Sj0oGICpY7AmwFsTcxyoZRmqUSNH04yzCNFIC8W77DwMHoRK2bQCAorhGN2FwNsdrxsQbw+Z1ozn5MvLyaXq522T53TVi1HQp5IjBZiuqwkvceT9cSzR0z1FVIpR0eYsI5OEuB37nYH77ck4aRlgooxO3UqXvfRsqLgMUoFRKyvs0cZNx3uw/oMcRnHMr3U6ScW6MArssDqmm72Hqv5vh+OufXTKIIxKGS7N3FrX427fbCiwoKQu5k6j/8AT29JG2/HtjYGBYU1VUzVWkACRtRYi25JF+PfC1JAqNaiZRnqOnXvCiAKkhKl2Y8XPF/OIubtU6hHHTrLTyxA3klsVvfb7eTirJTzTGKUFmM0RViwPp8f0/n3xKzNDJl6mnpHlYMQ6a7XNgQTt9fxhquynUmLGrsAYjS18VCVgqfl6dT+lBKGLG+/b98WFc0bSsVQbEOGG3PHvxjnqTJ85q3ucjjjFrdR1Bb7E8Yu5h8MVeZVXWqsw+VhCAuI2uSdIudPHP8APDHDZDZM1v4/j42Ft9//AGptBmYr/wCBEzqijqPaPSNBIAsLAHe/1+2K8bCmRRCoZSo1y7Dqc7W7AHbf/eZlVfQy5QaLKPmtSPv1Qeo6XPqBO1iR225waCQRvOgYrCRpUMt7eRfz98BXHqYTxckr1CyRGKcSU1IHEw6d9I2HJ2Hk7W/phyanlagebrQpURgAykekKDvt7XNsLxzaakrofTr169R0H0gLf22A/OAxK5qzTLM92YqFJOnSTbf9/wDRxLvUBrYftC/8v1Vjq5ZJZAp1Mh9RI7Hzt398e1sgmk6crqgSwhA/yjix53HBwpHGoSMvIylWtK4b1Cxtbzaw/nhuCN6UyOscbMVMiX/R7W89/wADEG9yw2gZuKiKkDRRLrqVY21A25ANvf8AtgbPLJDJVqzKxvEC25R7HSR578+ceQFqqoWSZwqlxZnYn1f6AvwN8aZ7mzZVk9fmERVo6OFmUNvuD+q/kntiwNytgfmJikzL5wdJ0mg0ogsi732bUANiN+5w104IKhoql7IL/osdxji/+H2d5tnFLWx1+YfMpGFBqY49Ikc+rYMqkaRa+3PG2Ogr/h+P5/5iSWXqB73ZV/UeRt/rfAEAGalpyAxr/Er0DRRw1joNRA0gt6SLg++31wllGWx5PTO71Ufplu0aAKb3O9gbX3tq72GHstaSJiOmI4hyXHLA7/gf1wF6NZK+aSppYp4qhijA2IfwQ3Yi5+lsQmgBM9AuTGKUwxTLOrTdP1I0dwQykDkWvt9cDSKnpiZJKUpKY1LDr69LCyDcjfewvjFgpqKQUMBqnPV9IkIIVdIFgRuRYX333O+Gp3gDWmSUqy7bAXBN77jycUAK3LJDHU5L4uoBTfEcdTqZmqYdTAm4UjYgHvjz4b6MecPPOmtYYCQPJ2xT+Lvl1lyvXT1LyNG6oFkUEC45vjb4eoKS+YSVVPUKrwrH05tBDgk3tbn3v5x3FyAeFxrv/ucv4j/cX+YqYP8AEXE5WVGB3Fyl/a3jFqiy9ujI0gSLVJZTLsSqqAOffVjkc/z7MPh7PQuX5M9TTvEXEskrBEYkgLfS1z/fFP4RznN87NWc0yaopTBoVJJpG/jc+oAopA2/fgY4a4OBLDc6GPGqGxLTU9NINK16CKNL6RC17k+o/kjHsrxSGBIZzJMpKo7R6bA278jt/XGYzA37mgLuoKN5Foyk9KscvWYxsZGd3vchhc357eOMLpPVCJpIoRri3bSdxvYkEn3xmMwey9X6mdzWQVGKZXr3PzM07qtrKLsTzwL+2CJPUR1ohdESBkKyBtSldtrAgg/kcYzGYIaGo6gTRi+V5VGjT2QxKg9QAvc8WA7cnbDvoV5YhEzIkW6C4J3uNvO9ybXxmMxD1Fj7QEE8bU9RGXlihXQwJO4tY2Hc79vrgz1UrzaKb9MigjSP1iwtbb3+v0xmMxQNwqAMj5vHm1LmkDU0g/w2JlMjSBVDmxGm1izn+/vcUZK4ZjGZqZi8St6kK/8ATNrW3HGMxmLbTVGJhX4mye5J+J/iSg+F6mipc0jnRZ4y4kgp2ZFux7ja9rnbe3I3BxI+PM/rIqbLKTKqGCvhzaUIySxM0LxkAgX7G1jc8WJtscZjMMAmdieNzochyDLsuoTBlJaGQs0rxytffa9m8cDfFKkWWWQWQzgAswvsb9x/fGYzCq9w1YkG/UPXUbyoRRTwlgvr6g1lPF7H/Vr98IUFPWUk7fNspR10qYRsb23537jGYzAuLIMUEDOCZvoEc9nR9C22JGr634wasWZJS0rqTIvKnkef2xmMwLHRmoDayHn8gObZTChu0cYZrf8AlJ/8wapieSeHStQoikR2MS31AG9tjweDfGYzHcKg+Og/EyeK5XNkImfEeXNWRU7lI3SInVDOP4Z1Fd9gfULbfU46DJ6b5XLYIi1RIUUKWkX1becZjMZmUciZobKxXh6E/9k=">
            <a:extLst>
              <a:ext uri="{FF2B5EF4-FFF2-40B4-BE49-F238E27FC236}">
                <a16:creationId xmlns:a16="http://schemas.microsoft.com/office/drawing/2014/main" id="{067EAB02-CC9D-4C4D-AD39-5509464AFF0D}"/>
              </a:ext>
            </a:extLst>
          </p:cNvPr>
          <p:cNvSpPr>
            <a:spLocks noChangeAspect="1" noChangeArrowheads="1"/>
          </p:cNvSpPr>
          <p:nvPr/>
        </p:nvSpPr>
        <p:spPr bwMode="auto">
          <a:xfrm>
            <a:off x="1608138" y="-631825"/>
            <a:ext cx="18097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GB" altLang="en-US" sz="2400"/>
          </a:p>
        </p:txBody>
      </p:sp>
      <p:pic>
        <p:nvPicPr>
          <p:cNvPr id="49155" name="Picture 6" descr="http://1.2.3.9/bmi/www.londondaytours.com/wp-content/uploads/2007/12/london-street-map.jpg">
            <a:extLst>
              <a:ext uri="{FF2B5EF4-FFF2-40B4-BE49-F238E27FC236}">
                <a16:creationId xmlns:a16="http://schemas.microsoft.com/office/drawing/2014/main" id="{AB6D785B-275D-0740-8BE5-F89AEA9EB0F4}"/>
              </a:ext>
            </a:extLst>
          </p:cNvPr>
          <p:cNvPicPr>
            <a:picLocks noChangeAspect="1" noChangeArrowheads="1"/>
          </p:cNvPicPr>
          <p:nvPr/>
        </p:nvPicPr>
        <p:blipFill>
          <a:blip r:embed="rId3">
            <a:lum bright="-10000" contrast="22000"/>
            <a:grayscl/>
            <a:extLst>
              <a:ext uri="{28A0092B-C50C-407E-A947-70E740481C1C}">
                <a14:useLocalDpi xmlns:a14="http://schemas.microsoft.com/office/drawing/2010/main" val="0"/>
              </a:ext>
            </a:extLst>
          </a:blip>
          <a:srcRect/>
          <a:stretch>
            <a:fillRect/>
          </a:stretch>
        </p:blipFill>
        <p:spPr bwMode="auto">
          <a:xfrm>
            <a:off x="922337" y="255156"/>
            <a:ext cx="5251450" cy="3765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6" name="Picture 8" descr="http://1.2.3.10/bmi/4.bp.blogspot.com/-qhmjMpBgYMA/TdrHbjoc7kI/AAAAAAAABv4/uunfhEkQ4zM/s400/inuit-carved-wooden-maps-of-greenland.jpg">
            <a:hlinkClick r:id="rId4"/>
            <a:extLst>
              <a:ext uri="{FF2B5EF4-FFF2-40B4-BE49-F238E27FC236}">
                <a16:creationId xmlns:a16="http://schemas.microsoft.com/office/drawing/2014/main" id="{5438989A-34BD-984D-825D-E01667A912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41758" y="188913"/>
            <a:ext cx="3457575"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7" name="TextBox 9">
            <a:extLst>
              <a:ext uri="{FF2B5EF4-FFF2-40B4-BE49-F238E27FC236}">
                <a16:creationId xmlns:a16="http://schemas.microsoft.com/office/drawing/2014/main" id="{FC608CB4-7F37-AF47-AF39-3AF6F0495E4E}"/>
              </a:ext>
            </a:extLst>
          </p:cNvPr>
          <p:cNvSpPr txBox="1">
            <a:spLocks noChangeArrowheads="1"/>
          </p:cNvSpPr>
          <p:nvPr/>
        </p:nvSpPr>
        <p:spPr bwMode="auto">
          <a:xfrm>
            <a:off x="922337" y="4048919"/>
            <a:ext cx="3313112"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dirty="0"/>
              <a:t>Map of London</a:t>
            </a:r>
          </a:p>
        </p:txBody>
      </p:sp>
      <p:sp>
        <p:nvSpPr>
          <p:cNvPr id="49158" name="Content Placeholder 2">
            <a:extLst>
              <a:ext uri="{FF2B5EF4-FFF2-40B4-BE49-F238E27FC236}">
                <a16:creationId xmlns:a16="http://schemas.microsoft.com/office/drawing/2014/main" id="{39ACE69F-58B9-F74D-B407-698984BFCB17}"/>
              </a:ext>
            </a:extLst>
          </p:cNvPr>
          <p:cNvSpPr txBox="1">
            <a:spLocks/>
          </p:cNvSpPr>
          <p:nvPr/>
        </p:nvSpPr>
        <p:spPr bwMode="auto">
          <a:xfrm>
            <a:off x="152400" y="4416427"/>
            <a:ext cx="7823199" cy="110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buFontTx/>
              <a:buNone/>
            </a:pPr>
            <a:r>
              <a:rPr lang="en-GB" altLang="en-US" sz="2400" dirty="0">
                <a:latin typeface="Helvetica" pitchFamily="2" charset="0"/>
              </a:rPr>
              <a:t>Signs and messages are therefore shaped by different societies. It is all about the context! </a:t>
            </a:r>
          </a:p>
        </p:txBody>
      </p:sp>
      <p:sp>
        <p:nvSpPr>
          <p:cNvPr id="49160" name="TextBox 9">
            <a:extLst>
              <a:ext uri="{FF2B5EF4-FFF2-40B4-BE49-F238E27FC236}">
                <a16:creationId xmlns:a16="http://schemas.microsoft.com/office/drawing/2014/main" id="{5EF09E46-3095-5F48-A721-DB2CFAA9DB6C}"/>
              </a:ext>
            </a:extLst>
          </p:cNvPr>
          <p:cNvSpPr txBox="1">
            <a:spLocks noChangeArrowheads="1"/>
          </p:cNvSpPr>
          <p:nvPr/>
        </p:nvSpPr>
        <p:spPr bwMode="auto">
          <a:xfrm>
            <a:off x="8143345" y="6380163"/>
            <a:ext cx="345598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dirty="0"/>
              <a:t>Inuit Map</a:t>
            </a:r>
          </a:p>
        </p:txBody>
      </p:sp>
    </p:spTree>
    <p:extLst>
      <p:ext uri="{BB962C8B-B14F-4D97-AF65-F5344CB8AC3E}">
        <p14:creationId xmlns:p14="http://schemas.microsoft.com/office/powerpoint/2010/main" val="5107371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23FE007F-02D2-3F47-A3E6-7A198EC4B9DF}"/>
              </a:ext>
            </a:extLst>
          </p:cNvPr>
          <p:cNvSpPr>
            <a:spLocks noGrp="1" noChangeArrowheads="1"/>
          </p:cNvSpPr>
          <p:nvPr>
            <p:ph type="title"/>
          </p:nvPr>
        </p:nvSpPr>
        <p:spPr>
          <a:xfrm>
            <a:off x="2209800" y="854075"/>
            <a:ext cx="7772400" cy="2768600"/>
          </a:xfrm>
        </p:spPr>
        <p:txBody>
          <a:bodyPr/>
          <a:lstStyle/>
          <a:p>
            <a:r>
              <a:rPr lang="en-US" altLang="en-US" sz="4000" dirty="0"/>
              <a:t>Use of Signs in image Composition</a:t>
            </a:r>
          </a:p>
        </p:txBody>
      </p:sp>
    </p:spTree>
    <p:extLst>
      <p:ext uri="{BB962C8B-B14F-4D97-AF65-F5344CB8AC3E}">
        <p14:creationId xmlns:p14="http://schemas.microsoft.com/office/powerpoint/2010/main" val="6248841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7B50DBFD-8D61-F241-BD59-C0F55B7A2EDF}"/>
              </a:ext>
            </a:extLst>
          </p:cNvPr>
          <p:cNvPicPr>
            <a:picLocks noGrp="1" noChangeAspect="1"/>
          </p:cNvPicPr>
          <p:nvPr>
            <p:ph idx="1"/>
          </p:nvPr>
        </p:nvPicPr>
        <p:blipFill>
          <a:blip r:embed="rId4"/>
          <a:stretch>
            <a:fillRect/>
          </a:stretch>
        </p:blipFill>
        <p:spPr>
          <a:xfrm>
            <a:off x="1964348" y="316399"/>
            <a:ext cx="8376000" cy="6282000"/>
          </a:xfrm>
        </p:spPr>
      </p:pic>
    </p:spTree>
    <p:extLst>
      <p:ext uri="{BB962C8B-B14F-4D97-AF65-F5344CB8AC3E}">
        <p14:creationId xmlns:p14="http://schemas.microsoft.com/office/powerpoint/2010/main" val="12006236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C01B-CC40-9C40-96A1-DFF386BD0807}"/>
              </a:ext>
            </a:extLst>
          </p:cNvPr>
          <p:cNvSpPr>
            <a:spLocks noGrp="1"/>
          </p:cNvSpPr>
          <p:nvPr>
            <p:ph type="title"/>
          </p:nvPr>
        </p:nvSpPr>
        <p:spPr>
          <a:xfrm>
            <a:off x="381000" y="178858"/>
            <a:ext cx="10515600" cy="1325563"/>
          </a:xfrm>
        </p:spPr>
        <p:txBody>
          <a:bodyPr/>
          <a:lstStyle/>
          <a:p>
            <a:r>
              <a:rPr lang="en-GB" b="1" i="1" dirty="0"/>
              <a:t>The Treachery of Images</a:t>
            </a:r>
            <a:endParaRPr lang="en-US" i="1" dirty="0"/>
          </a:p>
        </p:txBody>
      </p:sp>
      <p:sp>
        <p:nvSpPr>
          <p:cNvPr id="3" name="Content Placeholder 2">
            <a:extLst>
              <a:ext uri="{FF2B5EF4-FFF2-40B4-BE49-F238E27FC236}">
                <a16:creationId xmlns:a16="http://schemas.microsoft.com/office/drawing/2014/main" id="{2BF3095B-5BDC-E242-9FB3-1F3191655D9C}"/>
              </a:ext>
            </a:extLst>
          </p:cNvPr>
          <p:cNvSpPr>
            <a:spLocks noGrp="1"/>
          </p:cNvSpPr>
          <p:nvPr>
            <p:ph idx="1"/>
          </p:nvPr>
        </p:nvSpPr>
        <p:spPr>
          <a:xfrm>
            <a:off x="253999" y="1354667"/>
            <a:ext cx="11819467" cy="5138208"/>
          </a:xfrm>
        </p:spPr>
        <p:txBody>
          <a:bodyPr>
            <a:normAutofit/>
          </a:bodyPr>
          <a:lstStyle/>
          <a:p>
            <a:pPr marL="0" indent="0">
              <a:buNone/>
            </a:pPr>
            <a:r>
              <a:rPr lang="en-GB" dirty="0"/>
              <a:t>René Magritte’s painting </a:t>
            </a:r>
            <a:r>
              <a:rPr lang="en-GB" i="1" dirty="0"/>
              <a:t>La </a:t>
            </a:r>
            <a:r>
              <a:rPr lang="en-GB" i="1" dirty="0" err="1"/>
              <a:t>Trahison</a:t>
            </a:r>
            <a:r>
              <a:rPr lang="en-GB" i="1" dirty="0"/>
              <a:t> des images (The Treachery of Images) </a:t>
            </a:r>
            <a:r>
              <a:rPr lang="en-GB" dirty="0"/>
              <a:t>has long been identified as being a universal example of representation versus interpretation. The words below the image read ‘</a:t>
            </a:r>
            <a:r>
              <a:rPr lang="en-GB" dirty="0" err="1"/>
              <a:t>Ceci</a:t>
            </a:r>
            <a:r>
              <a:rPr lang="en-GB" dirty="0"/>
              <a:t> </a:t>
            </a:r>
            <a:r>
              <a:rPr lang="en-GB" dirty="0" err="1"/>
              <a:t>n'est</a:t>
            </a:r>
            <a:r>
              <a:rPr lang="en-GB" dirty="0"/>
              <a:t> pas </a:t>
            </a:r>
            <a:r>
              <a:rPr lang="en-GB" dirty="0" err="1"/>
              <a:t>une</a:t>
            </a:r>
            <a:r>
              <a:rPr lang="en-GB" dirty="0"/>
              <a:t> pipe’ (This is not a pipe).</a:t>
            </a:r>
          </a:p>
          <a:p>
            <a:pPr marL="0" indent="0">
              <a:buNone/>
            </a:pPr>
            <a:r>
              <a:rPr lang="en-GB" dirty="0"/>
              <a:t>Compounding as this may seem to audiences, this in fact draws attention to the fact that the pipe in the painting is not a pipe, but rather a drawing or representation of a pipe. Actually, what is shown in this presentation is a digitised photograph of a painting of a representation of a pipe.</a:t>
            </a:r>
          </a:p>
          <a:p>
            <a:pPr marL="0" indent="0">
              <a:buNone/>
            </a:pPr>
            <a:r>
              <a:rPr lang="en-GB" dirty="0"/>
              <a:t>This painting, part of a series created by Magritte, was seen as part of the surrealist movement and it creates a three-way paradox out of the conventional notion that objects correspond to words and images. This is central to semiotic theory.</a:t>
            </a:r>
          </a:p>
        </p:txBody>
      </p:sp>
    </p:spTree>
    <p:extLst>
      <p:ext uri="{BB962C8B-B14F-4D97-AF65-F5344CB8AC3E}">
        <p14:creationId xmlns:p14="http://schemas.microsoft.com/office/powerpoint/2010/main" val="30875055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451773" y="365125"/>
            <a:ext cx="10902027" cy="1325563"/>
          </a:xfrm>
        </p:spPr>
        <p:txBody>
          <a:bodyPr/>
          <a:lstStyle/>
          <a:p>
            <a:pPr eaLnBrk="1" hangingPunct="1"/>
            <a:r>
              <a:rPr lang="en-GB" altLang="en-US" sz="3000" dirty="0">
                <a:latin typeface="Helvetica" charset="0"/>
              </a:rPr>
              <a:t>Placing something on top of a picture tends to idealise it</a:t>
            </a:r>
            <a:endParaRPr lang="en-GB" altLang="en-US" dirty="0">
              <a:latin typeface="Helvetica" charset="0"/>
            </a:endParaRPr>
          </a:p>
        </p:txBody>
      </p:sp>
      <p:pic>
        <p:nvPicPr>
          <p:cNvPr id="60420" name="Picture 5" descr="http://1.2.3.9/bmi/static.artbible.info/large/scheppingadam.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1773" y="1591834"/>
            <a:ext cx="6735409" cy="3783054"/>
          </a:xfrm>
          <a:noFill/>
        </p:spPr>
      </p:pic>
      <p:sp>
        <p:nvSpPr>
          <p:cNvPr id="60419" name="Rectangle 8"/>
          <p:cNvSpPr>
            <a:spLocks noGrp="1" noChangeArrowheads="1"/>
          </p:cNvSpPr>
          <p:nvPr>
            <p:ph type="body" sz="half" idx="4294967295"/>
          </p:nvPr>
        </p:nvSpPr>
        <p:spPr>
          <a:xfrm>
            <a:off x="8130209" y="1690688"/>
            <a:ext cx="3810000" cy="4114800"/>
          </a:xfrm>
        </p:spPr>
        <p:txBody>
          <a:bodyPr/>
          <a:lstStyle/>
          <a:p>
            <a:pPr eaLnBrk="1" hangingPunct="1"/>
            <a:r>
              <a:rPr lang="en-GB" altLang="en-US" dirty="0">
                <a:latin typeface="Helvetica" charset="0"/>
              </a:rPr>
              <a:t>Objects, images and texts are given structure through composition. </a:t>
            </a:r>
          </a:p>
          <a:p>
            <a:pPr eaLnBrk="1" hangingPunct="1"/>
            <a:r>
              <a:rPr lang="en-GB" altLang="en-US" dirty="0">
                <a:latin typeface="Helvetica" charset="0"/>
              </a:rPr>
              <a:t>A composition has two factors: Placement and presence.</a:t>
            </a:r>
            <a:endParaRPr lang="en-US" altLang="en-US" dirty="0">
              <a:latin typeface="Helvetica" charset="0"/>
            </a:endParaRPr>
          </a:p>
        </p:txBody>
      </p:sp>
      <p:sp>
        <p:nvSpPr>
          <p:cNvPr id="60418" name="TextBox 5"/>
          <p:cNvSpPr txBox="1">
            <a:spLocks noChangeArrowheads="1"/>
          </p:cNvSpPr>
          <p:nvPr/>
        </p:nvSpPr>
        <p:spPr bwMode="auto">
          <a:xfrm>
            <a:off x="592667" y="5661878"/>
            <a:ext cx="8382000"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GB" dirty="0"/>
              <a:t>Michelangelo, (1508-1512) </a:t>
            </a:r>
            <a:r>
              <a:rPr lang="en-GB" i="1" dirty="0"/>
              <a:t>Creation of Adam, from the ceiling of the Sistine Chapel in the Vatican</a:t>
            </a:r>
            <a:r>
              <a:rPr lang="en-GB" dirty="0"/>
              <a:t>, Rome, [fresco]</a:t>
            </a:r>
            <a:endParaRPr lang="en-GB" altLang="en-US" i="1" dirty="0"/>
          </a:p>
        </p:txBody>
      </p:sp>
    </p:spTree>
    <p:extLst>
      <p:ext uri="{BB962C8B-B14F-4D97-AF65-F5344CB8AC3E}">
        <p14:creationId xmlns:p14="http://schemas.microsoft.com/office/powerpoint/2010/main" val="3165411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0" y="209008"/>
            <a:ext cx="12192000" cy="1325563"/>
          </a:xfrm>
        </p:spPr>
        <p:txBody>
          <a:bodyPr/>
          <a:lstStyle/>
          <a:p>
            <a:pPr eaLnBrk="1" hangingPunct="1"/>
            <a:r>
              <a:rPr lang="en-GB" altLang="en-US" sz="3000" dirty="0">
                <a:latin typeface="Helvetica" charset="0"/>
              </a:rPr>
              <a:t>Placing something in the middle gives the image prominence e.g. </a:t>
            </a:r>
            <a:br>
              <a:rPr lang="en-GB" altLang="en-US" sz="3000" dirty="0">
                <a:latin typeface="Helvetica" charset="0"/>
              </a:rPr>
            </a:br>
            <a:r>
              <a:rPr lang="en-GB" altLang="en-US" sz="3000" dirty="0">
                <a:latin typeface="Helvetica" charset="0"/>
              </a:rPr>
              <a:t>map of the world. </a:t>
            </a:r>
            <a:endParaRPr lang="en-GB" altLang="en-US" dirty="0">
              <a:latin typeface="Helvetica" charset="0"/>
            </a:endParaRPr>
          </a:p>
        </p:txBody>
      </p:sp>
      <p:pic>
        <p:nvPicPr>
          <p:cNvPr id="62466" name="Picture 5" descr="http://1.2.3.9/bmi/www.theodora.com/maps/new5/80264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005" y="1385854"/>
            <a:ext cx="10103005" cy="55377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1092202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3" name="Picture 1" descr="upside_down_2.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39875" y="188914"/>
            <a:ext cx="9144000" cy="6484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0585802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4" descr="Frida-Kahlo-Henry-Ford-Hospital-193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79435" y="166686"/>
            <a:ext cx="7095885" cy="55737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562" name="Rectangle 5"/>
          <p:cNvSpPr>
            <a:spLocks noChangeArrowheads="1"/>
          </p:cNvSpPr>
          <p:nvPr/>
        </p:nvSpPr>
        <p:spPr bwMode="auto">
          <a:xfrm>
            <a:off x="4389967" y="6063158"/>
            <a:ext cx="7086600"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US" altLang="en-US" sz="2200" dirty="0"/>
              <a:t>Frida Kahlo (1932) </a:t>
            </a:r>
            <a:r>
              <a:rPr lang="en-US" altLang="en-US" sz="2200" i="1" dirty="0"/>
              <a:t>Henry Ford Hospital, </a:t>
            </a:r>
          </a:p>
        </p:txBody>
      </p:sp>
      <p:sp>
        <p:nvSpPr>
          <p:cNvPr id="4" name="Rectangle 5"/>
          <p:cNvSpPr>
            <a:spLocks noChangeArrowheads="1"/>
          </p:cNvSpPr>
          <p:nvPr/>
        </p:nvSpPr>
        <p:spPr bwMode="auto">
          <a:xfrm>
            <a:off x="204576" y="1298046"/>
            <a:ext cx="3740890"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r>
              <a:rPr lang="en-US" altLang="en-US" dirty="0"/>
              <a:t>Knowing and Artist’s life can affect how we read an image</a:t>
            </a:r>
          </a:p>
        </p:txBody>
      </p:sp>
    </p:spTree>
    <p:extLst>
      <p:ext uri="{BB962C8B-B14F-4D97-AF65-F5344CB8AC3E}">
        <p14:creationId xmlns:p14="http://schemas.microsoft.com/office/powerpoint/2010/main" val="20553847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1255976" y="802861"/>
            <a:ext cx="4462463" cy="1143000"/>
          </a:xfrm>
        </p:spPr>
        <p:txBody>
          <a:bodyPr/>
          <a:lstStyle/>
          <a:p>
            <a:pPr eaLnBrk="1" hangingPunct="1"/>
            <a:r>
              <a:rPr lang="en-GB" altLang="en-US" dirty="0">
                <a:latin typeface="Helvetica" charset="0"/>
              </a:rPr>
              <a:t>Conclusion</a:t>
            </a:r>
          </a:p>
        </p:txBody>
      </p:sp>
      <p:sp>
        <p:nvSpPr>
          <p:cNvPr id="99330" name="Rectangle 4"/>
          <p:cNvSpPr>
            <a:spLocks noGrp="1" noChangeArrowheads="1"/>
          </p:cNvSpPr>
          <p:nvPr>
            <p:ph idx="1"/>
          </p:nvPr>
        </p:nvSpPr>
        <p:spPr>
          <a:xfrm>
            <a:off x="1255976" y="2397919"/>
            <a:ext cx="9680047" cy="2062162"/>
          </a:xfrm>
        </p:spPr>
        <p:txBody>
          <a:bodyPr>
            <a:normAutofit lnSpcReduction="10000"/>
          </a:bodyPr>
          <a:lstStyle/>
          <a:p>
            <a:pPr marL="0" indent="0">
              <a:buNone/>
            </a:pPr>
            <a:r>
              <a:rPr lang="en-GB" altLang="en-US" dirty="0">
                <a:latin typeface="Arial" panose="020B0604020202020204" pitchFamily="34" charset="0"/>
                <a:cs typeface="Arial" panose="020B0604020202020204" pitchFamily="34" charset="0"/>
              </a:rPr>
              <a:t>Understanding semiotics and its rules and conventions helps us read art and design more effectively. </a:t>
            </a:r>
          </a:p>
          <a:p>
            <a:pPr marL="0" indent="0">
              <a:buNone/>
            </a:pPr>
            <a:r>
              <a:rPr lang="en-GB" altLang="en-US" dirty="0">
                <a:latin typeface="Arial" panose="020B0604020202020204" pitchFamily="34" charset="0"/>
                <a:cs typeface="Arial" panose="020B0604020202020204" pitchFamily="34" charset="0"/>
              </a:rPr>
              <a:t>It helps us to decode images as well as to include wider information within the images that we produce as artist and designers.</a:t>
            </a:r>
          </a:p>
        </p:txBody>
      </p:sp>
    </p:spTree>
    <p:extLst>
      <p:ext uri="{BB962C8B-B14F-4D97-AF65-F5344CB8AC3E}">
        <p14:creationId xmlns:p14="http://schemas.microsoft.com/office/powerpoint/2010/main" val="3500250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43419-D799-EE48-B1D8-50E992008A44}"/>
              </a:ext>
            </a:extLst>
          </p:cNvPr>
          <p:cNvSpPr>
            <a:spLocks noGrp="1"/>
          </p:cNvSpPr>
          <p:nvPr>
            <p:ph type="title"/>
          </p:nvPr>
        </p:nvSpPr>
        <p:spPr>
          <a:xfrm>
            <a:off x="397933" y="99571"/>
            <a:ext cx="10515600" cy="893207"/>
          </a:xfrm>
        </p:spPr>
        <p:txBody>
          <a:bodyPr/>
          <a:lstStyle/>
          <a:p>
            <a:r>
              <a:rPr lang="en-GB" b="1" dirty="0"/>
              <a:t>Key semiotic terms</a:t>
            </a:r>
            <a:endParaRPr lang="en-US" dirty="0"/>
          </a:p>
        </p:txBody>
      </p:sp>
      <p:sp>
        <p:nvSpPr>
          <p:cNvPr id="3" name="Content Placeholder 2">
            <a:extLst>
              <a:ext uri="{FF2B5EF4-FFF2-40B4-BE49-F238E27FC236}">
                <a16:creationId xmlns:a16="http://schemas.microsoft.com/office/drawing/2014/main" id="{4903A9D6-0BCF-2946-909C-E65B5595EE7A}"/>
              </a:ext>
            </a:extLst>
          </p:cNvPr>
          <p:cNvSpPr>
            <a:spLocks noGrp="1"/>
          </p:cNvSpPr>
          <p:nvPr>
            <p:ph idx="1"/>
          </p:nvPr>
        </p:nvSpPr>
        <p:spPr>
          <a:xfrm>
            <a:off x="271849" y="992778"/>
            <a:ext cx="12106418" cy="5734594"/>
          </a:xfrm>
        </p:spPr>
        <p:txBody>
          <a:bodyPr>
            <a:noAutofit/>
          </a:bodyPr>
          <a:lstStyle/>
          <a:p>
            <a:r>
              <a:rPr lang="en-GB" sz="2100" dirty="0">
                <a:latin typeface="Arial" panose="020B0604020202020204" pitchFamily="34" charset="0"/>
                <a:cs typeface="Arial" panose="020B0604020202020204" pitchFamily="34" charset="0"/>
              </a:rPr>
              <a:t>Sign 				Together the signifier and the signified make the sign. </a:t>
            </a:r>
          </a:p>
          <a:p>
            <a:r>
              <a:rPr lang="en-GB" sz="2100" dirty="0">
                <a:latin typeface="Arial" panose="020B0604020202020204" pitchFamily="34" charset="0"/>
                <a:cs typeface="Arial" panose="020B0604020202020204" pitchFamily="34" charset="0"/>
              </a:rPr>
              <a:t>Signifier 			The physical thing , material thing that signifies, e.g., words on a 					page, a facial expression, an image. </a:t>
            </a:r>
          </a:p>
          <a:p>
            <a:r>
              <a:rPr lang="en-GB" sz="2100" dirty="0">
                <a:latin typeface="Arial" panose="020B0604020202020204" pitchFamily="34" charset="0"/>
                <a:cs typeface="Arial" panose="020B0604020202020204" pitchFamily="34" charset="0"/>
              </a:rPr>
              <a:t>Signified 			The meaning that is intended from a signifier </a:t>
            </a:r>
          </a:p>
          <a:p>
            <a:r>
              <a:rPr lang="en-GB" sz="2100" dirty="0">
                <a:latin typeface="Arial" panose="020B0604020202020204" pitchFamily="34" charset="0"/>
                <a:cs typeface="Arial" panose="020B0604020202020204" pitchFamily="34" charset="0"/>
              </a:rPr>
              <a:t>Symbolic (arbitrary) signs: 	signs where the relation between signifier and signified is 						purely conventional and culturally specific, e.g., most words.</a:t>
            </a:r>
          </a:p>
          <a:p>
            <a:r>
              <a:rPr lang="en-GB" sz="2100" dirty="0">
                <a:latin typeface="Arial" panose="020B0604020202020204" pitchFamily="34" charset="0"/>
                <a:cs typeface="Arial" panose="020B0604020202020204" pitchFamily="34" charset="0"/>
              </a:rPr>
              <a:t>Denotation 			The literal meaning of a sign or code e.g. the word "rose" 						signifies a particular kind of flower.</a:t>
            </a:r>
          </a:p>
          <a:p>
            <a:r>
              <a:rPr lang="en-GB" sz="2100" dirty="0">
                <a:latin typeface="Arial" panose="020B0604020202020204" pitchFamily="34" charset="0"/>
                <a:cs typeface="Arial" panose="020B0604020202020204" pitchFamily="34" charset="0"/>
              </a:rPr>
              <a:t>Connotation 			The symbolic/abstract meaning or intention created by a 						sign e.g., the word "rose" signifies passion.</a:t>
            </a:r>
          </a:p>
          <a:p>
            <a:r>
              <a:rPr lang="en-GB" sz="2100" dirty="0">
                <a:latin typeface="Arial" panose="020B0604020202020204" pitchFamily="34" charset="0"/>
                <a:cs typeface="Arial" panose="020B0604020202020204" pitchFamily="34" charset="0"/>
              </a:rPr>
              <a:t>Code 			A system used to create meaning. Codes are where 							semiotics and social structure and values connect. </a:t>
            </a:r>
          </a:p>
          <a:p>
            <a:r>
              <a:rPr lang="en-GB" sz="2100" dirty="0">
                <a:latin typeface="Arial" panose="020B0604020202020204" pitchFamily="34" charset="0"/>
                <a:cs typeface="Arial" panose="020B0604020202020204" pitchFamily="34" charset="0"/>
              </a:rPr>
              <a:t>Decoding 			When audiences interpret a text </a:t>
            </a:r>
          </a:p>
          <a:p>
            <a:r>
              <a:rPr lang="en-GB" sz="2100" dirty="0">
                <a:latin typeface="Arial" panose="020B0604020202020204" pitchFamily="34" charset="0"/>
                <a:cs typeface="Arial" panose="020B0604020202020204" pitchFamily="34" charset="0"/>
              </a:rPr>
              <a:t>Encoding 			The intended meaning in a text</a:t>
            </a:r>
          </a:p>
          <a:p>
            <a:r>
              <a:rPr lang="en-GB" sz="2100" dirty="0">
                <a:latin typeface="Arial" panose="020B0604020202020204" pitchFamily="34" charset="0"/>
                <a:cs typeface="Arial" panose="020B0604020202020204" pitchFamily="34" charset="0"/>
              </a:rPr>
              <a:t>Myth 				The way in which certain signs contribute to ideologies in 						our society. e.g., the cowboy myth, the romance myth</a:t>
            </a:r>
          </a:p>
        </p:txBody>
      </p:sp>
      <p:sp>
        <p:nvSpPr>
          <p:cNvPr id="4" name="TextBox 3">
            <a:extLst>
              <a:ext uri="{FF2B5EF4-FFF2-40B4-BE49-F238E27FC236}">
                <a16:creationId xmlns:a16="http://schemas.microsoft.com/office/drawing/2014/main" id="{0212D0E4-C325-5B4F-B5E6-6E8EFDE00DDE}"/>
              </a:ext>
            </a:extLst>
          </p:cNvPr>
          <p:cNvSpPr txBox="1"/>
          <p:nvPr/>
        </p:nvSpPr>
        <p:spPr>
          <a:xfrm>
            <a:off x="6769100" y="8890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594682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3374</TotalTime>
  <Words>2441</Words>
  <Application>Microsoft Macintosh PowerPoint</Application>
  <PresentationFormat>Widescreen</PresentationFormat>
  <Paragraphs>174</Paragraphs>
  <Slides>49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Calibri Light</vt:lpstr>
      <vt:lpstr>Helvetica</vt:lpstr>
      <vt:lpstr>Linux Libertine</vt:lpstr>
      <vt:lpstr>Ropa Sans</vt:lpstr>
      <vt:lpstr>Office Theme</vt:lpstr>
      <vt:lpstr>Semiotics </vt:lpstr>
      <vt:lpstr>Semiotics Use of signs and symbols in Creative visual language and their use or interpretation. </vt:lpstr>
      <vt:lpstr>PowerPoint Presentation</vt:lpstr>
      <vt:lpstr>PowerPoint Presentation</vt:lpstr>
      <vt:lpstr>PowerPoint Presentation</vt:lpstr>
      <vt:lpstr>PowerPoint Presentation</vt:lpstr>
      <vt:lpstr>PowerPoint Presentation</vt:lpstr>
      <vt:lpstr>Context is everything</vt:lpstr>
      <vt:lpstr>Why are they important? </vt:lpstr>
      <vt:lpstr>What is Semiotics? </vt:lpstr>
      <vt:lpstr>There are three main areas to semiotics </vt:lpstr>
      <vt:lpstr>Symbolic codes : Signs</vt:lpstr>
      <vt:lpstr>PowerPoint Presentation</vt:lpstr>
      <vt:lpstr>PowerPoint Presentation</vt:lpstr>
      <vt:lpstr>Ferdinand de Saussure </vt:lpstr>
      <vt:lpstr>Saussure</vt:lpstr>
      <vt:lpstr>PowerPoint Presentation</vt:lpstr>
      <vt:lpstr>PowerPoint Presentation</vt:lpstr>
      <vt:lpstr>Saussure</vt:lpstr>
      <vt:lpstr>PowerPoint Presentation</vt:lpstr>
      <vt:lpstr>Ferdinand de Saussure</vt:lpstr>
      <vt:lpstr>PowerPoint Presentation</vt:lpstr>
      <vt:lpstr>PowerPoint Presentation</vt:lpstr>
      <vt:lpstr>PowerPoint Presentation</vt:lpstr>
      <vt:lpstr>Icon</vt:lpstr>
      <vt:lpstr>Index</vt:lpstr>
      <vt:lpstr>Symbol</vt:lpstr>
      <vt:lpstr>Others to look at in the study of semiotic theory</vt:lpstr>
      <vt:lpstr>Berger (1972) Ways of Seeing </vt:lpstr>
      <vt:lpstr>PowerPoint Presentation</vt:lpstr>
      <vt:lpstr>PowerPoint Presentation</vt:lpstr>
      <vt:lpstr>PowerPoint Presentation</vt:lpstr>
      <vt:lpstr>Is there a pipe in this painting?</vt:lpstr>
      <vt:lpstr>Answer:</vt:lpstr>
      <vt:lpstr>Roland Barthes</vt:lpstr>
      <vt:lpstr>Roland Barthes</vt:lpstr>
      <vt:lpstr>PowerPoint Presentation</vt:lpstr>
      <vt:lpstr>PowerPoint Presentation</vt:lpstr>
      <vt:lpstr>PowerPoint Presentation</vt:lpstr>
      <vt:lpstr>PowerPoint Presentation</vt:lpstr>
      <vt:lpstr>Use of Signs in image Composition</vt:lpstr>
      <vt:lpstr>PowerPoint Presentation</vt:lpstr>
      <vt:lpstr>The Treachery of Images</vt:lpstr>
      <vt:lpstr>Placing something on top of a picture tends to idealise it</vt:lpstr>
      <vt:lpstr>Placing something in the middle gives the image prominence e.g.  map of the world. </vt:lpstr>
      <vt:lpstr>PowerPoint Presentation</vt:lpstr>
      <vt:lpstr>PowerPoint Presentation</vt:lpstr>
      <vt:lpstr>Conclusion</vt:lpstr>
      <vt:lpstr>Key semiotic terms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Semiotics </dc:title>
  <dc:creator>Martin Bush</dc:creator>
  <cp:lastModifiedBy>Chris Harrendence</cp:lastModifiedBy>
  <cp:revision>64</cp:revision>
  <cp:lastPrinted>2020-10-06T08:20:25Z</cp:lastPrinted>
  <dcterms:created xsi:type="dcterms:W3CDTF">2020-08-05T15:18:51Z</dcterms:created>
  <dcterms:modified xsi:type="dcterms:W3CDTF">2023-11-07T09:03:17Z</dcterms:modified>
</cp:coreProperties>
</file>