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custom-properties+xml" PartName="/docProps/custom.xml"/>
  <Override ContentType="application/binary" PartName="/ppt/metadata"/>
  <Override ContentType="application/vnd.openxmlformats-officedocument.presentationml.notesMaster+xml" PartName="/ppt/notesMasters/notesMaster1.xml"/>
  <Override ContentType="application/vnd.openxmlformats-officedocument.presentationml.presProps+xml" PartName="/ppt/presProps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</p:sldIdLst>
  <p:sldSz cy="7772400" cx="10058400"/>
  <p:notesSz cx="6858000" cy="9144000"/>
  <p:embeddedFontLst>
    <p:embeddedFont>
      <p:font typeface="Quattrocento Sans"/>
      <p:regular r:id="rId24"/>
      <p:bold r:id="rId25"/>
      <p:italic r:id="rId26"/>
      <p:boldItalic r:id="rId27"/>
    </p:embeddedFont>
    <p:embeddedFont>
      <p:font typeface="Gill Sans"/>
      <p:regular r:id="rId28"/>
      <p:bold r:id="rId29"/>
    </p:embeddedFont>
    <p:embeddedFont>
      <p:font typeface="Century Gothic"/>
      <p:regular r:id="rId30"/>
      <p:bold r:id="rId31"/>
      <p:italic r:id="rId32"/>
      <p:boldItalic r:id="rId3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088">
          <p15:clr>
            <a:srgbClr val="A4A3A4"/>
          </p15:clr>
        </p15:guide>
        <p15:guide id="2" orient="horz" pos="2784">
          <p15:clr>
            <a:srgbClr val="A4A3A4"/>
          </p15:clr>
        </p15:guide>
        <p15:guide id="3" orient="horz" pos="576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GoogleSlidesCustomDataVersion2">
      <go:slidesCustomData xmlns:go="http://customooxmlschemas.google.com/" r:id="rId34" roundtripDataSignature="AMtx7mgtvUxIZ0GbZTuPYQn5rPwq4ZUmy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93434515-2A15-41B9-B220-64AC0BEA8478}">
  <a:tblStyle styleId="{93434515-2A15-41B9-B220-64AC0BEA847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088" orient="horz"/>
        <p:guide pos="2784" orient="horz"/>
        <p:guide pos="576" orient="horz"/>
        <p:guide pos="3168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font" Target="fonts/QuattrocentoSans-regular.fntdata"/><Relationship Id="rId23" Type="http://schemas.openxmlformats.org/officeDocument/2006/relationships/slide" Target="slides/slide1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QuattrocentoSans-italic.fntdata"/><Relationship Id="rId25" Type="http://schemas.openxmlformats.org/officeDocument/2006/relationships/font" Target="fonts/QuattrocentoSans-bold.fntdata"/><Relationship Id="rId28" Type="http://schemas.openxmlformats.org/officeDocument/2006/relationships/font" Target="fonts/GillSans-regular.fntdata"/><Relationship Id="rId27" Type="http://schemas.openxmlformats.org/officeDocument/2006/relationships/font" Target="fonts/QuattrocentoSans-bold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GillSans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CenturyGothic-bold.fntdata"/><Relationship Id="rId30" Type="http://schemas.openxmlformats.org/officeDocument/2006/relationships/font" Target="fonts/CenturyGothic-regular.fntdata"/><Relationship Id="rId11" Type="http://schemas.openxmlformats.org/officeDocument/2006/relationships/slide" Target="slides/slide5.xml"/><Relationship Id="rId33" Type="http://schemas.openxmlformats.org/officeDocument/2006/relationships/font" Target="fonts/CenturyGothic-boldItalic.fntdata"/><Relationship Id="rId10" Type="http://schemas.openxmlformats.org/officeDocument/2006/relationships/slide" Target="slides/slide4.xml"/><Relationship Id="rId32" Type="http://schemas.openxmlformats.org/officeDocument/2006/relationships/font" Target="fonts/CenturyGothic-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34" Type="http://customschemas.google.com/relationships/presentationmetadata" Target="metadata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8" name="Google Shape;5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" name="Google Shape;66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" name="Google Shape;74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4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2" name="Google Shape;82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Google Shape;83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0" name="Google Shape;13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9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0" name="Google Shape;150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0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2" name="Google Shape;172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1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1" name="Google Shape;181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2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0" name="Google Shape;210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3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0" name="Google Shape;220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4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0" name="Google Shape;230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1" name="Google Shape;231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15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4" name="Google Shape;244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5" name="Google Shape;245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6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2" name="Google Shape;252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7:notes"/>
          <p:cNvSpPr/>
          <p:nvPr>
            <p:ph idx="2" type="sldImg"/>
          </p:nvPr>
        </p:nvSpPr>
        <p:spPr>
          <a:xfrm>
            <a:off x="1431925" y="1143000"/>
            <a:ext cx="399415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0" name="Google Shape;260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utside Layout 1">
  <p:cSld name="Outside Layout 1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9"/>
          <p:cNvSpPr/>
          <p:nvPr/>
        </p:nvSpPr>
        <p:spPr>
          <a:xfrm>
            <a:off x="0" y="3319272"/>
            <a:ext cx="10058400" cy="445312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5" name="Google Shape;15;p19"/>
          <p:cNvSpPr txBox="1"/>
          <p:nvPr>
            <p:ph type="ctrTitle"/>
          </p:nvPr>
        </p:nvSpPr>
        <p:spPr>
          <a:xfrm>
            <a:off x="6925038" y="3575303"/>
            <a:ext cx="2889504" cy="288386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Century Gothic"/>
              <a:buNone/>
              <a:defRPr b="0" sz="40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9"/>
          <p:cNvSpPr txBox="1"/>
          <p:nvPr>
            <p:ph idx="1" type="subTitle"/>
          </p:nvPr>
        </p:nvSpPr>
        <p:spPr>
          <a:xfrm>
            <a:off x="6925038" y="6530864"/>
            <a:ext cx="2889504" cy="4530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pc="300" sz="12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50"/>
              <a:buNone/>
              <a:defRPr sz="165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485"/>
              <a:buNone/>
              <a:defRPr sz="1485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320"/>
              <a:buNone/>
              <a:defRPr sz="132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320"/>
              <a:buNone/>
              <a:defRPr sz="132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9pPr>
          </a:lstStyle>
          <a:p/>
        </p:txBody>
      </p:sp>
      <p:sp>
        <p:nvSpPr>
          <p:cNvPr id="17" name="Google Shape;17;p19"/>
          <p:cNvSpPr/>
          <p:nvPr>
            <p:ph idx="2" type="pic"/>
          </p:nvPr>
        </p:nvSpPr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sp>
      <p:sp>
        <p:nvSpPr>
          <p:cNvPr id="18" name="Google Shape;18;p19"/>
          <p:cNvSpPr txBox="1"/>
          <p:nvPr>
            <p:ph idx="3" type="body"/>
          </p:nvPr>
        </p:nvSpPr>
        <p:spPr>
          <a:xfrm>
            <a:off x="224791" y="3575303"/>
            <a:ext cx="2898647" cy="444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" name="Google Shape;19;p19"/>
          <p:cNvSpPr txBox="1"/>
          <p:nvPr>
            <p:ph idx="4" type="body"/>
          </p:nvPr>
        </p:nvSpPr>
        <p:spPr>
          <a:xfrm>
            <a:off x="228600" y="4087368"/>
            <a:ext cx="2893612" cy="33911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9"/>
          <p:cNvSpPr txBox="1"/>
          <p:nvPr>
            <p:ph idx="5" type="body"/>
          </p:nvPr>
        </p:nvSpPr>
        <p:spPr>
          <a:xfrm>
            <a:off x="3572003" y="3554097"/>
            <a:ext cx="2898647" cy="444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" name="Google Shape;21;p19"/>
          <p:cNvSpPr txBox="1"/>
          <p:nvPr>
            <p:ph idx="6" type="body"/>
          </p:nvPr>
        </p:nvSpPr>
        <p:spPr>
          <a:xfrm>
            <a:off x="3577038" y="4087368"/>
            <a:ext cx="2893612" cy="17416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" name="Google Shape;22;p19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>
            <a:lvl1pPr lvl="0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>
              <a:buNone/>
              <a:defRPr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utside Layout 2">
  <p:cSld name="Outside Layout 2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0"/>
          <p:cNvSpPr/>
          <p:nvPr/>
        </p:nvSpPr>
        <p:spPr>
          <a:xfrm>
            <a:off x="-2400" y="0"/>
            <a:ext cx="3355200" cy="7772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5" name="Google Shape;25;p20"/>
          <p:cNvSpPr txBox="1"/>
          <p:nvPr>
            <p:ph type="ctrTitle"/>
          </p:nvPr>
        </p:nvSpPr>
        <p:spPr>
          <a:xfrm>
            <a:off x="6925038" y="4713694"/>
            <a:ext cx="2889504" cy="177016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Century Gothic"/>
              <a:buNone/>
              <a:defRPr b="0" sz="4000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20"/>
          <p:cNvSpPr txBox="1"/>
          <p:nvPr>
            <p:ph idx="1" type="subTitle"/>
          </p:nvPr>
        </p:nvSpPr>
        <p:spPr>
          <a:xfrm>
            <a:off x="6925038" y="6530864"/>
            <a:ext cx="2889504" cy="4530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200"/>
              <a:buNone/>
              <a:defRPr spc="300" sz="1200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50"/>
              <a:buNone/>
              <a:defRPr sz="165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485"/>
              <a:buNone/>
              <a:defRPr sz="1485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320"/>
              <a:buNone/>
              <a:defRPr sz="132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320"/>
              <a:buNone/>
              <a:defRPr sz="132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  <a:defRPr sz="1320"/>
            </a:lvl9pPr>
          </a:lstStyle>
          <a:p/>
        </p:txBody>
      </p:sp>
      <p:sp>
        <p:nvSpPr>
          <p:cNvPr id="27" name="Google Shape;27;p20"/>
          <p:cNvSpPr/>
          <p:nvPr/>
        </p:nvSpPr>
        <p:spPr>
          <a:xfrm>
            <a:off x="3355200" y="3886200"/>
            <a:ext cx="3348000" cy="388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8" name="Google Shape;28;p20"/>
          <p:cNvSpPr txBox="1"/>
          <p:nvPr>
            <p:ph idx="2" type="body"/>
          </p:nvPr>
        </p:nvSpPr>
        <p:spPr>
          <a:xfrm>
            <a:off x="228600" y="282102"/>
            <a:ext cx="2894013" cy="166342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>
                <a:solidFill>
                  <a:schemeClr val="lt1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>
                <a:solidFill>
                  <a:schemeClr val="lt1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20"/>
          <p:cNvSpPr txBox="1"/>
          <p:nvPr>
            <p:ph idx="3" type="body"/>
          </p:nvPr>
        </p:nvSpPr>
        <p:spPr>
          <a:xfrm>
            <a:off x="228600" y="2044385"/>
            <a:ext cx="2893612" cy="48070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" name="Google Shape;30;p20"/>
          <p:cNvSpPr/>
          <p:nvPr>
            <p:ph idx="4" type="pic"/>
          </p:nvPr>
        </p:nvSpPr>
        <p:spPr>
          <a:xfrm>
            <a:off x="3352801" y="0"/>
            <a:ext cx="6705600" cy="4419600"/>
          </a:xfrm>
          <a:prstGeom prst="rect">
            <a:avLst/>
          </a:prstGeom>
          <a:noFill/>
          <a:ln>
            <a:noFill/>
          </a:ln>
        </p:spPr>
      </p:sp>
      <p:sp>
        <p:nvSpPr>
          <p:cNvPr id="31" name="Google Shape;31;p20"/>
          <p:cNvSpPr txBox="1"/>
          <p:nvPr>
            <p:ph idx="5" type="body"/>
          </p:nvPr>
        </p:nvSpPr>
        <p:spPr>
          <a:xfrm>
            <a:off x="3576213" y="4521461"/>
            <a:ext cx="2898647" cy="6704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b="0" sz="2400" cap="none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20"/>
          <p:cNvSpPr txBox="1"/>
          <p:nvPr>
            <p:ph idx="6" type="body"/>
          </p:nvPr>
        </p:nvSpPr>
        <p:spPr>
          <a:xfrm>
            <a:off x="3577038" y="5216093"/>
            <a:ext cx="2893612" cy="17416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  <a:defRPr sz="1100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20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>
            <a:lvl1pPr lvl="0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nside Layout 1">
  <p:cSld name="Inside Layout 1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21"/>
          <p:cNvSpPr/>
          <p:nvPr/>
        </p:nvSpPr>
        <p:spPr>
          <a:xfrm>
            <a:off x="6704476" y="3331758"/>
            <a:ext cx="3360592" cy="444064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6" name="Google Shape;36;p21"/>
          <p:cNvSpPr/>
          <p:nvPr/>
        </p:nvSpPr>
        <p:spPr>
          <a:xfrm>
            <a:off x="-17710" y="3329078"/>
            <a:ext cx="3360592" cy="44433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7" name="Google Shape;37;p21"/>
          <p:cNvSpPr txBox="1"/>
          <p:nvPr>
            <p:ph type="title"/>
          </p:nvPr>
        </p:nvSpPr>
        <p:spPr>
          <a:xfrm>
            <a:off x="228600" y="3886200"/>
            <a:ext cx="2804477" cy="4753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b="0" sz="24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21"/>
          <p:cNvSpPr/>
          <p:nvPr>
            <p:ph idx="2" type="pic"/>
          </p:nvPr>
        </p:nvSpPr>
        <p:spPr>
          <a:xfrm>
            <a:off x="0" y="1340"/>
            <a:ext cx="3342882" cy="3329078"/>
          </a:xfrm>
          <a:prstGeom prst="rect">
            <a:avLst/>
          </a:prstGeom>
          <a:noFill/>
          <a:ln>
            <a:noFill/>
          </a:ln>
        </p:spPr>
      </p:sp>
      <p:sp>
        <p:nvSpPr>
          <p:cNvPr id="39" name="Google Shape;39;p21"/>
          <p:cNvSpPr txBox="1"/>
          <p:nvPr>
            <p:ph idx="1" type="body"/>
          </p:nvPr>
        </p:nvSpPr>
        <p:spPr>
          <a:xfrm>
            <a:off x="228600" y="4410389"/>
            <a:ext cx="2804477" cy="31148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  <a:defRPr sz="12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21"/>
          <p:cNvSpPr txBox="1"/>
          <p:nvPr>
            <p:ph idx="3" type="body"/>
          </p:nvPr>
        </p:nvSpPr>
        <p:spPr>
          <a:xfrm>
            <a:off x="3597760" y="0"/>
            <a:ext cx="2895600" cy="65314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0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 b="0" sz="2400">
                <a:solidFill>
                  <a:schemeClr val="dk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21"/>
          <p:cNvSpPr txBox="1"/>
          <p:nvPr>
            <p:ph idx="4" type="body"/>
          </p:nvPr>
        </p:nvSpPr>
        <p:spPr>
          <a:xfrm>
            <a:off x="3597442" y="653143"/>
            <a:ext cx="2895600" cy="34736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21"/>
          <p:cNvSpPr/>
          <p:nvPr>
            <p:ph idx="5" type="pic"/>
          </p:nvPr>
        </p:nvSpPr>
        <p:spPr>
          <a:xfrm>
            <a:off x="3355975" y="4471779"/>
            <a:ext cx="3348000" cy="3300621"/>
          </a:xfrm>
          <a:prstGeom prst="rect">
            <a:avLst/>
          </a:prstGeom>
          <a:noFill/>
          <a:ln>
            <a:noFill/>
          </a:ln>
        </p:spPr>
      </p:sp>
      <p:sp>
        <p:nvSpPr>
          <p:cNvPr id="43" name="Google Shape;43;p21"/>
          <p:cNvSpPr/>
          <p:nvPr>
            <p:ph idx="6" type="pic"/>
          </p:nvPr>
        </p:nvSpPr>
        <p:spPr>
          <a:xfrm>
            <a:off x="6703975" y="0"/>
            <a:ext cx="3354425" cy="3329078"/>
          </a:xfrm>
          <a:prstGeom prst="rect">
            <a:avLst/>
          </a:prstGeom>
          <a:noFill/>
          <a:ln>
            <a:noFill/>
          </a:ln>
        </p:spPr>
      </p:sp>
      <p:sp>
        <p:nvSpPr>
          <p:cNvPr id="44" name="Google Shape;44;p21"/>
          <p:cNvSpPr txBox="1"/>
          <p:nvPr>
            <p:ph idx="7" type="body"/>
          </p:nvPr>
        </p:nvSpPr>
        <p:spPr>
          <a:xfrm>
            <a:off x="6952615" y="4350709"/>
            <a:ext cx="2887103" cy="31148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nside Layout 2">
  <p:cSld name="Inside Layout 2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2"/>
          <p:cNvSpPr/>
          <p:nvPr/>
        </p:nvSpPr>
        <p:spPr>
          <a:xfrm>
            <a:off x="0" y="0"/>
            <a:ext cx="3355974" cy="44433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47" name="Google Shape;47;p22"/>
          <p:cNvSpPr/>
          <p:nvPr/>
        </p:nvSpPr>
        <p:spPr>
          <a:xfrm>
            <a:off x="6702425" y="0"/>
            <a:ext cx="3355975" cy="44433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48" name="Google Shape;48;p22"/>
          <p:cNvSpPr txBox="1"/>
          <p:nvPr>
            <p:ph type="title"/>
          </p:nvPr>
        </p:nvSpPr>
        <p:spPr>
          <a:xfrm>
            <a:off x="228601" y="89036"/>
            <a:ext cx="2862734" cy="7594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b="0" sz="2400" cap="none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22"/>
          <p:cNvSpPr txBox="1"/>
          <p:nvPr>
            <p:ph idx="1" type="body"/>
          </p:nvPr>
        </p:nvSpPr>
        <p:spPr>
          <a:xfrm>
            <a:off x="228600" y="848535"/>
            <a:ext cx="2864802" cy="350575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Arial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28600" lvl="1" marL="9144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28600" lvl="2" marL="13716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28600" lvl="3" marL="18288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28600" lvl="4" marL="22860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22"/>
          <p:cNvSpPr/>
          <p:nvPr>
            <p:ph idx="2" type="pic"/>
          </p:nvPr>
        </p:nvSpPr>
        <p:spPr>
          <a:xfrm>
            <a:off x="0" y="4443322"/>
            <a:ext cx="3348000" cy="3329078"/>
          </a:xfrm>
          <a:prstGeom prst="rect">
            <a:avLst/>
          </a:prstGeom>
          <a:noFill/>
          <a:ln>
            <a:noFill/>
          </a:ln>
        </p:spPr>
      </p:sp>
      <p:sp>
        <p:nvSpPr>
          <p:cNvPr id="51" name="Google Shape;51;p22"/>
          <p:cNvSpPr/>
          <p:nvPr>
            <p:ph idx="3" type="pic"/>
          </p:nvPr>
        </p:nvSpPr>
        <p:spPr>
          <a:xfrm>
            <a:off x="3355975" y="-1"/>
            <a:ext cx="3348000" cy="3300621"/>
          </a:xfrm>
          <a:prstGeom prst="rect">
            <a:avLst/>
          </a:prstGeom>
          <a:noFill/>
          <a:ln>
            <a:noFill/>
          </a:ln>
        </p:spPr>
      </p:sp>
      <p:sp>
        <p:nvSpPr>
          <p:cNvPr id="52" name="Google Shape;52;p22"/>
          <p:cNvSpPr txBox="1"/>
          <p:nvPr>
            <p:ph idx="4" type="body"/>
          </p:nvPr>
        </p:nvSpPr>
        <p:spPr>
          <a:xfrm>
            <a:off x="3581400" y="3554730"/>
            <a:ext cx="2895599" cy="398907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3" name="Google Shape;53;p22"/>
          <p:cNvSpPr txBox="1"/>
          <p:nvPr>
            <p:ph idx="5" type="body"/>
          </p:nvPr>
        </p:nvSpPr>
        <p:spPr>
          <a:xfrm>
            <a:off x="6929400" y="89036"/>
            <a:ext cx="2898647" cy="6704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b="0" sz="2400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4" name="Google Shape;54;p22"/>
          <p:cNvSpPr txBox="1"/>
          <p:nvPr>
            <p:ph idx="6" type="body"/>
          </p:nvPr>
        </p:nvSpPr>
        <p:spPr>
          <a:xfrm>
            <a:off x="6931151" y="848535"/>
            <a:ext cx="2898647" cy="350575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98450" lvl="0" marL="45720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100"/>
              <a:buChar char="•"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298450" lvl="1" marL="9144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Char char="•"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298450" lvl="2" marL="13716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Char char="•"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98450" lvl="3" marL="18288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Char char="•"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98450" lvl="4" marL="2286000" algn="l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100"/>
              <a:buChar char="•"/>
              <a:defRPr sz="110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5" name="Google Shape;55;p22"/>
          <p:cNvSpPr/>
          <p:nvPr>
            <p:ph idx="7" type="pic"/>
          </p:nvPr>
        </p:nvSpPr>
        <p:spPr>
          <a:xfrm>
            <a:off x="6710400" y="4443322"/>
            <a:ext cx="3348000" cy="3329078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8"/>
          <p:cNvSpPr txBox="1"/>
          <p:nvPr>
            <p:ph type="title"/>
          </p:nvPr>
        </p:nvSpPr>
        <p:spPr>
          <a:xfrm>
            <a:off x="228600" y="228600"/>
            <a:ext cx="9601199" cy="15017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400"/>
              <a:buFont typeface="Century Gothic"/>
              <a:buNone/>
              <a:defRPr b="1" i="0" sz="44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8"/>
          <p:cNvSpPr txBox="1"/>
          <p:nvPr>
            <p:ph idx="1" type="body"/>
          </p:nvPr>
        </p:nvSpPr>
        <p:spPr>
          <a:xfrm>
            <a:off x="228599" y="2363788"/>
            <a:ext cx="9601199" cy="51800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/>
        </p:txBody>
      </p:sp>
      <p:sp>
        <p:nvSpPr>
          <p:cNvPr id="12" name="Google Shape;12;p18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  <a:noFill/>
          <a:ln>
            <a:noFill/>
          </a:ln>
        </p:spPr>
        <p:txBody>
          <a:bodyPr anchorCtr="0" anchor="t" bIns="101575" lIns="101575" spcFirstLastPara="1" rIns="101575" wrap="square" tIns="101575">
            <a:noAutofit/>
          </a:bodyPr>
          <a:lstStyle>
            <a:lvl1pPr lvl="0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lvl="2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lvl="3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lvl="4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lvl="5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lvl="6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lvl="7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lvl="8" algn="r">
              <a:buNone/>
              <a:defRPr sz="1400">
                <a:solidFill>
                  <a:srgbClr val="3F3F3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pos="2112">
          <p15:clr>
            <a:srgbClr val="F26B43"/>
          </p15:clr>
        </p15:guide>
        <p15:guide id="2" pos="4224">
          <p15:clr>
            <a:srgbClr val="F26B43"/>
          </p15:clr>
        </p15:guide>
        <p15:guide id="3" pos="144">
          <p15:clr>
            <a:srgbClr val="5ACBF0"/>
          </p15:clr>
        </p15:guide>
        <p15:guide id="4" pos="6192">
          <p15:clr>
            <a:srgbClr val="5ACBF0"/>
          </p15:clr>
        </p15:guide>
        <p15:guide id="5" orient="horz" pos="144">
          <p15:clr>
            <a:srgbClr val="5ACBF0"/>
          </p15:clr>
        </p15:guide>
        <p15:guide id="6" orient="horz" pos="4752">
          <p15:clr>
            <a:srgbClr val="5ACBF0"/>
          </p15:clr>
        </p15:guide>
        <p15:guide id="7" pos="1968">
          <p15:clr>
            <a:srgbClr val="5ACBF0"/>
          </p15:clr>
        </p15:guide>
        <p15:guide id="8" pos="2256">
          <p15:clr>
            <a:srgbClr val="5ACBF0"/>
          </p15:clr>
        </p15:guide>
        <p15:guide id="9" pos="4080">
          <p15:clr>
            <a:srgbClr val="5ACBF0"/>
          </p15:clr>
        </p15:guide>
        <p15:guide id="10" pos="4368">
          <p15:clr>
            <a:srgbClr val="5ACBF0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jpg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g"/><Relationship Id="rId4" Type="http://schemas.openxmlformats.org/officeDocument/2006/relationships/image" Target="../media/image6.png"/><Relationship Id="rId5" Type="http://schemas.openxmlformats.org/officeDocument/2006/relationships/image" Target="../media/image2.png"/><Relationship Id="rId6" Type="http://schemas.openxmlformats.org/officeDocument/2006/relationships/image" Target="../media/image7.png"/><Relationship Id="rId7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g"/><Relationship Id="rId4" Type="http://schemas.openxmlformats.org/officeDocument/2006/relationships/image" Target="../media/image3.jpg"/><Relationship Id="rId5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jpg"/><Relationship Id="rId4" Type="http://schemas.openxmlformats.org/officeDocument/2006/relationships/image" Target="../media/image5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jpg"/><Relationship Id="rId4" Type="http://schemas.openxmlformats.org/officeDocument/2006/relationships/image" Target="../media/image10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jpg"/><Relationship Id="rId4" Type="http://schemas.openxmlformats.org/officeDocument/2006/relationships/image" Target="../media/image12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9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9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9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9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61" name="Google Shape;61;p1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"/>
          <p:cNvSpPr txBox="1"/>
          <p:nvPr>
            <p:ph idx="4" type="body"/>
          </p:nvPr>
        </p:nvSpPr>
        <p:spPr>
          <a:xfrm>
            <a:off x="228599" y="4087368"/>
            <a:ext cx="7206521" cy="27481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0000"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Growing Business Modernization Project</a:t>
            </a:r>
            <a:endParaRPr/>
          </a:p>
        </p:txBody>
      </p:sp>
      <p:pic>
        <p:nvPicPr>
          <p:cNvPr id="63" name="Google Shape;63;p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124825" y="2652522"/>
            <a:ext cx="1933575" cy="666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69" name="Google Shape;69;p2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70" name="Google Shape;70;p2"/>
          <p:cNvSpPr txBox="1"/>
          <p:nvPr>
            <p:ph idx="4" type="body"/>
          </p:nvPr>
        </p:nvSpPr>
        <p:spPr>
          <a:xfrm>
            <a:off x="363510" y="3607683"/>
            <a:ext cx="7206521" cy="27481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25000"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Student Name:	Foad  AYYAD - 2432992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Abeer Abdelmagid - 2440089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	            Vitali Terzi – 2439599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                          Constantina luliana Baldovin - 2437708 (slides 4,5,6)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Lecturer’s Name:  Dr. lubukola Adegbite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Module Code: 	 LCLM 5004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Module Name: 	 Managing Business Information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1" name="Google Shape;71;p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124825" y="2652522"/>
            <a:ext cx="1933575" cy="666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77" name="Google Shape;77;p3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3"/>
          <p:cNvSpPr txBox="1"/>
          <p:nvPr>
            <p:ph idx="4" type="body"/>
          </p:nvPr>
        </p:nvSpPr>
        <p:spPr>
          <a:xfrm>
            <a:off x="183627" y="3341822"/>
            <a:ext cx="3984967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25000"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b="1" lang="en-US" sz="8000" u="sng">
                <a:latin typeface="Times New Roman"/>
                <a:ea typeface="Times New Roman"/>
                <a:cs typeface="Times New Roman"/>
                <a:sym typeface="Times New Roman"/>
              </a:rPr>
              <a:t>Table of Contents</a:t>
            </a:r>
            <a:endParaRPr/>
          </a:p>
          <a:p>
            <a:pPr indent="0" lvl="0" marL="0" rtl="0" algn="l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t/>
            </a:r>
            <a:endParaRPr sz="7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2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7600">
                <a:latin typeface="Times New Roman"/>
                <a:ea typeface="Times New Roman"/>
                <a:cs typeface="Times New Roman"/>
                <a:sym typeface="Times New Roman"/>
              </a:rPr>
              <a:t>2-    Information system definition</a:t>
            </a:r>
            <a:endParaRPr/>
          </a:p>
          <a:p>
            <a:pPr indent="0" lvl="0" marL="0" rtl="0" algn="l">
              <a:lnSpc>
                <a:spcPct val="12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7600">
                <a:latin typeface="Times New Roman"/>
                <a:ea typeface="Times New Roman"/>
                <a:cs typeface="Times New Roman"/>
                <a:sym typeface="Times New Roman"/>
              </a:rPr>
              <a:t>3-    Transaction processing system</a:t>
            </a:r>
            <a:endParaRPr/>
          </a:p>
          <a:p>
            <a:pPr indent="0" lvl="0" marL="0" rtl="0" algn="l">
              <a:lnSpc>
                <a:spcPct val="12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7600">
                <a:latin typeface="Times New Roman"/>
                <a:ea typeface="Times New Roman"/>
                <a:cs typeface="Times New Roman"/>
                <a:sym typeface="Times New Roman"/>
              </a:rPr>
              <a:t>4-     Management Information system</a:t>
            </a:r>
            <a:endParaRPr/>
          </a:p>
          <a:p>
            <a:pPr indent="0" lvl="0" marL="0" rtl="0" algn="l">
              <a:lnSpc>
                <a:spcPct val="12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7600">
                <a:latin typeface="Times New Roman"/>
                <a:ea typeface="Times New Roman"/>
                <a:cs typeface="Times New Roman"/>
                <a:sym typeface="Times New Roman"/>
              </a:rPr>
              <a:t>5-    Decision support system</a:t>
            </a:r>
            <a:endParaRPr/>
          </a:p>
          <a:p>
            <a:pPr indent="0" lvl="0" marL="0" rtl="0" algn="l">
              <a:lnSpc>
                <a:spcPct val="12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7600">
                <a:latin typeface="Times New Roman"/>
                <a:ea typeface="Times New Roman"/>
                <a:cs typeface="Times New Roman"/>
                <a:sym typeface="Times New Roman"/>
              </a:rPr>
              <a:t>6-    System comparison 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2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9" name="Google Shape;79;p3"/>
          <p:cNvSpPr txBox="1"/>
          <p:nvPr/>
        </p:nvSpPr>
        <p:spPr>
          <a:xfrm>
            <a:off x="5756224" y="3999767"/>
            <a:ext cx="3821100" cy="2775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    Risk</a:t>
            </a:r>
            <a:endParaRPr/>
          </a:p>
          <a:p>
            <a:pPr indent="-457200" lvl="0" marL="45720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AutoNum type="arabicPeriod" startAt="8"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Risk Mitigation</a:t>
            </a:r>
            <a:endParaRPr/>
          </a:p>
          <a:p>
            <a:pPr indent="-457200" lvl="0" marL="45720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AutoNum type="arabicPeriod" startAt="8"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Case study</a:t>
            </a:r>
            <a:endParaRPr/>
          </a:p>
          <a:p>
            <a:pPr indent="-457200" lvl="0" marL="45720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AutoNum type="arabicPeriod" startAt="8"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Challenge solution</a:t>
            </a:r>
            <a:endParaRPr/>
          </a:p>
          <a:p>
            <a:pPr indent="-457200" lvl="0" marL="45720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AutoNum type="arabicPeriod" startAt="8"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 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&amp; Recommendations</a:t>
            </a:r>
            <a:endParaRPr/>
          </a:p>
          <a:p>
            <a:pPr indent="-457200" lvl="0" marL="45720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AutoNum type="arabicPeriod" startAt="8"/>
            </a:pPr>
            <a:r>
              <a:rPr b="0" i="0" lang="en-US" sz="19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85" name="Google Shape;85;p4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-1"/>
            <a:ext cx="10058400" cy="331376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4"/>
          <p:cNvSpPr txBox="1"/>
          <p:nvPr>
            <p:ph idx="4" type="body"/>
          </p:nvPr>
        </p:nvSpPr>
        <p:spPr>
          <a:xfrm>
            <a:off x="183627" y="3341822"/>
            <a:ext cx="9393761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t/>
            </a:r>
            <a:endParaRPr b="1" sz="8000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7" name="Google Shape;87;p4"/>
          <p:cNvSpPr txBox="1"/>
          <p:nvPr/>
        </p:nvSpPr>
        <p:spPr>
          <a:xfrm>
            <a:off x="177535" y="3367058"/>
            <a:ext cx="9874773" cy="16312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system definition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System integrates people, processes, data, and technology to collect, process, store, and distribute information </a:t>
            </a:r>
            <a:r>
              <a:rPr lang="en-US" sz="1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(Laudon and Laudon, 2024)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</a:b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88" name="Google Shape;88;p4"/>
          <p:cNvGrpSpPr/>
          <p:nvPr/>
        </p:nvGrpSpPr>
        <p:grpSpPr>
          <a:xfrm>
            <a:off x="371774" y="4548540"/>
            <a:ext cx="4449905" cy="2403326"/>
            <a:chOff x="663067" y="0"/>
            <a:chExt cx="4449905" cy="2403326"/>
          </a:xfrm>
        </p:grpSpPr>
        <p:sp>
          <p:nvSpPr>
            <p:cNvPr id="89" name="Google Shape;89;p4"/>
            <p:cNvSpPr/>
            <p:nvPr/>
          </p:nvSpPr>
          <p:spPr>
            <a:xfrm rot="10800000">
              <a:off x="1442918" y="0"/>
              <a:ext cx="3670054" cy="1045380"/>
            </a:xfrm>
            <a:prstGeom prst="homePlate">
              <a:avLst>
                <a:gd fmla="val 50000" name="adj"/>
              </a:avLst>
            </a:prstGeom>
            <a:solidFill>
              <a:srgbClr val="81AFE2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4"/>
            <p:cNvSpPr txBox="1"/>
            <p:nvPr/>
          </p:nvSpPr>
          <p:spPr>
            <a:xfrm>
              <a:off x="1704263" y="0"/>
              <a:ext cx="3408709" cy="10453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9050" lIns="460975" spcFirstLastPara="1" rIns="184900" wrap="square" tIns="990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600"/>
                <a:buFont typeface="Gill Sans"/>
                <a:buNone/>
              </a:pPr>
              <a:r>
                <a:rPr lang="en-US" sz="26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Improve operational efficiency</a:t>
              </a:r>
              <a:endParaRPr/>
            </a:p>
          </p:txBody>
        </p:sp>
        <p:sp>
          <p:nvSpPr>
            <p:cNvPr id="91" name="Google Shape;91;p4"/>
            <p:cNvSpPr/>
            <p:nvPr/>
          </p:nvSpPr>
          <p:spPr>
            <a:xfrm>
              <a:off x="663067" y="512"/>
              <a:ext cx="1045380" cy="1045380"/>
            </a:xfrm>
            <a:prstGeom prst="ellipse">
              <a:avLst/>
            </a:prstGeom>
            <a:solidFill>
              <a:srgbClr val="CCDBF1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4"/>
            <p:cNvSpPr/>
            <p:nvPr/>
          </p:nvSpPr>
          <p:spPr>
            <a:xfrm rot="10800000">
              <a:off x="1185757" y="1357946"/>
              <a:ext cx="3670054" cy="1045380"/>
            </a:xfrm>
            <a:prstGeom prst="homePlate">
              <a:avLst>
                <a:gd fmla="val 50000" name="adj"/>
              </a:avLst>
            </a:prstGeom>
            <a:solidFill>
              <a:srgbClr val="81AFE2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4"/>
            <p:cNvSpPr txBox="1"/>
            <p:nvPr/>
          </p:nvSpPr>
          <p:spPr>
            <a:xfrm>
              <a:off x="1447102" y="1357946"/>
              <a:ext cx="3408709" cy="10453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9050" lIns="460975" spcFirstLastPara="1" rIns="184900" wrap="square" tIns="990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600"/>
                <a:buFont typeface="Gill Sans"/>
                <a:buNone/>
              </a:pPr>
              <a:r>
                <a:rPr lang="en-US" sz="26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Support faster decision-making</a:t>
              </a:r>
              <a:endParaRPr/>
            </a:p>
          </p:txBody>
        </p:sp>
        <p:sp>
          <p:nvSpPr>
            <p:cNvPr id="94" name="Google Shape;94;p4"/>
            <p:cNvSpPr/>
            <p:nvPr/>
          </p:nvSpPr>
          <p:spPr>
            <a:xfrm>
              <a:off x="663067" y="1357946"/>
              <a:ext cx="1045380" cy="1045380"/>
            </a:xfrm>
            <a:prstGeom prst="ellipse">
              <a:avLst/>
            </a:prstGeom>
            <a:solidFill>
              <a:srgbClr val="CCDBF1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descr="Efficiency - Free business and finance icons" id="95" name="Google Shape;95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06937" y="4512537"/>
            <a:ext cx="1253317" cy="110389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ecision making - Free user icons" id="96" name="Google Shape;96;p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206937" y="5884485"/>
            <a:ext cx="1253318" cy="110389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7" name="Google Shape;97;p4"/>
          <p:cNvGrpSpPr/>
          <p:nvPr/>
        </p:nvGrpSpPr>
        <p:grpSpPr>
          <a:xfrm>
            <a:off x="4995651" y="4509828"/>
            <a:ext cx="4192744" cy="2402814"/>
            <a:chOff x="663067" y="512"/>
            <a:chExt cx="4192744" cy="2402814"/>
          </a:xfrm>
        </p:grpSpPr>
        <p:sp>
          <p:nvSpPr>
            <p:cNvPr id="98" name="Google Shape;98;p4"/>
            <p:cNvSpPr/>
            <p:nvPr/>
          </p:nvSpPr>
          <p:spPr>
            <a:xfrm rot="10800000">
              <a:off x="1185757" y="512"/>
              <a:ext cx="3670054" cy="1045380"/>
            </a:xfrm>
            <a:prstGeom prst="homePlate">
              <a:avLst>
                <a:gd fmla="val 50000" name="adj"/>
              </a:avLst>
            </a:prstGeom>
            <a:solidFill>
              <a:srgbClr val="81AFE2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4"/>
            <p:cNvSpPr txBox="1"/>
            <p:nvPr/>
          </p:nvSpPr>
          <p:spPr>
            <a:xfrm>
              <a:off x="1447102" y="512"/>
              <a:ext cx="3408709" cy="10453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460975" spcFirstLastPara="1" rIns="170675" wrap="square" tIns="914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400"/>
                <a:buFont typeface="Gill Sans"/>
                <a:buNone/>
              </a:pPr>
              <a:r>
                <a:rPr lang="en-US" sz="2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Enhance customer experience</a:t>
              </a:r>
              <a:endParaRPr/>
            </a:p>
          </p:txBody>
        </p:sp>
        <p:sp>
          <p:nvSpPr>
            <p:cNvPr id="100" name="Google Shape;100;p4"/>
            <p:cNvSpPr/>
            <p:nvPr/>
          </p:nvSpPr>
          <p:spPr>
            <a:xfrm>
              <a:off x="663067" y="512"/>
              <a:ext cx="1045380" cy="1045380"/>
            </a:xfrm>
            <a:prstGeom prst="ellipse">
              <a:avLst/>
            </a:prstGeom>
            <a:solidFill>
              <a:srgbClr val="CCDBF1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4"/>
            <p:cNvSpPr/>
            <p:nvPr/>
          </p:nvSpPr>
          <p:spPr>
            <a:xfrm rot="10800000">
              <a:off x="1185757" y="1357946"/>
              <a:ext cx="3670054" cy="1045380"/>
            </a:xfrm>
            <a:prstGeom prst="homePlate">
              <a:avLst>
                <a:gd fmla="val 50000" name="adj"/>
              </a:avLst>
            </a:prstGeom>
            <a:solidFill>
              <a:srgbClr val="81AFE2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4"/>
            <p:cNvSpPr txBox="1"/>
            <p:nvPr/>
          </p:nvSpPr>
          <p:spPr>
            <a:xfrm>
              <a:off x="1447102" y="1357946"/>
              <a:ext cx="3408709" cy="10453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460975" spcFirstLastPara="1" rIns="170675" wrap="square" tIns="914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400"/>
                <a:buFont typeface="Gill Sans"/>
                <a:buNone/>
              </a:pPr>
              <a:r>
                <a:rPr lang="en-US" sz="2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Encourage innovation &amp; business growth</a:t>
              </a:r>
              <a:endParaRPr/>
            </a:p>
          </p:txBody>
        </p:sp>
        <p:sp>
          <p:nvSpPr>
            <p:cNvPr id="103" name="Google Shape;103;p4"/>
            <p:cNvSpPr/>
            <p:nvPr/>
          </p:nvSpPr>
          <p:spPr>
            <a:xfrm>
              <a:off x="663067" y="1357946"/>
              <a:ext cx="1045380" cy="1045380"/>
            </a:xfrm>
            <a:prstGeom prst="ellipse">
              <a:avLst/>
            </a:prstGeom>
            <a:solidFill>
              <a:srgbClr val="CCDBF1"/>
            </a:solidFill>
            <a:ln cap="flat" cmpd="sng" w="1270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descr="Customer experience - Free marketing icons" id="104" name="Google Shape;104;p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4996795" y="4482695"/>
            <a:ext cx="1226851" cy="112082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Business Growth Icon - Strategy &amp; Innovation" id="105" name="Google Shape;105;p4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4958029" y="5811940"/>
            <a:ext cx="1279478" cy="1120827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4"/>
          <p:cNvSpPr txBox="1"/>
          <p:nvPr/>
        </p:nvSpPr>
        <p:spPr>
          <a:xfrm>
            <a:off x="206937" y="6993920"/>
            <a:ext cx="8712642" cy="12926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</a:t>
            </a: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Insight:  Information systems take raw data and turn it into useful information 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/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that helps businesses run smoothly and make better decisions.</a:t>
            </a:r>
            <a:r>
              <a:rPr b="0" i="0" lang="en-US" spc="0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(Laudon and Laudon, 2024)</a:t>
            </a:r>
            <a:r>
              <a:rPr b="0" i="0" lang="en-US" spc="0" sz="20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07" name="Google Shape;107;p4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2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13" name="Google Shape;113;p5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5"/>
          <p:cNvSpPr txBox="1"/>
          <p:nvPr>
            <p:ph idx="4" type="body"/>
          </p:nvPr>
        </p:nvSpPr>
        <p:spPr>
          <a:xfrm>
            <a:off x="183627" y="3341822"/>
            <a:ext cx="9393761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t/>
            </a:r>
            <a:endParaRPr b="1" sz="8000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5" name="Google Shape;115;p5"/>
          <p:cNvSpPr txBox="1"/>
          <p:nvPr/>
        </p:nvSpPr>
        <p:spPr>
          <a:xfrm>
            <a:off x="91813" y="3795274"/>
            <a:ext cx="9874773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Transaction Processing Systems (TPS)</a:t>
            </a:r>
            <a:b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TPS is processes routine daily transactions &amp; supports day-to-day business operations.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 for TPS: Online orders, POS systems, Payroll &amp; Banking transactions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key TPS Benefits is Fast &amp; accurate, Reduces errors &amp; Improves efficiency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 Limitation is focusing on routine tasks only </a:t>
            </a:r>
            <a:r>
              <a:rPr lang="en-US" sz="1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(OpenStax, 2024)</a:t>
            </a:r>
            <a:endParaRPr sz="12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16" name="Google Shape;116;p5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3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22" name="Google Shape;122;p6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6"/>
          <p:cNvSpPr txBox="1"/>
          <p:nvPr>
            <p:ph idx="4" type="body"/>
          </p:nvPr>
        </p:nvSpPr>
        <p:spPr>
          <a:xfrm>
            <a:off x="183627" y="3341822"/>
            <a:ext cx="9393761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t/>
            </a:r>
            <a:endParaRPr b="1" sz="8000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4" name="Google Shape;124;p6"/>
          <p:cNvSpPr txBox="1"/>
          <p:nvPr/>
        </p:nvSpPr>
        <p:spPr>
          <a:xfrm>
            <a:off x="183626" y="3424535"/>
            <a:ext cx="9874773" cy="421653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Management Information Systems (MIS)</a:t>
            </a:r>
            <a:b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MIS takes daily business data and turns it into simple reports for managers also it helps managers check what is happening in the business and stay organized </a:t>
            </a:r>
            <a:r>
              <a:rPr b="0" i="0" lang="en-US"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(Laudon &amp; Laudon, 2021).</a:t>
            </a:r>
            <a:endParaRPr sz="14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 features: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Scheduled Reports.                                Exception Reports: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Advantage &amp; disadvantage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Helps managers keep track of work in a simple way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Very rigid and hard to change when something unexpected happens (Davenport, 2018).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</a:b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descr="Schedule - Free interface icons" id="125" name="Google Shape;125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557092" y="5176922"/>
            <a:ext cx="817567" cy="711764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Exception - Free icons" id="126" name="Google Shape;126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505731" y="5105348"/>
            <a:ext cx="860688" cy="854912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6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4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33" name="Google Shape;133;p7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7"/>
          <p:cNvSpPr txBox="1"/>
          <p:nvPr>
            <p:ph idx="4" type="body"/>
          </p:nvPr>
        </p:nvSpPr>
        <p:spPr>
          <a:xfrm>
            <a:off x="183627" y="3341822"/>
            <a:ext cx="9393761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t/>
            </a:r>
            <a:endParaRPr b="1" sz="8000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5" name="Google Shape;135;p7"/>
          <p:cNvSpPr txBox="1"/>
          <p:nvPr/>
        </p:nvSpPr>
        <p:spPr>
          <a:xfrm>
            <a:off x="183627" y="3341822"/>
            <a:ext cx="9874773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Decision Support Systems (DSS) </a:t>
            </a:r>
            <a:b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 system that helps managers solve difficult and new problems (Power, 2019)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 features: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○ Analysis helps managers see what happens if the prices or costs change.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○ Sensitivity Analysis: Shows how big risks can affect the business result.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Advantage &amp; Disadvantage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Helps managers make smart decisions quickly in complex situations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Costs a lot of money to make, and if the input data is bad, the answer will be wrong </a:t>
            </a:r>
            <a:b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How to Use What-If Analysis for Better Decision-making | Leaderonomics" id="136" name="Google Shape;136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586282" y="3452382"/>
            <a:ext cx="1288491" cy="1288491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7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5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43" name="Google Shape;143;p8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8"/>
          <p:cNvSpPr txBox="1"/>
          <p:nvPr>
            <p:ph idx="4" type="body"/>
          </p:nvPr>
        </p:nvSpPr>
        <p:spPr>
          <a:xfrm>
            <a:off x="183627" y="3341822"/>
            <a:ext cx="9393761" cy="40822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t/>
            </a:r>
            <a:endParaRPr b="1" sz="8000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5" name="Google Shape;145;p8"/>
          <p:cNvSpPr txBox="1"/>
          <p:nvPr/>
        </p:nvSpPr>
        <p:spPr>
          <a:xfrm>
            <a:off x="183627" y="3341822"/>
            <a:ext cx="9874773" cy="10772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Comparing the Three Systems </a:t>
            </a:r>
            <a:br>
              <a:rPr lang="en-US" sz="20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</a:br>
            <a:b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6" name="Google Shape;146;p8"/>
          <p:cNvSpPr txBox="1"/>
          <p:nvPr>
            <p:ph idx="12" type="sldNum"/>
          </p:nvPr>
        </p:nvSpPr>
        <p:spPr>
          <a:xfrm>
            <a:off x="9528000" y="7298200"/>
            <a:ext cx="603600" cy="5430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6</a:t>
            </a:r>
            <a:endParaRPr/>
          </a:p>
        </p:txBody>
      </p:sp>
      <p:graphicFrame>
        <p:nvGraphicFramePr>
          <p:cNvPr id="147" name="Google Shape;147;p8"/>
          <p:cNvGraphicFramePr/>
          <p:nvPr/>
        </p:nvGraphicFramePr>
        <p:xfrm>
          <a:off x="899313" y="38236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{93434515-2A15-41B9-B220-64AC0BEA8478}</a:tableStyleId>
              </a:tblPr>
              <a:tblGrid>
                <a:gridCol w="2038350"/>
                <a:gridCol w="2038350"/>
                <a:gridCol w="2038350"/>
                <a:gridCol w="2038350"/>
              </a:tblGrid>
              <a:tr h="100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System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Transaction Processing 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TPS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Management Information System(MIS)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Decision Support System (DSS)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Who uses it?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Frontline workers (cashier)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Middle managers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Senior managers &amp; executives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Main Job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collect daily data fast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Make summary reports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Analyse data and make hard choices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Data Type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Daily sales, receipts, invoices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Summarized internal data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Internal data and market trends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Problem Type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Simple routine tasks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Regular structured tasks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Complex problems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Main Benefit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High </a:t>
                      </a: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speed</a:t>
                      </a: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 and accurate processing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Easy performance tracking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chemeClr val="lt1"/>
                          </a:solidFill>
                        </a:rPr>
                        <a:t>Flexible planning for future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</a:rPr>
                        <a:t>Main Limitation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</a:rPr>
                        <a:t>No analysis capability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</a:rPr>
                        <a:t>Hard to change fixed reports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</a:rPr>
                        <a:t>Expensive and needs good data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53" name="Google Shape;153;p9"/>
          <p:cNvPicPr preferRelativeResize="0"/>
          <p:nvPr>
            <p:ph idx="4" type="pic"/>
          </p:nvPr>
        </p:nvPicPr>
        <p:blipFill rotWithShape="1">
          <a:blip r:embed="rId3">
            <a:alphaModFix/>
          </a:blip>
          <a:srcRect b="0" l="319" r="319" t="0"/>
          <a:stretch/>
        </p:blipFill>
        <p:spPr>
          <a:xfrm>
            <a:off x="3352801" y="0"/>
            <a:ext cx="6705600" cy="3267856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9"/>
          <p:cNvSpPr txBox="1"/>
          <p:nvPr>
            <p:ph idx="6" type="body"/>
          </p:nvPr>
        </p:nvSpPr>
        <p:spPr>
          <a:xfrm>
            <a:off x="3394404" y="3308193"/>
            <a:ext cx="5932356" cy="40323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04864"/>
              </a:buClr>
              <a:buSzPts val="1800"/>
              <a:buNone/>
            </a:pPr>
            <a:r>
              <a:rPr b="1" lang="en-US" sz="1800">
                <a:solidFill>
                  <a:srgbClr val="1048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privacy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Collecting or holding personal data without a lawful or keeping it longer than needed </a:t>
            </a:r>
            <a:r>
              <a:rPr lang="en-US" sz="1200">
                <a:solidFill>
                  <a:srgbClr val="040102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b="0" i="0" lang="en-US" sz="1200">
                <a:latin typeface="Times New Roman"/>
                <a:ea typeface="Times New Roman"/>
                <a:cs typeface="Times New Roman"/>
                <a:sym typeface="Times New Roman"/>
              </a:rPr>
              <a:t>Petrović, D., 2022.</a:t>
            </a:r>
            <a:r>
              <a:rPr lang="en-US" sz="1200">
                <a:solidFill>
                  <a:srgbClr val="040102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  <a:endParaRPr sz="1200">
              <a:solidFill>
                <a:srgbClr val="10486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104864"/>
              </a:buClr>
              <a:buSzPts val="1800"/>
              <a:buNone/>
            </a:pPr>
            <a:r>
              <a:rPr b="1" lang="en-US" sz="1800">
                <a:solidFill>
                  <a:srgbClr val="104864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Security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</a:pPr>
            <a:r>
              <a:t/>
            </a:r>
            <a:endParaRPr b="1" sz="1800">
              <a:solidFill>
                <a:srgbClr val="10486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</a:pPr>
            <a:r>
              <a:t/>
            </a:r>
            <a:endParaRPr sz="1800">
              <a:solidFill>
                <a:srgbClr val="10486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900"/>
              <a:buNone/>
            </a:pPr>
            <a:r>
              <a:t/>
            </a:r>
            <a:endParaRPr sz="1900">
              <a:solidFill>
                <a:srgbClr val="10486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5" name="Google Shape;155;p9"/>
          <p:cNvSpPr txBox="1"/>
          <p:nvPr>
            <p:ph idx="3" type="body"/>
          </p:nvPr>
        </p:nvSpPr>
        <p:spPr>
          <a:xfrm>
            <a:off x="168640" y="2389159"/>
            <a:ext cx="2893612" cy="249763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</a:pPr>
            <a:r>
              <a:rPr lang="en-US" sz="3600"/>
              <a:t>Key Risks</a:t>
            </a:r>
            <a:endParaRPr sz="36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156" name="Google Shape;156;p9"/>
          <p:cNvGrpSpPr/>
          <p:nvPr/>
        </p:nvGrpSpPr>
        <p:grpSpPr>
          <a:xfrm>
            <a:off x="3505836" y="4884283"/>
            <a:ext cx="5198157" cy="2714576"/>
            <a:chOff x="0" y="229839"/>
            <a:chExt cx="5198157" cy="2714576"/>
          </a:xfrm>
        </p:grpSpPr>
        <p:sp>
          <p:nvSpPr>
            <p:cNvPr id="157" name="Google Shape;157;p9"/>
            <p:cNvSpPr/>
            <p:nvPr/>
          </p:nvSpPr>
          <p:spPr>
            <a:xfrm>
              <a:off x="0" y="229839"/>
              <a:ext cx="1620860" cy="623979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9"/>
            <p:cNvSpPr txBox="1"/>
            <p:nvPr/>
          </p:nvSpPr>
          <p:spPr>
            <a:xfrm>
              <a:off x="0" y="229839"/>
              <a:ext cx="1620860" cy="623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Gill Sans"/>
                <a:buNone/>
              </a:pPr>
              <a:r>
                <a:rPr lang="en-US" sz="18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Breach</a:t>
              </a:r>
              <a:endParaRPr/>
            </a:p>
          </p:txBody>
        </p:sp>
        <p:sp>
          <p:nvSpPr>
            <p:cNvPr id="159" name="Google Shape;159;p9"/>
            <p:cNvSpPr/>
            <p:nvPr/>
          </p:nvSpPr>
          <p:spPr>
            <a:xfrm>
              <a:off x="74957" y="1018970"/>
              <a:ext cx="1620860" cy="1925445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9"/>
            <p:cNvSpPr txBox="1"/>
            <p:nvPr/>
          </p:nvSpPr>
          <p:spPr>
            <a:xfrm>
              <a:off x="74957" y="1018970"/>
              <a:ext cx="1620860" cy="19254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4864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10486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Gets into a company’s systems or data without permission</a:t>
              </a:r>
              <a:endParaRPr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1804497" y="232348"/>
              <a:ext cx="1620860" cy="623979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9"/>
            <p:cNvSpPr txBox="1"/>
            <p:nvPr/>
          </p:nvSpPr>
          <p:spPr>
            <a:xfrm>
              <a:off x="1804497" y="232348"/>
              <a:ext cx="1620860" cy="623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Gill Sans"/>
                <a:buNone/>
              </a:pPr>
              <a:r>
                <a:rPr lang="en-US" sz="18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Ransomware</a:t>
              </a:r>
              <a:endParaRPr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1789488" y="945187"/>
              <a:ext cx="1620860" cy="1925445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9"/>
            <p:cNvSpPr txBox="1"/>
            <p:nvPr/>
          </p:nvSpPr>
          <p:spPr>
            <a:xfrm>
              <a:off x="1789488" y="945187"/>
              <a:ext cx="1620860" cy="19254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4864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10486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A type of cyberattack that locks or encrypts files and demands money to unlock them</a:t>
              </a:r>
              <a:endParaRPr/>
            </a:p>
          </p:txBody>
        </p:sp>
        <p:sp>
          <p:nvSpPr>
            <p:cNvPr id="165" name="Google Shape;165;p9"/>
            <p:cNvSpPr/>
            <p:nvPr/>
          </p:nvSpPr>
          <p:spPr>
            <a:xfrm>
              <a:off x="3577297" y="229839"/>
              <a:ext cx="1620860" cy="623979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9"/>
            <p:cNvSpPr txBox="1"/>
            <p:nvPr/>
          </p:nvSpPr>
          <p:spPr>
            <a:xfrm>
              <a:off x="3577297" y="229839"/>
              <a:ext cx="1620860" cy="62397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Gill Sans"/>
                <a:buNone/>
              </a:pPr>
              <a:r>
                <a:rPr lang="en-US" sz="18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Weak access control</a:t>
              </a:r>
              <a:endParaRPr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3547343" y="986526"/>
              <a:ext cx="1620860" cy="1925445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9"/>
            <p:cNvSpPr txBox="1"/>
            <p:nvPr/>
          </p:nvSpPr>
          <p:spPr>
            <a:xfrm>
              <a:off x="3547343" y="986526"/>
              <a:ext cx="1620860" cy="19254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104864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104864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Excessive data collection</a:t>
              </a:r>
              <a:endParaRPr/>
            </a:p>
          </p:txBody>
        </p:sp>
      </p:grpSp>
      <p:sp>
        <p:nvSpPr>
          <p:cNvPr id="169" name="Google Shape;169;p9"/>
          <p:cNvSpPr txBox="1"/>
          <p:nvPr>
            <p:ph idx="12" type="sldNum"/>
          </p:nvPr>
        </p:nvSpPr>
        <p:spPr>
          <a:xfrm flipH="1">
            <a:off x="9039947" y="7177500"/>
            <a:ext cx="864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dk1"/>
                </a:solidFill>
              </a:rPr>
              <a:t>7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75" name="Google Shape;175;p10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10"/>
          <p:cNvSpPr txBox="1"/>
          <p:nvPr>
            <p:ph idx="4" type="body"/>
          </p:nvPr>
        </p:nvSpPr>
        <p:spPr>
          <a:xfrm>
            <a:off x="183627" y="3341822"/>
            <a:ext cx="9874773" cy="43031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7" name="Google Shape;177;p10"/>
          <p:cNvSpPr txBox="1"/>
          <p:nvPr/>
        </p:nvSpPr>
        <p:spPr>
          <a:xfrm>
            <a:off x="183627" y="3462728"/>
            <a:ext cx="9691146" cy="43417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 Decision making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Companies use automated system or AI to make decisions about people, but nobody can clearly explain why the system made a particular decision </a:t>
            </a:r>
            <a:r>
              <a:rPr lang="en-US" sz="1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(Ivanov, S.H., 2023)                                          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 of decisions making is:-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 u="sng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Credit: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 AI decide someone should not get loan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 u="sng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Hiring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Reject job application without explaining the reason behind this rejection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AI decision making lead to black box problem which is can not challenge unfair or wrong decision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 can be unfair if it learns from biased data. For example, a hiring AI might favour men if it has mostly learned from men’s applications. This can lead to unfair hiring decisions.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8" name="Google Shape;178;p10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8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184" name="Google Shape;184;p11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1"/>
          <p:cNvSpPr txBox="1"/>
          <p:nvPr>
            <p:ph idx="4" type="body"/>
          </p:nvPr>
        </p:nvSpPr>
        <p:spPr>
          <a:xfrm>
            <a:off x="183627" y="3341822"/>
            <a:ext cx="9874773" cy="43031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6" name="Google Shape;186;p11"/>
          <p:cNvSpPr txBox="1"/>
          <p:nvPr/>
        </p:nvSpPr>
        <p:spPr>
          <a:xfrm>
            <a:off x="275440" y="3415274"/>
            <a:ext cx="9691146" cy="18897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Mitigation strategy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actions to take to mitigate system risk by responsible use through information governance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187" name="Google Shape;187;p11"/>
          <p:cNvGrpSpPr/>
          <p:nvPr/>
        </p:nvGrpSpPr>
        <p:grpSpPr>
          <a:xfrm>
            <a:off x="394644" y="4569071"/>
            <a:ext cx="6183012" cy="1920551"/>
            <a:chOff x="3026" y="9248"/>
            <a:chExt cx="6183012" cy="1920551"/>
          </a:xfrm>
        </p:grpSpPr>
        <p:sp>
          <p:nvSpPr>
            <p:cNvPr id="188" name="Google Shape;188;p11"/>
            <p:cNvSpPr/>
            <p:nvPr/>
          </p:nvSpPr>
          <p:spPr>
            <a:xfrm>
              <a:off x="3026" y="9248"/>
              <a:ext cx="1822268" cy="689418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11"/>
            <p:cNvSpPr txBox="1"/>
            <p:nvPr/>
          </p:nvSpPr>
          <p:spPr>
            <a:xfrm>
              <a:off x="3026" y="9248"/>
              <a:ext cx="1822268" cy="6894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800"/>
                <a:buFont typeface="Times New Roman"/>
                <a:buNone/>
              </a:pPr>
              <a:r>
                <a:rPr lang="en-US" sz="180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Data protection</a:t>
              </a:r>
              <a:endParaRPr/>
            </a:p>
          </p:txBody>
        </p:sp>
        <p:sp>
          <p:nvSpPr>
            <p:cNvPr id="190" name="Google Shape;190;p11"/>
            <p:cNvSpPr/>
            <p:nvPr/>
          </p:nvSpPr>
          <p:spPr>
            <a:xfrm>
              <a:off x="3026" y="698667"/>
              <a:ext cx="1822268" cy="1231132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11"/>
            <p:cNvSpPr txBox="1"/>
            <p:nvPr/>
          </p:nvSpPr>
          <p:spPr>
            <a:xfrm>
              <a:off x="3026" y="698667"/>
              <a:ext cx="1822268" cy="12311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190C8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2190C8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Collect necessary data</a:t>
              </a:r>
              <a:endParaRPr/>
            </a:p>
          </p:txBody>
        </p:sp>
        <p:sp>
          <p:nvSpPr>
            <p:cNvPr id="192" name="Google Shape;192;p11"/>
            <p:cNvSpPr/>
            <p:nvPr/>
          </p:nvSpPr>
          <p:spPr>
            <a:xfrm>
              <a:off x="2080412" y="9248"/>
              <a:ext cx="2028240" cy="689418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11"/>
            <p:cNvSpPr txBox="1"/>
            <p:nvPr/>
          </p:nvSpPr>
          <p:spPr>
            <a:xfrm>
              <a:off x="2080412" y="9248"/>
              <a:ext cx="2028240" cy="6894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800"/>
                <a:buFont typeface="Times New Roman"/>
                <a:buNone/>
              </a:pPr>
              <a:r>
                <a:rPr lang="en-US" sz="1800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Cybersecurity</a:t>
              </a:r>
              <a:endParaRPr/>
            </a:p>
          </p:txBody>
        </p:sp>
        <p:sp>
          <p:nvSpPr>
            <p:cNvPr id="194" name="Google Shape;194;p11"/>
            <p:cNvSpPr/>
            <p:nvPr/>
          </p:nvSpPr>
          <p:spPr>
            <a:xfrm>
              <a:off x="2117651" y="698667"/>
              <a:ext cx="1953763" cy="1231132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11"/>
            <p:cNvSpPr txBox="1"/>
            <p:nvPr/>
          </p:nvSpPr>
          <p:spPr>
            <a:xfrm>
              <a:off x="2117651" y="698667"/>
              <a:ext cx="1953763" cy="12311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190C8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2190C8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Strong password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rgbClr val="2190C8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2190C8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 Limited data access </a:t>
              </a:r>
              <a:endParaRPr/>
            </a:p>
          </p:txBody>
        </p:sp>
        <p:sp>
          <p:nvSpPr>
            <p:cNvPr id="196" name="Google Shape;196;p11"/>
            <p:cNvSpPr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11"/>
            <p:cNvSpPr txBox="1"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800"/>
                <a:buFont typeface="Times New Roman"/>
                <a:buNone/>
              </a:pPr>
              <a:r>
                <a:rPr lang="en-US" sz="1800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Training</a:t>
              </a:r>
              <a:r>
                <a:rPr lang="en-US" sz="23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</a:t>
              </a:r>
              <a:r>
                <a:rPr lang="en-US" sz="1800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&amp;awareness</a:t>
              </a:r>
              <a:endParaRPr/>
            </a:p>
          </p:txBody>
        </p:sp>
        <p:sp>
          <p:nvSpPr>
            <p:cNvPr id="198" name="Google Shape;198;p11"/>
            <p:cNvSpPr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11"/>
            <p:cNvSpPr txBox="1"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190C8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2190C8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Staff training to recognize scam  </a:t>
              </a:r>
              <a:endParaRPr/>
            </a:p>
          </p:txBody>
        </p:sp>
      </p:grpSp>
      <p:sp>
        <p:nvSpPr>
          <p:cNvPr id="200" name="Google Shape;200;p11"/>
          <p:cNvSpPr txBox="1"/>
          <p:nvPr/>
        </p:nvSpPr>
        <p:spPr>
          <a:xfrm>
            <a:off x="391618" y="6640642"/>
            <a:ext cx="9336998" cy="89255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Governance reduce risk by incident response , risk assessment and security audit </a:t>
            </a:r>
            <a:r>
              <a:rPr b="0" i="0" lang="en-US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(Chalermpong Senarak, 2025)</a:t>
            </a:r>
            <a:endParaRPr sz="1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Good security build customer trust and protect reputation </a:t>
            </a:r>
            <a:endParaRPr/>
          </a:p>
        </p:txBody>
      </p:sp>
      <p:grpSp>
        <p:nvGrpSpPr>
          <p:cNvPr id="201" name="Google Shape;201;p11"/>
          <p:cNvGrpSpPr/>
          <p:nvPr/>
        </p:nvGrpSpPr>
        <p:grpSpPr>
          <a:xfrm>
            <a:off x="6996177" y="5243871"/>
            <a:ext cx="1822268" cy="1231132"/>
            <a:chOff x="4363770" y="698667"/>
            <a:chExt cx="1822268" cy="1231132"/>
          </a:xfrm>
        </p:grpSpPr>
        <p:sp>
          <p:nvSpPr>
            <p:cNvPr id="202" name="Google Shape;202;p11"/>
            <p:cNvSpPr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  <a:solidFill>
              <a:srgbClr val="D8E4F5">
                <a:alpha val="90196"/>
              </a:srgbClr>
            </a:solidFill>
            <a:ln cap="flat" cmpd="sng" w="12700">
              <a:solidFill>
                <a:srgbClr val="D8E4F5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11"/>
            <p:cNvSpPr txBox="1"/>
            <p:nvPr/>
          </p:nvSpPr>
          <p:spPr>
            <a:xfrm>
              <a:off x="4363770" y="698667"/>
              <a:ext cx="1822268" cy="12311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44000" lIns="96000" spcFirstLastPara="1" rIns="128000" wrap="square" tIns="96000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190C8"/>
                </a:buClr>
                <a:buSzPts val="1800"/>
                <a:buFont typeface="Times New Roman"/>
                <a:buChar char="•"/>
              </a:pPr>
              <a:r>
                <a:rPr b="0" i="0" lang="en-US" sz="1800" u="none" cap="none" strike="noStrike">
                  <a:solidFill>
                    <a:srgbClr val="2190C8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Data backup regularly </a:t>
              </a:r>
              <a:endParaRPr/>
            </a:p>
          </p:txBody>
        </p:sp>
      </p:grpSp>
      <p:grpSp>
        <p:nvGrpSpPr>
          <p:cNvPr id="204" name="Google Shape;204;p11"/>
          <p:cNvGrpSpPr/>
          <p:nvPr/>
        </p:nvGrpSpPr>
        <p:grpSpPr>
          <a:xfrm>
            <a:off x="6996177" y="4554453"/>
            <a:ext cx="1822268" cy="689418"/>
            <a:chOff x="4363770" y="9248"/>
            <a:chExt cx="1822268" cy="689418"/>
          </a:xfrm>
        </p:grpSpPr>
        <p:sp>
          <p:nvSpPr>
            <p:cNvPr id="205" name="Google Shape;205;p11"/>
            <p:cNvSpPr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  <a:solidFill>
              <a:srgbClr val="81AFE2"/>
            </a:solidFill>
            <a:ln cap="flat" cmpd="sng" w="12700">
              <a:solidFill>
                <a:srgbClr val="81AFE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11"/>
            <p:cNvSpPr txBox="1"/>
            <p:nvPr/>
          </p:nvSpPr>
          <p:spPr>
            <a:xfrm>
              <a:off x="4363770" y="9248"/>
              <a:ext cx="1822268" cy="6894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3150" lIns="128000" spcFirstLastPara="1" rIns="128000" wrap="square" tIns="73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FFFFF"/>
                </a:buClr>
                <a:buSzPts val="1800"/>
                <a:buFont typeface="Times New Roman"/>
                <a:buNone/>
              </a:pPr>
              <a:r>
                <a:rPr lang="en-US" sz="1800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Data Backup</a:t>
              </a:r>
              <a:endParaRPr/>
            </a:p>
          </p:txBody>
        </p:sp>
      </p:grpSp>
      <p:sp>
        <p:nvSpPr>
          <p:cNvPr id="207" name="Google Shape;207;p11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9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13" name="Google Shape;213;p12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2"/>
          <p:cNvSpPr txBox="1"/>
          <p:nvPr>
            <p:ph idx="4" type="body"/>
          </p:nvPr>
        </p:nvSpPr>
        <p:spPr>
          <a:xfrm>
            <a:off x="183627" y="3341822"/>
            <a:ext cx="9874773" cy="43031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5" name="Google Shape;215;p12"/>
          <p:cNvSpPr txBox="1"/>
          <p:nvPr/>
        </p:nvSpPr>
        <p:spPr>
          <a:xfrm>
            <a:off x="183627" y="3462728"/>
            <a:ext cx="9691146" cy="31506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Case Study - Amazon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Systems Used: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TPS, Analytics, AI/ML &amp; Logistics systems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challenges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 is managing millions of orders daily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Solutions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 Automation,  Predictive analytics,  AI-driven logistics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Ethical Issues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 Data privacy, Cybersecurity,  Workforce automation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Takeaway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</a:t>
            </a: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Integrated systems enable scalability but require strong governance</a:t>
            </a:r>
            <a:r>
              <a:rPr lang="en-US" sz="1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(Amazon, 2026).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Amazon Logo and symbol, meaning, history, PNG, brand" id="216" name="Google Shape;216;p1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11921" y="3319272"/>
            <a:ext cx="2746479" cy="1657462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2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10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23" name="Google Shape;223;p13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224" name="Google Shape;224;p13"/>
          <p:cNvSpPr txBox="1"/>
          <p:nvPr>
            <p:ph idx="4" type="body"/>
          </p:nvPr>
        </p:nvSpPr>
        <p:spPr>
          <a:xfrm>
            <a:off x="183627" y="3341822"/>
            <a:ext cx="9874773" cy="43031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8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5" name="Google Shape;225;p13"/>
          <p:cNvSpPr txBox="1"/>
          <p:nvPr/>
        </p:nvSpPr>
        <p:spPr>
          <a:xfrm>
            <a:off x="183627" y="3477718"/>
            <a:ext cx="9691146" cy="35281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Case Study - Walmart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Systems Used: 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TPS, Supply chain system , AI &amp; Automation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challenges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 is Coordinating stores, inventory, and e-commerce.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Solutions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 AI-driven supply chain, Digital services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Ethical Issues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privacy, Cybersecurity,  Workforce Impact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Takeaway</a:t>
            </a:r>
            <a:r>
              <a:rPr lang="en-US" sz="20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</a:t>
            </a: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systems improve efficiency and customer experience at scale.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(Walmart, 2025).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descr="Walmart unveils new logo in first 'brand refresh' in nearly 2 decades | FOX 32 Chicago" id="226" name="Google Shape;226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290845" y="3341822"/>
            <a:ext cx="2767555" cy="1754834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13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11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33" name="Google Shape;233;p14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-1"/>
            <a:ext cx="10058400" cy="2098623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14"/>
          <p:cNvSpPr txBox="1"/>
          <p:nvPr>
            <p:ph idx="4" type="body"/>
          </p:nvPr>
        </p:nvSpPr>
        <p:spPr>
          <a:xfrm>
            <a:off x="228599" y="3522691"/>
            <a:ext cx="9829801" cy="40773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rPr lang="en-US" sz="1800">
                <a:latin typeface="Quattrocento Sans"/>
                <a:ea typeface="Quattrocento Sans"/>
                <a:cs typeface="Quattrocento Sans"/>
                <a:sym typeface="Quattrocento Sans"/>
              </a:rPr>
              <a:t>✔ </a:t>
            </a:r>
            <a:endParaRPr/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rPr lang="en-US" sz="1800">
                <a:latin typeface="Quattrocento Sans"/>
                <a:ea typeface="Quattrocento Sans"/>
                <a:cs typeface="Quattrocento Sans"/>
                <a:sym typeface="Quattrocento Sans"/>
              </a:rPr>
              <a:t>✔ </a:t>
            </a:r>
            <a:endParaRPr/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rPr lang="en-US" sz="1800">
                <a:latin typeface="Quattrocento Sans"/>
                <a:ea typeface="Quattrocento Sans"/>
                <a:cs typeface="Quattrocento Sans"/>
                <a:sym typeface="Quattrocento Sans"/>
              </a:rPr>
              <a:t>✔ </a:t>
            </a:r>
            <a:endParaRPr/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rPr lang="en-US" sz="1800">
                <a:latin typeface="Quattrocento Sans"/>
                <a:ea typeface="Quattrocento Sans"/>
                <a:cs typeface="Quattrocento Sans"/>
                <a:sym typeface="Quattrocento Sans"/>
              </a:rPr>
              <a:t>✔ </a:t>
            </a:r>
            <a:endParaRPr/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rPr lang="en-US" sz="1800">
                <a:latin typeface="Quattrocento Sans"/>
                <a:ea typeface="Quattrocento Sans"/>
                <a:cs typeface="Quattrocento Sans"/>
                <a:sym typeface="Quattrocento Sans"/>
              </a:rPr>
              <a:t>✔ </a:t>
            </a:r>
            <a:endParaRPr/>
          </a:p>
          <a:p>
            <a:pPr indent="0" lvl="0" marL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</a:pPr>
            <a:r>
              <a:t/>
            </a:r>
            <a:endParaRPr sz="1800"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sp>
        <p:nvSpPr>
          <p:cNvPr id="235" name="Google Shape;235;p14"/>
          <p:cNvSpPr txBox="1"/>
          <p:nvPr/>
        </p:nvSpPr>
        <p:spPr>
          <a:xfrm>
            <a:off x="228599" y="2443397"/>
            <a:ext cx="5636479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2190C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 &amp; Recommendations</a:t>
            </a:r>
            <a:endParaRPr/>
          </a:p>
        </p:txBody>
      </p:sp>
      <p:sp>
        <p:nvSpPr>
          <p:cNvPr id="236" name="Google Shape;236;p14"/>
          <p:cNvSpPr txBox="1"/>
          <p:nvPr/>
        </p:nvSpPr>
        <p:spPr>
          <a:xfrm>
            <a:off x="730770" y="3522691"/>
            <a:ext cx="6029794" cy="3416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Integrate TPS, MIS, DSS - end-to-end digital transformation.</a:t>
            </a:r>
            <a:endParaRPr/>
          </a:p>
        </p:txBody>
      </p:sp>
      <p:sp>
        <p:nvSpPr>
          <p:cNvPr id="237" name="Google Shape;237;p14"/>
          <p:cNvSpPr txBox="1"/>
          <p:nvPr/>
        </p:nvSpPr>
        <p:spPr>
          <a:xfrm>
            <a:off x="730769" y="4156775"/>
            <a:ext cx="6344587" cy="3416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Strengthen Cybersecurity - Protect customer and business data.</a:t>
            </a:r>
            <a:endParaRPr/>
          </a:p>
        </p:txBody>
      </p:sp>
      <p:sp>
        <p:nvSpPr>
          <p:cNvPr id="238" name="Google Shape;238;p14"/>
          <p:cNvSpPr txBox="1"/>
          <p:nvPr/>
        </p:nvSpPr>
        <p:spPr>
          <a:xfrm>
            <a:off x="730769" y="4970421"/>
            <a:ext cx="6704352" cy="3416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Data Governance - Clear policies for collection and usage</a:t>
            </a:r>
            <a:endParaRPr/>
          </a:p>
        </p:txBody>
      </p:sp>
      <p:sp>
        <p:nvSpPr>
          <p:cNvPr id="239" name="Google Shape;239;p14"/>
          <p:cNvSpPr txBox="1"/>
          <p:nvPr/>
        </p:nvSpPr>
        <p:spPr>
          <a:xfrm>
            <a:off x="730769" y="5902035"/>
            <a:ext cx="50292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AI Responsibly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40" name="Google Shape;240;p14"/>
          <p:cNvSpPr txBox="1"/>
          <p:nvPr/>
        </p:nvSpPr>
        <p:spPr>
          <a:xfrm>
            <a:off x="805720" y="6676683"/>
            <a:ext cx="50292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Train Employees 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41" name="Google Shape;241;p14"/>
          <p:cNvSpPr txBox="1"/>
          <p:nvPr>
            <p:ph idx="12" type="sldNum"/>
          </p:nvPr>
        </p:nvSpPr>
        <p:spPr>
          <a:xfrm>
            <a:off x="9412462" y="7177552"/>
            <a:ext cx="603600" cy="594900"/>
          </a:xfrm>
          <a:prstGeom prst="rect">
            <a:avLst/>
          </a:prstGeom>
        </p:spPr>
        <p:txBody>
          <a:bodyPr anchorCtr="0" anchor="t" bIns="101575" lIns="101575" spcFirstLastPara="1" rIns="101575" wrap="square" tIns="10157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12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47" name="Google Shape;247;p15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-1"/>
            <a:ext cx="10058400" cy="2098623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15"/>
          <p:cNvSpPr txBox="1"/>
          <p:nvPr>
            <p:ph idx="4" type="body"/>
          </p:nvPr>
        </p:nvSpPr>
        <p:spPr>
          <a:xfrm>
            <a:off x="114299" y="3372945"/>
            <a:ext cx="9829801" cy="424970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10000"/>
          </a:bodyPr>
          <a:lstStyle/>
          <a:p>
            <a:pPr indent="-285750" lvl="0" marL="2857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b="0" i="0" lang="en-US" sz="1800">
                <a:latin typeface="Times New Roman"/>
                <a:ea typeface="Times New Roman"/>
                <a:cs typeface="Times New Roman"/>
                <a:sym typeface="Times New Roman"/>
              </a:rPr>
              <a:t>Petrović, D., 2022. Privacy and protection of personal data–criminal law aspect. </a:t>
            </a:r>
            <a:r>
              <a:rPr b="0" i="1" lang="en-US" sz="1800">
                <a:latin typeface="Times New Roman"/>
                <a:ea typeface="Times New Roman"/>
                <a:cs typeface="Times New Roman"/>
                <a:sym typeface="Times New Roman"/>
              </a:rPr>
              <a:t>Strani pravni život</a:t>
            </a:r>
            <a:r>
              <a:rPr b="0" i="0" lang="en-US" sz="180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b="0" i="1" lang="en-US" sz="1800">
                <a:latin typeface="Times New Roman"/>
                <a:ea typeface="Times New Roman"/>
                <a:cs typeface="Times New Roman"/>
                <a:sym typeface="Times New Roman"/>
              </a:rPr>
              <a:t>66</a:t>
            </a:r>
            <a:r>
              <a:rPr b="0" i="0" lang="en-US" sz="1800">
                <a:latin typeface="Times New Roman"/>
                <a:ea typeface="Times New Roman"/>
                <a:cs typeface="Times New Roman"/>
                <a:sym typeface="Times New Roman"/>
              </a:rPr>
              <a:t>(4), pp.469-489.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Ivanov, S.H., 2023. Automated decision-making. foresight, 25(1), pp.4-19.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Chalermpong Senarak (2025). Port Management Strategy for Enhancing Cybersecurity and Resilience. Taylor &amp; Francis.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Davenport, T. H. (2018) The AI advantage: how to put the artificial intelligence revolution to work. Cambridge, MA: MIT Press. 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Laudon, K. C. and Laudon, J. P. (2021) Management information systems: managing the digital firm. 17th edn. Harlow: Pearson. 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Power, D. J. (2019) Decision support systems: concepts and resources for managers. New York: Business Expert Press</a:t>
            </a:r>
            <a:br>
              <a:rPr lang="en-US" sz="3200"/>
            </a:b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9" name="Google Shape;249;p15"/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2190C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55" name="Google Shape;255;p16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-1"/>
            <a:ext cx="10058400" cy="2098623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16"/>
          <p:cNvSpPr txBox="1"/>
          <p:nvPr>
            <p:ph idx="4" type="body"/>
          </p:nvPr>
        </p:nvSpPr>
        <p:spPr>
          <a:xfrm>
            <a:off x="114299" y="3372945"/>
            <a:ext cx="9829801" cy="424970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85750" lvl="0" marL="2857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b="0" i="0" lang="en-US" sz="1800">
                <a:latin typeface="Times New Roman"/>
                <a:ea typeface="Times New Roman"/>
                <a:cs typeface="Times New Roman"/>
                <a:sym typeface="Times New Roman"/>
              </a:rPr>
              <a:t>Laudon, K.C. and Laudon, J.P. (2024) Management Information Systems: anaging the Digital Firm. 18th edn. Harlow: Pearson.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OpenStax (2024) Information Systems for Business. Houston, TX: penStax. Available at: https://openstax.org (Accessed: 1 October 2026).</a:t>
            </a:r>
            <a:endParaRPr/>
          </a:p>
          <a:p>
            <a:pPr indent="-285750" lvl="0" marL="28575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US" sz="1800">
                <a:latin typeface="Times New Roman"/>
                <a:ea typeface="Times New Roman"/>
                <a:cs typeface="Times New Roman"/>
                <a:sym typeface="Times New Roman"/>
              </a:rPr>
              <a:t>Stair, R. and Reynolds, G. (2023) Principles of Information Systems. 14th edn. Boston: Cengage Learning.</a:t>
            </a:r>
            <a:br>
              <a:rPr lang="en-US" sz="3200"/>
            </a:b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7" name="Google Shape;257;p16"/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rgbClr val="2190C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lose up of mathematical graphs" id="263" name="Google Shape;263;p17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1" r="121" t="0"/>
          <a:stretch/>
        </p:blipFill>
        <p:spPr>
          <a:xfrm>
            <a:off x="0" y="0"/>
            <a:ext cx="10058400" cy="3319272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17"/>
          <p:cNvSpPr txBox="1"/>
          <p:nvPr>
            <p:ph idx="4" type="body"/>
          </p:nvPr>
        </p:nvSpPr>
        <p:spPr>
          <a:xfrm>
            <a:off x="228599" y="4087368"/>
            <a:ext cx="7206521" cy="274814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</a:pPr>
            <a:r>
              <a:rPr lang="en-US" sz="8000"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/>
          </a:p>
        </p:txBody>
      </p:sp>
      <p:pic>
        <p:nvPicPr>
          <p:cNvPr id="265" name="Google Shape;265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124825" y="2652522"/>
            <a:ext cx="1933575" cy="666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">
  <a:themeElements>
    <a:clrScheme name="Custom 5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82B1E4"/>
      </a:accent1>
      <a:accent2>
        <a:srgbClr val="17406D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7406D"/>
      </a:hlink>
      <a:folHlink>
        <a:srgbClr val="82B1E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2026-06-10T18:47:52Z</dcterms:created>
  <dc:creator>Abeer Siddig</dc:creato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