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8" r:id="rId3"/>
    <p:sldId id="259" r:id="rId4"/>
    <p:sldId id="260" r:id="rId5"/>
    <p:sldId id="261" r:id="rId6"/>
    <p:sldId id="278" r:id="rId7"/>
    <p:sldId id="262" r:id="rId8"/>
    <p:sldId id="263" r:id="rId9"/>
    <p:sldId id="264" r:id="rId10"/>
    <p:sldId id="265" r:id="rId11"/>
    <p:sldId id="273" r:id="rId12"/>
    <p:sldId id="279" r:id="rId13"/>
    <p:sldId id="281" r:id="rId14"/>
    <p:sldId id="267" r:id="rId15"/>
    <p:sldId id="268" r:id="rId16"/>
    <p:sldId id="285" r:id="rId17"/>
    <p:sldId id="286" r:id="rId18"/>
    <p:sldId id="269" r:id="rId19"/>
    <p:sldId id="284" r:id="rId20"/>
    <p:sldId id="271" r:id="rId21"/>
    <p:sldId id="274" r:id="rId22"/>
    <p:sldId id="275" r:id="rId23"/>
    <p:sldId id="288" r:id="rId24"/>
    <p:sldId id="282" r:id="rId25"/>
    <p:sldId id="283" r:id="rId26"/>
    <p:sldId id="277" r:id="rId27"/>
    <p:sldId id="287" r:id="rId28"/>
    <p:sldId id="276" r:id="rId29"/>
    <p:sldId id="27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052A3B-17DE-4D07-91DB-329A39F94CC1}" v="145" dt="2026-02-15T08:57:19.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2780" autoAdjust="0"/>
  </p:normalViewPr>
  <p:slideViewPr>
    <p:cSldViewPr snapToGrid="0">
      <p:cViewPr>
        <p:scale>
          <a:sx n="64" d="100"/>
          <a:sy n="64" d="100"/>
        </p:scale>
        <p:origin x="909" y="24"/>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332E40-6E05-4AF8-9D0E-EA575E0E670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D783962-2A8B-44EB-96DC-BF63DFC67C1E}">
      <dgm:prSet/>
      <dgm:spPr/>
      <dgm:t>
        <a:bodyPr/>
        <a:lstStyle/>
        <a:p>
          <a:r>
            <a:rPr lang="en-GB"/>
            <a:t>Examining the needs of young people with ADHD who engaged in risk tasking or offending behaviours.</a:t>
          </a:r>
          <a:endParaRPr lang="en-US"/>
        </a:p>
      </dgm:t>
    </dgm:pt>
    <dgm:pt modelId="{50F5CEC9-4F6D-4CB5-8D4C-35C03B5955F6}" type="parTrans" cxnId="{45766962-BA70-41A1-8CA9-CC11E85B232D}">
      <dgm:prSet/>
      <dgm:spPr/>
      <dgm:t>
        <a:bodyPr/>
        <a:lstStyle/>
        <a:p>
          <a:endParaRPr lang="en-US"/>
        </a:p>
      </dgm:t>
    </dgm:pt>
    <dgm:pt modelId="{559FAC12-A5E6-48B6-82C1-5015AF7E97E2}" type="sibTrans" cxnId="{45766962-BA70-41A1-8CA9-CC11E85B232D}">
      <dgm:prSet/>
      <dgm:spPr/>
      <dgm:t>
        <a:bodyPr/>
        <a:lstStyle/>
        <a:p>
          <a:endParaRPr lang="en-US"/>
        </a:p>
      </dgm:t>
    </dgm:pt>
    <dgm:pt modelId="{9EDF2F28-A0EB-4B9B-B187-94A200452FA0}">
      <dgm:prSet/>
      <dgm:spPr/>
      <dgm:t>
        <a:bodyPr/>
        <a:lstStyle/>
        <a:p>
          <a:r>
            <a:rPr lang="en-GB"/>
            <a:t>Analysed data from 443 young people referred to FCAMHS.</a:t>
          </a:r>
          <a:endParaRPr lang="en-US"/>
        </a:p>
      </dgm:t>
    </dgm:pt>
    <dgm:pt modelId="{B9F99170-6A93-424D-9264-677D6E39F56E}" type="parTrans" cxnId="{39A1FF5E-A23B-47A2-8731-CF5E1AC4CD02}">
      <dgm:prSet/>
      <dgm:spPr/>
      <dgm:t>
        <a:bodyPr/>
        <a:lstStyle/>
        <a:p>
          <a:endParaRPr lang="en-US"/>
        </a:p>
      </dgm:t>
    </dgm:pt>
    <dgm:pt modelId="{F54E7AFF-C90F-41C3-A186-4DB249A0CF29}" type="sibTrans" cxnId="{39A1FF5E-A23B-47A2-8731-CF5E1AC4CD02}">
      <dgm:prSet/>
      <dgm:spPr/>
      <dgm:t>
        <a:bodyPr/>
        <a:lstStyle/>
        <a:p>
          <a:endParaRPr lang="en-US"/>
        </a:p>
      </dgm:t>
    </dgm:pt>
    <dgm:pt modelId="{E71D7DC5-7A2C-4E04-AC5B-5AFB735BB65D}">
      <dgm:prSet/>
      <dgm:spPr/>
      <dgm:t>
        <a:bodyPr/>
        <a:lstStyle/>
        <a:p>
          <a:r>
            <a:rPr lang="en-GB"/>
            <a:t>ADHD was common in the referred group: 16.7%</a:t>
          </a:r>
          <a:endParaRPr lang="en-US"/>
        </a:p>
      </dgm:t>
    </dgm:pt>
    <dgm:pt modelId="{B588CFDE-4EF0-4381-90B3-A5AC5123C9CB}" type="parTrans" cxnId="{A415A7FB-4AC2-411B-8B52-460A4B8EEFF1}">
      <dgm:prSet/>
      <dgm:spPr/>
      <dgm:t>
        <a:bodyPr/>
        <a:lstStyle/>
        <a:p>
          <a:endParaRPr lang="en-US"/>
        </a:p>
      </dgm:t>
    </dgm:pt>
    <dgm:pt modelId="{F3FE8D9A-E5BC-4809-82A7-73055C957549}" type="sibTrans" cxnId="{A415A7FB-4AC2-411B-8B52-460A4B8EEFF1}">
      <dgm:prSet/>
      <dgm:spPr/>
      <dgm:t>
        <a:bodyPr/>
        <a:lstStyle/>
        <a:p>
          <a:endParaRPr lang="en-US"/>
        </a:p>
      </dgm:t>
    </dgm:pt>
    <dgm:pt modelId="{1B212794-E314-4468-A5DD-8DB7B818C0A0}">
      <dgm:prSet/>
      <dgm:spPr/>
      <dgm:t>
        <a:bodyPr/>
        <a:lstStyle/>
        <a:p>
          <a:r>
            <a:rPr lang="en-GB"/>
            <a:t>29.7% of YP with ADHD had YOT involvement</a:t>
          </a:r>
          <a:endParaRPr lang="en-US"/>
        </a:p>
      </dgm:t>
    </dgm:pt>
    <dgm:pt modelId="{A93D67AD-105B-4103-9329-F0BC3E8D9DFF}" type="parTrans" cxnId="{A96996CB-FD3B-4413-83CC-A5C7AC74F1C4}">
      <dgm:prSet/>
      <dgm:spPr/>
      <dgm:t>
        <a:bodyPr/>
        <a:lstStyle/>
        <a:p>
          <a:endParaRPr lang="en-US"/>
        </a:p>
      </dgm:t>
    </dgm:pt>
    <dgm:pt modelId="{E4300663-665C-4874-BD4C-72B715CB79FA}" type="sibTrans" cxnId="{A96996CB-FD3B-4413-83CC-A5C7AC74F1C4}">
      <dgm:prSet/>
      <dgm:spPr/>
      <dgm:t>
        <a:bodyPr/>
        <a:lstStyle/>
        <a:p>
          <a:endParaRPr lang="en-US"/>
        </a:p>
      </dgm:t>
    </dgm:pt>
    <dgm:pt modelId="{ECC49434-8F7F-4647-8063-6E82782A0ED0}">
      <dgm:prSet/>
      <dgm:spPr/>
      <dgm:t>
        <a:bodyPr/>
        <a:lstStyle/>
        <a:p>
          <a:r>
            <a:rPr lang="en-GB"/>
            <a:t>Substantial educational vulnerabilities – only 28.8% were in mainstream school</a:t>
          </a:r>
          <a:endParaRPr lang="en-US"/>
        </a:p>
      </dgm:t>
    </dgm:pt>
    <dgm:pt modelId="{21B70DA8-29B2-4B34-AFD5-FFFEAAD82A93}" type="parTrans" cxnId="{3BC7C1E0-06BE-4E2B-9BFF-7ECEE0D5DFB8}">
      <dgm:prSet/>
      <dgm:spPr/>
      <dgm:t>
        <a:bodyPr/>
        <a:lstStyle/>
        <a:p>
          <a:endParaRPr lang="en-US"/>
        </a:p>
      </dgm:t>
    </dgm:pt>
    <dgm:pt modelId="{3564364C-2944-4805-BB86-74A607ACF55F}" type="sibTrans" cxnId="{3BC7C1E0-06BE-4E2B-9BFF-7ECEE0D5DFB8}">
      <dgm:prSet/>
      <dgm:spPr/>
      <dgm:t>
        <a:bodyPr/>
        <a:lstStyle/>
        <a:p>
          <a:endParaRPr lang="en-US"/>
        </a:p>
      </dgm:t>
    </dgm:pt>
    <dgm:pt modelId="{187DD240-65C3-4C10-ABD2-0DA594D7C31D}">
      <dgm:prSet/>
      <dgm:spPr/>
      <dgm:t>
        <a:bodyPr/>
        <a:lstStyle/>
        <a:p>
          <a:r>
            <a:rPr lang="en-GB"/>
            <a:t>‘Missed opportunities’ which have increased the likelihood of poor outcomes and criminalisation. </a:t>
          </a:r>
          <a:endParaRPr lang="en-US"/>
        </a:p>
      </dgm:t>
    </dgm:pt>
    <dgm:pt modelId="{D47991C3-4A44-4AF1-AEEE-B7EC9411718E}" type="parTrans" cxnId="{B142BB40-EBF9-4686-8859-9505F4BE129E}">
      <dgm:prSet/>
      <dgm:spPr/>
      <dgm:t>
        <a:bodyPr/>
        <a:lstStyle/>
        <a:p>
          <a:endParaRPr lang="en-US"/>
        </a:p>
      </dgm:t>
    </dgm:pt>
    <dgm:pt modelId="{4C0FD7C8-71D7-4354-B20F-2335EB662ACB}" type="sibTrans" cxnId="{B142BB40-EBF9-4686-8859-9505F4BE129E}">
      <dgm:prSet/>
      <dgm:spPr/>
      <dgm:t>
        <a:bodyPr/>
        <a:lstStyle/>
        <a:p>
          <a:endParaRPr lang="en-US"/>
        </a:p>
      </dgm:t>
    </dgm:pt>
    <dgm:pt modelId="{5A4AAB81-2AFE-41EF-8D16-7828D32D103E}" type="pres">
      <dgm:prSet presAssocID="{F9332E40-6E05-4AF8-9D0E-EA575E0E6704}" presName="diagram" presStyleCnt="0">
        <dgm:presLayoutVars>
          <dgm:dir/>
          <dgm:resizeHandles val="exact"/>
        </dgm:presLayoutVars>
      </dgm:prSet>
      <dgm:spPr/>
    </dgm:pt>
    <dgm:pt modelId="{54FF5A0F-2454-4B9A-ACDD-145FE23DFCBD}" type="pres">
      <dgm:prSet presAssocID="{0D783962-2A8B-44EB-96DC-BF63DFC67C1E}" presName="node" presStyleLbl="node1" presStyleIdx="0" presStyleCnt="6">
        <dgm:presLayoutVars>
          <dgm:bulletEnabled val="1"/>
        </dgm:presLayoutVars>
      </dgm:prSet>
      <dgm:spPr/>
    </dgm:pt>
    <dgm:pt modelId="{2FCBA1AC-AEC6-4B77-A845-1C0AD357DF7B}" type="pres">
      <dgm:prSet presAssocID="{559FAC12-A5E6-48B6-82C1-5015AF7E97E2}" presName="sibTrans" presStyleCnt="0"/>
      <dgm:spPr/>
    </dgm:pt>
    <dgm:pt modelId="{57AB1C15-74D4-4F63-9017-84AE272CEED8}" type="pres">
      <dgm:prSet presAssocID="{9EDF2F28-A0EB-4B9B-B187-94A200452FA0}" presName="node" presStyleLbl="node1" presStyleIdx="1" presStyleCnt="6" custLinFactNeighborY="-1425">
        <dgm:presLayoutVars>
          <dgm:bulletEnabled val="1"/>
        </dgm:presLayoutVars>
      </dgm:prSet>
      <dgm:spPr/>
    </dgm:pt>
    <dgm:pt modelId="{50F0E48D-0242-48B4-BF83-EBEF9A310E74}" type="pres">
      <dgm:prSet presAssocID="{F54E7AFF-C90F-41C3-A186-4DB249A0CF29}" presName="sibTrans" presStyleCnt="0"/>
      <dgm:spPr/>
    </dgm:pt>
    <dgm:pt modelId="{182637E0-F49A-42AC-A3E8-CBF2E47C8008}" type="pres">
      <dgm:prSet presAssocID="{E71D7DC5-7A2C-4E04-AC5B-5AFB735BB65D}" presName="node" presStyleLbl="node1" presStyleIdx="2" presStyleCnt="6">
        <dgm:presLayoutVars>
          <dgm:bulletEnabled val="1"/>
        </dgm:presLayoutVars>
      </dgm:prSet>
      <dgm:spPr/>
    </dgm:pt>
    <dgm:pt modelId="{2447CD39-1175-4E20-8D1D-DE02BC29CAC6}" type="pres">
      <dgm:prSet presAssocID="{F3FE8D9A-E5BC-4809-82A7-73055C957549}" presName="sibTrans" presStyleCnt="0"/>
      <dgm:spPr/>
    </dgm:pt>
    <dgm:pt modelId="{3FB43725-2903-4CE3-B146-F8BC2DC0D6E6}" type="pres">
      <dgm:prSet presAssocID="{1B212794-E314-4468-A5DD-8DB7B818C0A0}" presName="node" presStyleLbl="node1" presStyleIdx="3" presStyleCnt="6">
        <dgm:presLayoutVars>
          <dgm:bulletEnabled val="1"/>
        </dgm:presLayoutVars>
      </dgm:prSet>
      <dgm:spPr/>
    </dgm:pt>
    <dgm:pt modelId="{33283B4C-23BB-41AD-845B-55B8C079AD5C}" type="pres">
      <dgm:prSet presAssocID="{E4300663-665C-4874-BD4C-72B715CB79FA}" presName="sibTrans" presStyleCnt="0"/>
      <dgm:spPr/>
    </dgm:pt>
    <dgm:pt modelId="{6CB0A0D3-4C41-4257-A1FE-D2525AF94AC9}" type="pres">
      <dgm:prSet presAssocID="{ECC49434-8F7F-4647-8063-6E82782A0ED0}" presName="node" presStyleLbl="node1" presStyleIdx="4" presStyleCnt="6">
        <dgm:presLayoutVars>
          <dgm:bulletEnabled val="1"/>
        </dgm:presLayoutVars>
      </dgm:prSet>
      <dgm:spPr/>
    </dgm:pt>
    <dgm:pt modelId="{7C55E763-C56D-412B-9CDB-FBD0B4E19EB6}" type="pres">
      <dgm:prSet presAssocID="{3564364C-2944-4805-BB86-74A607ACF55F}" presName="sibTrans" presStyleCnt="0"/>
      <dgm:spPr/>
    </dgm:pt>
    <dgm:pt modelId="{3F687D57-5395-43EE-BDCD-17CAFD42CAF6}" type="pres">
      <dgm:prSet presAssocID="{187DD240-65C3-4C10-ABD2-0DA594D7C31D}" presName="node" presStyleLbl="node1" presStyleIdx="5" presStyleCnt="6">
        <dgm:presLayoutVars>
          <dgm:bulletEnabled val="1"/>
        </dgm:presLayoutVars>
      </dgm:prSet>
      <dgm:spPr/>
    </dgm:pt>
  </dgm:ptLst>
  <dgm:cxnLst>
    <dgm:cxn modelId="{B142BB40-EBF9-4686-8859-9505F4BE129E}" srcId="{F9332E40-6E05-4AF8-9D0E-EA575E0E6704}" destId="{187DD240-65C3-4C10-ABD2-0DA594D7C31D}" srcOrd="5" destOrd="0" parTransId="{D47991C3-4A44-4AF1-AEEE-B7EC9411718E}" sibTransId="{4C0FD7C8-71D7-4354-B20F-2335EB662ACB}"/>
    <dgm:cxn modelId="{39A1FF5E-A23B-47A2-8731-CF5E1AC4CD02}" srcId="{F9332E40-6E05-4AF8-9D0E-EA575E0E6704}" destId="{9EDF2F28-A0EB-4B9B-B187-94A200452FA0}" srcOrd="1" destOrd="0" parTransId="{B9F99170-6A93-424D-9264-677D6E39F56E}" sibTransId="{F54E7AFF-C90F-41C3-A186-4DB249A0CF29}"/>
    <dgm:cxn modelId="{45766962-BA70-41A1-8CA9-CC11E85B232D}" srcId="{F9332E40-6E05-4AF8-9D0E-EA575E0E6704}" destId="{0D783962-2A8B-44EB-96DC-BF63DFC67C1E}" srcOrd="0" destOrd="0" parTransId="{50F5CEC9-4F6D-4CB5-8D4C-35C03B5955F6}" sibTransId="{559FAC12-A5E6-48B6-82C1-5015AF7E97E2}"/>
    <dgm:cxn modelId="{B88B8A74-2919-4151-B9B0-6263C34E68DA}" type="presOf" srcId="{9EDF2F28-A0EB-4B9B-B187-94A200452FA0}" destId="{57AB1C15-74D4-4F63-9017-84AE272CEED8}" srcOrd="0" destOrd="0" presId="urn:microsoft.com/office/officeart/2005/8/layout/default"/>
    <dgm:cxn modelId="{47AC0455-2B63-4AEA-96F8-9B1774011194}" type="presOf" srcId="{ECC49434-8F7F-4647-8063-6E82782A0ED0}" destId="{6CB0A0D3-4C41-4257-A1FE-D2525AF94AC9}" srcOrd="0" destOrd="0" presId="urn:microsoft.com/office/officeart/2005/8/layout/default"/>
    <dgm:cxn modelId="{8D1A0F97-E45F-4040-B8D3-9655182253CD}" type="presOf" srcId="{187DD240-65C3-4C10-ABD2-0DA594D7C31D}" destId="{3F687D57-5395-43EE-BDCD-17CAFD42CAF6}" srcOrd="0" destOrd="0" presId="urn:microsoft.com/office/officeart/2005/8/layout/default"/>
    <dgm:cxn modelId="{32665A99-E813-4407-AB43-28B477E8328D}" type="presOf" srcId="{E71D7DC5-7A2C-4E04-AC5B-5AFB735BB65D}" destId="{182637E0-F49A-42AC-A3E8-CBF2E47C8008}" srcOrd="0" destOrd="0" presId="urn:microsoft.com/office/officeart/2005/8/layout/default"/>
    <dgm:cxn modelId="{24D9F49A-6E25-4871-A45C-DC385E43D6AF}" type="presOf" srcId="{1B212794-E314-4468-A5DD-8DB7B818C0A0}" destId="{3FB43725-2903-4CE3-B146-F8BC2DC0D6E6}" srcOrd="0" destOrd="0" presId="urn:microsoft.com/office/officeart/2005/8/layout/default"/>
    <dgm:cxn modelId="{7AFC7CC7-8162-42B6-AF91-54D20DBA396F}" type="presOf" srcId="{F9332E40-6E05-4AF8-9D0E-EA575E0E6704}" destId="{5A4AAB81-2AFE-41EF-8D16-7828D32D103E}" srcOrd="0" destOrd="0" presId="urn:microsoft.com/office/officeart/2005/8/layout/default"/>
    <dgm:cxn modelId="{A96996CB-FD3B-4413-83CC-A5C7AC74F1C4}" srcId="{F9332E40-6E05-4AF8-9D0E-EA575E0E6704}" destId="{1B212794-E314-4468-A5DD-8DB7B818C0A0}" srcOrd="3" destOrd="0" parTransId="{A93D67AD-105B-4103-9329-F0BC3E8D9DFF}" sibTransId="{E4300663-665C-4874-BD4C-72B715CB79FA}"/>
    <dgm:cxn modelId="{98E47DDC-73EA-41F6-8145-91F14A6C214F}" type="presOf" srcId="{0D783962-2A8B-44EB-96DC-BF63DFC67C1E}" destId="{54FF5A0F-2454-4B9A-ACDD-145FE23DFCBD}" srcOrd="0" destOrd="0" presId="urn:microsoft.com/office/officeart/2005/8/layout/default"/>
    <dgm:cxn modelId="{3BC7C1E0-06BE-4E2B-9BFF-7ECEE0D5DFB8}" srcId="{F9332E40-6E05-4AF8-9D0E-EA575E0E6704}" destId="{ECC49434-8F7F-4647-8063-6E82782A0ED0}" srcOrd="4" destOrd="0" parTransId="{21B70DA8-29B2-4B34-AFD5-FFFEAAD82A93}" sibTransId="{3564364C-2944-4805-BB86-74A607ACF55F}"/>
    <dgm:cxn modelId="{A415A7FB-4AC2-411B-8B52-460A4B8EEFF1}" srcId="{F9332E40-6E05-4AF8-9D0E-EA575E0E6704}" destId="{E71D7DC5-7A2C-4E04-AC5B-5AFB735BB65D}" srcOrd="2" destOrd="0" parTransId="{B588CFDE-4EF0-4381-90B3-A5AC5123C9CB}" sibTransId="{F3FE8D9A-E5BC-4809-82A7-73055C957549}"/>
    <dgm:cxn modelId="{845ABF37-41DA-4E2B-87DD-0A8A289FD140}" type="presParOf" srcId="{5A4AAB81-2AFE-41EF-8D16-7828D32D103E}" destId="{54FF5A0F-2454-4B9A-ACDD-145FE23DFCBD}" srcOrd="0" destOrd="0" presId="urn:microsoft.com/office/officeart/2005/8/layout/default"/>
    <dgm:cxn modelId="{AB535090-BF77-45D9-9F50-DFD7E5A8FDBC}" type="presParOf" srcId="{5A4AAB81-2AFE-41EF-8D16-7828D32D103E}" destId="{2FCBA1AC-AEC6-4B77-A845-1C0AD357DF7B}" srcOrd="1" destOrd="0" presId="urn:microsoft.com/office/officeart/2005/8/layout/default"/>
    <dgm:cxn modelId="{17E1C34B-99B9-48D3-88B2-2ACB18A8CE37}" type="presParOf" srcId="{5A4AAB81-2AFE-41EF-8D16-7828D32D103E}" destId="{57AB1C15-74D4-4F63-9017-84AE272CEED8}" srcOrd="2" destOrd="0" presId="urn:microsoft.com/office/officeart/2005/8/layout/default"/>
    <dgm:cxn modelId="{203614A8-9933-468E-B5C9-A0E9EB90CAA1}" type="presParOf" srcId="{5A4AAB81-2AFE-41EF-8D16-7828D32D103E}" destId="{50F0E48D-0242-48B4-BF83-EBEF9A310E74}" srcOrd="3" destOrd="0" presId="urn:microsoft.com/office/officeart/2005/8/layout/default"/>
    <dgm:cxn modelId="{A636DC8F-FC6D-4E22-87DD-CF2E832CAB4D}" type="presParOf" srcId="{5A4AAB81-2AFE-41EF-8D16-7828D32D103E}" destId="{182637E0-F49A-42AC-A3E8-CBF2E47C8008}" srcOrd="4" destOrd="0" presId="urn:microsoft.com/office/officeart/2005/8/layout/default"/>
    <dgm:cxn modelId="{2BFCABD0-1F78-4C7C-B161-EE7CF9B04D1E}" type="presParOf" srcId="{5A4AAB81-2AFE-41EF-8D16-7828D32D103E}" destId="{2447CD39-1175-4E20-8D1D-DE02BC29CAC6}" srcOrd="5" destOrd="0" presId="urn:microsoft.com/office/officeart/2005/8/layout/default"/>
    <dgm:cxn modelId="{BBDB833B-E6F5-42E6-9045-F1C03D9C5365}" type="presParOf" srcId="{5A4AAB81-2AFE-41EF-8D16-7828D32D103E}" destId="{3FB43725-2903-4CE3-B146-F8BC2DC0D6E6}" srcOrd="6" destOrd="0" presId="urn:microsoft.com/office/officeart/2005/8/layout/default"/>
    <dgm:cxn modelId="{C2831964-F0C3-4AC2-A1A9-B62815FA6237}" type="presParOf" srcId="{5A4AAB81-2AFE-41EF-8D16-7828D32D103E}" destId="{33283B4C-23BB-41AD-845B-55B8C079AD5C}" srcOrd="7" destOrd="0" presId="urn:microsoft.com/office/officeart/2005/8/layout/default"/>
    <dgm:cxn modelId="{89AD6E1E-BF13-413D-9989-A2DE7770885E}" type="presParOf" srcId="{5A4AAB81-2AFE-41EF-8D16-7828D32D103E}" destId="{6CB0A0D3-4C41-4257-A1FE-D2525AF94AC9}" srcOrd="8" destOrd="0" presId="urn:microsoft.com/office/officeart/2005/8/layout/default"/>
    <dgm:cxn modelId="{FDC74FB1-EE6C-4EFB-AF44-519CF54C1DEF}" type="presParOf" srcId="{5A4AAB81-2AFE-41EF-8D16-7828D32D103E}" destId="{7C55E763-C56D-412B-9CDB-FBD0B4E19EB6}" srcOrd="9" destOrd="0" presId="urn:microsoft.com/office/officeart/2005/8/layout/default"/>
    <dgm:cxn modelId="{7377FF34-68F6-4718-B5F1-FBA4BC4DFE28}" type="presParOf" srcId="{5A4AAB81-2AFE-41EF-8D16-7828D32D103E}" destId="{3F687D57-5395-43EE-BDCD-17CAFD42CAF6}"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8F7C67-1B8D-44FE-941B-5EA12DF9123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97F9A6C-1B6F-4372-838A-A01A4DA06201}">
      <dgm:prSet/>
      <dgm:spPr/>
      <dgm:t>
        <a:bodyPr/>
        <a:lstStyle/>
        <a:p>
          <a:r>
            <a:rPr lang="en-GB" dirty="0">
              <a:latin typeface="Arial" panose="020B0604020202020204" pitchFamily="34" charset="0"/>
              <a:cs typeface="Arial" panose="020B0604020202020204" pitchFamily="34" charset="0"/>
            </a:rPr>
            <a:t>Neurodivergent defendants face major barriers understanding and participating in court processes because of challenges around:</a:t>
          </a:r>
          <a:endParaRPr lang="en-US" dirty="0">
            <a:latin typeface="Arial" panose="020B0604020202020204" pitchFamily="34" charset="0"/>
            <a:cs typeface="Arial" panose="020B0604020202020204" pitchFamily="34" charset="0"/>
          </a:endParaRPr>
        </a:p>
      </dgm:t>
    </dgm:pt>
    <dgm:pt modelId="{F21FD29B-28F7-4944-BD96-7BBF93A26720}" type="parTrans" cxnId="{FFE8FAEF-9973-4DDF-93FC-22905C2A9287}">
      <dgm:prSet/>
      <dgm:spPr/>
      <dgm:t>
        <a:bodyPr/>
        <a:lstStyle/>
        <a:p>
          <a:endParaRPr lang="en-US"/>
        </a:p>
      </dgm:t>
    </dgm:pt>
    <dgm:pt modelId="{9EFF2D72-44F8-4CE9-88F7-8E8698EA9C10}" type="sibTrans" cxnId="{FFE8FAEF-9973-4DDF-93FC-22905C2A9287}">
      <dgm:prSet/>
      <dgm:spPr/>
      <dgm:t>
        <a:bodyPr/>
        <a:lstStyle/>
        <a:p>
          <a:endParaRPr lang="en-US"/>
        </a:p>
      </dgm:t>
    </dgm:pt>
    <dgm:pt modelId="{5F6A4DCD-A9A8-4AEC-910A-4EFA3890FD5E}">
      <dgm:prSet/>
      <dgm:spPr/>
      <dgm:t>
        <a:bodyPr/>
        <a:lstStyle/>
        <a:p>
          <a:r>
            <a:rPr lang="en-GB" dirty="0">
              <a:latin typeface="Arial" panose="020B0604020202020204" pitchFamily="34" charset="0"/>
              <a:cs typeface="Arial" panose="020B0604020202020204" pitchFamily="34" charset="0"/>
            </a:rPr>
            <a:t>Processing spoken language</a:t>
          </a:r>
          <a:endParaRPr lang="en-US" dirty="0">
            <a:latin typeface="Arial" panose="020B0604020202020204" pitchFamily="34" charset="0"/>
            <a:cs typeface="Arial" panose="020B0604020202020204" pitchFamily="34" charset="0"/>
          </a:endParaRPr>
        </a:p>
      </dgm:t>
    </dgm:pt>
    <dgm:pt modelId="{8F52859D-2868-4884-9C60-E4BC8E03502F}" type="parTrans" cxnId="{6C8335DF-ED70-4209-BBB1-035B9808A3C7}">
      <dgm:prSet/>
      <dgm:spPr/>
      <dgm:t>
        <a:bodyPr/>
        <a:lstStyle/>
        <a:p>
          <a:endParaRPr lang="en-US"/>
        </a:p>
      </dgm:t>
    </dgm:pt>
    <dgm:pt modelId="{20230301-DBF6-4301-BF8B-5582D666075E}" type="sibTrans" cxnId="{6C8335DF-ED70-4209-BBB1-035B9808A3C7}">
      <dgm:prSet/>
      <dgm:spPr/>
      <dgm:t>
        <a:bodyPr/>
        <a:lstStyle/>
        <a:p>
          <a:endParaRPr lang="en-US"/>
        </a:p>
      </dgm:t>
    </dgm:pt>
    <dgm:pt modelId="{3279FA05-CD33-412E-A4A8-9035BEA65D9B}">
      <dgm:prSet/>
      <dgm:spPr/>
      <dgm:t>
        <a:bodyPr/>
        <a:lstStyle/>
        <a:p>
          <a:r>
            <a:rPr lang="en-GB" dirty="0">
              <a:latin typeface="Arial" panose="020B0604020202020204" pitchFamily="34" charset="0"/>
              <a:cs typeface="Arial" panose="020B0604020202020204" pitchFamily="34" charset="0"/>
            </a:rPr>
            <a:t>Understanding court procedures</a:t>
          </a:r>
          <a:endParaRPr lang="en-US" dirty="0">
            <a:latin typeface="Arial" panose="020B0604020202020204" pitchFamily="34" charset="0"/>
            <a:cs typeface="Arial" panose="020B0604020202020204" pitchFamily="34" charset="0"/>
          </a:endParaRPr>
        </a:p>
      </dgm:t>
    </dgm:pt>
    <dgm:pt modelId="{9F8CD069-272C-4DE9-B3B3-451F7FF9CE10}" type="parTrans" cxnId="{6891FDCB-1740-4858-BF51-ABC430CE0F2B}">
      <dgm:prSet/>
      <dgm:spPr/>
      <dgm:t>
        <a:bodyPr/>
        <a:lstStyle/>
        <a:p>
          <a:endParaRPr lang="en-US"/>
        </a:p>
      </dgm:t>
    </dgm:pt>
    <dgm:pt modelId="{03ACBA62-4555-47D0-944D-BC02C47696B6}" type="sibTrans" cxnId="{6891FDCB-1740-4858-BF51-ABC430CE0F2B}">
      <dgm:prSet/>
      <dgm:spPr/>
      <dgm:t>
        <a:bodyPr/>
        <a:lstStyle/>
        <a:p>
          <a:endParaRPr lang="en-US"/>
        </a:p>
      </dgm:t>
    </dgm:pt>
    <dgm:pt modelId="{C067EA3C-17F2-46FC-99A1-5AB20066BCD4}">
      <dgm:prSet/>
      <dgm:spPr/>
      <dgm:t>
        <a:bodyPr/>
        <a:lstStyle/>
        <a:p>
          <a:r>
            <a:rPr lang="en-GB" dirty="0">
              <a:latin typeface="Arial" panose="020B0604020202020204" pitchFamily="34" charset="0"/>
              <a:cs typeface="Arial" panose="020B0604020202020204" pitchFamily="34" charset="0"/>
            </a:rPr>
            <a:t>Effectively participating in hearings</a:t>
          </a:r>
          <a:endParaRPr lang="en-US" dirty="0">
            <a:latin typeface="Arial" panose="020B0604020202020204" pitchFamily="34" charset="0"/>
            <a:cs typeface="Arial" panose="020B0604020202020204" pitchFamily="34" charset="0"/>
          </a:endParaRPr>
        </a:p>
      </dgm:t>
    </dgm:pt>
    <dgm:pt modelId="{E08070C6-E8D8-4010-8ADD-5EB509055F61}" type="parTrans" cxnId="{C96EE643-AA89-4290-A85F-3D315FC0EF63}">
      <dgm:prSet/>
      <dgm:spPr/>
      <dgm:t>
        <a:bodyPr/>
        <a:lstStyle/>
        <a:p>
          <a:endParaRPr lang="en-US"/>
        </a:p>
      </dgm:t>
    </dgm:pt>
    <dgm:pt modelId="{E077772E-6207-4B8D-838A-AD84D87EB375}" type="sibTrans" cxnId="{C96EE643-AA89-4290-A85F-3D315FC0EF63}">
      <dgm:prSet/>
      <dgm:spPr/>
      <dgm:t>
        <a:bodyPr/>
        <a:lstStyle/>
        <a:p>
          <a:endParaRPr lang="en-US"/>
        </a:p>
      </dgm:t>
    </dgm:pt>
    <dgm:pt modelId="{F2B9F0E3-4A19-4711-AD63-5F2EE7D67898}">
      <dgm:prSet/>
      <dgm:spPr/>
      <dgm:t>
        <a:bodyPr/>
        <a:lstStyle/>
        <a:p>
          <a:r>
            <a:rPr lang="en-GB" dirty="0">
              <a:latin typeface="Arial" panose="020B0604020202020204" pitchFamily="34" charset="0"/>
              <a:cs typeface="Arial" panose="020B0604020202020204" pitchFamily="34" charset="0"/>
            </a:rPr>
            <a:t>Navigating decisions with long‑term consequences</a:t>
          </a:r>
          <a:endParaRPr lang="en-US" dirty="0">
            <a:latin typeface="Arial" panose="020B0604020202020204" pitchFamily="34" charset="0"/>
            <a:cs typeface="Arial" panose="020B0604020202020204" pitchFamily="34" charset="0"/>
          </a:endParaRPr>
        </a:p>
      </dgm:t>
    </dgm:pt>
    <dgm:pt modelId="{C810464C-24F2-4984-AAEC-357D919ECCBB}" type="parTrans" cxnId="{E4A6F089-2327-4415-AD80-5FCAEC85BC0E}">
      <dgm:prSet/>
      <dgm:spPr/>
      <dgm:t>
        <a:bodyPr/>
        <a:lstStyle/>
        <a:p>
          <a:endParaRPr lang="en-US"/>
        </a:p>
      </dgm:t>
    </dgm:pt>
    <dgm:pt modelId="{D758751E-D047-4F7F-A010-081BD13DD2FB}" type="sibTrans" cxnId="{E4A6F089-2327-4415-AD80-5FCAEC85BC0E}">
      <dgm:prSet/>
      <dgm:spPr/>
      <dgm:t>
        <a:bodyPr/>
        <a:lstStyle/>
        <a:p>
          <a:endParaRPr lang="en-US"/>
        </a:p>
      </dgm:t>
    </dgm:pt>
    <dgm:pt modelId="{C63183E2-A3BB-4106-AFD2-E92867214327}">
      <dgm:prSet/>
      <dgm:spPr/>
      <dgm:t>
        <a:bodyPr/>
        <a:lstStyle/>
        <a:p>
          <a:r>
            <a:rPr lang="en-GB" dirty="0">
              <a:latin typeface="Arial" panose="020B0604020202020204" pitchFamily="34" charset="0"/>
              <a:cs typeface="Arial" panose="020B0604020202020204" pitchFamily="34" charset="0"/>
            </a:rPr>
            <a:t>It notes that courts are </a:t>
          </a:r>
          <a:r>
            <a:rPr lang="en-GB" i="1" dirty="0">
              <a:latin typeface="Arial" panose="020B0604020202020204" pitchFamily="34" charset="0"/>
              <a:cs typeface="Arial" panose="020B0604020202020204" pitchFamily="34" charset="0"/>
            </a:rPr>
            <a:t>not designed</a:t>
          </a:r>
          <a:r>
            <a:rPr lang="en-GB" dirty="0">
              <a:latin typeface="Arial" panose="020B0604020202020204" pitchFamily="34" charset="0"/>
              <a:cs typeface="Arial" panose="020B0604020202020204" pitchFamily="34" charset="0"/>
            </a:rPr>
            <a:t> to accommodate neurological differences such as ADHD, making meaningful participation difficult</a:t>
          </a:r>
          <a:endParaRPr lang="en-US" dirty="0">
            <a:latin typeface="Arial" panose="020B0604020202020204" pitchFamily="34" charset="0"/>
            <a:cs typeface="Arial" panose="020B0604020202020204" pitchFamily="34" charset="0"/>
          </a:endParaRPr>
        </a:p>
      </dgm:t>
    </dgm:pt>
    <dgm:pt modelId="{92F18EF2-B392-417F-A789-3D8F93246045}" type="parTrans" cxnId="{ED513B40-DEBA-4BBF-AA2E-010233F19CD6}">
      <dgm:prSet/>
      <dgm:spPr/>
      <dgm:t>
        <a:bodyPr/>
        <a:lstStyle/>
        <a:p>
          <a:endParaRPr lang="en-US"/>
        </a:p>
      </dgm:t>
    </dgm:pt>
    <dgm:pt modelId="{C81BDE43-19B9-4BD0-856C-A72D5BF759F1}" type="sibTrans" cxnId="{ED513B40-DEBA-4BBF-AA2E-010233F19CD6}">
      <dgm:prSet/>
      <dgm:spPr/>
      <dgm:t>
        <a:bodyPr/>
        <a:lstStyle/>
        <a:p>
          <a:endParaRPr lang="en-US"/>
        </a:p>
      </dgm:t>
    </dgm:pt>
    <dgm:pt modelId="{586D86E9-6A33-4042-BF58-B1E831C2D0C1}">
      <dgm:prSet/>
      <dgm:spPr/>
      <dgm:t>
        <a:bodyPr/>
        <a:lstStyle/>
        <a:p>
          <a:r>
            <a:rPr lang="en-GB" dirty="0">
              <a:latin typeface="Arial" panose="020B0604020202020204" pitchFamily="34" charset="0"/>
              <a:cs typeface="Arial" panose="020B0604020202020204" pitchFamily="34" charset="0"/>
            </a:rPr>
            <a:t>Amplified challenges for children as up to 80% if youth in the justice system have unrecognised SEND.</a:t>
          </a:r>
          <a:endParaRPr lang="en-US" dirty="0">
            <a:latin typeface="Arial" panose="020B0604020202020204" pitchFamily="34" charset="0"/>
            <a:cs typeface="Arial" panose="020B0604020202020204" pitchFamily="34" charset="0"/>
          </a:endParaRPr>
        </a:p>
      </dgm:t>
    </dgm:pt>
    <dgm:pt modelId="{D114412F-57E1-4856-8035-1042FDFC7000}" type="parTrans" cxnId="{7D173B5C-6878-4662-8A85-965EE54CB6E7}">
      <dgm:prSet/>
      <dgm:spPr/>
      <dgm:t>
        <a:bodyPr/>
        <a:lstStyle/>
        <a:p>
          <a:endParaRPr lang="en-US"/>
        </a:p>
      </dgm:t>
    </dgm:pt>
    <dgm:pt modelId="{F2ED71AC-4A92-4ACC-9A04-063AA6A53822}" type="sibTrans" cxnId="{7D173B5C-6878-4662-8A85-965EE54CB6E7}">
      <dgm:prSet/>
      <dgm:spPr/>
      <dgm:t>
        <a:bodyPr/>
        <a:lstStyle/>
        <a:p>
          <a:endParaRPr lang="en-US"/>
        </a:p>
      </dgm:t>
    </dgm:pt>
    <dgm:pt modelId="{0338B7A9-948F-4E72-9F49-D39E0EC10061}">
      <dgm:prSet/>
      <dgm:spPr/>
      <dgm:t>
        <a:bodyPr/>
        <a:lstStyle/>
        <a:p>
          <a:r>
            <a:rPr lang="en-GB" dirty="0">
              <a:latin typeface="Arial" panose="020B0604020202020204" pitchFamily="34" charset="0"/>
              <a:cs typeface="Arial" panose="020B0604020202020204" pitchFamily="34" charset="0"/>
            </a:rPr>
            <a:t>ADHD- related communication difficulties are often misinterpreted as evasiveness/guilt.</a:t>
          </a:r>
          <a:endParaRPr lang="en-US" dirty="0">
            <a:latin typeface="Arial" panose="020B0604020202020204" pitchFamily="34" charset="0"/>
            <a:cs typeface="Arial" panose="020B0604020202020204" pitchFamily="34" charset="0"/>
          </a:endParaRPr>
        </a:p>
      </dgm:t>
    </dgm:pt>
    <dgm:pt modelId="{172D80F7-75F3-4EE6-90B5-C8D71199856A}" type="parTrans" cxnId="{F940AD4C-DCB0-4E73-A0D6-A26C08769369}">
      <dgm:prSet/>
      <dgm:spPr/>
      <dgm:t>
        <a:bodyPr/>
        <a:lstStyle/>
        <a:p>
          <a:endParaRPr lang="en-US"/>
        </a:p>
      </dgm:t>
    </dgm:pt>
    <dgm:pt modelId="{5107CF73-D296-4CAE-A297-0C069DE6B966}" type="sibTrans" cxnId="{F940AD4C-DCB0-4E73-A0D6-A26C08769369}">
      <dgm:prSet/>
      <dgm:spPr/>
      <dgm:t>
        <a:bodyPr/>
        <a:lstStyle/>
        <a:p>
          <a:endParaRPr lang="en-US"/>
        </a:p>
      </dgm:t>
    </dgm:pt>
    <dgm:pt modelId="{E25AE0FF-2607-4F7F-B575-C4FF9D3C956D}">
      <dgm:prSet/>
      <dgm:spPr/>
      <dgm:t>
        <a:bodyPr/>
        <a:lstStyle/>
        <a:p>
          <a:r>
            <a:rPr lang="en-GB">
              <a:latin typeface="Arial" panose="020B0604020202020204" pitchFamily="34" charset="0"/>
              <a:cs typeface="Arial" panose="020B0604020202020204" pitchFamily="34" charset="0"/>
            </a:rPr>
            <a:t>Serious failings have been in identifying neurodivergent individuals throughout the CJ process</a:t>
          </a:r>
          <a:endParaRPr lang="en-US">
            <a:latin typeface="Arial" panose="020B0604020202020204" pitchFamily="34" charset="0"/>
            <a:cs typeface="Arial" panose="020B0604020202020204" pitchFamily="34" charset="0"/>
          </a:endParaRPr>
        </a:p>
      </dgm:t>
    </dgm:pt>
    <dgm:pt modelId="{8F118E33-5DEF-4CBB-A671-CC413DBB8DC2}" type="parTrans" cxnId="{AF910AF9-19E9-453C-9E1B-AC7D12724528}">
      <dgm:prSet/>
      <dgm:spPr/>
      <dgm:t>
        <a:bodyPr/>
        <a:lstStyle/>
        <a:p>
          <a:endParaRPr lang="en-US"/>
        </a:p>
      </dgm:t>
    </dgm:pt>
    <dgm:pt modelId="{AA1EB8B8-8C62-49A0-BEFC-B7D91552C36A}" type="sibTrans" cxnId="{AF910AF9-19E9-453C-9E1B-AC7D12724528}">
      <dgm:prSet/>
      <dgm:spPr/>
      <dgm:t>
        <a:bodyPr/>
        <a:lstStyle/>
        <a:p>
          <a:endParaRPr lang="en-US"/>
        </a:p>
      </dgm:t>
    </dgm:pt>
    <dgm:pt modelId="{A07B4F8E-3DF4-4642-8182-6D07DCFE4360}">
      <dgm:prSet/>
      <dgm:spPr/>
      <dgm:t>
        <a:bodyPr/>
        <a:lstStyle/>
        <a:p>
          <a:r>
            <a:rPr lang="en-GB" dirty="0">
              <a:latin typeface="Arial" panose="020B0604020202020204" pitchFamily="34" charset="0"/>
              <a:cs typeface="Arial" panose="020B0604020202020204" pitchFamily="34" charset="0"/>
            </a:rPr>
            <a:t>Many ADHD individuals pass through court with no additional support.</a:t>
          </a:r>
          <a:endParaRPr lang="en-US" dirty="0">
            <a:latin typeface="Arial" panose="020B0604020202020204" pitchFamily="34" charset="0"/>
            <a:cs typeface="Arial" panose="020B0604020202020204" pitchFamily="34" charset="0"/>
          </a:endParaRPr>
        </a:p>
      </dgm:t>
    </dgm:pt>
    <dgm:pt modelId="{A8216D59-1041-484A-AC74-23045F26B0F2}" type="parTrans" cxnId="{F77F7EFF-5C7B-426F-8D26-0D95930A5C55}">
      <dgm:prSet/>
      <dgm:spPr/>
      <dgm:t>
        <a:bodyPr/>
        <a:lstStyle/>
        <a:p>
          <a:endParaRPr lang="en-US"/>
        </a:p>
      </dgm:t>
    </dgm:pt>
    <dgm:pt modelId="{CCFF69E7-18D6-4D95-A027-7E62911E6E1D}" type="sibTrans" cxnId="{F77F7EFF-5C7B-426F-8D26-0D95930A5C55}">
      <dgm:prSet/>
      <dgm:spPr/>
      <dgm:t>
        <a:bodyPr/>
        <a:lstStyle/>
        <a:p>
          <a:endParaRPr lang="en-US"/>
        </a:p>
      </dgm:t>
    </dgm:pt>
    <dgm:pt modelId="{B3BB4087-0609-45BA-9C50-C4799AC7805C}" type="pres">
      <dgm:prSet presAssocID="{618F7C67-1B8D-44FE-941B-5EA12DF91238}" presName="diagram" presStyleCnt="0">
        <dgm:presLayoutVars>
          <dgm:dir/>
          <dgm:resizeHandles val="exact"/>
        </dgm:presLayoutVars>
      </dgm:prSet>
      <dgm:spPr/>
    </dgm:pt>
    <dgm:pt modelId="{80F7470E-BA9C-4EC1-92AB-037D159CD658}" type="pres">
      <dgm:prSet presAssocID="{B97F9A6C-1B6F-4372-838A-A01A4DA06201}" presName="node" presStyleLbl="node1" presStyleIdx="0" presStyleCnt="1">
        <dgm:presLayoutVars>
          <dgm:bulletEnabled val="1"/>
        </dgm:presLayoutVars>
      </dgm:prSet>
      <dgm:spPr/>
    </dgm:pt>
  </dgm:ptLst>
  <dgm:cxnLst>
    <dgm:cxn modelId="{77013002-A4AD-49EE-87B0-D42221B901CB}" type="presOf" srcId="{A07B4F8E-3DF4-4642-8182-6D07DCFE4360}" destId="{80F7470E-BA9C-4EC1-92AB-037D159CD658}" srcOrd="0" destOrd="9" presId="urn:microsoft.com/office/officeart/2005/8/layout/default"/>
    <dgm:cxn modelId="{1C24C51F-8BF7-408C-9F90-3441844E512B}" type="presOf" srcId="{E25AE0FF-2607-4F7F-B575-C4FF9D3C956D}" destId="{80F7470E-BA9C-4EC1-92AB-037D159CD658}" srcOrd="0" destOrd="8" presId="urn:microsoft.com/office/officeart/2005/8/layout/default"/>
    <dgm:cxn modelId="{ED513B40-DEBA-4BBF-AA2E-010233F19CD6}" srcId="{B97F9A6C-1B6F-4372-838A-A01A4DA06201}" destId="{C63183E2-A3BB-4106-AFD2-E92867214327}" srcOrd="4" destOrd="0" parTransId="{92F18EF2-B392-417F-A789-3D8F93246045}" sibTransId="{C81BDE43-19B9-4BD0-856C-A72D5BF759F1}"/>
    <dgm:cxn modelId="{7D173B5C-6878-4662-8A85-965EE54CB6E7}" srcId="{B97F9A6C-1B6F-4372-838A-A01A4DA06201}" destId="{586D86E9-6A33-4042-BF58-B1E831C2D0C1}" srcOrd="5" destOrd="0" parTransId="{D114412F-57E1-4856-8035-1042FDFC7000}" sibTransId="{F2ED71AC-4A92-4ACC-9A04-063AA6A53822}"/>
    <dgm:cxn modelId="{41B6C35D-DABE-418E-8479-D117F546144A}" type="presOf" srcId="{B97F9A6C-1B6F-4372-838A-A01A4DA06201}" destId="{80F7470E-BA9C-4EC1-92AB-037D159CD658}" srcOrd="0" destOrd="0" presId="urn:microsoft.com/office/officeart/2005/8/layout/default"/>
    <dgm:cxn modelId="{C96EE643-AA89-4290-A85F-3D315FC0EF63}" srcId="{B97F9A6C-1B6F-4372-838A-A01A4DA06201}" destId="{C067EA3C-17F2-46FC-99A1-5AB20066BCD4}" srcOrd="2" destOrd="0" parTransId="{E08070C6-E8D8-4010-8ADD-5EB509055F61}" sibTransId="{E077772E-6207-4B8D-838A-AD84D87EB375}"/>
    <dgm:cxn modelId="{90A99747-4697-420A-A641-A8E456228B42}" type="presOf" srcId="{0338B7A9-948F-4E72-9F49-D39E0EC10061}" destId="{80F7470E-BA9C-4EC1-92AB-037D159CD658}" srcOrd="0" destOrd="7" presId="urn:microsoft.com/office/officeart/2005/8/layout/default"/>
    <dgm:cxn modelId="{F940AD4C-DCB0-4E73-A0D6-A26C08769369}" srcId="{B97F9A6C-1B6F-4372-838A-A01A4DA06201}" destId="{0338B7A9-948F-4E72-9F49-D39E0EC10061}" srcOrd="6" destOrd="0" parTransId="{172D80F7-75F3-4EE6-90B5-C8D71199856A}" sibTransId="{5107CF73-D296-4CAE-A297-0C069DE6B966}"/>
    <dgm:cxn modelId="{E4A6F089-2327-4415-AD80-5FCAEC85BC0E}" srcId="{B97F9A6C-1B6F-4372-838A-A01A4DA06201}" destId="{F2B9F0E3-4A19-4711-AD63-5F2EE7D67898}" srcOrd="3" destOrd="0" parTransId="{C810464C-24F2-4984-AAEC-357D919ECCBB}" sibTransId="{D758751E-D047-4F7F-A010-081BD13DD2FB}"/>
    <dgm:cxn modelId="{BF3ED7B6-3D69-4F73-AD8F-36DC4F14AD90}" type="presOf" srcId="{C63183E2-A3BB-4106-AFD2-E92867214327}" destId="{80F7470E-BA9C-4EC1-92AB-037D159CD658}" srcOrd="0" destOrd="5" presId="urn:microsoft.com/office/officeart/2005/8/layout/default"/>
    <dgm:cxn modelId="{C9178CC4-0459-4858-B55A-161E6A7627B0}" type="presOf" srcId="{5F6A4DCD-A9A8-4AEC-910A-4EFA3890FD5E}" destId="{80F7470E-BA9C-4EC1-92AB-037D159CD658}" srcOrd="0" destOrd="1" presId="urn:microsoft.com/office/officeart/2005/8/layout/default"/>
    <dgm:cxn modelId="{AAF5BBCA-6D2F-4084-B9D9-09E07C77C5F1}" type="presOf" srcId="{F2B9F0E3-4A19-4711-AD63-5F2EE7D67898}" destId="{80F7470E-BA9C-4EC1-92AB-037D159CD658}" srcOrd="0" destOrd="4" presId="urn:microsoft.com/office/officeart/2005/8/layout/default"/>
    <dgm:cxn modelId="{6891FDCB-1740-4858-BF51-ABC430CE0F2B}" srcId="{B97F9A6C-1B6F-4372-838A-A01A4DA06201}" destId="{3279FA05-CD33-412E-A4A8-9035BEA65D9B}" srcOrd="1" destOrd="0" parTransId="{9F8CD069-272C-4DE9-B3B3-451F7FF9CE10}" sibTransId="{03ACBA62-4555-47D0-944D-BC02C47696B6}"/>
    <dgm:cxn modelId="{037419CD-1CE4-4266-9E81-DD7473BF1BC8}" type="presOf" srcId="{586D86E9-6A33-4042-BF58-B1E831C2D0C1}" destId="{80F7470E-BA9C-4EC1-92AB-037D159CD658}" srcOrd="0" destOrd="6" presId="urn:microsoft.com/office/officeart/2005/8/layout/default"/>
    <dgm:cxn modelId="{C96A69CD-A70C-4937-B868-085868534C59}" type="presOf" srcId="{C067EA3C-17F2-46FC-99A1-5AB20066BCD4}" destId="{80F7470E-BA9C-4EC1-92AB-037D159CD658}" srcOrd="0" destOrd="3" presId="urn:microsoft.com/office/officeart/2005/8/layout/default"/>
    <dgm:cxn modelId="{6C8335DF-ED70-4209-BBB1-035B9808A3C7}" srcId="{B97F9A6C-1B6F-4372-838A-A01A4DA06201}" destId="{5F6A4DCD-A9A8-4AEC-910A-4EFA3890FD5E}" srcOrd="0" destOrd="0" parTransId="{8F52859D-2868-4884-9C60-E4BC8E03502F}" sibTransId="{20230301-DBF6-4301-BF8B-5582D666075E}"/>
    <dgm:cxn modelId="{C34686EE-21F7-4E4B-8636-3C77F9ED095A}" type="presOf" srcId="{3279FA05-CD33-412E-A4A8-9035BEA65D9B}" destId="{80F7470E-BA9C-4EC1-92AB-037D159CD658}" srcOrd="0" destOrd="2" presId="urn:microsoft.com/office/officeart/2005/8/layout/default"/>
    <dgm:cxn modelId="{FFE8FAEF-9973-4DDF-93FC-22905C2A9287}" srcId="{618F7C67-1B8D-44FE-941B-5EA12DF91238}" destId="{B97F9A6C-1B6F-4372-838A-A01A4DA06201}" srcOrd="0" destOrd="0" parTransId="{F21FD29B-28F7-4944-BD96-7BBF93A26720}" sibTransId="{9EFF2D72-44F8-4CE9-88F7-8E8698EA9C10}"/>
    <dgm:cxn modelId="{AF910AF9-19E9-453C-9E1B-AC7D12724528}" srcId="{B97F9A6C-1B6F-4372-838A-A01A4DA06201}" destId="{E25AE0FF-2607-4F7F-B575-C4FF9D3C956D}" srcOrd="7" destOrd="0" parTransId="{8F118E33-5DEF-4CBB-A671-CC413DBB8DC2}" sibTransId="{AA1EB8B8-8C62-49A0-BEFC-B7D91552C36A}"/>
    <dgm:cxn modelId="{62E281FA-134A-4AA2-9B9C-1C644DB026C2}" type="presOf" srcId="{618F7C67-1B8D-44FE-941B-5EA12DF91238}" destId="{B3BB4087-0609-45BA-9C50-C4799AC7805C}" srcOrd="0" destOrd="0" presId="urn:microsoft.com/office/officeart/2005/8/layout/default"/>
    <dgm:cxn modelId="{F77F7EFF-5C7B-426F-8D26-0D95930A5C55}" srcId="{B97F9A6C-1B6F-4372-838A-A01A4DA06201}" destId="{A07B4F8E-3DF4-4642-8182-6D07DCFE4360}" srcOrd="8" destOrd="0" parTransId="{A8216D59-1041-484A-AC74-23045F26B0F2}" sibTransId="{CCFF69E7-18D6-4D95-A027-7E62911E6E1D}"/>
    <dgm:cxn modelId="{FA3F091D-233C-4371-861C-90D9D319E437}" type="presParOf" srcId="{B3BB4087-0609-45BA-9C50-C4799AC7805C}" destId="{80F7470E-BA9C-4EC1-92AB-037D159CD658}"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F0A497-364B-459B-A911-187354C8A07A}"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C017063B-7026-4BC7-817B-E9C676EDBA6A}">
      <dgm:prSet custT="1"/>
      <dgm:spPr/>
      <dgm:t>
        <a:bodyPr/>
        <a:lstStyle/>
        <a:p>
          <a:r>
            <a:rPr lang="en-GB" sz="3200" b="1" u="sng" dirty="0"/>
            <a:t>Byrne &amp; Guenter (2023</a:t>
          </a:r>
          <a:r>
            <a:rPr lang="en-GB" sz="1700" b="1" u="sng" dirty="0"/>
            <a:t>)</a:t>
          </a:r>
          <a:endParaRPr lang="en-US" sz="1700" dirty="0"/>
        </a:p>
      </dgm:t>
    </dgm:pt>
    <dgm:pt modelId="{525B3BD0-89A3-4357-97B0-843873077BD3}" type="parTrans" cxnId="{A612DA81-FDEE-4FC5-947C-8469CADC2FD6}">
      <dgm:prSet/>
      <dgm:spPr/>
      <dgm:t>
        <a:bodyPr/>
        <a:lstStyle/>
        <a:p>
          <a:endParaRPr lang="en-US"/>
        </a:p>
      </dgm:t>
    </dgm:pt>
    <dgm:pt modelId="{6CFBD64C-04E7-4F80-83D9-2FCEBE5B8E92}" type="sibTrans" cxnId="{A612DA81-FDEE-4FC5-947C-8469CADC2FD6}">
      <dgm:prSet/>
      <dgm:spPr/>
      <dgm:t>
        <a:bodyPr/>
        <a:lstStyle/>
        <a:p>
          <a:endParaRPr lang="en-US"/>
        </a:p>
      </dgm:t>
    </dgm:pt>
    <dgm:pt modelId="{8960FA7C-B529-47AB-956C-F8DB7E8241E3}">
      <dgm:prSet custT="1"/>
      <dgm:spPr/>
      <dgm:t>
        <a:bodyPr/>
        <a:lstStyle/>
        <a:p>
          <a:r>
            <a:rPr lang="en-GB" sz="1800" dirty="0"/>
            <a:t>Limited primary research on ‘what works’ (non-male, non-white participants are under-represented in the research).</a:t>
          </a:r>
          <a:endParaRPr lang="en-US" sz="1800" dirty="0"/>
        </a:p>
      </dgm:t>
    </dgm:pt>
    <dgm:pt modelId="{AD1C63E8-7FAC-49F9-ABBA-C7916FAB095B}" type="parTrans" cxnId="{4B0ACE0A-56C1-4400-B2E4-87249BBF9081}">
      <dgm:prSet/>
      <dgm:spPr/>
      <dgm:t>
        <a:bodyPr/>
        <a:lstStyle/>
        <a:p>
          <a:endParaRPr lang="en-US"/>
        </a:p>
      </dgm:t>
    </dgm:pt>
    <dgm:pt modelId="{77B1EA11-9EEA-4AB3-8E18-639E4EFF221C}" type="sibTrans" cxnId="{4B0ACE0A-56C1-4400-B2E4-87249BBF9081}">
      <dgm:prSet/>
      <dgm:spPr/>
      <dgm:t>
        <a:bodyPr/>
        <a:lstStyle/>
        <a:p>
          <a:endParaRPr lang="en-US"/>
        </a:p>
      </dgm:t>
    </dgm:pt>
    <dgm:pt modelId="{36A9198E-0114-49FE-B9BA-92ED4188979A}">
      <dgm:prSet/>
      <dgm:spPr/>
      <dgm:t>
        <a:bodyPr/>
        <a:lstStyle/>
        <a:p>
          <a:r>
            <a:rPr lang="en-GB"/>
            <a:t>ADHD is highly prevalent and hard to treat in prison due to: high rates of substance use disorders, risk of medication trading and misuse, limited staff resources.</a:t>
          </a:r>
          <a:endParaRPr lang="en-US"/>
        </a:p>
      </dgm:t>
    </dgm:pt>
    <dgm:pt modelId="{56585036-60F7-491D-9C8B-A7514E4003C3}" type="parTrans" cxnId="{A1961ABB-0B5B-4FFD-ADD4-2943E1BB85A5}">
      <dgm:prSet/>
      <dgm:spPr/>
      <dgm:t>
        <a:bodyPr/>
        <a:lstStyle/>
        <a:p>
          <a:endParaRPr lang="en-US"/>
        </a:p>
      </dgm:t>
    </dgm:pt>
    <dgm:pt modelId="{8727A1F0-5B12-4FED-9A44-B563ABC7D01E}" type="sibTrans" cxnId="{A1961ABB-0B5B-4FFD-ADD4-2943E1BB85A5}">
      <dgm:prSet/>
      <dgm:spPr/>
      <dgm:t>
        <a:bodyPr/>
        <a:lstStyle/>
        <a:p>
          <a:endParaRPr lang="en-US"/>
        </a:p>
      </dgm:t>
    </dgm:pt>
    <dgm:pt modelId="{5A3DBA2C-F0C7-4968-87BD-8FCDFE56BA3B}">
      <dgm:prSet/>
      <dgm:spPr/>
      <dgm:t>
        <a:bodyPr/>
        <a:lstStyle/>
        <a:p>
          <a:r>
            <a:rPr lang="en-GB"/>
            <a:t>Contradictory messages: some studies recommended stimulants as first-line treatment, others said last resort.</a:t>
          </a:r>
          <a:endParaRPr lang="en-US"/>
        </a:p>
      </dgm:t>
    </dgm:pt>
    <dgm:pt modelId="{2CADEF58-EE25-4EB2-BCE2-8DCB06163ACB}" type="parTrans" cxnId="{145575AF-4424-447B-A2E5-29F0E8F7DEB4}">
      <dgm:prSet/>
      <dgm:spPr/>
      <dgm:t>
        <a:bodyPr/>
        <a:lstStyle/>
        <a:p>
          <a:endParaRPr lang="en-US"/>
        </a:p>
      </dgm:t>
    </dgm:pt>
    <dgm:pt modelId="{034461AB-FE68-4EED-8C8F-C9EBADD9126E}" type="sibTrans" cxnId="{145575AF-4424-447B-A2E5-29F0E8F7DEB4}">
      <dgm:prSet/>
      <dgm:spPr/>
      <dgm:t>
        <a:bodyPr/>
        <a:lstStyle/>
        <a:p>
          <a:endParaRPr lang="en-US"/>
        </a:p>
      </dgm:t>
    </dgm:pt>
    <dgm:pt modelId="{7B0E6D3F-9D4F-4872-9F47-DE05FDF168B9}">
      <dgm:prSet custT="1"/>
      <dgm:spPr/>
      <dgm:t>
        <a:bodyPr/>
        <a:lstStyle/>
        <a:p>
          <a:r>
            <a:rPr lang="en-GB" sz="1700" dirty="0"/>
            <a:t>-</a:t>
          </a:r>
          <a:r>
            <a:rPr lang="en-GB" sz="2400" dirty="0"/>
            <a:t>Limited consideration of non-pharmacological treatments</a:t>
          </a:r>
          <a:endParaRPr lang="en-US" sz="1700" dirty="0"/>
        </a:p>
      </dgm:t>
    </dgm:pt>
    <dgm:pt modelId="{4A209EAD-EA55-4F3E-B10D-E97C588FFC3D}" type="parTrans" cxnId="{F24DFA35-AB48-4FC6-A81B-EFE6D00C1D9A}">
      <dgm:prSet/>
      <dgm:spPr/>
      <dgm:t>
        <a:bodyPr/>
        <a:lstStyle/>
        <a:p>
          <a:endParaRPr lang="en-US"/>
        </a:p>
      </dgm:t>
    </dgm:pt>
    <dgm:pt modelId="{BEC01276-D93D-4D44-9F5C-A4B8260A8FA1}" type="sibTrans" cxnId="{F24DFA35-AB48-4FC6-A81B-EFE6D00C1D9A}">
      <dgm:prSet/>
      <dgm:spPr/>
      <dgm:t>
        <a:bodyPr/>
        <a:lstStyle/>
        <a:p>
          <a:endParaRPr lang="en-US"/>
        </a:p>
      </dgm:t>
    </dgm:pt>
    <dgm:pt modelId="{A871B8C1-B109-4F93-917D-3446A1F78429}" type="pres">
      <dgm:prSet presAssocID="{8BF0A497-364B-459B-A911-187354C8A07A}" presName="Name0" presStyleCnt="0">
        <dgm:presLayoutVars>
          <dgm:dir/>
          <dgm:resizeHandles val="exact"/>
        </dgm:presLayoutVars>
      </dgm:prSet>
      <dgm:spPr/>
    </dgm:pt>
    <dgm:pt modelId="{A55832C2-04DE-47C7-B513-36BCCFD92D17}" type="pres">
      <dgm:prSet presAssocID="{C017063B-7026-4BC7-817B-E9C676EDBA6A}" presName="node" presStyleLbl="node1" presStyleIdx="0" presStyleCnt="5">
        <dgm:presLayoutVars>
          <dgm:bulletEnabled val="1"/>
        </dgm:presLayoutVars>
      </dgm:prSet>
      <dgm:spPr/>
    </dgm:pt>
    <dgm:pt modelId="{2826C782-1CCA-4D84-B5AA-2FFC49025F10}" type="pres">
      <dgm:prSet presAssocID="{6CFBD64C-04E7-4F80-83D9-2FCEBE5B8E92}" presName="sibTrans" presStyleLbl="sibTrans1D1" presStyleIdx="0" presStyleCnt="4"/>
      <dgm:spPr/>
    </dgm:pt>
    <dgm:pt modelId="{4752AF2C-EE4B-4303-9021-6BE1FE341185}" type="pres">
      <dgm:prSet presAssocID="{6CFBD64C-04E7-4F80-83D9-2FCEBE5B8E92}" presName="connectorText" presStyleLbl="sibTrans1D1" presStyleIdx="0" presStyleCnt="4"/>
      <dgm:spPr/>
    </dgm:pt>
    <dgm:pt modelId="{FB3D015C-DBB1-4D98-8FE6-ADE475CA31E0}" type="pres">
      <dgm:prSet presAssocID="{8960FA7C-B529-47AB-956C-F8DB7E8241E3}" presName="node" presStyleLbl="node1" presStyleIdx="1" presStyleCnt="5">
        <dgm:presLayoutVars>
          <dgm:bulletEnabled val="1"/>
        </dgm:presLayoutVars>
      </dgm:prSet>
      <dgm:spPr/>
    </dgm:pt>
    <dgm:pt modelId="{7AAD2D74-0907-4C22-BF9E-96C653B62DE1}" type="pres">
      <dgm:prSet presAssocID="{77B1EA11-9EEA-4AB3-8E18-639E4EFF221C}" presName="sibTrans" presStyleLbl="sibTrans1D1" presStyleIdx="1" presStyleCnt="4"/>
      <dgm:spPr/>
    </dgm:pt>
    <dgm:pt modelId="{B7E03DC2-8EF6-42C4-8592-DB700F09873A}" type="pres">
      <dgm:prSet presAssocID="{77B1EA11-9EEA-4AB3-8E18-639E4EFF221C}" presName="connectorText" presStyleLbl="sibTrans1D1" presStyleIdx="1" presStyleCnt="4"/>
      <dgm:spPr/>
    </dgm:pt>
    <dgm:pt modelId="{C3834BBD-A507-40F3-9BCC-20B2BCAC6C5D}" type="pres">
      <dgm:prSet presAssocID="{36A9198E-0114-49FE-B9BA-92ED4188979A}" presName="node" presStyleLbl="node1" presStyleIdx="2" presStyleCnt="5">
        <dgm:presLayoutVars>
          <dgm:bulletEnabled val="1"/>
        </dgm:presLayoutVars>
      </dgm:prSet>
      <dgm:spPr/>
    </dgm:pt>
    <dgm:pt modelId="{1ED8642F-4DC5-4258-82C2-549BC25917D9}" type="pres">
      <dgm:prSet presAssocID="{8727A1F0-5B12-4FED-9A44-B563ABC7D01E}" presName="sibTrans" presStyleLbl="sibTrans1D1" presStyleIdx="2" presStyleCnt="4"/>
      <dgm:spPr/>
    </dgm:pt>
    <dgm:pt modelId="{CEE51D41-C8F2-4EDE-8E61-87DA9EE66177}" type="pres">
      <dgm:prSet presAssocID="{8727A1F0-5B12-4FED-9A44-B563ABC7D01E}" presName="connectorText" presStyleLbl="sibTrans1D1" presStyleIdx="2" presStyleCnt="4"/>
      <dgm:spPr/>
    </dgm:pt>
    <dgm:pt modelId="{DC3DEA23-1B9A-4C7C-AB39-CE6C283308F3}" type="pres">
      <dgm:prSet presAssocID="{5A3DBA2C-F0C7-4968-87BD-8FCDFE56BA3B}" presName="node" presStyleLbl="node1" presStyleIdx="3" presStyleCnt="5">
        <dgm:presLayoutVars>
          <dgm:bulletEnabled val="1"/>
        </dgm:presLayoutVars>
      </dgm:prSet>
      <dgm:spPr/>
    </dgm:pt>
    <dgm:pt modelId="{D98610B2-4C0C-423D-923C-A32E3D3220BA}" type="pres">
      <dgm:prSet presAssocID="{034461AB-FE68-4EED-8C8F-C9EBADD9126E}" presName="sibTrans" presStyleLbl="sibTrans1D1" presStyleIdx="3" presStyleCnt="4"/>
      <dgm:spPr/>
    </dgm:pt>
    <dgm:pt modelId="{8FA77403-4F1D-4CD9-AEA2-DEBB1A03B4D9}" type="pres">
      <dgm:prSet presAssocID="{034461AB-FE68-4EED-8C8F-C9EBADD9126E}" presName="connectorText" presStyleLbl="sibTrans1D1" presStyleIdx="3" presStyleCnt="4"/>
      <dgm:spPr/>
    </dgm:pt>
    <dgm:pt modelId="{5C103325-71F3-4683-AB10-13D9F7580872}" type="pres">
      <dgm:prSet presAssocID="{7B0E6D3F-9D4F-4872-9F47-DE05FDF168B9}" presName="node" presStyleLbl="node1" presStyleIdx="4" presStyleCnt="5">
        <dgm:presLayoutVars>
          <dgm:bulletEnabled val="1"/>
        </dgm:presLayoutVars>
      </dgm:prSet>
      <dgm:spPr/>
    </dgm:pt>
  </dgm:ptLst>
  <dgm:cxnLst>
    <dgm:cxn modelId="{B29F6A05-449D-42B6-A7EC-64277056089B}" type="presOf" srcId="{77B1EA11-9EEA-4AB3-8E18-639E4EFF221C}" destId="{B7E03DC2-8EF6-42C4-8592-DB700F09873A}" srcOrd="1" destOrd="0" presId="urn:microsoft.com/office/officeart/2016/7/layout/RepeatingBendingProcessNew"/>
    <dgm:cxn modelId="{4B0ACE0A-56C1-4400-B2E4-87249BBF9081}" srcId="{8BF0A497-364B-459B-A911-187354C8A07A}" destId="{8960FA7C-B529-47AB-956C-F8DB7E8241E3}" srcOrd="1" destOrd="0" parTransId="{AD1C63E8-7FAC-49F9-ABBA-C7916FAB095B}" sibTransId="{77B1EA11-9EEA-4AB3-8E18-639E4EFF221C}"/>
    <dgm:cxn modelId="{742F2E34-FA20-4431-8F6F-1846568493B0}" type="presOf" srcId="{C017063B-7026-4BC7-817B-E9C676EDBA6A}" destId="{A55832C2-04DE-47C7-B513-36BCCFD92D17}" srcOrd="0" destOrd="0" presId="urn:microsoft.com/office/officeart/2016/7/layout/RepeatingBendingProcessNew"/>
    <dgm:cxn modelId="{F24DFA35-AB48-4FC6-A81B-EFE6D00C1D9A}" srcId="{8BF0A497-364B-459B-A911-187354C8A07A}" destId="{7B0E6D3F-9D4F-4872-9F47-DE05FDF168B9}" srcOrd="4" destOrd="0" parTransId="{4A209EAD-EA55-4F3E-B10D-E97C588FFC3D}" sibTransId="{BEC01276-D93D-4D44-9F5C-A4B8260A8FA1}"/>
    <dgm:cxn modelId="{E2C9323B-E9BA-4E67-9EB1-D4B69D39432C}" type="presOf" srcId="{034461AB-FE68-4EED-8C8F-C9EBADD9126E}" destId="{D98610B2-4C0C-423D-923C-A32E3D3220BA}" srcOrd="0" destOrd="0" presId="urn:microsoft.com/office/officeart/2016/7/layout/RepeatingBendingProcessNew"/>
    <dgm:cxn modelId="{8E4DAD3D-1330-43F2-B663-02D207B47475}" type="presOf" srcId="{8727A1F0-5B12-4FED-9A44-B563ABC7D01E}" destId="{1ED8642F-4DC5-4258-82C2-549BC25917D9}" srcOrd="0" destOrd="0" presId="urn:microsoft.com/office/officeart/2016/7/layout/RepeatingBendingProcessNew"/>
    <dgm:cxn modelId="{2D0D0D71-2FF8-4C73-A98C-F17B1D8E60EB}" type="presOf" srcId="{034461AB-FE68-4EED-8C8F-C9EBADD9126E}" destId="{8FA77403-4F1D-4CD9-AEA2-DEBB1A03B4D9}" srcOrd="1" destOrd="0" presId="urn:microsoft.com/office/officeart/2016/7/layout/RepeatingBendingProcessNew"/>
    <dgm:cxn modelId="{F5CDCD56-B79C-4DA6-9717-1D41AE45C679}" type="presOf" srcId="{36A9198E-0114-49FE-B9BA-92ED4188979A}" destId="{C3834BBD-A507-40F3-9BCC-20B2BCAC6C5D}" srcOrd="0" destOrd="0" presId="urn:microsoft.com/office/officeart/2016/7/layout/RepeatingBendingProcessNew"/>
    <dgm:cxn modelId="{B085CE56-1CC5-4F3E-8582-CFB9E3547B03}" type="presOf" srcId="{6CFBD64C-04E7-4F80-83D9-2FCEBE5B8E92}" destId="{2826C782-1CCA-4D84-B5AA-2FFC49025F10}" srcOrd="0" destOrd="0" presId="urn:microsoft.com/office/officeart/2016/7/layout/RepeatingBendingProcessNew"/>
    <dgm:cxn modelId="{0D6F8479-FC9E-4DCD-B90D-1CCA6560F080}" type="presOf" srcId="{8BF0A497-364B-459B-A911-187354C8A07A}" destId="{A871B8C1-B109-4F93-917D-3446A1F78429}" srcOrd="0" destOrd="0" presId="urn:microsoft.com/office/officeart/2016/7/layout/RepeatingBendingProcessNew"/>
    <dgm:cxn modelId="{A612DA81-FDEE-4FC5-947C-8469CADC2FD6}" srcId="{8BF0A497-364B-459B-A911-187354C8A07A}" destId="{C017063B-7026-4BC7-817B-E9C676EDBA6A}" srcOrd="0" destOrd="0" parTransId="{525B3BD0-89A3-4357-97B0-843873077BD3}" sibTransId="{6CFBD64C-04E7-4F80-83D9-2FCEBE5B8E92}"/>
    <dgm:cxn modelId="{EC84E981-ACB0-4345-8641-38FC0B3428DA}" type="presOf" srcId="{8727A1F0-5B12-4FED-9A44-B563ABC7D01E}" destId="{CEE51D41-C8F2-4EDE-8E61-87DA9EE66177}" srcOrd="1" destOrd="0" presId="urn:microsoft.com/office/officeart/2016/7/layout/RepeatingBendingProcessNew"/>
    <dgm:cxn modelId="{925184A0-3781-42FB-9522-78615D9BF5C6}" type="presOf" srcId="{6CFBD64C-04E7-4F80-83D9-2FCEBE5B8E92}" destId="{4752AF2C-EE4B-4303-9021-6BE1FE341185}" srcOrd="1" destOrd="0" presId="urn:microsoft.com/office/officeart/2016/7/layout/RepeatingBendingProcessNew"/>
    <dgm:cxn modelId="{145575AF-4424-447B-A2E5-29F0E8F7DEB4}" srcId="{8BF0A497-364B-459B-A911-187354C8A07A}" destId="{5A3DBA2C-F0C7-4968-87BD-8FCDFE56BA3B}" srcOrd="3" destOrd="0" parTransId="{2CADEF58-EE25-4EB2-BCE2-8DCB06163ACB}" sibTransId="{034461AB-FE68-4EED-8C8F-C9EBADD9126E}"/>
    <dgm:cxn modelId="{A1961ABB-0B5B-4FFD-ADD4-2943E1BB85A5}" srcId="{8BF0A497-364B-459B-A911-187354C8A07A}" destId="{36A9198E-0114-49FE-B9BA-92ED4188979A}" srcOrd="2" destOrd="0" parTransId="{56585036-60F7-491D-9C8B-A7514E4003C3}" sibTransId="{8727A1F0-5B12-4FED-9A44-B563ABC7D01E}"/>
    <dgm:cxn modelId="{8B3C91C0-416B-488C-99F3-44ECE908993F}" type="presOf" srcId="{77B1EA11-9EEA-4AB3-8E18-639E4EFF221C}" destId="{7AAD2D74-0907-4C22-BF9E-96C653B62DE1}" srcOrd="0" destOrd="0" presId="urn:microsoft.com/office/officeart/2016/7/layout/RepeatingBendingProcessNew"/>
    <dgm:cxn modelId="{16F889D2-A3A3-4FC1-BCB1-B1C38259B27F}" type="presOf" srcId="{8960FA7C-B529-47AB-956C-F8DB7E8241E3}" destId="{FB3D015C-DBB1-4D98-8FE6-ADE475CA31E0}" srcOrd="0" destOrd="0" presId="urn:microsoft.com/office/officeart/2016/7/layout/RepeatingBendingProcessNew"/>
    <dgm:cxn modelId="{2AD148E5-5411-4569-B083-BE420653385F}" type="presOf" srcId="{5A3DBA2C-F0C7-4968-87BD-8FCDFE56BA3B}" destId="{DC3DEA23-1B9A-4C7C-AB39-CE6C283308F3}" srcOrd="0" destOrd="0" presId="urn:microsoft.com/office/officeart/2016/7/layout/RepeatingBendingProcessNew"/>
    <dgm:cxn modelId="{E345E0E5-2B3C-48AB-9CD0-013B6CE8288F}" type="presOf" srcId="{7B0E6D3F-9D4F-4872-9F47-DE05FDF168B9}" destId="{5C103325-71F3-4683-AB10-13D9F7580872}" srcOrd="0" destOrd="0" presId="urn:microsoft.com/office/officeart/2016/7/layout/RepeatingBendingProcessNew"/>
    <dgm:cxn modelId="{22658CD2-3FE0-4587-A46A-59B81038E239}" type="presParOf" srcId="{A871B8C1-B109-4F93-917D-3446A1F78429}" destId="{A55832C2-04DE-47C7-B513-36BCCFD92D17}" srcOrd="0" destOrd="0" presId="urn:microsoft.com/office/officeart/2016/7/layout/RepeatingBendingProcessNew"/>
    <dgm:cxn modelId="{83B3D2E5-187E-42DD-AE8C-5D4E2EF4DFF6}" type="presParOf" srcId="{A871B8C1-B109-4F93-917D-3446A1F78429}" destId="{2826C782-1CCA-4D84-B5AA-2FFC49025F10}" srcOrd="1" destOrd="0" presId="urn:microsoft.com/office/officeart/2016/7/layout/RepeatingBendingProcessNew"/>
    <dgm:cxn modelId="{BC36D46A-1CF5-4E83-A8C5-DD52DF5DF55D}" type="presParOf" srcId="{2826C782-1CCA-4D84-B5AA-2FFC49025F10}" destId="{4752AF2C-EE4B-4303-9021-6BE1FE341185}" srcOrd="0" destOrd="0" presId="urn:microsoft.com/office/officeart/2016/7/layout/RepeatingBendingProcessNew"/>
    <dgm:cxn modelId="{5B2A710B-7BAC-4955-B653-A635062B7392}" type="presParOf" srcId="{A871B8C1-B109-4F93-917D-3446A1F78429}" destId="{FB3D015C-DBB1-4D98-8FE6-ADE475CA31E0}" srcOrd="2" destOrd="0" presId="urn:microsoft.com/office/officeart/2016/7/layout/RepeatingBendingProcessNew"/>
    <dgm:cxn modelId="{3C8CB1B7-50CF-4338-97C7-7CB9182B8E7C}" type="presParOf" srcId="{A871B8C1-B109-4F93-917D-3446A1F78429}" destId="{7AAD2D74-0907-4C22-BF9E-96C653B62DE1}" srcOrd="3" destOrd="0" presId="urn:microsoft.com/office/officeart/2016/7/layout/RepeatingBendingProcessNew"/>
    <dgm:cxn modelId="{A09C74B6-F09E-4DA9-8B42-851C6A182B67}" type="presParOf" srcId="{7AAD2D74-0907-4C22-BF9E-96C653B62DE1}" destId="{B7E03DC2-8EF6-42C4-8592-DB700F09873A}" srcOrd="0" destOrd="0" presId="urn:microsoft.com/office/officeart/2016/7/layout/RepeatingBendingProcessNew"/>
    <dgm:cxn modelId="{98AD3D74-BA84-471B-88D5-147A22006EA8}" type="presParOf" srcId="{A871B8C1-B109-4F93-917D-3446A1F78429}" destId="{C3834BBD-A507-40F3-9BCC-20B2BCAC6C5D}" srcOrd="4" destOrd="0" presId="urn:microsoft.com/office/officeart/2016/7/layout/RepeatingBendingProcessNew"/>
    <dgm:cxn modelId="{8750DD4A-06B4-4A39-BC84-D0BC9887DD5D}" type="presParOf" srcId="{A871B8C1-B109-4F93-917D-3446A1F78429}" destId="{1ED8642F-4DC5-4258-82C2-549BC25917D9}" srcOrd="5" destOrd="0" presId="urn:microsoft.com/office/officeart/2016/7/layout/RepeatingBendingProcessNew"/>
    <dgm:cxn modelId="{73B5D30C-BBFB-4A15-B81A-E7DF4FA113B2}" type="presParOf" srcId="{1ED8642F-4DC5-4258-82C2-549BC25917D9}" destId="{CEE51D41-C8F2-4EDE-8E61-87DA9EE66177}" srcOrd="0" destOrd="0" presId="urn:microsoft.com/office/officeart/2016/7/layout/RepeatingBendingProcessNew"/>
    <dgm:cxn modelId="{979A452F-AE00-43FB-BE39-91A97A289804}" type="presParOf" srcId="{A871B8C1-B109-4F93-917D-3446A1F78429}" destId="{DC3DEA23-1B9A-4C7C-AB39-CE6C283308F3}" srcOrd="6" destOrd="0" presId="urn:microsoft.com/office/officeart/2016/7/layout/RepeatingBendingProcessNew"/>
    <dgm:cxn modelId="{495F39F9-58B5-4527-B4D6-6C708CB9E470}" type="presParOf" srcId="{A871B8C1-B109-4F93-917D-3446A1F78429}" destId="{D98610B2-4C0C-423D-923C-A32E3D3220BA}" srcOrd="7" destOrd="0" presId="urn:microsoft.com/office/officeart/2016/7/layout/RepeatingBendingProcessNew"/>
    <dgm:cxn modelId="{882643EF-8E69-4853-9B42-479061D9FC92}" type="presParOf" srcId="{D98610B2-4C0C-423D-923C-A32E3D3220BA}" destId="{8FA77403-4F1D-4CD9-AEA2-DEBB1A03B4D9}" srcOrd="0" destOrd="0" presId="urn:microsoft.com/office/officeart/2016/7/layout/RepeatingBendingProcessNew"/>
    <dgm:cxn modelId="{8413BB88-2554-44F0-9536-AE2A34D01821}" type="presParOf" srcId="{A871B8C1-B109-4F93-917D-3446A1F78429}" destId="{5C103325-71F3-4683-AB10-13D9F7580872}" srcOrd="8" destOrd="0" presId="urn:microsoft.com/office/officeart/2016/7/layout/RepeatingBendingProcessNew"/>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F5A0F-2454-4B9A-ACDD-145FE23DFCBD}">
      <dsp:nvSpPr>
        <dsp:cNvPr id="0" name=""/>
        <dsp:cNvSpPr/>
      </dsp:nvSpPr>
      <dsp:spPr>
        <a:xfrm>
          <a:off x="663" y="228796"/>
          <a:ext cx="2587359" cy="155241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Examining the needs of young people with ADHD who engaged in risk tasking or offending behaviours.</a:t>
          </a:r>
          <a:endParaRPr lang="en-US" sz="2000" kern="1200"/>
        </a:p>
      </dsp:txBody>
      <dsp:txXfrm>
        <a:off x="663" y="228796"/>
        <a:ext cx="2587359" cy="1552415"/>
      </dsp:txXfrm>
    </dsp:sp>
    <dsp:sp modelId="{57AB1C15-74D4-4F63-9017-84AE272CEED8}">
      <dsp:nvSpPr>
        <dsp:cNvPr id="0" name=""/>
        <dsp:cNvSpPr/>
      </dsp:nvSpPr>
      <dsp:spPr>
        <a:xfrm>
          <a:off x="2846758" y="206674"/>
          <a:ext cx="2587359" cy="155241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Analysed data from 443 young people referred to FCAMHS.</a:t>
          </a:r>
          <a:endParaRPr lang="en-US" sz="2000" kern="1200"/>
        </a:p>
      </dsp:txBody>
      <dsp:txXfrm>
        <a:off x="2846758" y="206674"/>
        <a:ext cx="2587359" cy="1552415"/>
      </dsp:txXfrm>
    </dsp:sp>
    <dsp:sp modelId="{182637E0-F49A-42AC-A3E8-CBF2E47C8008}">
      <dsp:nvSpPr>
        <dsp:cNvPr id="0" name=""/>
        <dsp:cNvSpPr/>
      </dsp:nvSpPr>
      <dsp:spPr>
        <a:xfrm>
          <a:off x="663" y="2039947"/>
          <a:ext cx="2587359" cy="155241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ADHD was common in the referred group: 16.7%</a:t>
          </a:r>
          <a:endParaRPr lang="en-US" sz="2000" kern="1200"/>
        </a:p>
      </dsp:txBody>
      <dsp:txXfrm>
        <a:off x="663" y="2039947"/>
        <a:ext cx="2587359" cy="1552415"/>
      </dsp:txXfrm>
    </dsp:sp>
    <dsp:sp modelId="{3FB43725-2903-4CE3-B146-F8BC2DC0D6E6}">
      <dsp:nvSpPr>
        <dsp:cNvPr id="0" name=""/>
        <dsp:cNvSpPr/>
      </dsp:nvSpPr>
      <dsp:spPr>
        <a:xfrm>
          <a:off x="2846758" y="2039947"/>
          <a:ext cx="2587359" cy="155241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29.7% of YP with ADHD had YOT involvement</a:t>
          </a:r>
          <a:endParaRPr lang="en-US" sz="2000" kern="1200"/>
        </a:p>
      </dsp:txBody>
      <dsp:txXfrm>
        <a:off x="2846758" y="2039947"/>
        <a:ext cx="2587359" cy="1552415"/>
      </dsp:txXfrm>
    </dsp:sp>
    <dsp:sp modelId="{6CB0A0D3-4C41-4257-A1FE-D2525AF94AC9}">
      <dsp:nvSpPr>
        <dsp:cNvPr id="0" name=""/>
        <dsp:cNvSpPr/>
      </dsp:nvSpPr>
      <dsp:spPr>
        <a:xfrm>
          <a:off x="663" y="3851099"/>
          <a:ext cx="2587359" cy="155241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Substantial educational vulnerabilities – only 28.8% were in mainstream school</a:t>
          </a:r>
          <a:endParaRPr lang="en-US" sz="2000" kern="1200"/>
        </a:p>
      </dsp:txBody>
      <dsp:txXfrm>
        <a:off x="663" y="3851099"/>
        <a:ext cx="2587359" cy="1552415"/>
      </dsp:txXfrm>
    </dsp:sp>
    <dsp:sp modelId="{3F687D57-5395-43EE-BDCD-17CAFD42CAF6}">
      <dsp:nvSpPr>
        <dsp:cNvPr id="0" name=""/>
        <dsp:cNvSpPr/>
      </dsp:nvSpPr>
      <dsp:spPr>
        <a:xfrm>
          <a:off x="2846758" y="3851099"/>
          <a:ext cx="2587359" cy="155241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‘Missed opportunities’ which have increased the likelihood of poor outcomes and criminalisation. </a:t>
          </a:r>
          <a:endParaRPr lang="en-US" sz="2000" kern="1200"/>
        </a:p>
      </dsp:txBody>
      <dsp:txXfrm>
        <a:off x="2846758" y="3851099"/>
        <a:ext cx="2587359" cy="1552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7470E-BA9C-4EC1-92AB-037D159CD658}">
      <dsp:nvSpPr>
        <dsp:cNvPr id="0" name=""/>
        <dsp:cNvSpPr/>
      </dsp:nvSpPr>
      <dsp:spPr>
        <a:xfrm>
          <a:off x="1411728" y="1217"/>
          <a:ext cx="8045789" cy="482747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Neurodivergent defendants face major barriers understanding and participating in court processes because of challenges around:</a:t>
          </a:r>
          <a:endParaRPr lang="en-US" sz="23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Processing spoken language</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Understanding court procedures</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Effectively participating in hearings</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Navigating decisions with long‑term consequences</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It notes that courts are </a:t>
          </a:r>
          <a:r>
            <a:rPr lang="en-GB" sz="1800" i="1" kern="1200" dirty="0">
              <a:latin typeface="Arial" panose="020B0604020202020204" pitchFamily="34" charset="0"/>
              <a:cs typeface="Arial" panose="020B0604020202020204" pitchFamily="34" charset="0"/>
            </a:rPr>
            <a:t>not designed</a:t>
          </a:r>
          <a:r>
            <a:rPr lang="en-GB" sz="1800" kern="1200" dirty="0">
              <a:latin typeface="Arial" panose="020B0604020202020204" pitchFamily="34" charset="0"/>
              <a:cs typeface="Arial" panose="020B0604020202020204" pitchFamily="34" charset="0"/>
            </a:rPr>
            <a:t> to accommodate neurological differences such as ADHD, making meaningful participation difficult</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Amplified challenges for children as up to 80% if youth in the justice system have unrecognised SEND.</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ADHD- related communication difficulties are often misinterpreted as evasiveness/guilt.</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a:latin typeface="Arial" panose="020B0604020202020204" pitchFamily="34" charset="0"/>
              <a:cs typeface="Arial" panose="020B0604020202020204" pitchFamily="34" charset="0"/>
            </a:rPr>
            <a:t>Serious failings have been in identifying neurodivergent individuals throughout the CJ process</a:t>
          </a:r>
          <a:endParaRPr lang="en-US" sz="1800" kern="120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Many ADHD individuals pass through court with no additional support.</a:t>
          </a:r>
          <a:endParaRPr lang="en-US" sz="1800" kern="1200" dirty="0">
            <a:latin typeface="Arial" panose="020B0604020202020204" pitchFamily="34" charset="0"/>
            <a:cs typeface="Arial" panose="020B0604020202020204" pitchFamily="34" charset="0"/>
          </a:endParaRPr>
        </a:p>
      </dsp:txBody>
      <dsp:txXfrm>
        <a:off x="1411728" y="1217"/>
        <a:ext cx="8045789" cy="48274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6C782-1CCA-4D84-B5AA-2FFC49025F10}">
      <dsp:nvSpPr>
        <dsp:cNvPr id="0" name=""/>
        <dsp:cNvSpPr/>
      </dsp:nvSpPr>
      <dsp:spPr>
        <a:xfrm>
          <a:off x="3042955" y="871848"/>
          <a:ext cx="666660" cy="91440"/>
        </a:xfrm>
        <a:custGeom>
          <a:avLst/>
          <a:gdLst/>
          <a:ahLst/>
          <a:cxnLst/>
          <a:rect l="0" t="0" r="0" b="0"/>
          <a:pathLst>
            <a:path>
              <a:moveTo>
                <a:pt x="0" y="45720"/>
              </a:moveTo>
              <a:lnTo>
                <a:pt x="66666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8854" y="914078"/>
        <a:ext cx="34863" cy="6979"/>
      </dsp:txXfrm>
    </dsp:sp>
    <dsp:sp modelId="{A55832C2-04DE-47C7-B513-36BCCFD92D17}">
      <dsp:nvSpPr>
        <dsp:cNvPr id="0" name=""/>
        <dsp:cNvSpPr/>
      </dsp:nvSpPr>
      <dsp:spPr>
        <a:xfrm>
          <a:off x="13187" y="8098"/>
          <a:ext cx="3031567" cy="181894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1422400">
            <a:lnSpc>
              <a:spcPct val="90000"/>
            </a:lnSpc>
            <a:spcBef>
              <a:spcPct val="0"/>
            </a:spcBef>
            <a:spcAft>
              <a:spcPct val="35000"/>
            </a:spcAft>
            <a:buNone/>
          </a:pPr>
          <a:r>
            <a:rPr lang="en-GB" sz="3200" b="1" u="sng" kern="1200" dirty="0"/>
            <a:t>Byrne &amp; Guenter (2023</a:t>
          </a:r>
          <a:r>
            <a:rPr lang="en-GB" sz="1700" b="1" u="sng" kern="1200" dirty="0"/>
            <a:t>)</a:t>
          </a:r>
          <a:endParaRPr lang="en-US" sz="1700" kern="1200" dirty="0"/>
        </a:p>
      </dsp:txBody>
      <dsp:txXfrm>
        <a:off x="13187" y="8098"/>
        <a:ext cx="3031567" cy="1818940"/>
      </dsp:txXfrm>
    </dsp:sp>
    <dsp:sp modelId="{7AAD2D74-0907-4C22-BF9E-96C653B62DE1}">
      <dsp:nvSpPr>
        <dsp:cNvPr id="0" name=""/>
        <dsp:cNvSpPr/>
      </dsp:nvSpPr>
      <dsp:spPr>
        <a:xfrm>
          <a:off x="6771783" y="871848"/>
          <a:ext cx="666660" cy="91440"/>
        </a:xfrm>
        <a:custGeom>
          <a:avLst/>
          <a:gdLst/>
          <a:ahLst/>
          <a:cxnLst/>
          <a:rect l="0" t="0" r="0" b="0"/>
          <a:pathLst>
            <a:path>
              <a:moveTo>
                <a:pt x="0" y="45720"/>
              </a:moveTo>
              <a:lnTo>
                <a:pt x="666660" y="45720"/>
              </a:lnTo>
            </a:path>
          </a:pathLst>
        </a:custGeom>
        <a:noFill/>
        <a:ln w="12700" cap="flat" cmpd="sng" algn="ctr">
          <a:solidFill>
            <a:schemeClr val="accent5">
              <a:hueOff val="-4050717"/>
              <a:satOff val="-275"/>
              <a:lumOff val="6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7682" y="914078"/>
        <a:ext cx="34863" cy="6979"/>
      </dsp:txXfrm>
    </dsp:sp>
    <dsp:sp modelId="{FB3D015C-DBB1-4D98-8FE6-ADE475CA31E0}">
      <dsp:nvSpPr>
        <dsp:cNvPr id="0" name=""/>
        <dsp:cNvSpPr/>
      </dsp:nvSpPr>
      <dsp:spPr>
        <a:xfrm>
          <a:off x="3742016" y="8098"/>
          <a:ext cx="3031567" cy="1818940"/>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800100">
            <a:lnSpc>
              <a:spcPct val="90000"/>
            </a:lnSpc>
            <a:spcBef>
              <a:spcPct val="0"/>
            </a:spcBef>
            <a:spcAft>
              <a:spcPct val="35000"/>
            </a:spcAft>
            <a:buNone/>
          </a:pPr>
          <a:r>
            <a:rPr lang="en-GB" sz="1800" kern="1200" dirty="0"/>
            <a:t>Limited primary research on ‘what works’ (non-male, non-white participants are under-represented in the research).</a:t>
          </a:r>
          <a:endParaRPr lang="en-US" sz="1800" kern="1200" dirty="0"/>
        </a:p>
      </dsp:txBody>
      <dsp:txXfrm>
        <a:off x="3742016" y="8098"/>
        <a:ext cx="3031567" cy="1818940"/>
      </dsp:txXfrm>
    </dsp:sp>
    <dsp:sp modelId="{1ED8642F-4DC5-4258-82C2-549BC25917D9}">
      <dsp:nvSpPr>
        <dsp:cNvPr id="0" name=""/>
        <dsp:cNvSpPr/>
      </dsp:nvSpPr>
      <dsp:spPr>
        <a:xfrm>
          <a:off x="1528971" y="1825238"/>
          <a:ext cx="7457656" cy="666660"/>
        </a:xfrm>
        <a:custGeom>
          <a:avLst/>
          <a:gdLst/>
          <a:ahLst/>
          <a:cxnLst/>
          <a:rect l="0" t="0" r="0" b="0"/>
          <a:pathLst>
            <a:path>
              <a:moveTo>
                <a:pt x="7457656" y="0"/>
              </a:moveTo>
              <a:lnTo>
                <a:pt x="7457656" y="350430"/>
              </a:lnTo>
              <a:lnTo>
                <a:pt x="0" y="350430"/>
              </a:lnTo>
              <a:lnTo>
                <a:pt x="0" y="666660"/>
              </a:lnTo>
            </a:path>
          </a:pathLst>
        </a:custGeom>
        <a:noFill/>
        <a:ln w="12700" cap="flat" cmpd="sng" algn="ctr">
          <a:solidFill>
            <a:schemeClr val="accent5">
              <a:hueOff val="-8101434"/>
              <a:satOff val="-551"/>
              <a:lumOff val="13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545" y="2155079"/>
        <a:ext cx="374509" cy="6979"/>
      </dsp:txXfrm>
    </dsp:sp>
    <dsp:sp modelId="{C3834BBD-A507-40F3-9BCC-20B2BCAC6C5D}">
      <dsp:nvSpPr>
        <dsp:cNvPr id="0" name=""/>
        <dsp:cNvSpPr/>
      </dsp:nvSpPr>
      <dsp:spPr>
        <a:xfrm>
          <a:off x="7470844" y="8098"/>
          <a:ext cx="3031567" cy="1818940"/>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755650">
            <a:lnSpc>
              <a:spcPct val="90000"/>
            </a:lnSpc>
            <a:spcBef>
              <a:spcPct val="0"/>
            </a:spcBef>
            <a:spcAft>
              <a:spcPct val="35000"/>
            </a:spcAft>
            <a:buNone/>
          </a:pPr>
          <a:r>
            <a:rPr lang="en-GB" sz="1700" kern="1200"/>
            <a:t>ADHD is highly prevalent and hard to treat in prison due to: high rates of substance use disorders, risk of medication trading and misuse, limited staff resources.</a:t>
          </a:r>
          <a:endParaRPr lang="en-US" sz="1700" kern="1200"/>
        </a:p>
      </dsp:txBody>
      <dsp:txXfrm>
        <a:off x="7470844" y="8098"/>
        <a:ext cx="3031567" cy="1818940"/>
      </dsp:txXfrm>
    </dsp:sp>
    <dsp:sp modelId="{D98610B2-4C0C-423D-923C-A32E3D3220BA}">
      <dsp:nvSpPr>
        <dsp:cNvPr id="0" name=""/>
        <dsp:cNvSpPr/>
      </dsp:nvSpPr>
      <dsp:spPr>
        <a:xfrm>
          <a:off x="3042955" y="3388049"/>
          <a:ext cx="666660" cy="91440"/>
        </a:xfrm>
        <a:custGeom>
          <a:avLst/>
          <a:gdLst/>
          <a:ahLst/>
          <a:cxnLst/>
          <a:rect l="0" t="0" r="0" b="0"/>
          <a:pathLst>
            <a:path>
              <a:moveTo>
                <a:pt x="0" y="45720"/>
              </a:moveTo>
              <a:lnTo>
                <a:pt x="666660"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8854" y="3430279"/>
        <a:ext cx="34863" cy="6979"/>
      </dsp:txXfrm>
    </dsp:sp>
    <dsp:sp modelId="{DC3DEA23-1B9A-4C7C-AB39-CE6C283308F3}">
      <dsp:nvSpPr>
        <dsp:cNvPr id="0" name=""/>
        <dsp:cNvSpPr/>
      </dsp:nvSpPr>
      <dsp:spPr>
        <a:xfrm>
          <a:off x="13187" y="2524299"/>
          <a:ext cx="3031567" cy="1818940"/>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755650">
            <a:lnSpc>
              <a:spcPct val="90000"/>
            </a:lnSpc>
            <a:spcBef>
              <a:spcPct val="0"/>
            </a:spcBef>
            <a:spcAft>
              <a:spcPct val="35000"/>
            </a:spcAft>
            <a:buNone/>
          </a:pPr>
          <a:r>
            <a:rPr lang="en-GB" sz="1700" kern="1200"/>
            <a:t>Contradictory messages: some studies recommended stimulants as first-line treatment, others said last resort.</a:t>
          </a:r>
          <a:endParaRPr lang="en-US" sz="1700" kern="1200"/>
        </a:p>
      </dsp:txBody>
      <dsp:txXfrm>
        <a:off x="13187" y="2524299"/>
        <a:ext cx="3031567" cy="1818940"/>
      </dsp:txXfrm>
    </dsp:sp>
    <dsp:sp modelId="{5C103325-71F3-4683-AB10-13D9F7580872}">
      <dsp:nvSpPr>
        <dsp:cNvPr id="0" name=""/>
        <dsp:cNvSpPr/>
      </dsp:nvSpPr>
      <dsp:spPr>
        <a:xfrm>
          <a:off x="3742016" y="2524299"/>
          <a:ext cx="3031567" cy="1818940"/>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755650">
            <a:lnSpc>
              <a:spcPct val="90000"/>
            </a:lnSpc>
            <a:spcBef>
              <a:spcPct val="0"/>
            </a:spcBef>
            <a:spcAft>
              <a:spcPct val="35000"/>
            </a:spcAft>
            <a:buNone/>
          </a:pPr>
          <a:r>
            <a:rPr lang="en-GB" sz="1700" kern="1200" dirty="0"/>
            <a:t>-</a:t>
          </a:r>
          <a:r>
            <a:rPr lang="en-GB" sz="2400" kern="1200" dirty="0"/>
            <a:t>Limited consideration of non-pharmacological treatments</a:t>
          </a:r>
          <a:endParaRPr lang="en-US" sz="1700" kern="1200" dirty="0"/>
        </a:p>
      </dsp:txBody>
      <dsp:txXfrm>
        <a:off x="3742016" y="2524299"/>
        <a:ext cx="3031567" cy="18189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D85DB0-3BE1-45CF-9B55-620500DB6AFA}"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CBF93B-730D-4EE0-AE61-4519FA436FE3}" type="slidenum">
              <a:rPr lang="en-GB" smtClean="0"/>
              <a:t>‹#›</a:t>
            </a:fld>
            <a:endParaRPr lang="en-GB"/>
          </a:p>
        </p:txBody>
      </p:sp>
    </p:spTree>
    <p:extLst>
      <p:ext uri="{BB962C8B-B14F-4D97-AF65-F5344CB8AC3E}">
        <p14:creationId xmlns:p14="http://schemas.microsoft.com/office/powerpoint/2010/main" val="540045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a:t>
            </a:fld>
            <a:endParaRPr lang="en-GB"/>
          </a:p>
        </p:txBody>
      </p:sp>
    </p:spTree>
    <p:extLst>
      <p:ext uri="{BB962C8B-B14F-4D97-AF65-F5344CB8AC3E}">
        <p14:creationId xmlns:p14="http://schemas.microsoft.com/office/powerpoint/2010/main" val="953995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a:t>
            </a:fld>
            <a:endParaRPr lang="en-GB"/>
          </a:p>
        </p:txBody>
      </p:sp>
    </p:spTree>
    <p:extLst>
      <p:ext uri="{BB962C8B-B14F-4D97-AF65-F5344CB8AC3E}">
        <p14:creationId xmlns:p14="http://schemas.microsoft.com/office/powerpoint/2010/main" val="2946275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4</a:t>
            </a:fld>
            <a:endParaRPr lang="en-GB"/>
          </a:p>
        </p:txBody>
      </p:sp>
    </p:spTree>
    <p:extLst>
      <p:ext uri="{BB962C8B-B14F-4D97-AF65-F5344CB8AC3E}">
        <p14:creationId xmlns:p14="http://schemas.microsoft.com/office/powerpoint/2010/main" val="3472611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5</a:t>
            </a:fld>
            <a:endParaRPr lang="en-GB"/>
          </a:p>
        </p:txBody>
      </p:sp>
    </p:spTree>
    <p:extLst>
      <p:ext uri="{BB962C8B-B14F-4D97-AF65-F5344CB8AC3E}">
        <p14:creationId xmlns:p14="http://schemas.microsoft.com/office/powerpoint/2010/main" val="5422851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FACBF93B-730D-4EE0-AE61-4519FA436FE3}" type="slidenum">
              <a:rPr lang="en-GB" smtClean="0"/>
              <a:t>6</a:t>
            </a:fld>
            <a:endParaRPr lang="en-GB"/>
          </a:p>
        </p:txBody>
      </p:sp>
    </p:spTree>
    <p:extLst>
      <p:ext uri="{BB962C8B-B14F-4D97-AF65-F5344CB8AC3E}">
        <p14:creationId xmlns:p14="http://schemas.microsoft.com/office/powerpoint/2010/main" val="1728532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7</a:t>
            </a:fld>
            <a:endParaRPr lang="en-GB"/>
          </a:p>
        </p:txBody>
      </p:sp>
    </p:spTree>
    <p:extLst>
      <p:ext uri="{BB962C8B-B14F-4D97-AF65-F5344CB8AC3E}">
        <p14:creationId xmlns:p14="http://schemas.microsoft.com/office/powerpoint/2010/main" val="986168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8</a:t>
            </a:fld>
            <a:endParaRPr lang="en-GB"/>
          </a:p>
        </p:txBody>
      </p:sp>
    </p:spTree>
    <p:extLst>
      <p:ext uri="{BB962C8B-B14F-4D97-AF65-F5344CB8AC3E}">
        <p14:creationId xmlns:p14="http://schemas.microsoft.com/office/powerpoint/2010/main" val="1218657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9</a:t>
            </a:fld>
            <a:endParaRPr lang="en-GB"/>
          </a:p>
        </p:txBody>
      </p:sp>
    </p:spTree>
    <p:extLst>
      <p:ext uri="{BB962C8B-B14F-4D97-AF65-F5344CB8AC3E}">
        <p14:creationId xmlns:p14="http://schemas.microsoft.com/office/powerpoint/2010/main" val="2761156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10</a:t>
            </a:fld>
            <a:endParaRPr lang="en-GB"/>
          </a:p>
        </p:txBody>
      </p:sp>
    </p:spTree>
    <p:extLst>
      <p:ext uri="{BB962C8B-B14F-4D97-AF65-F5344CB8AC3E}">
        <p14:creationId xmlns:p14="http://schemas.microsoft.com/office/powerpoint/2010/main" val="2112606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ACBF93B-730D-4EE0-AE61-4519FA436FE3}" type="slidenum">
              <a:rPr lang="en-GB" smtClean="0"/>
              <a:t>11</a:t>
            </a:fld>
            <a:endParaRPr lang="en-GB"/>
          </a:p>
        </p:txBody>
      </p:sp>
    </p:spTree>
    <p:extLst>
      <p:ext uri="{BB962C8B-B14F-4D97-AF65-F5344CB8AC3E}">
        <p14:creationId xmlns:p14="http://schemas.microsoft.com/office/powerpoint/2010/main" val="25296023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12</a:t>
            </a:fld>
            <a:endParaRPr lang="en-GB"/>
          </a:p>
        </p:txBody>
      </p:sp>
    </p:spTree>
    <p:extLst>
      <p:ext uri="{BB962C8B-B14F-4D97-AF65-F5344CB8AC3E}">
        <p14:creationId xmlns:p14="http://schemas.microsoft.com/office/powerpoint/2010/main" val="3786235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13</a:t>
            </a:fld>
            <a:endParaRPr lang="en-GB"/>
          </a:p>
        </p:txBody>
      </p:sp>
    </p:spTree>
    <p:extLst>
      <p:ext uri="{BB962C8B-B14F-4D97-AF65-F5344CB8AC3E}">
        <p14:creationId xmlns:p14="http://schemas.microsoft.com/office/powerpoint/2010/main" val="1176327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14</a:t>
            </a:fld>
            <a:endParaRPr lang="en-GB"/>
          </a:p>
        </p:txBody>
      </p:sp>
    </p:spTree>
    <p:extLst>
      <p:ext uri="{BB962C8B-B14F-4D97-AF65-F5344CB8AC3E}">
        <p14:creationId xmlns:p14="http://schemas.microsoft.com/office/powerpoint/2010/main" val="2528873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15</a:t>
            </a:fld>
            <a:endParaRPr lang="en-GB"/>
          </a:p>
        </p:txBody>
      </p:sp>
    </p:spTree>
    <p:extLst>
      <p:ext uri="{BB962C8B-B14F-4D97-AF65-F5344CB8AC3E}">
        <p14:creationId xmlns:p14="http://schemas.microsoft.com/office/powerpoint/2010/main" val="6313066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16</a:t>
            </a:fld>
            <a:endParaRPr lang="en-GB"/>
          </a:p>
        </p:txBody>
      </p:sp>
    </p:spTree>
    <p:extLst>
      <p:ext uri="{BB962C8B-B14F-4D97-AF65-F5344CB8AC3E}">
        <p14:creationId xmlns:p14="http://schemas.microsoft.com/office/powerpoint/2010/main" val="17904783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17</a:t>
            </a:fld>
            <a:endParaRPr lang="en-GB"/>
          </a:p>
        </p:txBody>
      </p:sp>
    </p:spTree>
    <p:extLst>
      <p:ext uri="{BB962C8B-B14F-4D97-AF65-F5344CB8AC3E}">
        <p14:creationId xmlns:p14="http://schemas.microsoft.com/office/powerpoint/2010/main" val="3145300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18</a:t>
            </a:fld>
            <a:endParaRPr lang="en-GB"/>
          </a:p>
        </p:txBody>
      </p:sp>
    </p:spTree>
    <p:extLst>
      <p:ext uri="{BB962C8B-B14F-4D97-AF65-F5344CB8AC3E}">
        <p14:creationId xmlns:p14="http://schemas.microsoft.com/office/powerpoint/2010/main" val="1729631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19</a:t>
            </a:fld>
            <a:endParaRPr lang="en-GB"/>
          </a:p>
        </p:txBody>
      </p:sp>
    </p:spTree>
    <p:extLst>
      <p:ext uri="{BB962C8B-B14F-4D97-AF65-F5344CB8AC3E}">
        <p14:creationId xmlns:p14="http://schemas.microsoft.com/office/powerpoint/2010/main" val="24698808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20</a:t>
            </a:fld>
            <a:endParaRPr lang="en-GB"/>
          </a:p>
        </p:txBody>
      </p:sp>
    </p:spTree>
    <p:extLst>
      <p:ext uri="{BB962C8B-B14F-4D97-AF65-F5344CB8AC3E}">
        <p14:creationId xmlns:p14="http://schemas.microsoft.com/office/powerpoint/2010/main" val="8936693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21</a:t>
            </a:fld>
            <a:endParaRPr lang="en-GB"/>
          </a:p>
        </p:txBody>
      </p:sp>
    </p:spTree>
    <p:extLst>
      <p:ext uri="{BB962C8B-B14F-4D97-AF65-F5344CB8AC3E}">
        <p14:creationId xmlns:p14="http://schemas.microsoft.com/office/powerpoint/2010/main" val="35248767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22</a:t>
            </a:fld>
            <a:endParaRPr lang="en-GB"/>
          </a:p>
        </p:txBody>
      </p:sp>
    </p:spTree>
    <p:extLst>
      <p:ext uri="{BB962C8B-B14F-4D97-AF65-F5344CB8AC3E}">
        <p14:creationId xmlns:p14="http://schemas.microsoft.com/office/powerpoint/2010/main" val="898246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23</a:t>
            </a:fld>
            <a:endParaRPr lang="en-GB"/>
          </a:p>
        </p:txBody>
      </p:sp>
    </p:spTree>
    <p:extLst>
      <p:ext uri="{BB962C8B-B14F-4D97-AF65-F5344CB8AC3E}">
        <p14:creationId xmlns:p14="http://schemas.microsoft.com/office/powerpoint/2010/main" val="3800622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24</a:t>
            </a:fld>
            <a:endParaRPr lang="en-GB"/>
          </a:p>
        </p:txBody>
      </p:sp>
    </p:spTree>
    <p:extLst>
      <p:ext uri="{BB962C8B-B14F-4D97-AF65-F5344CB8AC3E}">
        <p14:creationId xmlns:p14="http://schemas.microsoft.com/office/powerpoint/2010/main" val="24470737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25</a:t>
            </a:fld>
            <a:endParaRPr lang="en-GB"/>
          </a:p>
        </p:txBody>
      </p:sp>
    </p:spTree>
    <p:extLst>
      <p:ext uri="{BB962C8B-B14F-4D97-AF65-F5344CB8AC3E}">
        <p14:creationId xmlns:p14="http://schemas.microsoft.com/office/powerpoint/2010/main" val="19566895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mins</a:t>
            </a:r>
          </a:p>
        </p:txBody>
      </p:sp>
      <p:sp>
        <p:nvSpPr>
          <p:cNvPr id="4" name="Slide Number Placeholder 3"/>
          <p:cNvSpPr>
            <a:spLocks noGrp="1"/>
          </p:cNvSpPr>
          <p:nvPr>
            <p:ph type="sldNum" sz="quarter" idx="5"/>
          </p:nvPr>
        </p:nvSpPr>
        <p:spPr/>
        <p:txBody>
          <a:bodyPr/>
          <a:lstStyle/>
          <a:p>
            <a:fld id="{FACBF93B-730D-4EE0-AE61-4519FA436FE3}" type="slidenum">
              <a:rPr lang="en-GB" smtClean="0"/>
              <a:t>26</a:t>
            </a:fld>
            <a:endParaRPr lang="en-GB"/>
          </a:p>
        </p:txBody>
      </p:sp>
    </p:spTree>
    <p:extLst>
      <p:ext uri="{BB962C8B-B14F-4D97-AF65-F5344CB8AC3E}">
        <p14:creationId xmlns:p14="http://schemas.microsoft.com/office/powerpoint/2010/main" val="1887451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27</a:t>
            </a:fld>
            <a:endParaRPr lang="en-GB"/>
          </a:p>
        </p:txBody>
      </p:sp>
    </p:spTree>
    <p:extLst>
      <p:ext uri="{BB962C8B-B14F-4D97-AF65-F5344CB8AC3E}">
        <p14:creationId xmlns:p14="http://schemas.microsoft.com/office/powerpoint/2010/main" val="549930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5326-AF9B-5B1B-8724-40CFB6DFA0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83C94F-F128-9387-B44C-6B352435A9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D902C7-41E3-0CCF-1312-B22666FF2220}"/>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5" name="Footer Placeholder 4">
            <a:extLst>
              <a:ext uri="{FF2B5EF4-FFF2-40B4-BE49-F238E27FC236}">
                <a16:creationId xmlns:a16="http://schemas.microsoft.com/office/drawing/2014/main" id="{3FCDB466-BF9E-7685-C912-0B1C7FDD9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8C8641-AF03-84CC-84A2-44BF7B0E589D}"/>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693682607"/>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2D10A-5877-049A-46ED-551C55C9EE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3A2DD-DE29-31C6-7874-2431EAAC40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17A566-1205-CE4B-E34C-74076B66D85A}"/>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5" name="Footer Placeholder 4">
            <a:extLst>
              <a:ext uri="{FF2B5EF4-FFF2-40B4-BE49-F238E27FC236}">
                <a16:creationId xmlns:a16="http://schemas.microsoft.com/office/drawing/2014/main" id="{2240B698-2E88-0883-17C1-504011FA3A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5C851-DF74-6F7D-003C-FA0A6F12D0F4}"/>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2825122490"/>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F0E22-D6C2-8139-2445-850D1F6881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8F077E-6E4B-B0CF-0A1E-578C11ED8C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185936-FAB4-0182-8550-6C707B5247E9}"/>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5" name="Footer Placeholder 4">
            <a:extLst>
              <a:ext uri="{FF2B5EF4-FFF2-40B4-BE49-F238E27FC236}">
                <a16:creationId xmlns:a16="http://schemas.microsoft.com/office/drawing/2014/main" id="{CB7B6DE7-EFC9-4A0B-7C17-E3EDA563D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AA9E2E-1411-8526-681A-984ABB36B3D2}"/>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1467960453"/>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DED54-B3AB-AC3D-11C0-393FDC29F0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DDDEE9-DE5E-2F19-37EF-6945711B32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2CF007-A212-5A9F-5604-EAD44CFFC0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953DDD-E7DB-CDBB-7399-772273A23E7B}"/>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6" name="Footer Placeholder 5">
            <a:extLst>
              <a:ext uri="{FF2B5EF4-FFF2-40B4-BE49-F238E27FC236}">
                <a16:creationId xmlns:a16="http://schemas.microsoft.com/office/drawing/2014/main" id="{EC60B187-BB7E-AA0B-84B4-5A42A96A44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75668C-66DB-E2BB-7FD6-D60B0C8E3F86}"/>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3535924946"/>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1ACD6-92F9-3F7D-B4AD-266D5DA0B9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4B8EB8-E6DA-F271-5735-9AF3613977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1FF6FD-35F8-357D-3C8F-0D807420AB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A92108-C8F5-32E6-2EBD-7C2C55166A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ED0D2-3A81-2955-ABD1-54F24AD439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00DFC1-8848-F3BB-BE82-0CAAAF7A7ED3}"/>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8" name="Footer Placeholder 7">
            <a:extLst>
              <a:ext uri="{FF2B5EF4-FFF2-40B4-BE49-F238E27FC236}">
                <a16:creationId xmlns:a16="http://schemas.microsoft.com/office/drawing/2014/main" id="{10F2E883-79EC-3006-DC13-CAF5FF499A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820EB6-8E5D-707D-07F5-25BD33EB775A}"/>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2127989221"/>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A1240-4A4C-EBA5-DD90-86C3838CBC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2B584C6-D8EC-4FD2-8915-17A95912AC1E}"/>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4" name="Footer Placeholder 3">
            <a:extLst>
              <a:ext uri="{FF2B5EF4-FFF2-40B4-BE49-F238E27FC236}">
                <a16:creationId xmlns:a16="http://schemas.microsoft.com/office/drawing/2014/main" id="{08F1DA10-E7D5-F824-2E54-66C3432754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C408AE-5E06-7D2D-694E-0F72642E2459}"/>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1937430302"/>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0C865D-F29D-198C-B0BD-5BBAF03B2944}"/>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3" name="Footer Placeholder 2">
            <a:extLst>
              <a:ext uri="{FF2B5EF4-FFF2-40B4-BE49-F238E27FC236}">
                <a16:creationId xmlns:a16="http://schemas.microsoft.com/office/drawing/2014/main" id="{1F78D87D-71E4-ED7E-5C43-189A880FB8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EE9052-02D2-3BE1-3DF8-AF3B34357B05}"/>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61641581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5F962-5AD8-E71F-0F9A-E80F1BD82B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B14BF3-108F-E341-D8B8-0BB92552D2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3DA523-AB51-F281-1278-3C9D9128CD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637FF8-F3BB-8416-AD93-E5DEB1F69B62}"/>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6" name="Footer Placeholder 5">
            <a:extLst>
              <a:ext uri="{FF2B5EF4-FFF2-40B4-BE49-F238E27FC236}">
                <a16:creationId xmlns:a16="http://schemas.microsoft.com/office/drawing/2014/main" id="{32864832-E4E1-9CF2-74FE-7B58E05349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C8797-47C3-EE96-0A16-0B9CE4B7F062}"/>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299281849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A425-D19E-CD50-23BB-4A0D879AD9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50F4A7-F85C-DAF3-71B8-4E15A87261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E43E53-4E2F-1022-1351-3BD5A2314F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00B048-A2BA-6F3F-57D8-8218C5478AD7}"/>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6" name="Footer Placeholder 5">
            <a:extLst>
              <a:ext uri="{FF2B5EF4-FFF2-40B4-BE49-F238E27FC236}">
                <a16:creationId xmlns:a16="http://schemas.microsoft.com/office/drawing/2014/main" id="{E4403FA5-9201-1F6C-8CF5-1EC3E7B1B5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20030A-92FE-11F6-7E7A-3B8EE08A79F9}"/>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977432969"/>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2C6B4-6451-93B9-C060-484F1F67E4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6203CB-AA97-DAE0-071D-77229FCA72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65C78-38A4-E0B6-7DF2-6297609C20FA}"/>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5" name="Footer Placeholder 4">
            <a:extLst>
              <a:ext uri="{FF2B5EF4-FFF2-40B4-BE49-F238E27FC236}">
                <a16:creationId xmlns:a16="http://schemas.microsoft.com/office/drawing/2014/main" id="{F8B52BB7-9392-D2D6-4EB8-2B1EB521C0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DAE1EC-4CC0-A9FE-2859-2979A5F9C0A6}"/>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1842849535"/>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AE1015-D633-817D-44B8-AE76938398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AFA28D-4717-34C7-7ACB-A86CB86928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0C887F-17A9-B6DC-8FED-FC4EB42445C8}"/>
              </a:ext>
            </a:extLst>
          </p:cNvPr>
          <p:cNvSpPr>
            <a:spLocks noGrp="1"/>
          </p:cNvSpPr>
          <p:nvPr>
            <p:ph type="dt" sz="half" idx="10"/>
          </p:nvPr>
        </p:nvSpPr>
        <p:spPr/>
        <p:txBody>
          <a:bodyPr/>
          <a:lstStyle/>
          <a:p>
            <a:fld id="{B989D327-1364-472A-8DBC-A2B06C8EF770}" type="datetimeFigureOut">
              <a:rPr lang="en-GB" smtClean="0"/>
              <a:t>14/02/2026</a:t>
            </a:fld>
            <a:endParaRPr lang="en-GB"/>
          </a:p>
        </p:txBody>
      </p:sp>
      <p:sp>
        <p:nvSpPr>
          <p:cNvPr id="5" name="Footer Placeholder 4">
            <a:extLst>
              <a:ext uri="{FF2B5EF4-FFF2-40B4-BE49-F238E27FC236}">
                <a16:creationId xmlns:a16="http://schemas.microsoft.com/office/drawing/2014/main" id="{434E9FEC-0C77-5BC3-A33C-B8336E7472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6A312-D17C-44C1-BDDA-D3DBD18EDE7E}"/>
              </a:ext>
            </a:extLst>
          </p:cNvPr>
          <p:cNvSpPr>
            <a:spLocks noGrp="1"/>
          </p:cNvSpPr>
          <p:nvPr>
            <p:ph type="sldNum" sz="quarter" idx="12"/>
          </p:nvPr>
        </p:nvSpPr>
        <p:spPr/>
        <p:txBody>
          <a:bodyPr/>
          <a:lstStyle/>
          <a:p>
            <a:fld id="{95EFD465-BA23-4E87-AFAD-75093FF2C93E}" type="slidenum">
              <a:rPr lang="en-GB" smtClean="0"/>
              <a:t>‹#›</a:t>
            </a:fld>
            <a:endParaRPr lang="en-GB"/>
          </a:p>
        </p:txBody>
      </p:sp>
    </p:spTree>
    <p:extLst>
      <p:ext uri="{BB962C8B-B14F-4D97-AF65-F5344CB8AC3E}">
        <p14:creationId xmlns:p14="http://schemas.microsoft.com/office/powerpoint/2010/main" val="3796498573"/>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93E4A4-44F9-8D41-2D47-A31E592D25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41B042-636A-992B-D1F6-017452491C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27CB64-566D-0502-ED2A-027AE082FF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89D327-1364-472A-8DBC-A2B06C8EF770}" type="datetimeFigureOut">
              <a:rPr lang="en-GB" smtClean="0"/>
              <a:t>14/02/2026</a:t>
            </a:fld>
            <a:endParaRPr lang="en-GB"/>
          </a:p>
        </p:txBody>
      </p:sp>
      <p:sp>
        <p:nvSpPr>
          <p:cNvPr id="5" name="Footer Placeholder 4">
            <a:extLst>
              <a:ext uri="{FF2B5EF4-FFF2-40B4-BE49-F238E27FC236}">
                <a16:creationId xmlns:a16="http://schemas.microsoft.com/office/drawing/2014/main" id="{440BC2D5-F5B3-91CA-42C4-65109A8C9A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814553-20E0-1F2B-074D-7F7B372471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EFD465-BA23-4E87-AFAD-75093FF2C93E}" type="slidenum">
              <a:rPr lang="en-GB" smtClean="0"/>
              <a:t>‹#›</a:t>
            </a:fld>
            <a:endParaRPr lang="en-GB"/>
          </a:p>
        </p:txBody>
      </p:sp>
    </p:spTree>
    <p:extLst>
      <p:ext uri="{BB962C8B-B14F-4D97-AF65-F5344CB8AC3E}">
        <p14:creationId xmlns:p14="http://schemas.microsoft.com/office/powerpoint/2010/main" val="3099002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kSVJc4H0gFo?feature=oembed" TargetMode="External"/><Relationship Id="rId5" Type="http://schemas.openxmlformats.org/officeDocument/2006/relationships/image" Target="../media/image5.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library.parliament.uk/faq-adhd-statistics-england/"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FUKmyRLOlAA?feature=oembed" TargetMode="External"/><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markzinder.com/blog/letter-of-instruction-dont-leave-life-without-on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onlinelibrary.wiley.com/doi/pdf/10.1002/cbm.2337"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hyperlink" Target="https://link.springer.com/article/10.1186/s12888-018-1858-9"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cdn.websitebuilder.service.justice.gov.uk/uploads/sites/43/2024/09/2021-07-15-Neurodiversity-in-the-Criminal-Justice-Sustem-a-review-of-evidence.pdf" TargetMode="Externa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hyperlink" Target="https://hmiprisons.justiceinspectorates.gov.uk/news/four-years-on-neurodiversity-in-prison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hyperlink" Target="https://www.mdpi.com/2076-328X/15/8/1044"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www.tandfonline.com/doi/epdf/10.1080/14789949.2024.2387719?needAccess=true" TargetMode="External"/><Relationship Id="rId7" Type="http://schemas.openxmlformats.org/officeDocument/2006/relationships/diagramQuickStyle" Target="../diagrams/quickStyle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0.png"/><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content/pdf/10.1007/s00702-021-02308-0.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hyperlink" Target="https://journals.sagepub.com/doi/pdf/10.1177/10870547231177469"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hyperlink" Target="https://www.biologicalpsychiatryjournal.com/action/showPdf?pii=S0006-3223%2825%2901527-6"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4.jpeg"/><Relationship Id="rId7" Type="http://schemas.openxmlformats.org/officeDocument/2006/relationships/diagramColors" Target="../diagrams/colors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25.png"/><Relationship Id="rId4" Type="http://schemas.openxmlformats.org/officeDocument/2006/relationships/diagramData" Target="../diagrams/data3.xml"/><Relationship Id="rId9" Type="http://schemas.openxmlformats.org/officeDocument/2006/relationships/hyperlink" Target="https://link.springer.com/article/10.1186/s40352-023-00234-9"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hyperlink" Target="https://hmiprisons.justiceinspectorates.gov.uk/hmipris_reports/hmp-yoi-standford-hill-2/"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hmiprisons.justiceinspectorates.gov.uk/hmipris_reports/hmp-forest-bank-3/" TargetMode="External"/><Relationship Id="rId5" Type="http://schemas.openxmlformats.org/officeDocument/2006/relationships/hyperlink" Target="https://hmiprisons.justiceinspectorates.gov.uk/hmipris_reports/hmp-yoi-foston-hall-2/" TargetMode="External"/><Relationship Id="rId4" Type="http://schemas.openxmlformats.org/officeDocument/2006/relationships/hyperlink" Target="https://hmiprisons.justiceinspectorates.gov.uk/hmipris_reports/hmp-ranby-3/"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0HCyUf_8m2s?feature=oembed" TargetMode="External"/><Relationship Id="rId4" Type="http://schemas.openxmlformats.org/officeDocument/2006/relationships/image" Target="../media/image28.jpeg"/></Relationships>
</file>

<file path=ppt/slides/_rels/slide27.xml.rels><?xml version="1.0" encoding="UTF-8" standalone="yes"?>
<Relationships xmlns="http://schemas.openxmlformats.org/package/2006/relationships"><Relationship Id="rId3" Type="http://schemas.openxmlformats.org/officeDocument/2006/relationships/hyperlink" Target="https://www.college.police.uk/support-forces/practices/attention-deficit-hyperactivity-disorder-adhd-screening-custody"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7.xml"/><Relationship Id="rId1" Type="http://schemas.openxmlformats.org/officeDocument/2006/relationships/video" Target="https://www.youtube.com/embed/D3B6NQDVB3c?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0A8D5-7E5E-38C3-B41E-11B6372489A2}"/>
              </a:ext>
            </a:extLst>
          </p:cNvPr>
          <p:cNvSpPr>
            <a:spLocks noGrp="1"/>
          </p:cNvSpPr>
          <p:nvPr>
            <p:ph type="ctrTitle"/>
          </p:nvPr>
        </p:nvSpPr>
        <p:spPr>
          <a:xfrm>
            <a:off x="5604552" y="871758"/>
            <a:ext cx="5825448" cy="3871143"/>
          </a:xfrm>
        </p:spPr>
        <p:txBody>
          <a:bodyPr>
            <a:normAutofit fontScale="90000"/>
          </a:bodyPr>
          <a:lstStyle/>
          <a:p>
            <a:r>
              <a:rPr lang="en-GB" dirty="0"/>
              <a:t>Attention Deficit Hyperactivity Disorder and the Criminal Justice System</a:t>
            </a:r>
          </a:p>
        </p:txBody>
      </p:sp>
      <p:sp>
        <p:nvSpPr>
          <p:cNvPr id="3" name="Subtitle 2">
            <a:extLst>
              <a:ext uri="{FF2B5EF4-FFF2-40B4-BE49-F238E27FC236}">
                <a16:creationId xmlns:a16="http://schemas.microsoft.com/office/drawing/2014/main" id="{9DAA6AFF-9AAF-EBD9-E16F-8455FF367E9A}"/>
              </a:ext>
            </a:extLst>
          </p:cNvPr>
          <p:cNvSpPr>
            <a:spLocks noGrp="1"/>
          </p:cNvSpPr>
          <p:nvPr>
            <p:ph type="subTitle" idx="1"/>
          </p:nvPr>
        </p:nvSpPr>
        <p:spPr>
          <a:xfrm>
            <a:off x="5619964" y="4785543"/>
            <a:ext cx="5322013" cy="1005657"/>
          </a:xfrm>
        </p:spPr>
        <p:txBody>
          <a:bodyPr>
            <a:normAutofit/>
          </a:bodyPr>
          <a:lstStyle/>
          <a:p>
            <a:r>
              <a:rPr lang="en-GB" sz="3600"/>
              <a:t>BMLC4003</a:t>
            </a:r>
          </a:p>
        </p:txBody>
      </p:sp>
      <p:pic>
        <p:nvPicPr>
          <p:cNvPr id="4" name="Picture 3" descr="A splash of colors on a white surface">
            <a:extLst>
              <a:ext uri="{FF2B5EF4-FFF2-40B4-BE49-F238E27FC236}">
                <a16:creationId xmlns:a16="http://schemas.microsoft.com/office/drawing/2014/main" id="{B37EF08E-FA31-292D-1F3C-A8CADF1B6912}"/>
              </a:ext>
            </a:extLst>
          </p:cNvPr>
          <p:cNvPicPr>
            <a:picLocks noChangeAspect="1"/>
          </p:cNvPicPr>
          <p:nvPr/>
        </p:nvPicPr>
        <p:blipFill>
          <a:blip r:embed="rId3"/>
          <a:srcRect l="4176" r="42490"/>
          <a:stretch>
            <a:fillRect/>
          </a:stretch>
        </p:blipFill>
        <p:spPr>
          <a:xfrm>
            <a:off x="1" y="10"/>
            <a:ext cx="4876799" cy="6857989"/>
          </a:xfrm>
          <a:prstGeom prst="rect">
            <a:avLst/>
          </a:prstGeom>
        </p:spPr>
      </p:pic>
    </p:spTree>
    <p:extLst>
      <p:ext uri="{BB962C8B-B14F-4D97-AF65-F5344CB8AC3E}">
        <p14:creationId xmlns:p14="http://schemas.microsoft.com/office/powerpoint/2010/main" val="1245751179"/>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Brain in head">
            <a:extLst>
              <a:ext uri="{FF2B5EF4-FFF2-40B4-BE49-F238E27FC236}">
                <a16:creationId xmlns:a16="http://schemas.microsoft.com/office/drawing/2014/main" id="{67736FD4-B245-31FB-ED9C-8C194D7049B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720383" y="3104705"/>
            <a:ext cx="3217333" cy="3217333"/>
          </a:xfrm>
          <a:prstGeom prst="rect">
            <a:avLst/>
          </a:prstGeom>
        </p:spPr>
      </p:pic>
      <p:grpSp>
        <p:nvGrpSpPr>
          <p:cNvPr id="24" name="Group 23">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5" name="Rectangle 24">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E7E92E-5DB9-AF6F-FE2D-38F5A8522E46}"/>
              </a:ext>
            </a:extLst>
          </p:cNvPr>
          <p:cNvSpPr>
            <a:spLocks noGrp="1"/>
          </p:cNvSpPr>
          <p:nvPr>
            <p:ph type="title"/>
          </p:nvPr>
        </p:nvSpPr>
        <p:spPr>
          <a:xfrm>
            <a:off x="740584" y="859808"/>
            <a:ext cx="3543197" cy="2878986"/>
          </a:xfrm>
        </p:spPr>
        <p:txBody>
          <a:bodyPr>
            <a:normAutofit/>
          </a:bodyPr>
          <a:lstStyle/>
          <a:p>
            <a:pPr algn="ctr"/>
            <a:r>
              <a:rPr lang="en-GB">
                <a:solidFill>
                  <a:schemeClr val="bg1"/>
                </a:solidFill>
              </a:rPr>
              <a:t>Learning objectives</a:t>
            </a:r>
          </a:p>
        </p:txBody>
      </p:sp>
      <p:grpSp>
        <p:nvGrpSpPr>
          <p:cNvPr id="30"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31" name="Freeform: Shape 30">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5"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46" name="Freeform: Shape 45">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5D92D2C-899C-A90B-67E7-EFDEBE2DEE2C}"/>
              </a:ext>
            </a:extLst>
          </p:cNvPr>
          <p:cNvSpPr>
            <a:spLocks noGrp="1"/>
          </p:cNvSpPr>
          <p:nvPr>
            <p:ph idx="1"/>
          </p:nvPr>
        </p:nvSpPr>
        <p:spPr>
          <a:xfrm>
            <a:off x="6477270" y="685805"/>
            <a:ext cx="4974771" cy="5534019"/>
          </a:xfrm>
        </p:spPr>
        <p:txBody>
          <a:bodyPr>
            <a:normAutofit/>
          </a:bodyPr>
          <a:lstStyle/>
          <a:p>
            <a:pPr marL="0" indent="0">
              <a:buNone/>
            </a:pPr>
            <a:r>
              <a:rPr lang="en-GB" sz="2200" dirty="0">
                <a:solidFill>
                  <a:schemeClr val="bg1"/>
                </a:solidFill>
              </a:rPr>
              <a:t>By the end of next weeks session, you should be able to:</a:t>
            </a:r>
          </a:p>
          <a:p>
            <a:pPr marL="0" indent="0">
              <a:buNone/>
            </a:pPr>
            <a:endParaRPr lang="en-GB" sz="2200" dirty="0">
              <a:solidFill>
                <a:schemeClr val="bg1"/>
              </a:solidFill>
            </a:endParaRPr>
          </a:p>
          <a:p>
            <a:pPr lvl="0">
              <a:spcBef>
                <a:spcPts val="0"/>
              </a:spcBef>
              <a:buFont typeface="Wingdings" panose="05000000000000000000" pitchFamily="2" charset="2"/>
              <a:buChar char="q"/>
              <a:defRPr/>
            </a:pPr>
            <a:r>
              <a:rPr lang="en-GB" sz="2200" dirty="0">
                <a:solidFill>
                  <a:schemeClr val="bg1"/>
                </a:solidFill>
              </a:rPr>
              <a:t>Explain ADHD and relevant vulnerabilities;</a:t>
            </a:r>
          </a:p>
          <a:p>
            <a:pPr lvl="0">
              <a:spcBef>
                <a:spcPts val="0"/>
              </a:spcBef>
              <a:buFont typeface="Wingdings" panose="05000000000000000000" pitchFamily="2" charset="2"/>
              <a:buChar char="q"/>
              <a:defRPr/>
            </a:pPr>
            <a:endParaRPr lang="en-GB" sz="2200" dirty="0">
              <a:solidFill>
                <a:schemeClr val="bg1"/>
              </a:solidFill>
            </a:endParaRPr>
          </a:p>
          <a:p>
            <a:pPr lvl="0">
              <a:spcBef>
                <a:spcPts val="0"/>
              </a:spcBef>
              <a:buFont typeface="Wingdings" panose="05000000000000000000" pitchFamily="2" charset="2"/>
              <a:buChar char="q"/>
              <a:defRPr/>
            </a:pPr>
            <a:r>
              <a:rPr lang="en-GB" sz="2200" dirty="0">
                <a:solidFill>
                  <a:schemeClr val="bg1"/>
                </a:solidFill>
              </a:rPr>
              <a:t> - Critically evaluate over‑representation of ADHD individuals in the criminal justice system</a:t>
            </a:r>
          </a:p>
          <a:p>
            <a:pPr lvl="0">
              <a:spcBef>
                <a:spcPts val="0"/>
              </a:spcBef>
              <a:buFont typeface="Wingdings" panose="05000000000000000000" pitchFamily="2" charset="2"/>
              <a:buChar char="q"/>
              <a:defRPr/>
            </a:pPr>
            <a:endParaRPr lang="en-GB" sz="2200" dirty="0">
              <a:solidFill>
                <a:schemeClr val="bg1"/>
              </a:solidFill>
            </a:endParaRPr>
          </a:p>
          <a:p>
            <a:pPr lvl="0">
              <a:spcBef>
                <a:spcPts val="0"/>
              </a:spcBef>
              <a:buFont typeface="Wingdings" panose="05000000000000000000" pitchFamily="2" charset="2"/>
              <a:buChar char="q"/>
              <a:defRPr/>
            </a:pPr>
            <a:r>
              <a:rPr lang="en-GB" sz="2200" dirty="0">
                <a:solidFill>
                  <a:schemeClr val="bg1"/>
                </a:solidFill>
              </a:rPr>
              <a:t>Analyse youth offending pathways</a:t>
            </a:r>
          </a:p>
          <a:p>
            <a:pPr lvl="0">
              <a:spcBef>
                <a:spcPts val="0"/>
              </a:spcBef>
              <a:buFont typeface="Wingdings" panose="05000000000000000000" pitchFamily="2" charset="2"/>
              <a:buChar char="q"/>
              <a:defRPr/>
            </a:pPr>
            <a:endParaRPr lang="en-GB" sz="2200" dirty="0">
              <a:solidFill>
                <a:schemeClr val="bg1"/>
              </a:solidFill>
            </a:endParaRPr>
          </a:p>
          <a:p>
            <a:pPr lvl="0">
              <a:spcBef>
                <a:spcPts val="0"/>
              </a:spcBef>
              <a:buFont typeface="Wingdings" panose="05000000000000000000" pitchFamily="2" charset="2"/>
              <a:buChar char="q"/>
              <a:defRPr/>
            </a:pPr>
            <a:r>
              <a:rPr lang="en-GB" sz="2200" dirty="0">
                <a:solidFill>
                  <a:schemeClr val="bg1"/>
                </a:solidFill>
              </a:rPr>
              <a:t>Assess ADHD experiences in prison </a:t>
            </a:r>
          </a:p>
          <a:p>
            <a:pPr lvl="0">
              <a:spcBef>
                <a:spcPts val="0"/>
              </a:spcBef>
              <a:buFont typeface="Wingdings" panose="05000000000000000000" pitchFamily="2" charset="2"/>
              <a:buChar char="q"/>
              <a:defRPr/>
            </a:pPr>
            <a:endParaRPr lang="en-GB" sz="2200" dirty="0">
              <a:solidFill>
                <a:schemeClr val="bg1"/>
              </a:solidFill>
            </a:endParaRPr>
          </a:p>
          <a:p>
            <a:pPr lvl="0">
              <a:spcBef>
                <a:spcPts val="0"/>
              </a:spcBef>
              <a:buFont typeface="Wingdings" panose="05000000000000000000" pitchFamily="2" charset="2"/>
              <a:buChar char="q"/>
              <a:defRPr/>
            </a:pPr>
            <a:r>
              <a:rPr lang="en-GB" sz="2200" dirty="0">
                <a:solidFill>
                  <a:schemeClr val="bg1"/>
                </a:solidFill>
              </a:rPr>
              <a:t>- Propose justice‑system adaptations.</a:t>
            </a:r>
          </a:p>
          <a:p>
            <a:endParaRPr lang="en-GB" sz="2200" dirty="0">
              <a:solidFill>
                <a:schemeClr val="bg1"/>
              </a:solidFill>
            </a:endParaRPr>
          </a:p>
          <a:p>
            <a:endParaRPr lang="en-GB" sz="2200" dirty="0">
              <a:solidFill>
                <a:schemeClr val="bg1"/>
              </a:solidFill>
            </a:endParaRPr>
          </a:p>
          <a:p>
            <a:endParaRPr lang="en-GB" sz="2200" dirty="0">
              <a:solidFill>
                <a:schemeClr val="bg1"/>
              </a:solidFill>
            </a:endParaRPr>
          </a:p>
        </p:txBody>
      </p:sp>
    </p:spTree>
    <p:extLst>
      <p:ext uri="{BB962C8B-B14F-4D97-AF65-F5344CB8AC3E}">
        <p14:creationId xmlns:p14="http://schemas.microsoft.com/office/powerpoint/2010/main" val="106077374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0303B1-3262-B62C-FB63-3B038F74A757}"/>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ICEBREAKER</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6E7EF7-880D-6A45-A6C2-2CCE0064E1D3}"/>
              </a:ext>
            </a:extLst>
          </p:cNvPr>
          <p:cNvSpPr>
            <a:spLocks noGrp="1"/>
          </p:cNvSpPr>
          <p:nvPr>
            <p:ph idx="1"/>
          </p:nvPr>
        </p:nvSpPr>
        <p:spPr>
          <a:xfrm>
            <a:off x="5370153" y="1526033"/>
            <a:ext cx="5536397" cy="3935281"/>
          </a:xfrm>
        </p:spPr>
        <p:txBody>
          <a:bodyPr>
            <a:normAutofit/>
          </a:bodyPr>
          <a:lstStyle/>
          <a:p>
            <a:pPr marL="0" indent="0">
              <a:buNone/>
            </a:pPr>
            <a:r>
              <a:rPr lang="en-GB" dirty="0"/>
              <a:t>1.- Write 3 words you would associate with ADHD</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CD931B99-CBBE-D889-3807-7E75B56617E0}"/>
              </a:ext>
            </a:extLst>
          </p:cNvPr>
          <p:cNvSpPr txBox="1"/>
          <p:nvPr/>
        </p:nvSpPr>
        <p:spPr>
          <a:xfrm>
            <a:off x="5633884" y="3429000"/>
            <a:ext cx="4660490" cy="1384995"/>
          </a:xfrm>
          <a:prstGeom prst="rect">
            <a:avLst/>
          </a:prstGeom>
          <a:noFill/>
        </p:spPr>
        <p:txBody>
          <a:bodyPr wrap="square" rtlCol="0">
            <a:spAutoFit/>
          </a:bodyPr>
          <a:lstStyle/>
          <a:p>
            <a:r>
              <a:rPr lang="en-GB" sz="2800" dirty="0"/>
              <a:t>2. Which of these do you think are based on evidence? Which are stereotypes?</a:t>
            </a:r>
          </a:p>
        </p:txBody>
      </p:sp>
    </p:spTree>
    <p:extLst>
      <p:ext uri="{BB962C8B-B14F-4D97-AF65-F5344CB8AC3E}">
        <p14:creationId xmlns:p14="http://schemas.microsoft.com/office/powerpoint/2010/main" val="833254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80">
                                          <p:stCondLst>
                                            <p:cond delay="0"/>
                                          </p:stCondLst>
                                        </p:cTn>
                                        <p:tgtEl>
                                          <p:spTgt spid="3">
                                            <p:txEl>
                                              <p:pRg st="0" end="0"/>
                                            </p:txEl>
                                          </p:spTgt>
                                        </p:tgtEl>
                                      </p:cBhvr>
                                    </p:animEffect>
                                    <p:anim calcmode="lin" valueType="num">
                                      <p:cBhvr>
                                        <p:cTn id="12"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
                                            <p:txEl>
                                              <p:pRg st="0" end="0"/>
                                            </p:txEl>
                                          </p:spTgt>
                                        </p:tgtEl>
                                      </p:cBhvr>
                                      <p:to x="100000" y="60000"/>
                                    </p:animScale>
                                    <p:animScale>
                                      <p:cBhvr>
                                        <p:cTn id="18" dur="166" decel="50000">
                                          <p:stCondLst>
                                            <p:cond delay="676"/>
                                          </p:stCondLst>
                                        </p:cTn>
                                        <p:tgtEl>
                                          <p:spTgt spid="3">
                                            <p:txEl>
                                              <p:pRg st="0" end="0"/>
                                            </p:txEl>
                                          </p:spTgt>
                                        </p:tgtEl>
                                      </p:cBhvr>
                                      <p:to x="100000" y="100000"/>
                                    </p:animScale>
                                    <p:animScale>
                                      <p:cBhvr>
                                        <p:cTn id="19" dur="26">
                                          <p:stCondLst>
                                            <p:cond delay="1312"/>
                                          </p:stCondLst>
                                        </p:cTn>
                                        <p:tgtEl>
                                          <p:spTgt spid="3">
                                            <p:txEl>
                                              <p:pRg st="0" end="0"/>
                                            </p:txEl>
                                          </p:spTgt>
                                        </p:tgtEl>
                                      </p:cBhvr>
                                      <p:to x="100000" y="80000"/>
                                    </p:animScale>
                                    <p:animScale>
                                      <p:cBhvr>
                                        <p:cTn id="20" dur="166" decel="50000">
                                          <p:stCondLst>
                                            <p:cond delay="1338"/>
                                          </p:stCondLst>
                                        </p:cTn>
                                        <p:tgtEl>
                                          <p:spTgt spid="3">
                                            <p:txEl>
                                              <p:pRg st="0" end="0"/>
                                            </p:txEl>
                                          </p:spTgt>
                                        </p:tgtEl>
                                      </p:cBhvr>
                                      <p:to x="100000" y="100000"/>
                                    </p:animScale>
                                    <p:animScale>
                                      <p:cBhvr>
                                        <p:cTn id="21" dur="26">
                                          <p:stCondLst>
                                            <p:cond delay="1642"/>
                                          </p:stCondLst>
                                        </p:cTn>
                                        <p:tgtEl>
                                          <p:spTgt spid="3">
                                            <p:txEl>
                                              <p:pRg st="0" end="0"/>
                                            </p:txEl>
                                          </p:spTgt>
                                        </p:tgtEl>
                                      </p:cBhvr>
                                      <p:to x="100000" y="90000"/>
                                    </p:animScale>
                                    <p:animScale>
                                      <p:cBhvr>
                                        <p:cTn id="22" dur="166" decel="50000">
                                          <p:stCondLst>
                                            <p:cond delay="1668"/>
                                          </p:stCondLst>
                                        </p:cTn>
                                        <p:tgtEl>
                                          <p:spTgt spid="3">
                                            <p:txEl>
                                              <p:pRg st="0" end="0"/>
                                            </p:txEl>
                                          </p:spTgt>
                                        </p:tgtEl>
                                      </p:cBhvr>
                                      <p:to x="100000" y="100000"/>
                                    </p:animScale>
                                    <p:animScale>
                                      <p:cBhvr>
                                        <p:cTn id="23" dur="26">
                                          <p:stCondLst>
                                            <p:cond delay="1808"/>
                                          </p:stCondLst>
                                        </p:cTn>
                                        <p:tgtEl>
                                          <p:spTgt spid="3">
                                            <p:txEl>
                                              <p:pRg st="0" end="0"/>
                                            </p:txEl>
                                          </p:spTgt>
                                        </p:tgtEl>
                                      </p:cBhvr>
                                      <p:to x="100000" y="95000"/>
                                    </p:animScale>
                                    <p:animScale>
                                      <p:cBhvr>
                                        <p:cTn id="24" dur="166" decel="50000">
                                          <p:stCondLst>
                                            <p:cond delay="1834"/>
                                          </p:stCondLst>
                                        </p:cTn>
                                        <p:tgtEl>
                                          <p:spTgt spid="3">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57B67-37EE-09C8-C1A2-B0F04BBD9DF7}"/>
              </a:ext>
            </a:extLst>
          </p:cNvPr>
          <p:cNvSpPr>
            <a:spLocks noGrp="1"/>
          </p:cNvSpPr>
          <p:nvPr>
            <p:ph type="title"/>
          </p:nvPr>
        </p:nvSpPr>
        <p:spPr/>
        <p:txBody>
          <a:bodyPr/>
          <a:lstStyle/>
          <a:p>
            <a:r>
              <a:rPr lang="en-GB" dirty="0"/>
              <a:t>Understanding ADHD</a:t>
            </a:r>
          </a:p>
        </p:txBody>
      </p:sp>
      <p:pic>
        <p:nvPicPr>
          <p:cNvPr id="4" name="Online Media 3" title="What is ADHD?">
            <a:hlinkClick r:id="" action="ppaction://media"/>
            <a:extLst>
              <a:ext uri="{FF2B5EF4-FFF2-40B4-BE49-F238E27FC236}">
                <a16:creationId xmlns:a16="http://schemas.microsoft.com/office/drawing/2014/main" id="{FC90A74D-E866-960A-5462-908BB9DB9164}"/>
              </a:ext>
            </a:extLst>
          </p:cNvPr>
          <p:cNvPicPr>
            <a:picLocks noGrp="1" noRot="1" noChangeAspect="1"/>
          </p:cNvPicPr>
          <p:nvPr>
            <p:ph idx="1"/>
            <a:videoFile r:link="rId1"/>
          </p:nvPr>
        </p:nvPicPr>
        <p:blipFill>
          <a:blip r:embed="rId4"/>
          <a:stretch>
            <a:fillRect/>
          </a:stretch>
        </p:blipFill>
        <p:spPr>
          <a:xfrm>
            <a:off x="461182" y="1631694"/>
            <a:ext cx="7030839" cy="3972693"/>
          </a:xfrm>
          <a:prstGeom prst="rect">
            <a:avLst/>
          </a:prstGeom>
        </p:spPr>
      </p:pic>
      <p:sp>
        <p:nvSpPr>
          <p:cNvPr id="6" name="AutoShape 2" descr="See related image detail. ADHD management | SEN Magazine">
            <a:extLst>
              <a:ext uri="{FF2B5EF4-FFF2-40B4-BE49-F238E27FC236}">
                <a16:creationId xmlns:a16="http://schemas.microsoft.com/office/drawing/2014/main" id="{69DC6BBA-7689-1D8B-E1A0-4FBCF50F22B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79E30FE3-2954-1A38-FBE3-8FC1A999C64A}"/>
              </a:ext>
            </a:extLst>
          </p:cNvPr>
          <p:cNvPicPr>
            <a:picLocks noChangeAspect="1"/>
          </p:cNvPicPr>
          <p:nvPr/>
        </p:nvPicPr>
        <p:blipFill>
          <a:blip r:embed="rId5"/>
          <a:stretch>
            <a:fillRect/>
          </a:stretch>
        </p:blipFill>
        <p:spPr>
          <a:xfrm>
            <a:off x="7721447" y="1631694"/>
            <a:ext cx="4099143" cy="4129548"/>
          </a:xfrm>
          <a:prstGeom prst="rect">
            <a:avLst/>
          </a:prstGeom>
        </p:spPr>
      </p:pic>
    </p:spTree>
    <p:extLst>
      <p:ext uri="{BB962C8B-B14F-4D97-AF65-F5344CB8AC3E}">
        <p14:creationId xmlns:p14="http://schemas.microsoft.com/office/powerpoint/2010/main" val="22978271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25917-9259-41C5-370A-9F2AAFDA5CBE}"/>
              </a:ext>
            </a:extLst>
          </p:cNvPr>
          <p:cNvSpPr>
            <a:spLocks noGrp="1"/>
          </p:cNvSpPr>
          <p:nvPr>
            <p:ph type="title"/>
          </p:nvPr>
        </p:nvSpPr>
        <p:spPr/>
        <p:txBody>
          <a:bodyPr/>
          <a:lstStyle/>
          <a:p>
            <a:r>
              <a:rPr lang="en-GB" dirty="0"/>
              <a:t>Understanding ADHD and vulnerabilities</a:t>
            </a:r>
          </a:p>
        </p:txBody>
      </p:sp>
      <p:pic>
        <p:nvPicPr>
          <p:cNvPr id="5" name="Content Placeholder 4">
            <a:extLst>
              <a:ext uri="{FF2B5EF4-FFF2-40B4-BE49-F238E27FC236}">
                <a16:creationId xmlns:a16="http://schemas.microsoft.com/office/drawing/2014/main" id="{083D1429-647E-5F7A-FF82-B607245610E4}"/>
              </a:ext>
            </a:extLst>
          </p:cNvPr>
          <p:cNvPicPr>
            <a:picLocks noGrp="1" noChangeAspect="1"/>
          </p:cNvPicPr>
          <p:nvPr>
            <p:ph idx="1"/>
          </p:nvPr>
        </p:nvPicPr>
        <p:blipFill>
          <a:blip r:embed="rId3"/>
          <a:stretch>
            <a:fillRect/>
          </a:stretch>
        </p:blipFill>
        <p:spPr>
          <a:xfrm>
            <a:off x="838200" y="1690688"/>
            <a:ext cx="5627056" cy="4351338"/>
          </a:xfrm>
          <a:prstGeom prst="rect">
            <a:avLst/>
          </a:prstGeom>
        </p:spPr>
      </p:pic>
      <p:sp>
        <p:nvSpPr>
          <p:cNvPr id="7" name="TextBox 6">
            <a:extLst>
              <a:ext uri="{FF2B5EF4-FFF2-40B4-BE49-F238E27FC236}">
                <a16:creationId xmlns:a16="http://schemas.microsoft.com/office/drawing/2014/main" id="{B258FFF1-B827-D545-26DB-5D6AA93356FA}"/>
              </a:ext>
            </a:extLst>
          </p:cNvPr>
          <p:cNvSpPr txBox="1"/>
          <p:nvPr/>
        </p:nvSpPr>
        <p:spPr>
          <a:xfrm>
            <a:off x="6465256" y="2243730"/>
            <a:ext cx="5141725" cy="3693319"/>
          </a:xfrm>
          <a:prstGeom prst="rect">
            <a:avLst/>
          </a:prstGeom>
          <a:noFill/>
        </p:spPr>
        <p:txBody>
          <a:bodyPr wrap="square">
            <a:spAutoFit/>
          </a:bodyPr>
          <a:lstStyle/>
          <a:p>
            <a:pPr marL="285750" lvl="0" indent="-285750">
              <a:buFont typeface="Arial" panose="020B0604020202020204" pitchFamily="34" charset="0"/>
              <a:buChar char="•"/>
            </a:pPr>
            <a:r>
              <a:rPr lang="en-GB" sz="1800" kern="1200" dirty="0">
                <a:solidFill>
                  <a:schemeClr val="tx1"/>
                </a:solidFill>
                <a:effectLst/>
                <a:latin typeface="Arial" panose="020B0604020202020204" pitchFamily="34" charset="0"/>
                <a:cs typeface="Arial" panose="020B0604020202020204" pitchFamily="34" charset="0"/>
              </a:rPr>
              <a:t>Higher risk of misunderstandings with police</a:t>
            </a:r>
          </a:p>
          <a:p>
            <a:pPr lvl="0"/>
            <a:endParaRPr lang="en-GB" sz="1800" kern="1200" dirty="0">
              <a:solidFill>
                <a:schemeClr val="tx1"/>
              </a:solidFill>
              <a:effectLst/>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800" kern="1200" dirty="0">
                <a:solidFill>
                  <a:schemeClr val="tx1"/>
                </a:solidFill>
                <a:effectLst/>
                <a:latin typeface="Arial" panose="020B0604020202020204" pitchFamily="34" charset="0"/>
                <a:cs typeface="Arial" panose="020B0604020202020204" pitchFamily="34" charset="0"/>
              </a:rPr>
              <a:t>Difficulty complying with court procedures</a:t>
            </a:r>
          </a:p>
          <a:p>
            <a:pPr lvl="0"/>
            <a:endParaRPr lang="en-GB" sz="1800" kern="1200" dirty="0">
              <a:solidFill>
                <a:schemeClr val="tx1"/>
              </a:solidFill>
              <a:effectLst/>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800" kern="1200" dirty="0">
                <a:solidFill>
                  <a:schemeClr val="tx1"/>
                </a:solidFill>
                <a:effectLst/>
                <a:latin typeface="Arial" panose="020B0604020202020204" pitchFamily="34" charset="0"/>
                <a:cs typeface="Arial" panose="020B0604020202020204" pitchFamily="34" charset="0"/>
              </a:rPr>
              <a:t>Trouble understanding consequences</a:t>
            </a:r>
          </a:p>
          <a:p>
            <a:pPr lvl="0"/>
            <a:endParaRPr lang="en-GB" sz="1800" kern="1200" dirty="0">
              <a:solidFill>
                <a:schemeClr val="tx1"/>
              </a:solidFill>
              <a:effectLst/>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800" kern="1200" dirty="0">
                <a:solidFill>
                  <a:schemeClr val="tx1"/>
                </a:solidFill>
                <a:effectLst/>
                <a:latin typeface="Arial" panose="020B0604020202020204" pitchFamily="34" charset="0"/>
                <a:cs typeface="Arial" panose="020B0604020202020204" pitchFamily="34" charset="0"/>
              </a:rPr>
              <a:t>Increased likelihood of school exclusion</a:t>
            </a:r>
          </a:p>
          <a:p>
            <a:pPr lvl="0"/>
            <a:endParaRPr lang="en-GB" sz="1800" kern="1200" dirty="0">
              <a:solidFill>
                <a:schemeClr val="tx1"/>
              </a:solidFill>
              <a:effectLst/>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800" kern="1200" dirty="0">
                <a:solidFill>
                  <a:schemeClr val="tx1"/>
                </a:solidFill>
                <a:effectLst/>
                <a:latin typeface="Arial" panose="020B0604020202020204" pitchFamily="34" charset="0"/>
                <a:cs typeface="Arial" panose="020B0604020202020204" pitchFamily="34" charset="0"/>
              </a:rPr>
              <a:t>Higher susceptibility to peer influence or exploitation</a:t>
            </a:r>
          </a:p>
          <a:p>
            <a:pPr lvl="0"/>
            <a:endParaRPr lang="en-GB" sz="1800" kern="1200" dirty="0">
              <a:solidFill>
                <a:schemeClr val="tx1"/>
              </a:solidFill>
              <a:effectLst/>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800" kern="1200" dirty="0">
                <a:solidFill>
                  <a:schemeClr val="tx1"/>
                </a:solidFill>
                <a:effectLst/>
                <a:latin typeface="Arial" panose="020B0604020202020204" pitchFamily="34" charset="0"/>
                <a:cs typeface="Arial" panose="020B0604020202020204" pitchFamily="34" charset="0"/>
              </a:rPr>
              <a:t>Co‑occurring conditions (ODD, conduct disorder, substance use)</a:t>
            </a:r>
          </a:p>
        </p:txBody>
      </p:sp>
    </p:spTree>
    <p:extLst>
      <p:ext uri="{BB962C8B-B14F-4D97-AF65-F5344CB8AC3E}">
        <p14:creationId xmlns:p14="http://schemas.microsoft.com/office/powerpoint/2010/main" val="148230137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6F88-8CD3-DF8B-24B4-ED0CF752A5B8}"/>
              </a:ext>
            </a:extLst>
          </p:cNvPr>
          <p:cNvSpPr>
            <a:spLocks noGrp="1"/>
          </p:cNvSpPr>
          <p:nvPr>
            <p:ph type="title"/>
          </p:nvPr>
        </p:nvSpPr>
        <p:spPr/>
        <p:txBody>
          <a:bodyPr/>
          <a:lstStyle/>
          <a:p>
            <a:r>
              <a:rPr lang="en-GB" dirty="0"/>
              <a:t>Understanding ADHD - Prevalence</a:t>
            </a:r>
          </a:p>
        </p:txBody>
      </p:sp>
      <p:pic>
        <p:nvPicPr>
          <p:cNvPr id="5" name="Content Placeholder 4">
            <a:hlinkClick r:id="rId3"/>
            <a:extLst>
              <a:ext uri="{FF2B5EF4-FFF2-40B4-BE49-F238E27FC236}">
                <a16:creationId xmlns:a16="http://schemas.microsoft.com/office/drawing/2014/main" id="{BB43F93F-678C-A2AA-236B-B2F42D0804A0}"/>
              </a:ext>
            </a:extLst>
          </p:cNvPr>
          <p:cNvPicPr>
            <a:picLocks noGrp="1" noChangeAspect="1"/>
          </p:cNvPicPr>
          <p:nvPr>
            <p:ph idx="1"/>
          </p:nvPr>
        </p:nvPicPr>
        <p:blipFill>
          <a:blip r:embed="rId4"/>
          <a:stretch>
            <a:fillRect/>
          </a:stretch>
        </p:blipFill>
        <p:spPr>
          <a:xfrm>
            <a:off x="1197861" y="1535830"/>
            <a:ext cx="4133682" cy="230013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E1AE094C-7E0D-AE0B-372B-135826ACD2A1}"/>
              </a:ext>
            </a:extLst>
          </p:cNvPr>
          <p:cNvSpPr txBox="1"/>
          <p:nvPr/>
        </p:nvSpPr>
        <p:spPr>
          <a:xfrm>
            <a:off x="6024716" y="1637071"/>
            <a:ext cx="4822723" cy="2585323"/>
          </a:xfrm>
          <a:prstGeom prst="rect">
            <a:avLst/>
          </a:prstGeom>
          <a:noFill/>
        </p:spPr>
        <p:txBody>
          <a:bodyPr wrap="square" rtlCol="0">
            <a:spAutoFit/>
          </a:bodyPr>
          <a:lstStyle/>
          <a:p>
            <a:r>
              <a:rPr lang="en-GB" b="1" u="sng" dirty="0"/>
              <a:t>ENGLAND</a:t>
            </a:r>
          </a:p>
          <a:p>
            <a:r>
              <a:rPr lang="en-GB" dirty="0"/>
              <a:t>NHS Digital estimate that around 2.5 million people in England have ADHD as of November 2025.</a:t>
            </a:r>
          </a:p>
          <a:p>
            <a:endParaRPr lang="en-GB" dirty="0"/>
          </a:p>
          <a:p>
            <a:r>
              <a:rPr lang="en-GB" dirty="0"/>
              <a:t>3-4% of adults and 5% of children and young people have ADHD.</a:t>
            </a:r>
          </a:p>
          <a:p>
            <a:endParaRPr lang="en-GB" dirty="0"/>
          </a:p>
          <a:p>
            <a:endParaRPr lang="en-GB" dirty="0"/>
          </a:p>
        </p:txBody>
      </p:sp>
      <p:pic>
        <p:nvPicPr>
          <p:cNvPr id="8" name="Picture 7">
            <a:extLst>
              <a:ext uri="{FF2B5EF4-FFF2-40B4-BE49-F238E27FC236}">
                <a16:creationId xmlns:a16="http://schemas.microsoft.com/office/drawing/2014/main" id="{11EEA7F8-40E5-0977-A1D2-841492ADCC9E}"/>
              </a:ext>
            </a:extLst>
          </p:cNvPr>
          <p:cNvPicPr>
            <a:picLocks noChangeAspect="1"/>
          </p:cNvPicPr>
          <p:nvPr/>
        </p:nvPicPr>
        <p:blipFill>
          <a:blip r:embed="rId5"/>
          <a:stretch>
            <a:fillRect/>
          </a:stretch>
        </p:blipFill>
        <p:spPr>
          <a:xfrm>
            <a:off x="410822" y="4007772"/>
            <a:ext cx="1748195" cy="2485103"/>
          </a:xfrm>
          <a:prstGeom prst="rect">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0065A92A-37A7-A6D6-7356-C067A9CA0660}"/>
              </a:ext>
            </a:extLst>
          </p:cNvPr>
          <p:cNvSpPr txBox="1"/>
          <p:nvPr/>
        </p:nvSpPr>
        <p:spPr>
          <a:xfrm>
            <a:off x="2411361" y="4511659"/>
            <a:ext cx="5063288" cy="1477328"/>
          </a:xfrm>
          <a:prstGeom prst="rect">
            <a:avLst/>
          </a:prstGeom>
          <a:noFill/>
        </p:spPr>
        <p:txBody>
          <a:bodyPr wrap="square" rtlCol="0">
            <a:spAutoFit/>
          </a:bodyPr>
          <a:lstStyle/>
          <a:p>
            <a:r>
              <a:rPr lang="en-GB" b="1" u="sng" dirty="0"/>
              <a:t>WALES</a:t>
            </a:r>
          </a:p>
          <a:p>
            <a:r>
              <a:rPr lang="en-GB" dirty="0"/>
              <a:t>No single modern national dataset for ADHD in Wales</a:t>
            </a:r>
          </a:p>
          <a:p>
            <a:r>
              <a:rPr lang="en-GB" dirty="0"/>
              <a:t>3-5% population prevalence</a:t>
            </a:r>
          </a:p>
          <a:p>
            <a:endParaRPr lang="en-GB" dirty="0"/>
          </a:p>
        </p:txBody>
      </p:sp>
      <p:sp>
        <p:nvSpPr>
          <p:cNvPr id="11" name="TextBox 10">
            <a:extLst>
              <a:ext uri="{FF2B5EF4-FFF2-40B4-BE49-F238E27FC236}">
                <a16:creationId xmlns:a16="http://schemas.microsoft.com/office/drawing/2014/main" id="{A7DF7D10-93F3-661C-577B-6C7A9DE64FE8}"/>
              </a:ext>
            </a:extLst>
          </p:cNvPr>
          <p:cNvSpPr txBox="1"/>
          <p:nvPr/>
        </p:nvSpPr>
        <p:spPr>
          <a:xfrm>
            <a:off x="7726993" y="4511659"/>
            <a:ext cx="3893574" cy="2031325"/>
          </a:xfrm>
          <a:prstGeom prst="rect">
            <a:avLst/>
          </a:prstGeom>
          <a:noFill/>
        </p:spPr>
        <p:txBody>
          <a:bodyPr wrap="square" rtlCol="0">
            <a:spAutoFit/>
          </a:bodyPr>
          <a:lstStyle/>
          <a:p>
            <a:r>
              <a:rPr lang="en-GB" b="1" dirty="0"/>
              <a:t>NHS England (2025, P.3)</a:t>
            </a:r>
          </a:p>
          <a:p>
            <a:r>
              <a:rPr lang="en-GB" i="1" dirty="0"/>
              <a:t>‘In England, clinician-defined ADHD is under-recognised, under-diagnosed and under-treated7–9 , although we recognise that may not be the case in some parts of the world.’</a:t>
            </a:r>
          </a:p>
        </p:txBody>
      </p:sp>
      <p:sp>
        <p:nvSpPr>
          <p:cNvPr id="13" name="Rectangle 12">
            <a:extLst>
              <a:ext uri="{FF2B5EF4-FFF2-40B4-BE49-F238E27FC236}">
                <a16:creationId xmlns:a16="http://schemas.microsoft.com/office/drawing/2014/main" id="{556A6DB7-7FCA-C9C3-294D-A8A8B2C8C446}"/>
              </a:ext>
            </a:extLst>
          </p:cNvPr>
          <p:cNvSpPr/>
          <p:nvPr/>
        </p:nvSpPr>
        <p:spPr>
          <a:xfrm>
            <a:off x="5691204" y="3546107"/>
            <a:ext cx="7032034" cy="923330"/>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The diagnosis gap</a:t>
            </a:r>
          </a:p>
        </p:txBody>
      </p:sp>
    </p:spTree>
    <p:extLst>
      <p:ext uri="{BB962C8B-B14F-4D97-AF65-F5344CB8AC3E}">
        <p14:creationId xmlns:p14="http://schemas.microsoft.com/office/powerpoint/2010/main" val="296612840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FA01D-AB4C-5FFD-D32D-AAFF292B3457}"/>
              </a:ext>
            </a:extLst>
          </p:cNvPr>
          <p:cNvSpPr>
            <a:spLocks noGrp="1"/>
          </p:cNvSpPr>
          <p:nvPr>
            <p:ph type="ctrTitle"/>
          </p:nvPr>
        </p:nvSpPr>
        <p:spPr>
          <a:xfrm>
            <a:off x="2197101" y="735283"/>
            <a:ext cx="4978399" cy="3165045"/>
          </a:xfrm>
        </p:spPr>
        <p:txBody>
          <a:bodyPr anchor="b">
            <a:normAutofit/>
          </a:bodyPr>
          <a:lstStyle/>
          <a:p>
            <a:pPr algn="l"/>
            <a:r>
              <a:rPr lang="en-GB" sz="5200"/>
              <a:t>Walking in their shoes</a:t>
            </a:r>
          </a:p>
        </p:txBody>
      </p:sp>
      <p:sp>
        <p:nvSpPr>
          <p:cNvPr id="3" name="Subtitle 2">
            <a:extLst>
              <a:ext uri="{FF2B5EF4-FFF2-40B4-BE49-F238E27FC236}">
                <a16:creationId xmlns:a16="http://schemas.microsoft.com/office/drawing/2014/main" id="{47D3E618-D9DA-E6D2-7B95-B6FA449B07A9}"/>
              </a:ext>
            </a:extLst>
          </p:cNvPr>
          <p:cNvSpPr>
            <a:spLocks noGrp="1"/>
          </p:cNvSpPr>
          <p:nvPr>
            <p:ph type="subTitle" idx="1"/>
          </p:nvPr>
        </p:nvSpPr>
        <p:spPr>
          <a:xfrm>
            <a:off x="2197101" y="4078423"/>
            <a:ext cx="4978399" cy="2058657"/>
          </a:xfrm>
        </p:spPr>
        <p:txBody>
          <a:bodyPr>
            <a:normAutofit/>
          </a:bodyPr>
          <a:lstStyle/>
          <a:p>
            <a:pPr algn="l"/>
            <a:r>
              <a:rPr lang="en-GB" dirty="0"/>
              <a:t>TASK </a:t>
            </a:r>
            <a:endParaRPr lang="en-GB"/>
          </a:p>
        </p:txBody>
      </p:sp>
      <p:pic>
        <p:nvPicPr>
          <p:cNvPr id="7" name="Graphic 6" descr="Footprint">
            <a:extLst>
              <a:ext uri="{FF2B5EF4-FFF2-40B4-BE49-F238E27FC236}">
                <a16:creationId xmlns:a16="http://schemas.microsoft.com/office/drawing/2014/main" id="{C6A8C568-297F-F1A3-0FB7-443F14B44E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7549" y="2776619"/>
            <a:ext cx="1289051" cy="1289051"/>
          </a:xfrm>
          <a:prstGeom prst="rect">
            <a:avLst/>
          </a:prstGeom>
        </p:spPr>
      </p:pic>
      <p:pic>
        <p:nvPicPr>
          <p:cNvPr id="9" name="Graphic 8" descr="Footprint">
            <a:extLst>
              <a:ext uri="{FF2B5EF4-FFF2-40B4-BE49-F238E27FC236}">
                <a16:creationId xmlns:a16="http://schemas.microsoft.com/office/drawing/2014/main" id="{51143412-0E96-47CD-8708-D5797ED2243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30287384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AC623-D794-9E2E-3916-1EF32FC41414}"/>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a:t>Activity 1 – Working memory task</a:t>
            </a:r>
          </a:p>
        </p:txBody>
      </p:sp>
      <p:pic>
        <p:nvPicPr>
          <p:cNvPr id="5" name="Picture 4" descr="Person writing on a notepad">
            <a:extLst>
              <a:ext uri="{FF2B5EF4-FFF2-40B4-BE49-F238E27FC236}">
                <a16:creationId xmlns:a16="http://schemas.microsoft.com/office/drawing/2014/main" id="{047DC5DD-F051-76A9-A5F7-F3838A319973}"/>
              </a:ext>
            </a:extLst>
          </p:cNvPr>
          <p:cNvPicPr>
            <a:picLocks noChangeAspect="1"/>
          </p:cNvPicPr>
          <p:nvPr/>
        </p:nvPicPr>
        <p:blipFill>
          <a:blip r:embed="rId4"/>
          <a:srcRect l="9927" r="2543"/>
          <a:stretch>
            <a:fillRect/>
          </a:stretch>
        </p:blipFill>
        <p:spPr>
          <a:xfrm>
            <a:off x="1899878" y="876301"/>
            <a:ext cx="4104777" cy="3716481"/>
          </a:xfrm>
          <a:prstGeom prst="rect">
            <a:avLst/>
          </a:prstGeom>
        </p:spPr>
      </p:pic>
      <p:pic>
        <p:nvPicPr>
          <p:cNvPr id="4" name="Online Media 3" title="10 Seconds Countdown Timer">
            <a:hlinkClick r:id="" action="ppaction://media"/>
            <a:extLst>
              <a:ext uri="{FF2B5EF4-FFF2-40B4-BE49-F238E27FC236}">
                <a16:creationId xmlns:a16="http://schemas.microsoft.com/office/drawing/2014/main" id="{58C1D2C4-5361-E244-A2BB-2D822991427F}"/>
              </a:ext>
            </a:extLst>
          </p:cNvPr>
          <p:cNvPicPr>
            <a:picLocks noRot="1" noChangeAspect="1"/>
          </p:cNvPicPr>
          <p:nvPr>
            <a:videoFile r:link="rId1"/>
          </p:nvPr>
        </p:nvPicPr>
        <p:blipFill>
          <a:blip r:embed="rId5"/>
          <a:stretch>
            <a:fillRect/>
          </a:stretch>
        </p:blipFill>
        <p:spPr>
          <a:xfrm>
            <a:off x="6225444" y="1289695"/>
            <a:ext cx="5114501" cy="2889693"/>
          </a:xfrm>
          <a:prstGeom prst="rect">
            <a:avLst/>
          </a:prstGeom>
        </p:spPr>
      </p:pic>
      <p:grpSp>
        <p:nvGrpSpPr>
          <p:cNvPr id="16" name="Group 15">
            <a:extLst>
              <a:ext uri="{FF2B5EF4-FFF2-40B4-BE49-F238E27FC236}">
                <a16:creationId xmlns:a16="http://schemas.microsoft.com/office/drawing/2014/main" id="{B0F380AC-9202-53E9-8D39-90E7C2AC75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7" name="Rectangle 16">
              <a:extLst>
                <a:ext uri="{FF2B5EF4-FFF2-40B4-BE49-F238E27FC236}">
                  <a16:creationId xmlns:a16="http://schemas.microsoft.com/office/drawing/2014/main" id="{B9334AC3-F97B-AAEB-193C-D6FEF2851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F0F8F8-6D3A-38F2-F9D7-AA175316B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544998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D768B77-8742-43A0-AF16-6AC4D378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48B13CA8-CBEA-4805-955D-CEBE32236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17490" cy="5486399"/>
          </a:xfrm>
          <a:prstGeom prst="rect">
            <a:avLst/>
          </a:prstGeom>
          <a:ln>
            <a:noFill/>
          </a:ln>
          <a:effectLst>
            <a:outerShdw blurRad="393700" dist="127000" dir="5400000" sx="95000" sy="95000" algn="t" rotWithShape="0">
              <a:srgbClr val="000000">
                <a:alpha val="3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5F4DD-89B1-89DE-2044-9F373CC2FF7E}"/>
              </a:ext>
            </a:extLst>
          </p:cNvPr>
          <p:cNvSpPr>
            <a:spLocks noGrp="1"/>
          </p:cNvSpPr>
          <p:nvPr>
            <p:ph type="title"/>
          </p:nvPr>
        </p:nvSpPr>
        <p:spPr>
          <a:xfrm>
            <a:off x="758952" y="813574"/>
            <a:ext cx="3221377" cy="3859252"/>
          </a:xfrm>
        </p:spPr>
        <p:txBody>
          <a:bodyPr vert="horz" lIns="91440" tIns="45720" rIns="91440" bIns="45720" rtlCol="0" anchor="t">
            <a:normAutofit/>
          </a:bodyPr>
          <a:lstStyle/>
          <a:p>
            <a:r>
              <a:rPr lang="en-US" sz="4000"/>
              <a:t>Activity 2 – Go/No-go</a:t>
            </a:r>
          </a:p>
        </p:txBody>
      </p:sp>
      <p:pic>
        <p:nvPicPr>
          <p:cNvPr id="5" name="Picture 4" descr="Green color on the traffic light">
            <a:extLst>
              <a:ext uri="{FF2B5EF4-FFF2-40B4-BE49-F238E27FC236}">
                <a16:creationId xmlns:a16="http://schemas.microsoft.com/office/drawing/2014/main" id="{50283350-4503-0C0D-FE88-04BF01972831}"/>
              </a:ext>
            </a:extLst>
          </p:cNvPr>
          <p:cNvPicPr>
            <a:picLocks noChangeAspect="1"/>
          </p:cNvPicPr>
          <p:nvPr/>
        </p:nvPicPr>
        <p:blipFill>
          <a:blip r:embed="rId3"/>
          <a:srcRect l="22201" r="4074" b="-2"/>
          <a:stretch>
            <a:fillRect/>
          </a:stretch>
        </p:blipFill>
        <p:spPr>
          <a:xfrm>
            <a:off x="4617490" y="1"/>
            <a:ext cx="7574510" cy="6858000"/>
          </a:xfrm>
          <a:prstGeom prst="rect">
            <a:avLst/>
          </a:prstGeom>
          <a:effectLst>
            <a:outerShdw blurRad="254000" dist="190500" dir="5580000" sx="90000" sy="90000" algn="ctr" rotWithShape="0">
              <a:srgbClr val="000000">
                <a:alpha val="25000"/>
              </a:srgbClr>
            </a:outerShdw>
          </a:effectLst>
        </p:spPr>
      </p:pic>
    </p:spTree>
    <p:extLst>
      <p:ext uri="{BB962C8B-B14F-4D97-AF65-F5344CB8AC3E}">
        <p14:creationId xmlns:p14="http://schemas.microsoft.com/office/powerpoint/2010/main" val="25819864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7B6CC003-D59E-033D-A7F7-7CDE965066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367" r="1516" b="-1"/>
          <a:stretch>
            <a:fillRect/>
          </a:stretch>
        </p:blipFill>
        <p:spPr>
          <a:xfrm>
            <a:off x="1" y="10"/>
            <a:ext cx="9669642" cy="6857990"/>
          </a:xfrm>
          <a:prstGeom prst="rect">
            <a:avLst/>
          </a:prstGeom>
        </p:spPr>
      </p:pic>
      <p:sp>
        <p:nvSpPr>
          <p:cNvPr id="31" name="Rectangle 3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2DCE21-6FA1-710B-2192-85A14F7B8CC9}"/>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dirty="0"/>
              <a:t>Activity 3 – Instruction overload</a:t>
            </a:r>
          </a:p>
        </p:txBody>
      </p:sp>
      <p:sp>
        <p:nvSpPr>
          <p:cNvPr id="8" name="TextBox 7">
            <a:extLst>
              <a:ext uri="{FF2B5EF4-FFF2-40B4-BE49-F238E27FC236}">
                <a16:creationId xmlns:a16="http://schemas.microsoft.com/office/drawing/2014/main" id="{7B43C662-6040-0865-91DE-1B74B2BE2AD0}"/>
              </a:ext>
            </a:extLst>
          </p:cNvPr>
          <p:cNvSpPr txBox="1"/>
          <p:nvPr/>
        </p:nvSpPr>
        <p:spPr>
          <a:xfrm>
            <a:off x="7237567"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markzinder.com/blog/letter-of-instruction-dont-leave-life-without-o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78150236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7F135-F4F5-B722-094E-F3E7DA3600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631B0A-9A52-3F82-173A-13107B9B0DE7}"/>
              </a:ext>
            </a:extLst>
          </p:cNvPr>
          <p:cNvSpPr>
            <a:spLocks noGrp="1"/>
          </p:cNvSpPr>
          <p:nvPr>
            <p:ph type="title"/>
          </p:nvPr>
        </p:nvSpPr>
        <p:spPr/>
        <p:txBody>
          <a:bodyPr/>
          <a:lstStyle/>
          <a:p>
            <a:r>
              <a:rPr lang="en-GB" dirty="0"/>
              <a:t>Over-representation in the Criminal Justice System</a:t>
            </a:r>
          </a:p>
        </p:txBody>
      </p:sp>
      <p:pic>
        <p:nvPicPr>
          <p:cNvPr id="5" name="Content Placeholder 4">
            <a:hlinkClick r:id="rId3"/>
            <a:extLst>
              <a:ext uri="{FF2B5EF4-FFF2-40B4-BE49-F238E27FC236}">
                <a16:creationId xmlns:a16="http://schemas.microsoft.com/office/drawing/2014/main" id="{E0FE8B59-739E-9915-F519-2A6492CD63A4}"/>
              </a:ext>
            </a:extLst>
          </p:cNvPr>
          <p:cNvPicPr>
            <a:picLocks noGrp="1" noChangeAspect="1"/>
          </p:cNvPicPr>
          <p:nvPr>
            <p:ph idx="1"/>
          </p:nvPr>
        </p:nvPicPr>
        <p:blipFill>
          <a:blip r:embed="rId4"/>
          <a:srcRect l="13658" t="16342" r="42618" b="5194"/>
          <a:stretch>
            <a:fillRect/>
          </a:stretch>
        </p:blipFill>
        <p:spPr>
          <a:xfrm>
            <a:off x="428087" y="1774006"/>
            <a:ext cx="2936668" cy="3513291"/>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5B3CD06C-685B-FDD6-E2BA-242D048332F2}"/>
              </a:ext>
            </a:extLst>
          </p:cNvPr>
          <p:cNvSpPr txBox="1"/>
          <p:nvPr/>
        </p:nvSpPr>
        <p:spPr>
          <a:xfrm>
            <a:off x="3878826" y="1229023"/>
            <a:ext cx="5449529" cy="1138773"/>
          </a:xfrm>
          <a:prstGeom prst="rect">
            <a:avLst/>
          </a:prstGeom>
          <a:noFill/>
        </p:spPr>
        <p:txBody>
          <a:bodyPr wrap="square" rtlCol="0">
            <a:spAutoFit/>
          </a:bodyPr>
          <a:lstStyle/>
          <a:p>
            <a:r>
              <a:rPr lang="en-GB" sz="3200" b="1" dirty="0"/>
              <a:t>Fazel and </a:t>
            </a:r>
            <a:r>
              <a:rPr lang="en-GB" sz="3200" b="1" dirty="0" err="1"/>
              <a:t>Favril</a:t>
            </a:r>
            <a:r>
              <a:rPr lang="en-GB" sz="3200" b="1" dirty="0"/>
              <a:t> (2024</a:t>
            </a:r>
            <a:r>
              <a:rPr lang="en-GB" dirty="0"/>
              <a:t>)</a:t>
            </a:r>
          </a:p>
          <a:p>
            <a:endParaRPr lang="en-GB" dirty="0"/>
          </a:p>
          <a:p>
            <a:endParaRPr lang="en-GB" dirty="0"/>
          </a:p>
        </p:txBody>
      </p:sp>
      <p:sp>
        <p:nvSpPr>
          <p:cNvPr id="7" name="TextBox 6">
            <a:extLst>
              <a:ext uri="{FF2B5EF4-FFF2-40B4-BE49-F238E27FC236}">
                <a16:creationId xmlns:a16="http://schemas.microsoft.com/office/drawing/2014/main" id="{8F48E5AD-A763-77FC-A044-1CE93521446D}"/>
              </a:ext>
            </a:extLst>
          </p:cNvPr>
          <p:cNvSpPr txBox="1"/>
          <p:nvPr/>
        </p:nvSpPr>
        <p:spPr>
          <a:xfrm>
            <a:off x="3939663" y="3316153"/>
            <a:ext cx="7824250" cy="3139321"/>
          </a:xfrm>
          <a:prstGeom prst="rect">
            <a:avLst/>
          </a:prstGeom>
          <a:noFill/>
        </p:spPr>
        <p:txBody>
          <a:bodyPr wrap="square">
            <a:spAutoFit/>
          </a:bodyPr>
          <a:lstStyle/>
          <a:p>
            <a:pPr fontAlgn="t"/>
            <a:endParaRPr lang="en-GB" sz="1800" b="1" i="1" kern="1200" dirty="0">
              <a:solidFill>
                <a:schemeClr val="tx1"/>
              </a:solidFill>
              <a:effectLst/>
              <a:latin typeface="Arial" panose="020B0604020202020204" pitchFamily="34" charset="0"/>
              <a:cs typeface="Arial" panose="020B0604020202020204" pitchFamily="34" charset="0"/>
            </a:endParaRPr>
          </a:p>
          <a:p>
            <a:pPr fontAlgn="t"/>
            <a:endParaRPr lang="en-GB" b="1" i="1" dirty="0">
              <a:latin typeface="Arial" panose="020B0604020202020204" pitchFamily="34" charset="0"/>
              <a:cs typeface="Arial" panose="020B0604020202020204" pitchFamily="34" charset="0"/>
            </a:endParaRPr>
          </a:p>
          <a:p>
            <a:pPr fontAlgn="t"/>
            <a:endParaRPr lang="en-GB" sz="1800" b="1" i="1" kern="1200" dirty="0">
              <a:solidFill>
                <a:schemeClr val="tx1"/>
              </a:solidFill>
              <a:effectLst/>
              <a:latin typeface="Arial" panose="020B0604020202020204" pitchFamily="34" charset="0"/>
              <a:cs typeface="Arial" panose="020B0604020202020204" pitchFamily="34" charset="0"/>
            </a:endParaRPr>
          </a:p>
          <a:p>
            <a:pPr fontAlgn="t"/>
            <a:r>
              <a:rPr lang="en-GB" sz="1800" b="1" i="1" kern="1200" dirty="0">
                <a:solidFill>
                  <a:schemeClr val="tx1"/>
                </a:solidFill>
                <a:effectLst/>
                <a:latin typeface="Arial" panose="020B0604020202020204" pitchFamily="34" charset="0"/>
                <a:cs typeface="Arial" panose="020B0604020202020204" pitchFamily="34" charset="0"/>
              </a:rPr>
              <a:t>“One in 12 adults in prison have been diagnosed with ADHD.”</a:t>
            </a:r>
            <a:br>
              <a:rPr lang="en-GB" sz="1800" i="0" kern="1200" dirty="0">
                <a:solidFill>
                  <a:schemeClr val="tx1"/>
                </a:solidFill>
                <a:effectLst/>
                <a:latin typeface="Arial" panose="020B0604020202020204" pitchFamily="34" charset="0"/>
                <a:cs typeface="Arial" panose="020B0604020202020204" pitchFamily="34" charset="0"/>
              </a:rPr>
            </a:br>
            <a:endParaRPr lang="en-GB" sz="1800" i="0" kern="1200" dirty="0">
              <a:solidFill>
                <a:schemeClr val="tx1"/>
              </a:solidFill>
              <a:effectLst/>
              <a:latin typeface="Arial" panose="020B0604020202020204" pitchFamily="34" charset="0"/>
              <a:cs typeface="Arial" panose="020B0604020202020204" pitchFamily="34" charset="0"/>
            </a:endParaRPr>
          </a:p>
          <a:p>
            <a:pPr fontAlgn="t"/>
            <a:r>
              <a:rPr lang="en-GB" sz="1800" i="0" kern="1200" dirty="0">
                <a:solidFill>
                  <a:schemeClr val="tx1"/>
                </a:solidFill>
                <a:effectLst/>
                <a:latin typeface="Arial" panose="020B0604020202020204" pitchFamily="34" charset="0"/>
                <a:cs typeface="Arial" panose="020B0604020202020204" pitchFamily="34" charset="0"/>
              </a:rPr>
              <a:t>They stress that:</a:t>
            </a:r>
          </a:p>
          <a:p>
            <a:pPr fontAlgn="t"/>
            <a:r>
              <a:rPr lang="en-GB" sz="1800" i="0" kern="1200" dirty="0">
                <a:solidFill>
                  <a:schemeClr val="tx1"/>
                </a:solidFill>
                <a:effectLst/>
                <a:latin typeface="Arial" panose="020B0604020202020204" pitchFamily="34" charset="0"/>
                <a:cs typeface="Arial" panose="020B0604020202020204" pitchFamily="34" charset="0"/>
              </a:rPr>
              <a:t>The true prevalence is likely lower than often assumed.</a:t>
            </a:r>
          </a:p>
          <a:p>
            <a:pPr fontAlgn="t"/>
            <a:r>
              <a:rPr lang="en-GB" sz="1800" i="0" kern="1200" dirty="0">
                <a:solidFill>
                  <a:schemeClr val="tx1"/>
                </a:solidFill>
                <a:effectLst/>
                <a:latin typeface="Arial" panose="020B0604020202020204" pitchFamily="34" charset="0"/>
                <a:cs typeface="Arial" panose="020B0604020202020204" pitchFamily="34" charset="0"/>
              </a:rPr>
              <a:t>Clearer, more consistent screening and diagnostic standards are needed in research and practice.</a:t>
            </a:r>
          </a:p>
          <a:p>
            <a:pPr fontAlgn="t"/>
            <a:r>
              <a:rPr lang="en-GB" sz="1800" i="0" kern="1200" dirty="0">
                <a:solidFill>
                  <a:schemeClr val="tx1"/>
                </a:solidFill>
                <a:effectLst/>
                <a:latin typeface="Arial" panose="020B0604020202020204" pitchFamily="34" charset="0"/>
                <a:cs typeface="Arial" panose="020B0604020202020204" pitchFamily="34" charset="0"/>
              </a:rPr>
              <a:t>The findings highlight the importance of methodological transparency when estimating ADHD prevalence in forensic settings.</a:t>
            </a:r>
          </a:p>
        </p:txBody>
      </p:sp>
      <p:sp>
        <p:nvSpPr>
          <p:cNvPr id="8" name="TextBox 7">
            <a:extLst>
              <a:ext uri="{FF2B5EF4-FFF2-40B4-BE49-F238E27FC236}">
                <a16:creationId xmlns:a16="http://schemas.microsoft.com/office/drawing/2014/main" id="{F946184B-AB03-44E3-0852-2C34B1765A58}"/>
              </a:ext>
            </a:extLst>
          </p:cNvPr>
          <p:cNvSpPr txBox="1"/>
          <p:nvPr/>
        </p:nvSpPr>
        <p:spPr>
          <a:xfrm>
            <a:off x="3939663" y="1774007"/>
            <a:ext cx="7210118" cy="2031325"/>
          </a:xfrm>
          <a:prstGeom prst="rect">
            <a:avLst/>
          </a:prstGeom>
          <a:noFill/>
        </p:spPr>
        <p:txBody>
          <a:bodyPr wrap="square" rtlCol="0">
            <a:spAutoFit/>
          </a:bodyPr>
          <a:lstStyle/>
          <a:p>
            <a:r>
              <a:rPr lang="en-GB" dirty="0"/>
              <a:t>Random sampling – researchers select a random, representative sample of the prison population. Researchers then administer full diagnostic interviews.</a:t>
            </a:r>
          </a:p>
          <a:p>
            <a:endParaRPr lang="en-GB" dirty="0"/>
          </a:p>
          <a:p>
            <a:r>
              <a:rPr lang="en-GB" dirty="0"/>
              <a:t>Two-phase designs – A large number of prisoners are given a screening questionnaire; the ones who show a strong indication then have a diagnostic interview</a:t>
            </a:r>
          </a:p>
        </p:txBody>
      </p:sp>
    </p:spTree>
    <p:extLst>
      <p:ext uri="{BB962C8B-B14F-4D97-AF65-F5344CB8AC3E}">
        <p14:creationId xmlns:p14="http://schemas.microsoft.com/office/powerpoint/2010/main" val="3170533906"/>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ACFA4-ED91-04D0-459D-DC36E3794754}"/>
              </a:ext>
            </a:extLst>
          </p:cNvPr>
          <p:cNvSpPr>
            <a:spLocks noGrp="1"/>
          </p:cNvSpPr>
          <p:nvPr>
            <p:ph type="title"/>
          </p:nvPr>
        </p:nvSpPr>
        <p:spPr/>
        <p:txBody>
          <a:bodyPr/>
          <a:lstStyle/>
          <a:p>
            <a:r>
              <a:rPr lang="en-GB" dirty="0"/>
              <a:t>Young et al (2018)</a:t>
            </a:r>
          </a:p>
        </p:txBody>
      </p:sp>
      <p:pic>
        <p:nvPicPr>
          <p:cNvPr id="5" name="Content Placeholder 4">
            <a:hlinkClick r:id="rId3"/>
            <a:extLst>
              <a:ext uri="{FF2B5EF4-FFF2-40B4-BE49-F238E27FC236}">
                <a16:creationId xmlns:a16="http://schemas.microsoft.com/office/drawing/2014/main" id="{268E5CEA-AE13-7030-777B-C396F93C60EC}"/>
              </a:ext>
            </a:extLst>
          </p:cNvPr>
          <p:cNvPicPr>
            <a:picLocks noGrp="1" noChangeAspect="1"/>
          </p:cNvPicPr>
          <p:nvPr>
            <p:ph idx="1"/>
          </p:nvPr>
        </p:nvPicPr>
        <p:blipFill>
          <a:blip r:embed="rId4"/>
          <a:stretch>
            <a:fillRect/>
          </a:stretch>
        </p:blipFill>
        <p:spPr>
          <a:xfrm>
            <a:off x="406609" y="1578078"/>
            <a:ext cx="4777757" cy="23202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0" name="TextBox 9">
            <a:extLst>
              <a:ext uri="{FF2B5EF4-FFF2-40B4-BE49-F238E27FC236}">
                <a16:creationId xmlns:a16="http://schemas.microsoft.com/office/drawing/2014/main" id="{A72E5A23-1D3F-0271-F7CC-659AEAFAB569}"/>
              </a:ext>
            </a:extLst>
          </p:cNvPr>
          <p:cNvSpPr txBox="1"/>
          <p:nvPr/>
        </p:nvSpPr>
        <p:spPr>
          <a:xfrm>
            <a:off x="643144" y="3995678"/>
            <a:ext cx="5329952" cy="2862322"/>
          </a:xfrm>
          <a:prstGeom prst="rect">
            <a:avLst/>
          </a:prstGeom>
          <a:noFill/>
        </p:spPr>
        <p:txBody>
          <a:bodyPr wrap="square">
            <a:spAutoFit/>
          </a:bodyPr>
          <a:lstStyle/>
          <a:p>
            <a:pPr fontAlgn="t"/>
            <a:r>
              <a:rPr lang="en-GB" sz="1800" b="1" i="0" kern="1200" dirty="0">
                <a:solidFill>
                  <a:schemeClr val="tx1"/>
                </a:solidFill>
                <a:effectLst/>
                <a:latin typeface="+mn-lt"/>
                <a:ea typeface="+mn-ea"/>
                <a:cs typeface="+mn-cs"/>
              </a:rPr>
              <a:t>Barriers to proper ADHD care in the criminal justice system</a:t>
            </a:r>
          </a:p>
          <a:p>
            <a:pPr fontAlgn="t"/>
            <a:r>
              <a:rPr lang="en-GB" sz="1800" b="0" i="0" kern="1200" dirty="0">
                <a:solidFill>
                  <a:schemeClr val="tx1"/>
                </a:solidFill>
                <a:effectLst/>
                <a:latin typeface="+mn-lt"/>
                <a:ea typeface="+mn-ea"/>
                <a:cs typeface="+mn-cs"/>
              </a:rPr>
              <a:t>These include lack of:</a:t>
            </a:r>
          </a:p>
          <a:p>
            <a:pPr fontAlgn="t"/>
            <a:r>
              <a:rPr lang="en-GB" sz="1800" b="0" i="0" kern="1200" dirty="0">
                <a:solidFill>
                  <a:schemeClr val="tx1"/>
                </a:solidFill>
                <a:effectLst/>
                <a:latin typeface="+mn-lt"/>
                <a:ea typeface="+mn-ea"/>
                <a:cs typeface="+mn-cs"/>
              </a:rPr>
              <a:t>Staff and prisoner awareness of ADHD</a:t>
            </a:r>
          </a:p>
          <a:p>
            <a:pPr fontAlgn="t"/>
            <a:r>
              <a:rPr lang="en-GB" sz="1800" b="0" i="0" kern="1200" dirty="0">
                <a:solidFill>
                  <a:schemeClr val="tx1"/>
                </a:solidFill>
                <a:effectLst/>
                <a:latin typeface="+mn-lt"/>
                <a:ea typeface="+mn-ea"/>
                <a:cs typeface="+mn-cs"/>
              </a:rPr>
              <a:t>Trained mental health professionals</a:t>
            </a:r>
          </a:p>
          <a:p>
            <a:pPr fontAlgn="t"/>
            <a:r>
              <a:rPr lang="en-GB" sz="1800" b="0" i="0" kern="1200" dirty="0">
                <a:solidFill>
                  <a:schemeClr val="tx1"/>
                </a:solidFill>
                <a:effectLst/>
                <a:latin typeface="+mn-lt"/>
                <a:ea typeface="+mn-ea"/>
                <a:cs typeface="+mn-cs"/>
              </a:rPr>
              <a:t>Screening and diagnostic tools</a:t>
            </a:r>
          </a:p>
          <a:p>
            <a:pPr fontAlgn="t"/>
            <a:r>
              <a:rPr lang="en-GB" sz="1800" b="0" i="0" kern="1200" dirty="0">
                <a:solidFill>
                  <a:schemeClr val="tx1"/>
                </a:solidFill>
                <a:effectLst/>
                <a:latin typeface="+mn-lt"/>
                <a:ea typeface="+mn-ea"/>
                <a:cs typeface="+mn-cs"/>
              </a:rPr>
              <a:t>Access to multimodal treatments</a:t>
            </a:r>
          </a:p>
          <a:p>
            <a:pPr fontAlgn="t"/>
            <a:r>
              <a:rPr lang="en-GB" sz="1800" b="0" i="0" kern="1200" dirty="0">
                <a:solidFill>
                  <a:schemeClr val="tx1"/>
                </a:solidFill>
                <a:effectLst/>
                <a:latin typeface="+mn-lt"/>
                <a:ea typeface="+mn-ea"/>
                <a:cs typeface="+mn-cs"/>
              </a:rPr>
              <a:t>Continuity of care</a:t>
            </a:r>
          </a:p>
          <a:p>
            <a:pPr fontAlgn="t"/>
            <a:r>
              <a:rPr lang="en-GB" sz="1800" b="0" i="0" kern="1200" dirty="0">
                <a:solidFill>
                  <a:schemeClr val="tx1"/>
                </a:solidFill>
                <a:effectLst/>
                <a:latin typeface="+mn-lt"/>
                <a:ea typeface="+mn-ea"/>
                <a:cs typeface="+mn-cs"/>
              </a:rPr>
              <a:t>Multiagency support</a:t>
            </a:r>
          </a:p>
          <a:p>
            <a:pPr fontAlgn="t"/>
            <a:r>
              <a:rPr lang="en-GB" sz="1800" b="0" i="0" kern="1200" dirty="0">
                <a:solidFill>
                  <a:schemeClr val="tx1"/>
                </a:solidFill>
                <a:effectLst/>
                <a:latin typeface="+mn-lt"/>
                <a:ea typeface="+mn-ea"/>
                <a:cs typeface="+mn-cs"/>
              </a:rPr>
              <a:t>Planning for release</a:t>
            </a:r>
          </a:p>
        </p:txBody>
      </p:sp>
      <p:pic>
        <p:nvPicPr>
          <p:cNvPr id="14" name="Picture 13">
            <a:hlinkClick r:id="rId5"/>
            <a:extLst>
              <a:ext uri="{FF2B5EF4-FFF2-40B4-BE49-F238E27FC236}">
                <a16:creationId xmlns:a16="http://schemas.microsoft.com/office/drawing/2014/main" id="{D2745DE7-FA81-A215-D3AD-6E46E737610D}"/>
              </a:ext>
            </a:extLst>
          </p:cNvPr>
          <p:cNvPicPr>
            <a:picLocks noChangeAspect="1"/>
          </p:cNvPicPr>
          <p:nvPr/>
        </p:nvPicPr>
        <p:blipFill>
          <a:blip r:embed="rId6"/>
          <a:stretch>
            <a:fillRect/>
          </a:stretch>
        </p:blipFill>
        <p:spPr>
          <a:xfrm>
            <a:off x="7927494" y="707445"/>
            <a:ext cx="1894931" cy="258532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6" name="TextBox 15">
            <a:extLst>
              <a:ext uri="{FF2B5EF4-FFF2-40B4-BE49-F238E27FC236}">
                <a16:creationId xmlns:a16="http://schemas.microsoft.com/office/drawing/2014/main" id="{CDD8C133-537D-0408-8098-5BB928BA65C4}"/>
              </a:ext>
            </a:extLst>
          </p:cNvPr>
          <p:cNvSpPr txBox="1"/>
          <p:nvPr/>
        </p:nvSpPr>
        <p:spPr>
          <a:xfrm>
            <a:off x="5973096" y="3635088"/>
            <a:ext cx="6094770" cy="2585323"/>
          </a:xfrm>
          <a:prstGeom prst="rect">
            <a:avLst/>
          </a:prstGeom>
          <a:noFill/>
        </p:spPr>
        <p:txBody>
          <a:bodyPr wrap="square">
            <a:spAutoFit/>
          </a:bodyPr>
          <a:lstStyle/>
          <a:p>
            <a:pPr marL="285750" indent="-285750">
              <a:buFont typeface="Arial" panose="020B0604020202020204" pitchFamily="34" charset="0"/>
              <a:buChar char="•"/>
            </a:pPr>
            <a:r>
              <a:rPr lang="en-GB" dirty="0"/>
              <a:t>A</a:t>
            </a:r>
            <a:r>
              <a:rPr lang="en-GB" sz="1800" b="0" i="0" kern="1200" dirty="0">
                <a:solidFill>
                  <a:schemeClr val="tx1"/>
                </a:solidFill>
                <a:effectLst/>
                <a:latin typeface="+mn-lt"/>
                <a:ea typeface="+mn-ea"/>
                <a:cs typeface="+mn-cs"/>
              </a:rPr>
              <a:t> lack of consistent screening on reception into prison</a:t>
            </a:r>
          </a:p>
          <a:p>
            <a:pPr marL="285750" indent="-285750">
              <a:buFont typeface="Arial" panose="020B0604020202020204" pitchFamily="34" charset="0"/>
              <a:buChar char="•"/>
            </a:pPr>
            <a:r>
              <a:rPr lang="en-GB" sz="1800" b="0" i="0" kern="1200" dirty="0">
                <a:solidFill>
                  <a:schemeClr val="tx1"/>
                </a:solidFill>
                <a:effectLst/>
                <a:latin typeface="+mn-lt"/>
                <a:ea typeface="+mn-ea"/>
                <a:cs typeface="+mn-cs"/>
              </a:rPr>
              <a:t>challenges in knowing the prevalence of prisoners with neurodivergent needs</a:t>
            </a:r>
          </a:p>
          <a:p>
            <a:pPr marL="285750" indent="-285750">
              <a:buFont typeface="Arial" panose="020B0604020202020204" pitchFamily="34" charset="0"/>
              <a:buChar char="•"/>
            </a:pPr>
            <a:r>
              <a:rPr lang="en-GB" sz="1800" b="0" i="0" kern="1200" dirty="0">
                <a:solidFill>
                  <a:schemeClr val="tx1"/>
                </a:solidFill>
                <a:effectLst/>
                <a:latin typeface="+mn-lt"/>
                <a:ea typeface="+mn-ea"/>
                <a:cs typeface="+mn-cs"/>
              </a:rPr>
              <a:t>A lack of staff training to recognise and support neurodivergent individuals</a:t>
            </a:r>
          </a:p>
          <a:p>
            <a:pPr marL="285750" indent="-285750">
              <a:buFont typeface="Arial" panose="020B0604020202020204" pitchFamily="34" charset="0"/>
              <a:buChar char="•"/>
            </a:pPr>
            <a:r>
              <a:rPr lang="en-GB" dirty="0"/>
              <a:t>A</a:t>
            </a:r>
            <a:r>
              <a:rPr lang="en-GB" sz="1800" b="0" i="0" kern="1200" dirty="0">
                <a:solidFill>
                  <a:schemeClr val="tx1"/>
                </a:solidFill>
                <a:effectLst/>
                <a:latin typeface="+mn-lt"/>
                <a:ea typeface="+mn-ea"/>
                <a:cs typeface="+mn-cs"/>
              </a:rPr>
              <a:t> lack of reasonable adjustments to enable neurodiversity-friendly prison environments</a:t>
            </a:r>
          </a:p>
          <a:p>
            <a:pPr marL="285750" indent="-285750">
              <a:buFont typeface="Arial" panose="020B0604020202020204" pitchFamily="34" charset="0"/>
              <a:buChar char="•"/>
            </a:pPr>
            <a:r>
              <a:rPr lang="en-GB" dirty="0"/>
              <a:t>No</a:t>
            </a:r>
            <a:r>
              <a:rPr lang="en-GB" sz="1800" b="0" i="0" kern="1200" dirty="0">
                <a:solidFill>
                  <a:schemeClr val="tx1"/>
                </a:solidFill>
                <a:effectLst/>
                <a:latin typeface="+mn-lt"/>
                <a:ea typeface="+mn-ea"/>
                <a:cs typeface="+mn-cs"/>
              </a:rPr>
              <a:t> overarching strategy for this area at the national level or across the criminal justice system.</a:t>
            </a:r>
          </a:p>
        </p:txBody>
      </p:sp>
    </p:spTree>
    <p:extLst>
      <p:ext uri="{BB962C8B-B14F-4D97-AF65-F5344CB8AC3E}">
        <p14:creationId xmlns:p14="http://schemas.microsoft.com/office/powerpoint/2010/main" val="234006359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3972A-3326-B793-6EB2-02DE8763E59F}"/>
              </a:ext>
            </a:extLst>
          </p:cNvPr>
          <p:cNvSpPr>
            <a:spLocks noGrp="1"/>
          </p:cNvSpPr>
          <p:nvPr>
            <p:ph type="title"/>
          </p:nvPr>
        </p:nvSpPr>
        <p:spPr/>
        <p:txBody>
          <a:bodyPr/>
          <a:lstStyle/>
          <a:p>
            <a:r>
              <a:rPr lang="en-GB" dirty="0"/>
              <a:t>HM Inspectorate of Prisons (2025)</a:t>
            </a:r>
            <a:br>
              <a:rPr lang="en-GB" dirty="0"/>
            </a:br>
            <a:endParaRPr lang="en-GB" dirty="0"/>
          </a:p>
        </p:txBody>
      </p:sp>
      <p:pic>
        <p:nvPicPr>
          <p:cNvPr id="7" name="Content Placeholder 6">
            <a:hlinkClick r:id="rId3"/>
            <a:extLst>
              <a:ext uri="{FF2B5EF4-FFF2-40B4-BE49-F238E27FC236}">
                <a16:creationId xmlns:a16="http://schemas.microsoft.com/office/drawing/2014/main" id="{B7CE8A5D-2797-B9B3-188F-673DBC555D74}"/>
              </a:ext>
            </a:extLst>
          </p:cNvPr>
          <p:cNvPicPr>
            <a:picLocks noGrp="1" noChangeAspect="1"/>
          </p:cNvPicPr>
          <p:nvPr>
            <p:ph idx="1"/>
          </p:nvPr>
        </p:nvPicPr>
        <p:blipFill>
          <a:blip r:embed="rId4"/>
          <a:stretch>
            <a:fillRect/>
          </a:stretch>
        </p:blipFill>
        <p:spPr>
          <a:xfrm>
            <a:off x="719259" y="1633896"/>
            <a:ext cx="5842268" cy="43513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7753BAF5-AAF0-0EE5-95E9-0BBFA2D69E58}"/>
              </a:ext>
            </a:extLst>
          </p:cNvPr>
          <p:cNvSpPr txBox="1"/>
          <p:nvPr/>
        </p:nvSpPr>
        <p:spPr>
          <a:xfrm>
            <a:off x="6712360" y="1910662"/>
            <a:ext cx="4975737" cy="4514762"/>
          </a:xfrm>
          <a:prstGeom prst="rect">
            <a:avLst/>
          </a:prstGeom>
          <a:noFill/>
        </p:spPr>
        <p:txBody>
          <a:bodyPr wrap="square">
            <a:spAutoFit/>
          </a:bodyPr>
          <a:lstStyle/>
          <a:p>
            <a:pPr marL="285750" indent="-285750">
              <a:lnSpc>
                <a:spcPct val="115000"/>
              </a:lnSpc>
              <a:spcAft>
                <a:spcPts val="800"/>
              </a:spcAft>
              <a:buFont typeface="Arial" panose="020B0604020202020204" pitchFamily="34" charset="0"/>
              <a:buChar char="•"/>
            </a:pPr>
            <a:r>
              <a:rPr lang="en-GB" sz="2000" kern="100" dirty="0">
                <a:effectLst/>
                <a:latin typeface="Arial" panose="020B0604020202020204" pitchFamily="34" charset="0"/>
                <a:ea typeface="DengXian" panose="02010600030101010101" pitchFamily="2" charset="-122"/>
                <a:cs typeface="Arial" panose="020B0604020202020204" pitchFamily="34" charset="0"/>
              </a:rPr>
              <a:t>The introduction of Neurodiversity Support Managers represents major progress and has driven pockets of high‑quality practice. </a:t>
            </a:r>
          </a:p>
          <a:p>
            <a:pPr marL="285750" indent="-285750">
              <a:lnSpc>
                <a:spcPct val="115000"/>
              </a:lnSpc>
              <a:spcAft>
                <a:spcPts val="800"/>
              </a:spcAft>
              <a:buFont typeface="Arial" panose="020B0604020202020204" pitchFamily="34" charset="0"/>
              <a:buChar char="•"/>
            </a:pPr>
            <a:r>
              <a:rPr lang="en-GB" sz="2000" kern="100" dirty="0">
                <a:effectLst/>
                <a:latin typeface="Arial" panose="020B0604020202020204" pitchFamily="34" charset="0"/>
                <a:ea typeface="DengXian" panose="02010600030101010101" pitchFamily="2" charset="-122"/>
                <a:cs typeface="Arial" panose="020B0604020202020204" pitchFamily="34" charset="0"/>
              </a:rPr>
              <a:t>But systemic change remains incomplete: screening, training, data, and consistency across the estate all require further improvement. </a:t>
            </a:r>
          </a:p>
          <a:p>
            <a:pPr marL="285750" indent="-285750">
              <a:lnSpc>
                <a:spcPct val="115000"/>
              </a:lnSpc>
              <a:spcAft>
                <a:spcPts val="800"/>
              </a:spcAft>
              <a:buFont typeface="Arial" panose="020B0604020202020204" pitchFamily="34" charset="0"/>
              <a:buChar char="•"/>
            </a:pPr>
            <a:r>
              <a:rPr lang="en-GB" sz="2000" kern="100" dirty="0">
                <a:effectLst/>
                <a:latin typeface="Arial" panose="020B0604020202020204" pitchFamily="34" charset="0"/>
                <a:ea typeface="DengXian" panose="02010600030101010101" pitchFamily="2" charset="-122"/>
                <a:cs typeface="Arial" panose="020B0604020202020204" pitchFamily="34" charset="0"/>
              </a:rPr>
              <a:t>Neurodivergent people—including those with ADHD—continue to face disadvantage and unmet need in prison settings</a:t>
            </a:r>
          </a:p>
        </p:txBody>
      </p:sp>
    </p:spTree>
    <p:extLst>
      <p:ext uri="{BB962C8B-B14F-4D97-AF65-F5344CB8AC3E}">
        <p14:creationId xmlns:p14="http://schemas.microsoft.com/office/powerpoint/2010/main" val="207092308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A41B-0AB7-F4EE-355C-091CF6CD4FFC}"/>
              </a:ext>
            </a:extLst>
          </p:cNvPr>
          <p:cNvSpPr>
            <a:spLocks noGrp="1"/>
          </p:cNvSpPr>
          <p:nvPr>
            <p:ph type="title"/>
          </p:nvPr>
        </p:nvSpPr>
        <p:spPr/>
        <p:txBody>
          <a:bodyPr/>
          <a:lstStyle/>
          <a:p>
            <a:r>
              <a:rPr lang="en-GB" dirty="0"/>
              <a:t>ADHD and Youth Offending - </a:t>
            </a:r>
          </a:p>
        </p:txBody>
      </p:sp>
      <p:pic>
        <p:nvPicPr>
          <p:cNvPr id="5" name="Content Placeholder 4">
            <a:hlinkClick r:id="rId3"/>
            <a:extLst>
              <a:ext uri="{FF2B5EF4-FFF2-40B4-BE49-F238E27FC236}">
                <a16:creationId xmlns:a16="http://schemas.microsoft.com/office/drawing/2014/main" id="{897F5B30-3824-4DAA-EBB2-728C3D78512A}"/>
              </a:ext>
            </a:extLst>
          </p:cNvPr>
          <p:cNvPicPr>
            <a:picLocks noGrp="1" noChangeAspect="1"/>
          </p:cNvPicPr>
          <p:nvPr>
            <p:ph idx="1"/>
          </p:nvPr>
        </p:nvPicPr>
        <p:blipFill>
          <a:blip r:embed="rId4"/>
          <a:stretch>
            <a:fillRect/>
          </a:stretch>
        </p:blipFill>
        <p:spPr>
          <a:xfrm>
            <a:off x="742335" y="2029873"/>
            <a:ext cx="3077498" cy="435682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graphicFrame>
        <p:nvGraphicFramePr>
          <p:cNvPr id="7" name="Table 6">
            <a:extLst>
              <a:ext uri="{FF2B5EF4-FFF2-40B4-BE49-F238E27FC236}">
                <a16:creationId xmlns:a16="http://schemas.microsoft.com/office/drawing/2014/main" id="{06EE65B3-BE35-4E41-F9AE-E10FA296A610}"/>
              </a:ext>
            </a:extLst>
          </p:cNvPr>
          <p:cNvGraphicFramePr>
            <a:graphicFrameLocks noGrp="1"/>
          </p:cNvGraphicFramePr>
          <p:nvPr>
            <p:extLst>
              <p:ext uri="{D42A27DB-BD31-4B8C-83A1-F6EECF244321}">
                <p14:modId xmlns:p14="http://schemas.microsoft.com/office/powerpoint/2010/main" val="1100585247"/>
              </p:ext>
            </p:extLst>
          </p:nvPr>
        </p:nvGraphicFramePr>
        <p:xfrm>
          <a:off x="838200" y="1525953"/>
          <a:ext cx="10282084" cy="668655"/>
        </p:xfrm>
        <a:graphic>
          <a:graphicData uri="http://schemas.openxmlformats.org/drawingml/2006/table">
            <a:tbl>
              <a:tblPr/>
              <a:tblGrid>
                <a:gridCol w="10282084">
                  <a:extLst>
                    <a:ext uri="{9D8B030D-6E8A-4147-A177-3AD203B41FA5}">
                      <a16:colId xmlns:a16="http://schemas.microsoft.com/office/drawing/2014/main" val="1164983611"/>
                    </a:ext>
                  </a:extLst>
                </a:gridCol>
              </a:tblGrid>
              <a:tr h="200234">
                <a:tc>
                  <a:txBody>
                    <a:bodyPr/>
                    <a:lstStyle/>
                    <a:p>
                      <a:pPr fontAlgn="t">
                        <a:lnSpc>
                          <a:spcPts val="1500"/>
                        </a:lnSpc>
                        <a:buNone/>
                      </a:pPr>
                      <a:r>
                        <a:rPr lang="en-GB" b="0" i="0">
                          <a:effectLst/>
                          <a:latin typeface="Segoe UI" panose="020B0502040204020203" pitchFamily="34" charset="0"/>
                        </a:rPr>
                        <a:t>Miklósi &amp; Kovács, 2025</a:t>
                      </a: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557194667"/>
                  </a:ext>
                </a:extLst>
              </a:tr>
              <a:tr h="241791">
                <a:tc>
                  <a:txBody>
                    <a:bodyPr/>
                    <a:lstStyle/>
                    <a:p>
                      <a:endParaRPr lang="en-GB" dirty="0"/>
                    </a:p>
                  </a:txBody>
                  <a:tcPr>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286413312"/>
                  </a:ext>
                </a:extLst>
              </a:tr>
            </a:tbl>
          </a:graphicData>
        </a:graphic>
      </p:graphicFrame>
      <p:sp>
        <p:nvSpPr>
          <p:cNvPr id="8" name="TextBox 7">
            <a:extLst>
              <a:ext uri="{FF2B5EF4-FFF2-40B4-BE49-F238E27FC236}">
                <a16:creationId xmlns:a16="http://schemas.microsoft.com/office/drawing/2014/main" id="{90EFF7E3-371E-B86F-E9C4-4B6809C70F34}"/>
              </a:ext>
            </a:extLst>
          </p:cNvPr>
          <p:cNvSpPr txBox="1"/>
          <p:nvPr/>
        </p:nvSpPr>
        <p:spPr>
          <a:xfrm>
            <a:off x="4173794" y="2256503"/>
            <a:ext cx="5950974" cy="3693319"/>
          </a:xfrm>
          <a:prstGeom prst="rect">
            <a:avLst/>
          </a:prstGeom>
          <a:noFill/>
        </p:spPr>
        <p:txBody>
          <a:bodyPr wrap="square" rtlCol="0">
            <a:spAutoFit/>
          </a:bodyPr>
          <a:lstStyle/>
          <a:p>
            <a:pPr marL="285750" indent="-285750">
              <a:buFontTx/>
              <a:buChar char="-"/>
            </a:pPr>
            <a:r>
              <a:rPr lang="en-GB" dirty="0"/>
              <a:t>Review of 21 studies</a:t>
            </a:r>
          </a:p>
          <a:p>
            <a:endParaRPr lang="en-GB" dirty="0"/>
          </a:p>
          <a:p>
            <a:pPr marL="285750" indent="-285750">
              <a:buFontTx/>
              <a:buChar char="-"/>
            </a:pPr>
            <a:r>
              <a:rPr lang="en-GB" dirty="0"/>
              <a:t>ADHD symptoms (especially impulsivity and emotional dysregulation) was linked to youth offending. </a:t>
            </a:r>
          </a:p>
          <a:p>
            <a:pPr marL="285750" indent="-285750">
              <a:buFontTx/>
              <a:buChar char="-"/>
            </a:pPr>
            <a:r>
              <a:rPr lang="en-GB" dirty="0"/>
              <a:t>ADHD consistently associated with</a:t>
            </a:r>
          </a:p>
          <a:p>
            <a:r>
              <a:rPr lang="en-GB" dirty="0"/>
              <a:t>Earlier onset of offending, higher rates of property  crime and more persistent ASB.  </a:t>
            </a:r>
          </a:p>
          <a:p>
            <a:endParaRPr lang="en-GB" dirty="0"/>
          </a:p>
          <a:p>
            <a:pPr marL="285750" indent="-285750">
              <a:buFontTx/>
              <a:buChar char="-"/>
            </a:pPr>
            <a:r>
              <a:rPr lang="en-GB" dirty="0"/>
              <a:t>Comorbidities were found in high rates among young offenders. </a:t>
            </a:r>
          </a:p>
          <a:p>
            <a:pPr marL="285750" indent="-285750">
              <a:buFontTx/>
              <a:buChar char="-"/>
            </a:pPr>
            <a:endParaRPr lang="en-GB" dirty="0"/>
          </a:p>
          <a:p>
            <a:pPr marL="285750" indent="-285750">
              <a:buFontTx/>
              <a:buChar char="-"/>
            </a:pPr>
            <a:r>
              <a:rPr lang="en-GB" dirty="0"/>
              <a:t>Social and educational risk factors also increase the vulnerability for justice involvement.</a:t>
            </a:r>
          </a:p>
        </p:txBody>
      </p:sp>
      <p:sp>
        <p:nvSpPr>
          <p:cNvPr id="9" name="TextBox 8">
            <a:extLst>
              <a:ext uri="{FF2B5EF4-FFF2-40B4-BE49-F238E27FC236}">
                <a16:creationId xmlns:a16="http://schemas.microsoft.com/office/drawing/2014/main" id="{362B6707-CBEF-17E1-B3E7-7F25265802D4}"/>
              </a:ext>
            </a:extLst>
          </p:cNvPr>
          <p:cNvSpPr txBox="1"/>
          <p:nvPr/>
        </p:nvSpPr>
        <p:spPr>
          <a:xfrm>
            <a:off x="4033684" y="1525953"/>
            <a:ext cx="7182465" cy="5078313"/>
          </a:xfrm>
          <a:prstGeom prst="rect">
            <a:avLst/>
          </a:prstGeom>
          <a:solidFill>
            <a:schemeClr val="tx2">
              <a:lumMod val="10000"/>
              <a:lumOff val="90000"/>
            </a:schemeClr>
          </a:solidFill>
        </p:spPr>
        <p:txBody>
          <a:bodyPr wrap="square" rtlCol="0">
            <a:spAutoFit/>
          </a:bodyPr>
          <a:lstStyle/>
          <a:p>
            <a:r>
              <a:rPr lang="en-GB" sz="5400" dirty="0"/>
              <a:t>BUT WHY DOES THIS MATTER? </a:t>
            </a:r>
          </a:p>
          <a:p>
            <a:r>
              <a:rPr lang="en-GB" sz="5400" dirty="0"/>
              <a:t>WHAT DOES THIS SUGGEST AND HOW CAN IT BE OF USE TO CRIMINOLOGISTS?</a:t>
            </a:r>
          </a:p>
        </p:txBody>
      </p:sp>
    </p:spTree>
    <p:extLst>
      <p:ext uri="{BB962C8B-B14F-4D97-AF65-F5344CB8AC3E}">
        <p14:creationId xmlns:p14="http://schemas.microsoft.com/office/powerpoint/2010/main" val="6196351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4D7CA-2203-E6C0-360A-D97FD01C8BAA}"/>
              </a:ext>
            </a:extLst>
          </p:cNvPr>
          <p:cNvSpPr>
            <a:spLocks noGrp="1"/>
          </p:cNvSpPr>
          <p:nvPr>
            <p:ph type="title"/>
          </p:nvPr>
        </p:nvSpPr>
        <p:spPr/>
        <p:txBody>
          <a:bodyPr/>
          <a:lstStyle/>
          <a:p>
            <a:r>
              <a:rPr lang="en-GB" dirty="0"/>
              <a:t>ADHD and youth offending</a:t>
            </a:r>
          </a:p>
        </p:txBody>
      </p:sp>
      <p:pic>
        <p:nvPicPr>
          <p:cNvPr id="5" name="Content Placeholder 4">
            <a:hlinkClick r:id="rId3"/>
            <a:extLst>
              <a:ext uri="{FF2B5EF4-FFF2-40B4-BE49-F238E27FC236}">
                <a16:creationId xmlns:a16="http://schemas.microsoft.com/office/drawing/2014/main" id="{D7134FE8-43FE-290C-82F6-B205E2702459}"/>
              </a:ext>
            </a:extLst>
          </p:cNvPr>
          <p:cNvPicPr>
            <a:picLocks noGrp="1" noChangeAspect="1"/>
          </p:cNvPicPr>
          <p:nvPr>
            <p:ph idx="1"/>
          </p:nvPr>
        </p:nvPicPr>
        <p:blipFill>
          <a:blip r:embed="rId4"/>
          <a:stretch>
            <a:fillRect/>
          </a:stretch>
        </p:blipFill>
        <p:spPr>
          <a:xfrm>
            <a:off x="6679891" y="1412669"/>
            <a:ext cx="4348114" cy="435133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TextBox 5">
            <a:extLst>
              <a:ext uri="{FF2B5EF4-FFF2-40B4-BE49-F238E27FC236}">
                <a16:creationId xmlns:a16="http://schemas.microsoft.com/office/drawing/2014/main" id="{06F6EDE5-9E37-0299-D189-0A88F7C8ECE9}"/>
              </a:ext>
            </a:extLst>
          </p:cNvPr>
          <p:cNvSpPr txBox="1"/>
          <p:nvPr/>
        </p:nvSpPr>
        <p:spPr>
          <a:xfrm>
            <a:off x="7868264" y="634301"/>
            <a:ext cx="5228304" cy="646331"/>
          </a:xfrm>
          <a:prstGeom prst="rect">
            <a:avLst/>
          </a:prstGeom>
          <a:noFill/>
        </p:spPr>
        <p:txBody>
          <a:bodyPr wrap="square" rtlCol="0">
            <a:spAutoFit/>
          </a:bodyPr>
          <a:lstStyle/>
          <a:p>
            <a:pPr lvl="0">
              <a:defRPr/>
            </a:pPr>
            <a:r>
              <a:rPr lang="en-GB" dirty="0"/>
              <a:t>Michaelides et al (2024)</a:t>
            </a:r>
          </a:p>
          <a:p>
            <a:pPr lvl="0">
              <a:defRPr/>
            </a:pPr>
            <a:endParaRPr lang="en-GB" dirty="0"/>
          </a:p>
        </p:txBody>
      </p:sp>
      <p:graphicFrame>
        <p:nvGraphicFramePr>
          <p:cNvPr id="9" name="TextBox 6">
            <a:extLst>
              <a:ext uri="{FF2B5EF4-FFF2-40B4-BE49-F238E27FC236}">
                <a16:creationId xmlns:a16="http://schemas.microsoft.com/office/drawing/2014/main" id="{75277797-5080-3DAB-4920-9B3898EFEC15}"/>
              </a:ext>
            </a:extLst>
          </p:cNvPr>
          <p:cNvGraphicFramePr/>
          <p:nvPr>
            <p:extLst>
              <p:ext uri="{D42A27DB-BD31-4B8C-83A1-F6EECF244321}">
                <p14:modId xmlns:p14="http://schemas.microsoft.com/office/powerpoint/2010/main" val="1106334088"/>
              </p:ext>
            </p:extLst>
          </p:nvPr>
        </p:nvGraphicFramePr>
        <p:xfrm>
          <a:off x="661219" y="1280632"/>
          <a:ext cx="5434781" cy="56323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38431988"/>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F55C1-143F-3736-FE80-6CC512D6A46F}"/>
              </a:ext>
            </a:extLst>
          </p:cNvPr>
          <p:cNvSpPr>
            <a:spLocks noGrp="1"/>
          </p:cNvSpPr>
          <p:nvPr>
            <p:ph type="title"/>
          </p:nvPr>
        </p:nvSpPr>
        <p:spPr/>
        <p:txBody>
          <a:bodyPr/>
          <a:lstStyle/>
          <a:p>
            <a:r>
              <a:rPr lang="en-GB" dirty="0"/>
              <a:t>ADHD and patterns of offending</a:t>
            </a:r>
          </a:p>
        </p:txBody>
      </p:sp>
      <p:pic>
        <p:nvPicPr>
          <p:cNvPr id="5" name="Content Placeholder 4">
            <a:hlinkClick r:id="rId3"/>
            <a:extLst>
              <a:ext uri="{FF2B5EF4-FFF2-40B4-BE49-F238E27FC236}">
                <a16:creationId xmlns:a16="http://schemas.microsoft.com/office/drawing/2014/main" id="{90DF925A-CF7C-D465-A95D-59322CD6B3EA}"/>
              </a:ext>
            </a:extLst>
          </p:cNvPr>
          <p:cNvPicPr>
            <a:picLocks noGrp="1" noChangeAspect="1"/>
          </p:cNvPicPr>
          <p:nvPr>
            <p:ph idx="1"/>
          </p:nvPr>
        </p:nvPicPr>
        <p:blipFill>
          <a:blip r:embed="rId4"/>
          <a:stretch>
            <a:fillRect/>
          </a:stretch>
        </p:blipFill>
        <p:spPr>
          <a:xfrm>
            <a:off x="474260" y="1611774"/>
            <a:ext cx="3176112" cy="43513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3709DB8F-CD32-9C0E-4865-F81C9587C7CE}"/>
              </a:ext>
            </a:extLst>
          </p:cNvPr>
          <p:cNvSpPr txBox="1"/>
          <p:nvPr/>
        </p:nvSpPr>
        <p:spPr>
          <a:xfrm>
            <a:off x="8355304" y="550852"/>
            <a:ext cx="3176112" cy="954107"/>
          </a:xfrm>
          <a:prstGeom prst="rect">
            <a:avLst/>
          </a:prstGeom>
          <a:noFill/>
        </p:spPr>
        <p:txBody>
          <a:bodyPr wrap="square" rtlCol="0">
            <a:spAutoFit/>
          </a:bodyPr>
          <a:lstStyle/>
          <a:p>
            <a:r>
              <a:rPr lang="en-GB" sz="2800" dirty="0"/>
              <a:t>Young and </a:t>
            </a:r>
            <a:r>
              <a:rPr lang="en-GB" sz="2800" dirty="0" err="1"/>
              <a:t>Cocallis</a:t>
            </a:r>
            <a:r>
              <a:rPr lang="en-GB" sz="2800" dirty="0"/>
              <a:t> (2021</a:t>
            </a:r>
            <a:r>
              <a:rPr lang="en-GB" dirty="0"/>
              <a:t>)</a:t>
            </a:r>
          </a:p>
        </p:txBody>
      </p:sp>
      <p:sp>
        <p:nvSpPr>
          <p:cNvPr id="8" name="TextBox 7">
            <a:extLst>
              <a:ext uri="{FF2B5EF4-FFF2-40B4-BE49-F238E27FC236}">
                <a16:creationId xmlns:a16="http://schemas.microsoft.com/office/drawing/2014/main" id="{6FC1243E-BF32-56C6-3D62-CFBA11E9B998}"/>
              </a:ext>
            </a:extLst>
          </p:cNvPr>
          <p:cNvSpPr txBox="1"/>
          <p:nvPr/>
        </p:nvSpPr>
        <p:spPr>
          <a:xfrm>
            <a:off x="4212508" y="1504959"/>
            <a:ext cx="7505232" cy="4801314"/>
          </a:xfrm>
          <a:prstGeom prst="rect">
            <a:avLst/>
          </a:prstGeom>
          <a:noFill/>
        </p:spPr>
        <p:txBody>
          <a:bodyPr wrap="square">
            <a:spAutoFit/>
          </a:bodyPr>
          <a:lstStyle/>
          <a:p>
            <a:r>
              <a:rPr lang="en-GB" b="1" dirty="0"/>
              <a:t>Aim: </a:t>
            </a:r>
            <a:r>
              <a:rPr lang="en-GB" dirty="0"/>
              <a:t>How do offenders with ADHD may present differently from their non-ADHD?</a:t>
            </a:r>
          </a:p>
          <a:p>
            <a:endParaRPr lang="en-GB" dirty="0"/>
          </a:p>
          <a:p>
            <a:r>
              <a:rPr lang="en-GB" b="1" dirty="0"/>
              <a:t> Results:</a:t>
            </a:r>
          </a:p>
          <a:p>
            <a:r>
              <a:rPr lang="en-GB" dirty="0"/>
              <a:t>Nearly all (around 96%) offenders with ADHD have additional comorbid problems, including mood, anxiety, conduct, substance use and personality disorders. </a:t>
            </a:r>
          </a:p>
          <a:p>
            <a:endParaRPr lang="en-GB" dirty="0"/>
          </a:p>
          <a:p>
            <a:r>
              <a:rPr lang="en-GB" dirty="0"/>
              <a:t>Compared with offenders without ADHD, they become involved in the criminal justice system (CJS) at a younger age, have higher rates of recidivism, are more likely to make a false confession, engage in behavioural disturbances in custody, have health risk behaviours and a lower quality of life.</a:t>
            </a:r>
          </a:p>
          <a:p>
            <a:endParaRPr lang="en-GB" dirty="0"/>
          </a:p>
          <a:p>
            <a:r>
              <a:rPr lang="en-GB" b="1" dirty="0"/>
              <a:t> Conclusions:  </a:t>
            </a:r>
            <a:r>
              <a:rPr lang="en-GB" dirty="0"/>
              <a:t>Offenders with ADHD are disadvantaged within the system by their ADHD symptoms being unrecognised and/or misunderstood; their diagnosis of ADHD may be missed or misdiagnosed. </a:t>
            </a:r>
          </a:p>
        </p:txBody>
      </p:sp>
    </p:spTree>
    <p:extLst>
      <p:ext uri="{BB962C8B-B14F-4D97-AF65-F5344CB8AC3E}">
        <p14:creationId xmlns:p14="http://schemas.microsoft.com/office/powerpoint/2010/main" val="2392544957"/>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A69DC-0996-BB6A-21B8-13AF87EAB9DF}"/>
              </a:ext>
            </a:extLst>
          </p:cNvPr>
          <p:cNvSpPr>
            <a:spLocks noGrp="1"/>
          </p:cNvSpPr>
          <p:nvPr>
            <p:ph type="title"/>
          </p:nvPr>
        </p:nvSpPr>
        <p:spPr>
          <a:xfrm>
            <a:off x="838200" y="-68438"/>
            <a:ext cx="10515600" cy="1325563"/>
          </a:xfrm>
        </p:spPr>
        <p:txBody>
          <a:bodyPr/>
          <a:lstStyle/>
          <a:p>
            <a:r>
              <a:rPr lang="en-GB" dirty="0"/>
              <a:t>ADHD and patterns of offending – </a:t>
            </a:r>
            <a:r>
              <a:rPr lang="en-GB" sz="2800" dirty="0"/>
              <a:t>Anns et al (2023)</a:t>
            </a:r>
            <a:endParaRPr lang="en-GB" dirty="0"/>
          </a:p>
        </p:txBody>
      </p:sp>
      <p:pic>
        <p:nvPicPr>
          <p:cNvPr id="5" name="Content Placeholder 4">
            <a:hlinkClick r:id="rId3"/>
            <a:extLst>
              <a:ext uri="{FF2B5EF4-FFF2-40B4-BE49-F238E27FC236}">
                <a16:creationId xmlns:a16="http://schemas.microsoft.com/office/drawing/2014/main" id="{90133DF4-AFCD-5223-F685-45733B7E2780}"/>
              </a:ext>
            </a:extLst>
          </p:cNvPr>
          <p:cNvPicPr>
            <a:picLocks noGrp="1" noChangeAspect="1"/>
          </p:cNvPicPr>
          <p:nvPr>
            <p:ph idx="1"/>
          </p:nvPr>
        </p:nvPicPr>
        <p:blipFill>
          <a:blip r:embed="rId4"/>
          <a:stretch>
            <a:fillRect/>
          </a:stretch>
        </p:blipFill>
        <p:spPr>
          <a:xfrm>
            <a:off x="10118661" y="2528459"/>
            <a:ext cx="1720800" cy="228405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TextBox 5">
            <a:extLst>
              <a:ext uri="{FF2B5EF4-FFF2-40B4-BE49-F238E27FC236}">
                <a16:creationId xmlns:a16="http://schemas.microsoft.com/office/drawing/2014/main" id="{89920266-D469-AB29-506A-FF88FF21EF58}"/>
              </a:ext>
            </a:extLst>
          </p:cNvPr>
          <p:cNvSpPr txBox="1"/>
          <p:nvPr/>
        </p:nvSpPr>
        <p:spPr>
          <a:xfrm>
            <a:off x="352539" y="897162"/>
            <a:ext cx="11245492" cy="5546647"/>
          </a:xfrm>
          <a:prstGeom prst="rect">
            <a:avLst/>
          </a:prstGeom>
          <a:noFill/>
        </p:spPr>
        <p:txBody>
          <a:bodyPr wrap="square">
            <a:spAutoFit/>
          </a:bodyPr>
          <a:lstStyle/>
          <a:p>
            <a:pPr>
              <a:lnSpc>
                <a:spcPct val="115000"/>
              </a:lnSpc>
              <a:spcAft>
                <a:spcPts val="800"/>
              </a:spcAft>
              <a:buNone/>
            </a:pPr>
            <a:r>
              <a:rPr lang="en-GB" sz="1600" kern="100" dirty="0">
                <a:effectLst/>
                <a:latin typeface="Arial" panose="020B0604020202020204" pitchFamily="34" charset="0"/>
                <a:ea typeface="DengXian" panose="02010600030101010101" pitchFamily="2" charset="-122"/>
                <a:cs typeface="Arial" panose="020B0604020202020204" pitchFamily="34" charset="0"/>
              </a:rPr>
              <a:t>   </a:t>
            </a:r>
            <a:r>
              <a:rPr lang="en-GB" sz="1600" b="1" kern="100" dirty="0">
                <a:effectLst/>
                <a:latin typeface="Arial" panose="020B0604020202020204" pitchFamily="34" charset="0"/>
                <a:ea typeface="DengXian" panose="02010600030101010101" pitchFamily="2" charset="-122"/>
                <a:cs typeface="Arial" panose="020B0604020202020204" pitchFamily="34" charset="0"/>
              </a:rPr>
              <a:t>Objective:</a:t>
            </a:r>
            <a:r>
              <a:rPr lang="en-GB" sz="1600" kern="100" dirty="0">
                <a:effectLst/>
                <a:latin typeface="Arial" panose="020B0604020202020204" pitchFamily="34" charset="0"/>
                <a:ea typeface="DengXian" panose="02010600030101010101" pitchFamily="2" charset="-122"/>
                <a:cs typeface="Arial" panose="020B0604020202020204" pitchFamily="34" charset="0"/>
              </a:rPr>
              <a:t> Examine how young adults with ADHD interact with the criminal justice system (CJS) compared with peers without ADHD.</a:t>
            </a:r>
          </a:p>
          <a:p>
            <a:pPr>
              <a:lnSpc>
                <a:spcPct val="115000"/>
              </a:lnSpc>
              <a:spcAft>
                <a:spcPts val="800"/>
              </a:spcAft>
              <a:buNone/>
            </a:pPr>
            <a:r>
              <a:rPr lang="en-GB" sz="1600" kern="100" dirty="0">
                <a:effectLst/>
                <a:latin typeface="Arial" panose="020B0604020202020204" pitchFamily="34" charset="0"/>
                <a:ea typeface="DengXian" panose="02010600030101010101" pitchFamily="2" charset="-122"/>
                <a:cs typeface="Arial" panose="020B0604020202020204" pitchFamily="34" charset="0"/>
              </a:rPr>
              <a:t> </a:t>
            </a:r>
            <a:r>
              <a:rPr lang="en-GB" sz="1600" b="1" kern="100" dirty="0">
                <a:effectLst/>
                <a:latin typeface="Arial" panose="020B0604020202020204" pitchFamily="34" charset="0"/>
                <a:ea typeface="DengXian" panose="02010600030101010101" pitchFamily="2" charset="-122"/>
                <a:cs typeface="Arial" panose="020B0604020202020204" pitchFamily="34" charset="0"/>
              </a:rPr>
              <a:t>Method:</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Nationwide </a:t>
            </a:r>
            <a:r>
              <a:rPr lang="en-GB" sz="1600" b="1" kern="100" dirty="0">
                <a:effectLst/>
                <a:latin typeface="Arial" panose="020B0604020202020204" pitchFamily="34" charset="0"/>
                <a:ea typeface="DengXian" panose="02010600030101010101" pitchFamily="2" charset="-122"/>
                <a:cs typeface="Arial" panose="020B0604020202020204" pitchFamily="34" charset="0"/>
              </a:rPr>
              <a:t>3‑year birth cohort</a:t>
            </a:r>
            <a:r>
              <a:rPr lang="en-GB" sz="1600" kern="100" dirty="0">
                <a:effectLst/>
                <a:latin typeface="Arial" panose="020B0604020202020204" pitchFamily="34" charset="0"/>
                <a:ea typeface="DengXian" panose="02010600030101010101" pitchFamily="2" charset="-122"/>
                <a:cs typeface="Arial" panose="020B0604020202020204" pitchFamily="34" charset="0"/>
              </a:rPr>
              <a:t> study in New Zealand. Used </a:t>
            </a:r>
            <a:r>
              <a:rPr lang="en-GB" sz="1600" b="1" kern="100" dirty="0">
                <a:effectLst/>
                <a:latin typeface="Arial" panose="020B0604020202020204" pitchFamily="34" charset="0"/>
                <a:ea typeface="DengXian" panose="02010600030101010101" pitchFamily="2" charset="-122"/>
                <a:cs typeface="Arial" panose="020B0604020202020204" pitchFamily="34" charset="0"/>
              </a:rPr>
              <a:t>linked health + CJS records</a:t>
            </a:r>
            <a:r>
              <a:rPr lang="en-GB" sz="1600" kern="100" dirty="0">
                <a:effectLst/>
                <a:latin typeface="Arial" panose="020B0604020202020204" pitchFamily="34" charset="0"/>
                <a:ea typeface="DengXian" panose="02010600030101010101" pitchFamily="2" charset="-122"/>
                <a:cs typeface="Arial" panose="020B0604020202020204" pitchFamily="34" charset="0"/>
              </a:rPr>
              <a:t>.</a:t>
            </a:r>
          </a:p>
          <a:p>
            <a:pPr>
              <a:lnSpc>
                <a:spcPct val="115000"/>
              </a:lnSpc>
              <a:spcAft>
                <a:spcPts val="800"/>
              </a:spcAft>
              <a:buNone/>
            </a:pPr>
            <a:r>
              <a:rPr lang="en-GB" sz="1600" kern="100" dirty="0">
                <a:effectLst/>
                <a:latin typeface="Arial" panose="020B0604020202020204" pitchFamily="34" charset="0"/>
                <a:ea typeface="DengXian" panose="02010600030101010101" pitchFamily="2" charset="-122"/>
                <a:cs typeface="Arial" panose="020B0604020202020204" pitchFamily="34" charset="0"/>
              </a:rPr>
              <a:t> </a:t>
            </a:r>
            <a:r>
              <a:rPr lang="en-GB" sz="1600" b="1" kern="100" dirty="0">
                <a:effectLst/>
                <a:latin typeface="Arial" panose="020B0604020202020204" pitchFamily="34" charset="0"/>
                <a:ea typeface="DengXian" panose="02010600030101010101" pitchFamily="2" charset="-122"/>
                <a:cs typeface="Arial" panose="020B0604020202020204" pitchFamily="34" charset="0"/>
              </a:rPr>
              <a:t>Key Findings:</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Young adults with ADHD were </a:t>
            </a:r>
            <a:r>
              <a:rPr lang="en-GB" sz="1600" b="1" kern="100" dirty="0">
                <a:effectLst/>
                <a:latin typeface="Arial" panose="020B0604020202020204" pitchFamily="34" charset="0"/>
                <a:ea typeface="DengXian" panose="02010600030101010101" pitchFamily="2" charset="-122"/>
                <a:cs typeface="Arial" panose="020B0604020202020204" pitchFamily="34" charset="0"/>
              </a:rPr>
              <a:t>significantly more likely</a:t>
            </a:r>
            <a:r>
              <a:rPr lang="en-GB" sz="1600" kern="100" dirty="0">
                <a:effectLst/>
                <a:latin typeface="Arial" panose="020B0604020202020204" pitchFamily="34" charset="0"/>
                <a:ea typeface="DengXian" panose="02010600030101010101" pitchFamily="2" charset="-122"/>
                <a:cs typeface="Arial" panose="020B0604020202020204" pitchFamily="34" charset="0"/>
              </a:rPr>
              <a:t> to have contact with the CJS at </a:t>
            </a:r>
            <a:r>
              <a:rPr lang="en-GB" sz="1600" b="1" kern="100" dirty="0">
                <a:effectLst/>
                <a:latin typeface="Arial" panose="020B0604020202020204" pitchFamily="34" charset="0"/>
                <a:ea typeface="DengXian" panose="02010600030101010101" pitchFamily="2" charset="-122"/>
                <a:cs typeface="Arial" panose="020B0604020202020204" pitchFamily="34" charset="0"/>
              </a:rPr>
              <a:t>all stages</a:t>
            </a:r>
            <a:r>
              <a:rPr lang="en-GB" sz="1600" kern="100" dirty="0">
                <a:effectLst/>
                <a:latin typeface="Arial" panose="020B0604020202020204" pitchFamily="34" charset="0"/>
                <a:ea typeface="DengXian" panose="02010600030101010101" pitchFamily="2" charset="-122"/>
                <a:cs typeface="Arial" panose="020B0604020202020204" pitchFamily="34" charset="0"/>
              </a:rPr>
              <a:t>.</a:t>
            </a:r>
          </a:p>
          <a:p>
            <a:pPr lvl="0">
              <a:lnSpc>
                <a:spcPct val="115000"/>
              </a:lnSpc>
              <a:spcAft>
                <a:spcPts val="800"/>
              </a:spcAft>
              <a:buSzPts val="1000"/>
              <a:tabLst>
                <a:tab pos="457200" algn="l"/>
              </a:tabLst>
            </a:pPr>
            <a:r>
              <a:rPr lang="en-GB" sz="1600" b="1" kern="100" dirty="0">
                <a:effectLst/>
                <a:latin typeface="Arial" panose="020B0604020202020204" pitchFamily="34" charset="0"/>
                <a:ea typeface="DengXian" panose="02010600030101010101" pitchFamily="2" charset="-122"/>
                <a:cs typeface="Arial" panose="020B0604020202020204" pitchFamily="34" charset="0"/>
              </a:rPr>
              <a:t>Hazard ratios (HR):</a:t>
            </a:r>
            <a:r>
              <a:rPr lang="en-GB" sz="1600" kern="100" dirty="0">
                <a:effectLst/>
                <a:latin typeface="Arial" panose="020B0604020202020204" pitchFamily="34" charset="0"/>
                <a:ea typeface="DengXian" panose="02010600030101010101" pitchFamily="2" charset="-122"/>
                <a:cs typeface="Arial" panose="020B0604020202020204" pitchFamily="34" charset="0"/>
              </a:rPr>
              <a:t> </a:t>
            </a:r>
          </a:p>
          <a:p>
            <a:pPr lvl="1">
              <a:lnSpc>
                <a:spcPct val="115000"/>
              </a:lnSpc>
              <a:spcAft>
                <a:spcPts val="800"/>
              </a:spcAft>
              <a:buSzPts val="1000"/>
              <a:tabLst>
                <a:tab pos="9144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Police proceedings: </a:t>
            </a:r>
            <a:r>
              <a:rPr lang="en-GB" sz="1600" b="1" kern="100" dirty="0">
                <a:effectLst/>
                <a:latin typeface="Arial" panose="020B0604020202020204" pitchFamily="34" charset="0"/>
                <a:ea typeface="DengXian" panose="02010600030101010101" pitchFamily="2" charset="-122"/>
                <a:cs typeface="Arial" panose="020B0604020202020204" pitchFamily="34" charset="0"/>
              </a:rPr>
              <a:t>HR 2.1</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lvl="1">
              <a:lnSpc>
                <a:spcPct val="115000"/>
              </a:lnSpc>
              <a:spcAft>
                <a:spcPts val="800"/>
              </a:spcAft>
              <a:buSzPts val="1000"/>
              <a:tabLst>
                <a:tab pos="9144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Court charges: </a:t>
            </a:r>
            <a:r>
              <a:rPr lang="en-GB" sz="1600" b="1" kern="100" dirty="0">
                <a:effectLst/>
                <a:latin typeface="Arial" panose="020B0604020202020204" pitchFamily="34" charset="0"/>
                <a:ea typeface="DengXian" panose="02010600030101010101" pitchFamily="2" charset="-122"/>
                <a:cs typeface="Arial" panose="020B0604020202020204" pitchFamily="34" charset="0"/>
              </a:rPr>
              <a:t>HR 2.2</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lvl="1">
              <a:lnSpc>
                <a:spcPct val="115000"/>
              </a:lnSpc>
              <a:spcAft>
                <a:spcPts val="800"/>
              </a:spcAft>
              <a:buSzPts val="1000"/>
              <a:tabLst>
                <a:tab pos="9144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Court convictions: </a:t>
            </a:r>
            <a:r>
              <a:rPr lang="en-GB" sz="1600" b="1" kern="100" dirty="0">
                <a:effectLst/>
                <a:latin typeface="Arial" panose="020B0604020202020204" pitchFamily="34" charset="0"/>
                <a:ea typeface="DengXian" panose="02010600030101010101" pitchFamily="2" charset="-122"/>
                <a:cs typeface="Arial" panose="020B0604020202020204" pitchFamily="34" charset="0"/>
              </a:rPr>
              <a:t>HR 2.3</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lvl="1">
              <a:lnSpc>
                <a:spcPct val="115000"/>
              </a:lnSpc>
              <a:spcAft>
                <a:spcPts val="800"/>
              </a:spcAft>
              <a:buSzPts val="1000"/>
              <a:tabLst>
                <a:tab pos="9144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Incarceration: </a:t>
            </a:r>
            <a:r>
              <a:rPr lang="en-GB" sz="1600" b="1" kern="100" dirty="0">
                <a:effectLst/>
                <a:latin typeface="Arial" panose="020B0604020202020204" pitchFamily="34" charset="0"/>
                <a:ea typeface="DengXian" panose="02010600030101010101" pitchFamily="2" charset="-122"/>
                <a:cs typeface="Arial" panose="020B0604020202020204" pitchFamily="34" charset="0"/>
              </a:rPr>
              <a:t>HR 4.8</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Indicates individuals with ADHD are </a:t>
            </a:r>
            <a:r>
              <a:rPr lang="en-GB" sz="1600" b="1" kern="100" dirty="0">
                <a:effectLst/>
                <a:latin typeface="Arial" panose="020B0604020202020204" pitchFamily="34" charset="0"/>
                <a:ea typeface="DengXian" panose="02010600030101010101" pitchFamily="2" charset="-122"/>
                <a:cs typeface="Arial" panose="020B0604020202020204" pitchFamily="34" charset="0"/>
              </a:rPr>
              <a:t>over twice as likely</a:t>
            </a:r>
            <a:r>
              <a:rPr lang="en-GB" sz="1600" kern="100" dirty="0">
                <a:effectLst/>
                <a:latin typeface="Arial" panose="020B0604020202020204" pitchFamily="34" charset="0"/>
                <a:ea typeface="DengXian" panose="02010600030101010101" pitchFamily="2" charset="-122"/>
                <a:cs typeface="Arial" panose="020B0604020202020204" pitchFamily="34" charset="0"/>
              </a:rPr>
              <a:t> to be processed in early justice stages and </a:t>
            </a:r>
            <a:r>
              <a:rPr lang="en-GB" sz="1600" b="1" kern="100" dirty="0">
                <a:effectLst/>
                <a:latin typeface="Arial" panose="020B0604020202020204" pitchFamily="34" charset="0"/>
                <a:ea typeface="DengXian" panose="02010600030101010101" pitchFamily="2" charset="-122"/>
                <a:cs typeface="Arial" panose="020B0604020202020204" pitchFamily="34" charset="0"/>
              </a:rPr>
              <a:t>nearly five times more likely</a:t>
            </a:r>
            <a:r>
              <a:rPr lang="en-GB" sz="1600" kern="100" dirty="0">
                <a:effectLst/>
                <a:latin typeface="Arial" panose="020B0604020202020204" pitchFamily="34" charset="0"/>
                <a:ea typeface="DengXian" panose="02010600030101010101" pitchFamily="2" charset="-122"/>
                <a:cs typeface="Arial" panose="020B0604020202020204" pitchFamily="34" charset="0"/>
              </a:rPr>
              <a:t> to be incarcerated.</a:t>
            </a:r>
          </a:p>
          <a:p>
            <a:pPr>
              <a:lnSpc>
                <a:spcPct val="115000"/>
              </a:lnSpc>
              <a:spcAft>
                <a:spcPts val="800"/>
              </a:spcAft>
              <a:buNone/>
            </a:pPr>
            <a:r>
              <a:rPr lang="en-GB" sz="1600" kern="100" dirty="0">
                <a:effectLst/>
                <a:latin typeface="Arial" panose="020B0604020202020204" pitchFamily="34" charset="0"/>
                <a:ea typeface="DengXian" panose="02010600030101010101" pitchFamily="2" charset="-122"/>
                <a:cs typeface="Arial" panose="020B0604020202020204" pitchFamily="34" charset="0"/>
              </a:rPr>
              <a:t> </a:t>
            </a:r>
            <a:r>
              <a:rPr lang="en-GB" sz="1600" b="1" kern="100" dirty="0">
                <a:effectLst/>
                <a:latin typeface="Arial" panose="020B0604020202020204" pitchFamily="34" charset="0"/>
                <a:ea typeface="DengXian" panose="02010600030101010101" pitchFamily="2" charset="-122"/>
                <a:cs typeface="Arial" panose="020B0604020202020204" pitchFamily="34" charset="0"/>
              </a:rPr>
              <a:t>Conclusions:</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DengXian" panose="02010600030101010101" pitchFamily="2" charset="-122"/>
                <a:cs typeface="Arial" panose="020B0604020202020204" pitchFamily="34" charset="0"/>
              </a:rPr>
              <a:t>ADHD is associated with </a:t>
            </a:r>
            <a:r>
              <a:rPr lang="en-GB" sz="1600" b="1" kern="100" dirty="0">
                <a:effectLst/>
                <a:latin typeface="Arial" panose="020B0604020202020204" pitchFamily="34" charset="0"/>
                <a:ea typeface="DengXian" panose="02010600030101010101" pitchFamily="2" charset="-122"/>
                <a:cs typeface="Arial" panose="020B0604020202020204" pitchFamily="34" charset="0"/>
              </a:rPr>
              <a:t>substantial overrepresentation</a:t>
            </a:r>
            <a:r>
              <a:rPr lang="en-GB" sz="1600" kern="100" dirty="0">
                <a:effectLst/>
                <a:latin typeface="Arial" panose="020B0604020202020204" pitchFamily="34" charset="0"/>
                <a:ea typeface="DengXian" panose="02010600030101010101" pitchFamily="2" charset="-122"/>
                <a:cs typeface="Arial" panose="020B0604020202020204" pitchFamily="34" charset="0"/>
              </a:rPr>
              <a:t> across the criminal justice pathway.</a:t>
            </a:r>
          </a:p>
        </p:txBody>
      </p:sp>
    </p:spTree>
    <p:extLst>
      <p:ext uri="{BB962C8B-B14F-4D97-AF65-F5344CB8AC3E}">
        <p14:creationId xmlns:p14="http://schemas.microsoft.com/office/powerpoint/2010/main" val="2046000570"/>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ED5F6-3136-1B00-2FEB-B6885618879E}"/>
              </a:ext>
            </a:extLst>
          </p:cNvPr>
          <p:cNvSpPr>
            <a:spLocks noGrp="1"/>
          </p:cNvSpPr>
          <p:nvPr>
            <p:ph type="title"/>
          </p:nvPr>
        </p:nvSpPr>
        <p:spPr/>
        <p:txBody>
          <a:bodyPr/>
          <a:lstStyle/>
          <a:p>
            <a:r>
              <a:rPr lang="en-GB" dirty="0"/>
              <a:t>ADHD and patterns of offending</a:t>
            </a:r>
          </a:p>
        </p:txBody>
      </p:sp>
      <p:pic>
        <p:nvPicPr>
          <p:cNvPr id="5" name="Content Placeholder 4">
            <a:hlinkClick r:id="rId3"/>
            <a:extLst>
              <a:ext uri="{FF2B5EF4-FFF2-40B4-BE49-F238E27FC236}">
                <a16:creationId xmlns:a16="http://schemas.microsoft.com/office/drawing/2014/main" id="{6410933E-3321-78D1-0CFF-396A6B64B160}"/>
              </a:ext>
            </a:extLst>
          </p:cNvPr>
          <p:cNvPicPr>
            <a:picLocks noGrp="1" noChangeAspect="1"/>
          </p:cNvPicPr>
          <p:nvPr>
            <p:ph idx="1"/>
          </p:nvPr>
        </p:nvPicPr>
        <p:blipFill>
          <a:blip r:embed="rId4"/>
          <a:stretch>
            <a:fillRect/>
          </a:stretch>
        </p:blipFill>
        <p:spPr>
          <a:xfrm>
            <a:off x="423353" y="1379269"/>
            <a:ext cx="3556821" cy="48708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D4C4C5C9-577F-8FF1-AA8F-2B27B2388590}"/>
              </a:ext>
            </a:extLst>
          </p:cNvPr>
          <p:cNvSpPr txBox="1"/>
          <p:nvPr/>
        </p:nvSpPr>
        <p:spPr>
          <a:xfrm>
            <a:off x="4539431" y="1379269"/>
            <a:ext cx="6094770" cy="5170646"/>
          </a:xfrm>
          <a:prstGeom prst="rect">
            <a:avLst/>
          </a:prstGeom>
          <a:noFill/>
        </p:spPr>
        <p:txBody>
          <a:bodyPr wrap="square">
            <a:spAutoFit/>
          </a:bodyPr>
          <a:lstStyle/>
          <a:p>
            <a:r>
              <a:rPr lang="en-GB" sz="3600" b="1" dirty="0"/>
              <a:t>Oskarsson et al (2025)</a:t>
            </a:r>
          </a:p>
          <a:p>
            <a:endParaRPr lang="en-GB" dirty="0"/>
          </a:p>
          <a:p>
            <a:r>
              <a:rPr lang="en-GB" sz="2000" dirty="0"/>
              <a:t>Q: Do ADHD and criminal convictions co-occur within individuals?</a:t>
            </a:r>
          </a:p>
          <a:p>
            <a:r>
              <a:rPr lang="en-GB" sz="2000" dirty="0"/>
              <a:t>Q: Does this link appear across family members?</a:t>
            </a:r>
          </a:p>
          <a:p>
            <a:endParaRPr lang="en-GB" sz="2000" dirty="0"/>
          </a:p>
          <a:p>
            <a:r>
              <a:rPr lang="en-GB" sz="2000" dirty="0"/>
              <a:t>Key findings:</a:t>
            </a:r>
          </a:p>
          <a:p>
            <a:pPr marL="285750" indent="-285750">
              <a:buFontTx/>
              <a:buChar char="-"/>
            </a:pPr>
            <a:r>
              <a:rPr lang="en-GB" sz="2000" dirty="0"/>
              <a:t>Individuals with ADHD have a much higher risk of criminal convictions</a:t>
            </a:r>
          </a:p>
          <a:p>
            <a:pPr marL="285750" indent="-285750">
              <a:buFontTx/>
              <a:buChar char="-"/>
            </a:pPr>
            <a:r>
              <a:rPr lang="en-GB" sz="2000" dirty="0"/>
              <a:t>Association was strong for both females and males</a:t>
            </a:r>
          </a:p>
          <a:p>
            <a:pPr marL="285750" indent="-285750">
              <a:buFontTx/>
              <a:buChar char="-"/>
            </a:pPr>
            <a:r>
              <a:rPr lang="en-GB" sz="2000" dirty="0"/>
              <a:t>Relatives of people with ADHD also had elevated rates of criminal convictions</a:t>
            </a:r>
          </a:p>
          <a:p>
            <a:pPr marL="285750" indent="-285750">
              <a:buFontTx/>
              <a:buChar char="-"/>
            </a:pPr>
            <a:r>
              <a:rPr lang="en-GB" sz="2000" dirty="0"/>
              <a:t>Closer relatives showed stronger associations – genetics?</a:t>
            </a: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3339167108"/>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3E7E45-7CC0-8CB4-5A8C-0C4008917D99}"/>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ADHD and repeat offending</a:t>
            </a:r>
          </a:p>
        </p:txBody>
      </p:sp>
      <p:sp>
        <p:nvSpPr>
          <p:cNvPr id="3" name="Content Placeholder 2">
            <a:extLst>
              <a:ext uri="{FF2B5EF4-FFF2-40B4-BE49-F238E27FC236}">
                <a16:creationId xmlns:a16="http://schemas.microsoft.com/office/drawing/2014/main" id="{517E6D1D-3147-7CCE-1E99-E470E59CE7A8}"/>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1900"/>
              <a:t>ADHD increases the likelihood of repeated convictions</a:t>
            </a:r>
          </a:p>
          <a:p>
            <a:r>
              <a:rPr lang="en-US" sz="1900"/>
              <a:t>2025 population study of 1.5 million individuals found individuals with ADHD were several times more likely to be convicted of crimes (violent and non-violent).</a:t>
            </a:r>
          </a:p>
          <a:p>
            <a:r>
              <a:rPr lang="en-US" sz="1900"/>
              <a:t>Relatives of people with ADHD also had increased conviction risk (shared genetic and environmental factors?)</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74E7D33-5417-3C52-204C-C5F09CCC7C6D}"/>
              </a:ext>
            </a:extLst>
          </p:cNvPr>
          <p:cNvSpPr txBox="1"/>
          <p:nvPr/>
        </p:nvSpPr>
        <p:spPr>
          <a:xfrm>
            <a:off x="8451604" y="562708"/>
            <a:ext cx="3197701" cy="5213625"/>
          </a:xfrm>
          <a:prstGeom prst="rect">
            <a:avLst/>
          </a:prstGeom>
        </p:spPr>
        <p:txBody>
          <a:bodyPr vert="horz" lIns="91440" tIns="45720" rIns="91440" bIns="45720" rtlCol="0">
            <a:normAutofit fontScale="85000" lnSpcReduction="10000"/>
          </a:bodyPr>
          <a:lstStyle/>
          <a:p>
            <a:pPr>
              <a:lnSpc>
                <a:spcPct val="90000"/>
              </a:lnSpc>
              <a:spcAft>
                <a:spcPts val="600"/>
              </a:spcAft>
            </a:pPr>
            <a:r>
              <a:rPr lang="en-US" sz="2400" b="1" u="sng" dirty="0"/>
              <a:t>Carlander at al (2024)</a:t>
            </a:r>
          </a:p>
          <a:p>
            <a:pPr>
              <a:lnSpc>
                <a:spcPct val="90000"/>
              </a:lnSpc>
              <a:spcAft>
                <a:spcPts val="600"/>
              </a:spcAft>
            </a:pPr>
            <a:endParaRPr lang="en-US" sz="2400" b="1" u="sng" dirty="0"/>
          </a:p>
          <a:p>
            <a:pPr indent="-228600">
              <a:lnSpc>
                <a:spcPct val="90000"/>
              </a:lnSpc>
              <a:spcAft>
                <a:spcPts val="600"/>
              </a:spcAft>
              <a:buFont typeface="Arial" panose="020B0604020202020204" pitchFamily="34" charset="0"/>
              <a:buChar char="•"/>
            </a:pPr>
            <a:r>
              <a:rPr lang="en-US" sz="2400" dirty="0"/>
              <a:t>ADHD is strongly associated with a higher recidivism risk</a:t>
            </a:r>
          </a:p>
          <a:p>
            <a:pPr marL="285750" indent="-228600">
              <a:lnSpc>
                <a:spcPct val="90000"/>
              </a:lnSpc>
              <a:spcAft>
                <a:spcPts val="600"/>
              </a:spcAft>
              <a:buFont typeface="Arial" panose="020B0604020202020204" pitchFamily="34" charset="0"/>
              <a:buChar char="•"/>
            </a:pPr>
            <a:r>
              <a:rPr lang="en-US" sz="2400" dirty="0"/>
              <a:t>Examined incarcerated populations and found that ADHD is highly prevalent. </a:t>
            </a:r>
          </a:p>
          <a:p>
            <a:pPr marL="285750" indent="-228600">
              <a:lnSpc>
                <a:spcPct val="90000"/>
              </a:lnSpc>
              <a:spcAft>
                <a:spcPts val="600"/>
              </a:spcAft>
              <a:buFont typeface="Arial" panose="020B0604020202020204" pitchFamily="34" charset="0"/>
              <a:buChar char="•"/>
            </a:pPr>
            <a:r>
              <a:rPr lang="en-US" sz="2400" dirty="0"/>
              <a:t>ADHD is strongly associated with criminality and ASB (including repeat offending)</a:t>
            </a:r>
          </a:p>
          <a:p>
            <a:pPr marL="285750" indent="-228600">
              <a:lnSpc>
                <a:spcPct val="90000"/>
              </a:lnSpc>
              <a:spcAft>
                <a:spcPts val="600"/>
              </a:spcAft>
              <a:buFont typeface="Arial" panose="020B0604020202020204" pitchFamily="34" charset="0"/>
              <a:buChar char="•"/>
            </a:pPr>
            <a:r>
              <a:rPr lang="en-US" sz="2400" dirty="0"/>
              <a:t>One study suggested that individuals receiving treatment </a:t>
            </a:r>
            <a:r>
              <a:rPr lang="en-US" sz="2400" dirty="0" err="1"/>
              <a:t>i.e</a:t>
            </a:r>
            <a:r>
              <a:rPr lang="en-US" sz="2400" dirty="0"/>
              <a:t> ADHD medication may reduce risk</a:t>
            </a:r>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59042954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63B64-052F-76B7-D5B7-0E38832E1185}"/>
              </a:ext>
            </a:extLst>
          </p:cNvPr>
          <p:cNvSpPr>
            <a:spLocks noGrp="1"/>
          </p:cNvSpPr>
          <p:nvPr>
            <p:ph type="title"/>
          </p:nvPr>
        </p:nvSpPr>
        <p:spPr/>
        <p:txBody>
          <a:bodyPr/>
          <a:lstStyle/>
          <a:p>
            <a:r>
              <a:rPr lang="en-GB" dirty="0"/>
              <a:t>ADHD and courts</a:t>
            </a:r>
          </a:p>
        </p:txBody>
      </p:sp>
      <p:sp>
        <p:nvSpPr>
          <p:cNvPr id="3" name="Content Placeholder 2">
            <a:extLst>
              <a:ext uri="{FF2B5EF4-FFF2-40B4-BE49-F238E27FC236}">
                <a16:creationId xmlns:a16="http://schemas.microsoft.com/office/drawing/2014/main" id="{9BDFF8A5-E7A3-0B5A-1491-3505E5C992BE}"/>
              </a:ext>
            </a:extLst>
          </p:cNvPr>
          <p:cNvSpPr>
            <a:spLocks noGrp="1"/>
          </p:cNvSpPr>
          <p:nvPr>
            <p:ph idx="1"/>
          </p:nvPr>
        </p:nvSpPr>
        <p:spPr>
          <a:xfrm>
            <a:off x="4378569" y="2734773"/>
            <a:ext cx="10587892" cy="3988655"/>
          </a:xfrm>
        </p:spPr>
        <p:txBody>
          <a:bodyPr>
            <a:normAutofit fontScale="92500"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Day et al (2024), British Psychological Society (2025) </a:t>
            </a:r>
          </a:p>
        </p:txBody>
      </p:sp>
      <p:graphicFrame>
        <p:nvGraphicFramePr>
          <p:cNvPr id="6" name="TextBox 3">
            <a:extLst>
              <a:ext uri="{FF2B5EF4-FFF2-40B4-BE49-F238E27FC236}">
                <a16:creationId xmlns:a16="http://schemas.microsoft.com/office/drawing/2014/main" id="{C1C0D677-5D62-A3E5-CB52-665F7027B43E}"/>
              </a:ext>
            </a:extLst>
          </p:cNvPr>
          <p:cNvGraphicFramePr/>
          <p:nvPr>
            <p:extLst>
              <p:ext uri="{D42A27DB-BD31-4B8C-83A1-F6EECF244321}">
                <p14:modId xmlns:p14="http://schemas.microsoft.com/office/powerpoint/2010/main" val="3935915080"/>
              </p:ext>
            </p:extLst>
          </p:nvPr>
        </p:nvGraphicFramePr>
        <p:xfrm>
          <a:off x="484554" y="1430215"/>
          <a:ext cx="10869246" cy="4829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7803132"/>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4C23E-24BF-BF3D-158E-4E66EAB35F94}"/>
              </a:ext>
            </a:extLst>
          </p:cNvPr>
          <p:cNvSpPr>
            <a:spLocks noGrp="1"/>
          </p:cNvSpPr>
          <p:nvPr>
            <p:ph type="title"/>
          </p:nvPr>
        </p:nvSpPr>
        <p:spPr>
          <a:xfrm>
            <a:off x="686834" y="1153572"/>
            <a:ext cx="3200400" cy="4461163"/>
          </a:xfrm>
        </p:spPr>
        <p:txBody>
          <a:bodyPr>
            <a:normAutofit/>
          </a:bodyPr>
          <a:lstStyle/>
          <a:p>
            <a:r>
              <a:rPr lang="en-GB">
                <a:solidFill>
                  <a:srgbClr val="FFFFFF"/>
                </a:solidFill>
              </a:rPr>
              <a:t>THINKPOINT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0D0D58-AD22-8666-9F9C-429DA0D8F124}"/>
              </a:ext>
            </a:extLst>
          </p:cNvPr>
          <p:cNvSpPr>
            <a:spLocks noGrp="1"/>
          </p:cNvSpPr>
          <p:nvPr>
            <p:ph idx="1"/>
          </p:nvPr>
        </p:nvSpPr>
        <p:spPr>
          <a:xfrm>
            <a:off x="4447308" y="591344"/>
            <a:ext cx="6906491" cy="5585619"/>
          </a:xfrm>
        </p:spPr>
        <p:txBody>
          <a:bodyPr anchor="ctr">
            <a:normAutofit lnSpcReduction="10000"/>
          </a:bodyPr>
          <a:lstStyle/>
          <a:p>
            <a:pPr marL="0" indent="0" fontAlgn="t">
              <a:buNone/>
            </a:pPr>
            <a:r>
              <a:rPr lang="en-GB" sz="1800" dirty="0">
                <a:latin typeface="Arial" panose="020B0604020202020204" pitchFamily="34" charset="0"/>
                <a:cs typeface="Arial" panose="020B0604020202020204" pitchFamily="34" charset="0"/>
              </a:rPr>
              <a:t>1. Explain two ways ADHD can affect a defendant’s ability to participate effectively in court proceedings.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Use evidence from a credible source in your explanation </a:t>
            </a:r>
            <a:r>
              <a:rPr lang="en-GB" sz="1800" b="1" dirty="0">
                <a:latin typeface="Arial" panose="020B0604020202020204" pitchFamily="34" charset="0"/>
                <a:cs typeface="Arial" panose="020B0604020202020204" pitchFamily="34" charset="0"/>
              </a:rPr>
              <a:t>(cite and reference it)</a:t>
            </a:r>
            <a:r>
              <a:rPr lang="en-GB" sz="1800" dirty="0">
                <a:latin typeface="Arial" panose="020B0604020202020204" pitchFamily="34" charset="0"/>
                <a:cs typeface="Arial" panose="020B0604020202020204" pitchFamily="34" charset="0"/>
              </a:rPr>
              <a:t>.</a:t>
            </a:r>
          </a:p>
          <a:p>
            <a:pPr marL="0" indent="0" fontAlgn="t">
              <a:buNone/>
            </a:pPr>
            <a:r>
              <a:rPr lang="en-GB" sz="1800" b="1" dirty="0">
                <a:latin typeface="Arial" panose="020B0604020202020204" pitchFamily="34" charset="0"/>
                <a:cs typeface="Arial" panose="020B0604020202020204" pitchFamily="34" charset="0"/>
              </a:rPr>
              <a:t>2. Sentencing Implications</a:t>
            </a:r>
          </a:p>
          <a:p>
            <a:pPr marL="0" indent="0" fontAlgn="t">
              <a:buNone/>
            </a:pPr>
            <a:r>
              <a:rPr lang="en-GB" sz="1800" dirty="0">
                <a:latin typeface="Arial" panose="020B0604020202020204" pitchFamily="34" charset="0"/>
                <a:cs typeface="Arial" panose="020B0604020202020204" pitchFamily="34" charset="0"/>
              </a:rPr>
              <a:t>Discuss whether these difficulties could influence sentencing outcomes.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For example, could misinterpreting ADHD traits (e.g., fidgeting, impulsivity, inconsistent eye contact) lead to harsher or unfair sentencing?</a:t>
            </a:r>
          </a:p>
          <a:p>
            <a:pPr marL="0" indent="0" fontAlgn="t">
              <a:buNone/>
            </a:pPr>
            <a:r>
              <a:rPr lang="en-GB" sz="1800" b="1" dirty="0">
                <a:latin typeface="Arial" panose="020B0604020202020204" pitchFamily="34" charset="0"/>
                <a:cs typeface="Arial" panose="020B0604020202020204" pitchFamily="34" charset="0"/>
              </a:rPr>
              <a:t>3. The Equality Act 2010</a:t>
            </a:r>
          </a:p>
          <a:p>
            <a:pPr marL="0" indent="0" fontAlgn="t">
              <a:buNone/>
            </a:pPr>
            <a:r>
              <a:rPr lang="en-GB" sz="1800" dirty="0">
                <a:latin typeface="Arial" panose="020B0604020202020204" pitchFamily="34" charset="0"/>
                <a:cs typeface="Arial" panose="020B0604020202020204" pitchFamily="34" charset="0"/>
              </a:rPr>
              <a:t>Under the Equality Act, courts must make </a:t>
            </a:r>
            <a:r>
              <a:rPr lang="en-GB" sz="1800" i="1" dirty="0">
                <a:latin typeface="Arial" panose="020B0604020202020204" pitchFamily="34" charset="0"/>
                <a:cs typeface="Arial" panose="020B0604020202020204" pitchFamily="34" charset="0"/>
              </a:rPr>
              <a:t>reasonable adjustments</a:t>
            </a:r>
            <a:r>
              <a:rPr lang="en-GB" sz="1800" dirty="0">
                <a:latin typeface="Arial" panose="020B0604020202020204" pitchFamily="34" charset="0"/>
                <a:cs typeface="Arial" panose="020B0604020202020204" pitchFamily="34" charset="0"/>
              </a:rPr>
              <a:t> for disabled people (including many with ADHD).</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Identify </a:t>
            </a:r>
            <a:r>
              <a:rPr lang="en-GB" sz="1800" b="1" dirty="0">
                <a:latin typeface="Arial" panose="020B0604020202020204" pitchFamily="34" charset="0"/>
                <a:cs typeface="Arial" panose="020B0604020202020204" pitchFamily="34" charset="0"/>
              </a:rPr>
              <a:t>two adjustments</a:t>
            </a:r>
            <a:r>
              <a:rPr lang="en-GB" sz="1800" dirty="0">
                <a:latin typeface="Arial" panose="020B0604020202020204" pitchFamily="34" charset="0"/>
                <a:cs typeface="Arial" panose="020B0604020202020204" pitchFamily="34" charset="0"/>
              </a:rPr>
              <a:t> courts </a:t>
            </a:r>
            <a:r>
              <a:rPr lang="en-GB" sz="1800" i="1" dirty="0">
                <a:latin typeface="Arial" panose="020B0604020202020204" pitchFamily="34" charset="0"/>
                <a:cs typeface="Arial" panose="020B0604020202020204" pitchFamily="34" charset="0"/>
              </a:rPr>
              <a:t>should</a:t>
            </a:r>
            <a:r>
              <a:rPr lang="en-GB" sz="1800" dirty="0">
                <a:latin typeface="Arial" panose="020B0604020202020204" pitchFamily="34" charset="0"/>
                <a:cs typeface="Arial" panose="020B0604020202020204" pitchFamily="34" charset="0"/>
              </a:rPr>
              <a:t> make—and evaluate whether current research suggests they are being implemented effectively.</a:t>
            </a:r>
          </a:p>
          <a:p>
            <a:pPr marL="0" indent="0" fontAlgn="t">
              <a:buNone/>
            </a:pPr>
            <a:r>
              <a:rPr lang="en-GB" sz="1800" b="1" dirty="0">
                <a:latin typeface="Arial" panose="020B0604020202020204" pitchFamily="34" charset="0"/>
                <a:cs typeface="Arial" panose="020B0604020202020204" pitchFamily="34" charset="0"/>
              </a:rPr>
              <a:t>4. Evaluation</a:t>
            </a:r>
          </a:p>
          <a:p>
            <a:pPr marL="0" indent="0" fontAlgn="t">
              <a:buNone/>
            </a:pPr>
            <a:r>
              <a:rPr lang="en-GB" sz="1800" dirty="0">
                <a:latin typeface="Arial" panose="020B0604020202020204" pitchFamily="34" charset="0"/>
                <a:cs typeface="Arial" panose="020B0604020202020204" pitchFamily="34" charset="0"/>
              </a:rPr>
              <a:t>Do you think defendants with ADHD in England &amp; Wales currently experience equitable treatment during sentencing?</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Support your answer with evidence from at least two sources. </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3267402"/>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5ED20B4-5E5F-160D-D3F2-C45D68F325DC}"/>
              </a:ext>
            </a:extLst>
          </p:cNvPr>
          <p:cNvPicPr>
            <a:picLocks noChangeAspect="1"/>
          </p:cNvPicPr>
          <p:nvPr/>
        </p:nvPicPr>
        <p:blipFill>
          <a:blip r:embed="rId3">
            <a:duotone>
              <a:schemeClr val="bg2">
                <a:shade val="45000"/>
                <a:satMod val="135000"/>
              </a:schemeClr>
              <a:prstClr val="white"/>
            </a:duotone>
          </a:blip>
          <a:srcRect t="11931" b="3800"/>
          <a:stretch>
            <a:fill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41CE6-4498-6FBE-09D6-A17724658880}"/>
              </a:ext>
            </a:extLst>
          </p:cNvPr>
          <p:cNvSpPr>
            <a:spLocks noGrp="1"/>
          </p:cNvSpPr>
          <p:nvPr>
            <p:ph type="title"/>
          </p:nvPr>
        </p:nvSpPr>
        <p:spPr>
          <a:xfrm>
            <a:off x="838200" y="365125"/>
            <a:ext cx="10515600" cy="1325563"/>
          </a:xfrm>
        </p:spPr>
        <p:txBody>
          <a:bodyPr>
            <a:normAutofit/>
          </a:bodyPr>
          <a:lstStyle/>
          <a:p>
            <a:r>
              <a:rPr lang="en-GB"/>
              <a:t>ADHD in custody - Treatment</a:t>
            </a:r>
          </a:p>
        </p:txBody>
      </p:sp>
      <p:graphicFrame>
        <p:nvGraphicFramePr>
          <p:cNvPr id="22" name="Content Placeholder 2">
            <a:extLst>
              <a:ext uri="{FF2B5EF4-FFF2-40B4-BE49-F238E27FC236}">
                <a16:creationId xmlns:a16="http://schemas.microsoft.com/office/drawing/2014/main" id="{C3E21C32-29E8-E019-DEF9-022729740E45}"/>
              </a:ext>
            </a:extLst>
          </p:cNvPr>
          <p:cNvGraphicFramePr>
            <a:graphicFrameLocks noGrp="1"/>
          </p:cNvGraphicFramePr>
          <p:nvPr>
            <p:ph idx="1"/>
            <p:extLst>
              <p:ext uri="{D42A27DB-BD31-4B8C-83A1-F6EECF244321}">
                <p14:modId xmlns:p14="http://schemas.microsoft.com/office/powerpoint/2010/main" val="30407576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hlinkClick r:id="rId9"/>
            <a:extLst>
              <a:ext uri="{FF2B5EF4-FFF2-40B4-BE49-F238E27FC236}">
                <a16:creationId xmlns:a16="http://schemas.microsoft.com/office/drawing/2014/main" id="{5BF99161-B45D-111F-C970-1E921DECE5AB}"/>
              </a:ext>
            </a:extLst>
          </p:cNvPr>
          <p:cNvPicPr>
            <a:picLocks noChangeAspect="1"/>
          </p:cNvPicPr>
          <p:nvPr/>
        </p:nvPicPr>
        <p:blipFill>
          <a:blip r:embed="rId10"/>
          <a:stretch>
            <a:fillRect/>
          </a:stretch>
        </p:blipFill>
        <p:spPr>
          <a:xfrm>
            <a:off x="8291329" y="4671240"/>
            <a:ext cx="3400487" cy="144678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601653492"/>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D74CB-1310-5B06-097E-7896631D99FF}"/>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a:solidFill>
                  <a:srgbClr val="FFFFFF"/>
                </a:solidFill>
                <a:latin typeface="+mj-lt"/>
                <a:ea typeface="+mj-ea"/>
                <a:cs typeface="+mj-cs"/>
              </a:rPr>
              <a:t>ADHD in custody – Staff challenges</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AC29A3-560C-9E2F-8A58-4E18CC8A15A5}"/>
              </a:ext>
            </a:extLst>
          </p:cNvPr>
          <p:cNvSpPr>
            <a:spLocks noGrp="1"/>
          </p:cNvSpPr>
          <p:nvPr>
            <p:ph idx="1"/>
          </p:nvPr>
        </p:nvSpPr>
        <p:spPr>
          <a:xfrm>
            <a:off x="838200" y="2266345"/>
            <a:ext cx="5097780" cy="3910617"/>
          </a:xfrm>
        </p:spPr>
        <p:txBody>
          <a:bodyPr vert="horz" lIns="91440" tIns="45720" rIns="91440" bIns="45720" rtlCol="0">
            <a:normAutofit lnSpcReduction="10000"/>
          </a:bodyPr>
          <a:lstStyle/>
          <a:p>
            <a:pPr marL="0" indent="0">
              <a:buNone/>
            </a:pPr>
            <a:r>
              <a:rPr lang="en-US" sz="2400" b="1" u="sng" dirty="0">
                <a:solidFill>
                  <a:srgbClr val="FFFFFF"/>
                </a:solidFill>
              </a:rPr>
              <a:t>Young et al (2018)</a:t>
            </a:r>
          </a:p>
          <a:p>
            <a:r>
              <a:rPr lang="en-US" sz="2400" dirty="0">
                <a:solidFill>
                  <a:srgbClr val="FFFFFF"/>
                </a:solidFill>
              </a:rPr>
              <a:t>Lack of staff who are knowledgeable about ADHD</a:t>
            </a:r>
          </a:p>
          <a:p>
            <a:r>
              <a:rPr lang="en-US" sz="2400" dirty="0">
                <a:solidFill>
                  <a:srgbClr val="FFFFFF"/>
                </a:solidFill>
              </a:rPr>
              <a:t>Contributes to under-recognition, misdiagnoses and inappropriate responses</a:t>
            </a:r>
          </a:p>
          <a:p>
            <a:r>
              <a:rPr lang="en-US" sz="2400" dirty="0">
                <a:solidFill>
                  <a:srgbClr val="FFFFFF"/>
                </a:solidFill>
              </a:rPr>
              <a:t>Training needs to be part of a broader systemic improvement</a:t>
            </a:r>
          </a:p>
          <a:p>
            <a:r>
              <a:rPr lang="en-US" sz="2400" dirty="0">
                <a:solidFill>
                  <a:srgbClr val="FFFFFF"/>
                </a:solidFill>
              </a:rPr>
              <a:t>Screening tools, multi-modal treatment and sufficient multi-agency collaboration is needed.</a:t>
            </a:r>
          </a:p>
          <a:p>
            <a:pPr marL="0"/>
            <a:endParaRPr lang="en-US" sz="2000" dirty="0">
              <a:solidFill>
                <a:srgbClr val="FFFFFF"/>
              </a:solidFill>
            </a:endParaRPr>
          </a:p>
        </p:txBody>
      </p:sp>
      <p:sp>
        <p:nvSpPr>
          <p:cNvPr id="4" name="TextBox 3">
            <a:extLst>
              <a:ext uri="{FF2B5EF4-FFF2-40B4-BE49-F238E27FC236}">
                <a16:creationId xmlns:a16="http://schemas.microsoft.com/office/drawing/2014/main" id="{9B4FD94C-3E5A-8CC1-9B5E-6FB2E34E19F2}"/>
              </a:ext>
            </a:extLst>
          </p:cNvPr>
          <p:cNvSpPr txBox="1"/>
          <p:nvPr/>
        </p:nvSpPr>
        <p:spPr>
          <a:xfrm>
            <a:off x="6256022" y="2061155"/>
            <a:ext cx="5240411" cy="4436239"/>
          </a:xfrm>
          <a:prstGeom prst="rect">
            <a:avLst/>
          </a:prstGeom>
        </p:spPr>
        <p:txBody>
          <a:bodyPr vert="horz" lIns="91440" tIns="45720" rIns="91440" bIns="45720" rtlCol="0">
            <a:normAutofit lnSpcReduction="10000"/>
          </a:bodyPr>
          <a:lstStyle/>
          <a:p>
            <a:pPr>
              <a:lnSpc>
                <a:spcPct val="90000"/>
              </a:lnSpc>
              <a:spcAft>
                <a:spcPts val="600"/>
              </a:spcAft>
            </a:pPr>
            <a:r>
              <a:rPr lang="en-US" sz="2400" b="1" u="sng" dirty="0">
                <a:solidFill>
                  <a:srgbClr val="FFFFFF"/>
                </a:solidFill>
              </a:rPr>
              <a:t>His Majesty’s Inspectorate of Prisons (2025)</a:t>
            </a:r>
          </a:p>
          <a:p>
            <a:pPr marL="285750" indent="-228600">
              <a:lnSpc>
                <a:spcPct val="90000"/>
              </a:lnSpc>
              <a:spcAft>
                <a:spcPts val="600"/>
              </a:spcAft>
              <a:buFont typeface="Arial" panose="020B0604020202020204" pitchFamily="34" charset="0"/>
              <a:buChar char="•"/>
            </a:pPr>
            <a:r>
              <a:rPr lang="en-US" dirty="0">
                <a:solidFill>
                  <a:srgbClr val="FFFFFF"/>
                </a:solidFill>
              </a:rPr>
              <a:t>2021 review found ‘a lack of staff training to </a:t>
            </a:r>
            <a:r>
              <a:rPr lang="en-US" dirty="0" err="1">
                <a:solidFill>
                  <a:srgbClr val="FFFFFF"/>
                </a:solidFill>
              </a:rPr>
              <a:t>recognise</a:t>
            </a:r>
            <a:r>
              <a:rPr lang="en-US" dirty="0">
                <a:solidFill>
                  <a:srgbClr val="FFFFFF"/>
                </a:solidFill>
              </a:rPr>
              <a:t> and support neurodivergent individuals</a:t>
            </a:r>
          </a:p>
          <a:p>
            <a:pPr marL="285750" indent="-228600">
              <a:lnSpc>
                <a:spcPct val="90000"/>
              </a:lnSpc>
              <a:spcAft>
                <a:spcPts val="600"/>
              </a:spcAft>
              <a:buFont typeface="Arial" panose="020B0604020202020204" pitchFamily="34" charset="0"/>
              <a:buChar char="•"/>
            </a:pPr>
            <a:endParaRPr lang="en-US" dirty="0">
              <a:solidFill>
                <a:srgbClr val="FFFFFF"/>
              </a:solidFill>
            </a:endParaRPr>
          </a:p>
          <a:p>
            <a:pPr marL="285750" indent="-228600">
              <a:lnSpc>
                <a:spcPct val="90000"/>
              </a:lnSpc>
              <a:spcAft>
                <a:spcPts val="600"/>
              </a:spcAft>
              <a:buFont typeface="Arial" panose="020B0604020202020204" pitchFamily="34" charset="0"/>
              <a:buChar char="•"/>
            </a:pPr>
            <a:r>
              <a:rPr lang="en-US" dirty="0">
                <a:solidFill>
                  <a:srgbClr val="FFFFFF"/>
                </a:solidFill>
              </a:rPr>
              <a:t>Some improvement of staff awareness and training but very varied across the estate.</a:t>
            </a:r>
          </a:p>
          <a:p>
            <a:pPr marL="285750" indent="-228600">
              <a:lnSpc>
                <a:spcPct val="90000"/>
              </a:lnSpc>
              <a:spcAft>
                <a:spcPts val="600"/>
              </a:spcAft>
              <a:buFont typeface="Arial" panose="020B0604020202020204" pitchFamily="34" charset="0"/>
              <a:buChar char="•"/>
            </a:pPr>
            <a:endParaRPr lang="en-US" dirty="0">
              <a:solidFill>
                <a:srgbClr val="FFFFFF"/>
              </a:solidFill>
            </a:endParaRPr>
          </a:p>
          <a:p>
            <a:pPr marL="285750" indent="-228600">
              <a:lnSpc>
                <a:spcPct val="90000"/>
              </a:lnSpc>
              <a:spcAft>
                <a:spcPts val="600"/>
              </a:spcAft>
              <a:buFont typeface="Arial" panose="020B0604020202020204" pitchFamily="34" charset="0"/>
              <a:buChar char="•"/>
            </a:pPr>
            <a:r>
              <a:rPr lang="en-US" dirty="0">
                <a:solidFill>
                  <a:srgbClr val="FFFFFF"/>
                </a:solidFill>
              </a:rPr>
              <a:t>Better identification, but gaps in the data remain.</a:t>
            </a:r>
          </a:p>
          <a:p>
            <a:pPr marL="285750" indent="-228600">
              <a:lnSpc>
                <a:spcPct val="90000"/>
              </a:lnSpc>
              <a:spcAft>
                <a:spcPts val="600"/>
              </a:spcAft>
              <a:buFont typeface="Arial" panose="020B0604020202020204" pitchFamily="34" charset="0"/>
              <a:buChar char="•"/>
            </a:pPr>
            <a:endParaRPr lang="en-US" dirty="0">
              <a:solidFill>
                <a:srgbClr val="FFFFFF"/>
              </a:solidFill>
            </a:endParaRPr>
          </a:p>
          <a:p>
            <a:pPr marL="285750" indent="-228600">
              <a:lnSpc>
                <a:spcPct val="90000"/>
              </a:lnSpc>
              <a:spcAft>
                <a:spcPts val="600"/>
              </a:spcAft>
              <a:buFont typeface="Arial" panose="020B0604020202020204" pitchFamily="34" charset="0"/>
              <a:buChar char="•"/>
            </a:pPr>
            <a:r>
              <a:rPr lang="en-US" dirty="0">
                <a:solidFill>
                  <a:srgbClr val="FFFFFF"/>
                </a:solidFill>
              </a:rPr>
              <a:t>Several prisons had introduced reasonable adjustments but systemic embedding of these remains a work in progress.</a:t>
            </a:r>
          </a:p>
          <a:p>
            <a:pPr marL="285750" indent="-228600">
              <a:lnSpc>
                <a:spcPct val="90000"/>
              </a:lnSpc>
              <a:spcAft>
                <a:spcPts val="600"/>
              </a:spcAft>
              <a:buFont typeface="Arial" panose="020B0604020202020204" pitchFamily="34" charset="0"/>
              <a:buChar char="•"/>
            </a:pPr>
            <a:endParaRPr lang="en-US" sz="1700" dirty="0">
              <a:solidFill>
                <a:srgbClr val="FFFFFF"/>
              </a:solidFill>
            </a:endParaRPr>
          </a:p>
          <a:p>
            <a:pPr marL="285750" indent="-228600">
              <a:lnSpc>
                <a:spcPct val="90000"/>
              </a:lnSpc>
              <a:spcAft>
                <a:spcPts val="600"/>
              </a:spcAft>
              <a:buFont typeface="Arial" panose="020B0604020202020204" pitchFamily="34" charset="0"/>
              <a:buChar char="•"/>
            </a:pPr>
            <a:endParaRPr lang="en-US" sz="1700" dirty="0">
              <a:solidFill>
                <a:srgbClr val="FFFFFF"/>
              </a:solidFill>
            </a:endParaRPr>
          </a:p>
          <a:p>
            <a:pPr indent="-228600">
              <a:lnSpc>
                <a:spcPct val="90000"/>
              </a:lnSpc>
              <a:spcAft>
                <a:spcPts val="600"/>
              </a:spcAft>
              <a:buFont typeface="Arial" panose="020B0604020202020204" pitchFamily="34" charset="0"/>
              <a:buChar char="•"/>
            </a:pPr>
            <a:endParaRPr lang="en-US" sz="1700" dirty="0">
              <a:solidFill>
                <a:srgbClr val="FFFFFF"/>
              </a:solidFill>
            </a:endParaRPr>
          </a:p>
        </p:txBody>
      </p:sp>
    </p:spTree>
    <p:extLst>
      <p:ext uri="{BB962C8B-B14F-4D97-AF65-F5344CB8AC3E}">
        <p14:creationId xmlns:p14="http://schemas.microsoft.com/office/powerpoint/2010/main" val="414594782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C62A8-15BE-7D3B-A9AA-3997FADC891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B719C-645C-F058-AC28-E6D44E6110DA}"/>
              </a:ext>
            </a:extLst>
          </p:cNvPr>
          <p:cNvSpPr>
            <a:spLocks noGrp="1"/>
          </p:cNvSpPr>
          <p:nvPr>
            <p:ph type="title"/>
          </p:nvPr>
        </p:nvSpPr>
        <p:spPr>
          <a:xfrm>
            <a:off x="572493" y="238539"/>
            <a:ext cx="11018520" cy="1434415"/>
          </a:xfrm>
        </p:spPr>
        <p:txBody>
          <a:bodyPr anchor="b">
            <a:normAutofit/>
          </a:bodyPr>
          <a:lstStyle/>
          <a:p>
            <a:r>
              <a:rPr lang="en-GB" sz="5000"/>
              <a:t>ADHD and prisons – Persistent challenges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5E608E-6F54-C0B4-C040-35F44F77C33A}"/>
              </a:ext>
            </a:extLst>
          </p:cNvPr>
          <p:cNvSpPr>
            <a:spLocks noGrp="1"/>
          </p:cNvSpPr>
          <p:nvPr>
            <p:ph idx="1"/>
          </p:nvPr>
        </p:nvSpPr>
        <p:spPr>
          <a:xfrm>
            <a:off x="572493" y="2071316"/>
            <a:ext cx="6713552" cy="4119172"/>
          </a:xfrm>
        </p:spPr>
        <p:txBody>
          <a:bodyPr anchor="t">
            <a:normAutofit/>
          </a:bodyPr>
          <a:lstStyle/>
          <a:p>
            <a:pPr marL="0" indent="0">
              <a:buNone/>
            </a:pPr>
            <a:r>
              <a:rPr lang="en-GB" sz="2000" b="1"/>
              <a:t>Areas in need of attention</a:t>
            </a:r>
          </a:p>
          <a:p>
            <a:r>
              <a:rPr lang="en-GB" sz="2000"/>
              <a:t>Variability across the estate: though some prisons have embraced the NSM model and training with enthusiasm, provision for neurodivergent people continues to vary too much from prison to prison.</a:t>
            </a:r>
          </a:p>
          <a:p>
            <a:r>
              <a:rPr lang="en-GB" sz="2000"/>
              <a:t>Over-reliance on individuals: where support is strong, it is often owing to specific staff or prisoner champions, rather than a systemic change. Without this, long-term, sustained improvement in outcomes will be difficult to achieve.</a:t>
            </a:r>
          </a:p>
          <a:p>
            <a:r>
              <a:rPr lang="en-GB" sz="2000"/>
              <a:t>Limited inclusion of lived experience: neurodivergent people in prison remain largely absent from service design and review.</a:t>
            </a:r>
          </a:p>
          <a:p>
            <a:endParaRPr lang="en-GB" sz="2000"/>
          </a:p>
        </p:txBody>
      </p:sp>
      <p:pic>
        <p:nvPicPr>
          <p:cNvPr id="5" name="Picture 4">
            <a:extLst>
              <a:ext uri="{FF2B5EF4-FFF2-40B4-BE49-F238E27FC236}">
                <a16:creationId xmlns:a16="http://schemas.microsoft.com/office/drawing/2014/main" id="{3985EEE8-33FC-45BD-E5EA-C1A28C07CE9E}"/>
              </a:ext>
            </a:extLst>
          </p:cNvPr>
          <p:cNvPicPr>
            <a:picLocks noChangeAspect="1"/>
          </p:cNvPicPr>
          <p:nvPr/>
        </p:nvPicPr>
        <p:blipFill>
          <a:blip r:embed="rId3"/>
          <a:srcRect l="5957" r="21765"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002912120"/>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7C02A-0B70-9523-A508-D271F19B42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25F0C5-DAC4-26A9-EB68-790149AA21DA}"/>
              </a:ext>
            </a:extLst>
          </p:cNvPr>
          <p:cNvSpPr>
            <a:spLocks noGrp="1"/>
          </p:cNvSpPr>
          <p:nvPr>
            <p:ph type="title"/>
          </p:nvPr>
        </p:nvSpPr>
        <p:spPr/>
        <p:txBody>
          <a:bodyPr/>
          <a:lstStyle/>
          <a:p>
            <a:r>
              <a:rPr lang="en-GB" dirty="0"/>
              <a:t>ADHD and prisons – Positive practice and NSMs</a:t>
            </a:r>
          </a:p>
        </p:txBody>
      </p:sp>
      <p:pic>
        <p:nvPicPr>
          <p:cNvPr id="5" name="Content Placeholder 4">
            <a:extLst>
              <a:ext uri="{FF2B5EF4-FFF2-40B4-BE49-F238E27FC236}">
                <a16:creationId xmlns:a16="http://schemas.microsoft.com/office/drawing/2014/main" id="{FDFB2A27-64F2-0832-63BD-279F0E0ECD64}"/>
              </a:ext>
            </a:extLst>
          </p:cNvPr>
          <p:cNvPicPr>
            <a:picLocks noGrp="1" noChangeAspect="1"/>
          </p:cNvPicPr>
          <p:nvPr>
            <p:ph idx="1"/>
          </p:nvPr>
        </p:nvPicPr>
        <p:blipFill>
          <a:blip r:embed="rId3"/>
          <a:stretch>
            <a:fillRect/>
          </a:stretch>
        </p:blipFill>
        <p:spPr>
          <a:xfrm>
            <a:off x="255491" y="1690689"/>
            <a:ext cx="6913112" cy="3053250"/>
          </a:xfrm>
          <a:prstGeom prst="rect">
            <a:avLst/>
          </a:prstGeom>
        </p:spPr>
      </p:pic>
      <p:sp>
        <p:nvSpPr>
          <p:cNvPr id="6" name="TextBox 5">
            <a:extLst>
              <a:ext uri="{FF2B5EF4-FFF2-40B4-BE49-F238E27FC236}">
                <a16:creationId xmlns:a16="http://schemas.microsoft.com/office/drawing/2014/main" id="{EB625E04-6741-E07B-2568-7596E902F134}"/>
              </a:ext>
            </a:extLst>
          </p:cNvPr>
          <p:cNvSpPr txBox="1"/>
          <p:nvPr/>
        </p:nvSpPr>
        <p:spPr>
          <a:xfrm>
            <a:off x="6533662" y="1547446"/>
            <a:ext cx="5244123" cy="4801314"/>
          </a:xfrm>
          <a:prstGeom prst="rect">
            <a:avLst/>
          </a:prstGeom>
          <a:noFill/>
        </p:spPr>
        <p:txBody>
          <a:bodyPr wrap="square" rtlCol="0">
            <a:spAutoFit/>
          </a:bodyPr>
          <a:lstStyle/>
          <a:p>
            <a:r>
              <a:rPr lang="en-GB" dirty="0"/>
              <a:t>At </a:t>
            </a:r>
            <a:r>
              <a:rPr lang="en-GB" dirty="0">
                <a:hlinkClick r:id="rId4"/>
              </a:rPr>
              <a:t>Ranby</a:t>
            </a:r>
            <a:r>
              <a:rPr lang="en-GB" dirty="0"/>
              <a:t> - positive workshop initiative designed for prisoners with neurodivergent needs. </a:t>
            </a:r>
          </a:p>
          <a:p>
            <a:endParaRPr lang="en-GB" dirty="0"/>
          </a:p>
          <a:p>
            <a:r>
              <a:rPr lang="en-GB" dirty="0"/>
              <a:t>At </a:t>
            </a:r>
            <a:r>
              <a:rPr lang="en-GB" dirty="0">
                <a:hlinkClick r:id="rId5"/>
              </a:rPr>
              <a:t>Foston Hall</a:t>
            </a:r>
            <a:r>
              <a:rPr lang="en-GB" dirty="0"/>
              <a:t>, the NSM provided women with neurodivergent needs with support aids including weighted blankets, noise-cancelling ear plugs, sleep masks and fidget aids. </a:t>
            </a:r>
          </a:p>
          <a:p>
            <a:endParaRPr lang="en-GB" dirty="0"/>
          </a:p>
          <a:p>
            <a:r>
              <a:rPr lang="en-GB" dirty="0"/>
              <a:t>At </a:t>
            </a:r>
            <a:r>
              <a:rPr lang="en-GB" dirty="0">
                <a:hlinkClick r:id="rId6"/>
              </a:rPr>
              <a:t>Forest Bank</a:t>
            </a:r>
            <a:r>
              <a:rPr lang="en-GB" dirty="0"/>
              <a:t>, there were quieter gym sessions available for prisoners who were neurodivergent.</a:t>
            </a:r>
          </a:p>
          <a:p>
            <a:endParaRPr lang="en-GB" dirty="0"/>
          </a:p>
          <a:p>
            <a:r>
              <a:rPr lang="en-GB" dirty="0"/>
              <a:t>At </a:t>
            </a:r>
            <a:r>
              <a:rPr lang="en-GB" dirty="0">
                <a:hlinkClick r:id="rId7"/>
              </a:rPr>
              <a:t>Standford Hill</a:t>
            </a:r>
            <a:r>
              <a:rPr lang="en-GB" dirty="0"/>
              <a:t>, leaders had introduced a neurodiversity forum to hear from prisoners how best to support them during their time in prison. This helped prisoners to access learning and work opportunities. Here, neurodiversity leads were held in high regard by prisoners.</a:t>
            </a:r>
          </a:p>
        </p:txBody>
      </p:sp>
    </p:spTree>
    <p:extLst>
      <p:ext uri="{BB962C8B-B14F-4D97-AF65-F5344CB8AC3E}">
        <p14:creationId xmlns:p14="http://schemas.microsoft.com/office/powerpoint/2010/main" val="1819192841"/>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nline Media 3" title="At least half of Britain's prisoners could have ADHD | 5 News">
            <a:hlinkClick r:id="" action="ppaction://media"/>
            <a:extLst>
              <a:ext uri="{FF2B5EF4-FFF2-40B4-BE49-F238E27FC236}">
                <a16:creationId xmlns:a16="http://schemas.microsoft.com/office/drawing/2014/main" id="{6B17A893-D242-D0B0-C6A5-BDCB097E51BD}"/>
              </a:ext>
            </a:extLst>
          </p:cNvPr>
          <p:cNvPicPr>
            <a:picLocks noGrp="1" noRot="1" noChangeAspect="1"/>
          </p:cNvPicPr>
          <p:nvPr>
            <p:ph idx="1"/>
            <a:videoFile r:link="rId1"/>
          </p:nvPr>
        </p:nvPicPr>
        <p:blipFill>
          <a:blip r:embed="rId4"/>
          <a:stretch>
            <a:fillRect/>
          </a:stretch>
        </p:blipFill>
        <p:spPr>
          <a:xfrm>
            <a:off x="1165852" y="643466"/>
            <a:ext cx="9860295" cy="5571067"/>
          </a:xfrm>
          <a:prstGeom prst="rect">
            <a:avLst/>
          </a:prstGeom>
        </p:spPr>
      </p:pic>
    </p:spTree>
    <p:extLst>
      <p:ext uri="{BB962C8B-B14F-4D97-AF65-F5344CB8AC3E}">
        <p14:creationId xmlns:p14="http://schemas.microsoft.com/office/powerpoint/2010/main" val="113062868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2E903-A219-F1C6-BA41-981F51DA4EE1}"/>
              </a:ext>
            </a:extLst>
          </p:cNvPr>
          <p:cNvSpPr>
            <a:spLocks noGrp="1"/>
          </p:cNvSpPr>
          <p:nvPr>
            <p:ph type="title"/>
          </p:nvPr>
        </p:nvSpPr>
        <p:spPr>
          <a:xfrm>
            <a:off x="500922" y="-69590"/>
            <a:ext cx="10515600" cy="1325563"/>
          </a:xfrm>
        </p:spPr>
        <p:txBody>
          <a:bodyPr>
            <a:normAutofit/>
          </a:bodyPr>
          <a:lstStyle/>
          <a:p>
            <a:r>
              <a:rPr lang="en-GB" sz="4000" dirty="0"/>
              <a:t>College of Policing pilot scheme – ADHD screening</a:t>
            </a:r>
          </a:p>
        </p:txBody>
      </p:sp>
      <p:pic>
        <p:nvPicPr>
          <p:cNvPr id="5" name="Content Placeholder 4">
            <a:hlinkClick r:id="rId3"/>
            <a:extLst>
              <a:ext uri="{FF2B5EF4-FFF2-40B4-BE49-F238E27FC236}">
                <a16:creationId xmlns:a16="http://schemas.microsoft.com/office/drawing/2014/main" id="{21BEB85F-EF21-E13C-6EC1-CC5717B4A810}"/>
              </a:ext>
            </a:extLst>
          </p:cNvPr>
          <p:cNvPicPr>
            <a:picLocks noGrp="1" noChangeAspect="1"/>
          </p:cNvPicPr>
          <p:nvPr>
            <p:ph idx="1"/>
          </p:nvPr>
        </p:nvPicPr>
        <p:blipFill>
          <a:blip r:embed="rId4"/>
          <a:stretch>
            <a:fillRect/>
          </a:stretch>
        </p:blipFill>
        <p:spPr>
          <a:xfrm>
            <a:off x="238593" y="1175636"/>
            <a:ext cx="8274123" cy="120230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710066D2-43B6-927D-C2BB-A6C419B5AB05}"/>
              </a:ext>
            </a:extLst>
          </p:cNvPr>
          <p:cNvSpPr txBox="1"/>
          <p:nvPr/>
        </p:nvSpPr>
        <p:spPr>
          <a:xfrm>
            <a:off x="238593" y="2736729"/>
            <a:ext cx="11353800" cy="4524315"/>
          </a:xfrm>
          <a:prstGeom prst="rect">
            <a:avLst/>
          </a:prstGeom>
          <a:noFill/>
        </p:spPr>
        <p:txBody>
          <a:bodyPr wrap="square" rtlCol="0">
            <a:spAutoFit/>
          </a:bodyPr>
          <a:lstStyle/>
          <a:p>
            <a:r>
              <a:rPr lang="en-GB" b="1" u="sng" dirty="0"/>
              <a:t>CHALLENGES:</a:t>
            </a:r>
          </a:p>
          <a:p>
            <a:endParaRPr lang="en-GB" dirty="0"/>
          </a:p>
          <a:p>
            <a:pPr marL="285750" indent="-285750">
              <a:buFontTx/>
              <a:buChar char="-"/>
            </a:pPr>
            <a:r>
              <a:rPr lang="en-GB" dirty="0"/>
              <a:t>Initially the force utilised volunteers, a mixture of operational police officers and staff, however this was not sustainable long term. Due to operational demand, the availability of volunteers has been limited which led to missed screening opportunities.</a:t>
            </a:r>
          </a:p>
          <a:p>
            <a:pPr marL="285750" indent="-285750">
              <a:buFontTx/>
              <a:buChar char="-"/>
            </a:pPr>
            <a:endParaRPr lang="en-GB" dirty="0"/>
          </a:p>
          <a:p>
            <a:pPr marL="285750" indent="-285750">
              <a:buFontTx/>
              <a:buChar char="-"/>
            </a:pPr>
            <a:r>
              <a:rPr lang="en-GB" dirty="0"/>
              <a:t>The force also found that there was a mixed response to individuals willing to be screened with many not feeling comfortable to participate. This meant that a portion of detainees were not screened.</a:t>
            </a:r>
          </a:p>
          <a:p>
            <a:pPr marL="285750" indent="-285750">
              <a:buFontTx/>
              <a:buChar char="-"/>
            </a:pPr>
            <a:endParaRPr lang="en-GB" dirty="0"/>
          </a:p>
          <a:p>
            <a:pPr marL="285750" indent="-285750">
              <a:buFontTx/>
              <a:buChar char="-"/>
            </a:pPr>
            <a:r>
              <a:rPr lang="en-GB" dirty="0"/>
              <a:t>To ensure the longevity of the initiative, the force needed to identify a reliable resource within the custody department. Detention officers, custody sergeants, liaison team and diversion team were ruled out. The force identified that HCPs were the most appropriate resource to conduct the screenings. </a:t>
            </a:r>
          </a:p>
          <a:p>
            <a:pPr marL="285750" indent="-285750">
              <a:buFontTx/>
              <a:buChar char="-"/>
            </a:pPr>
            <a:endParaRPr lang="en-GB" dirty="0"/>
          </a:p>
          <a:p>
            <a:pPr marL="285750" indent="-285750">
              <a:buFontTx/>
              <a:buChar char="-"/>
            </a:pPr>
            <a:endParaRPr lang="en-GB" dirty="0"/>
          </a:p>
          <a:p>
            <a:endParaRPr lang="en-GB" dirty="0"/>
          </a:p>
          <a:p>
            <a:endParaRPr lang="en-GB" dirty="0"/>
          </a:p>
        </p:txBody>
      </p:sp>
      <p:pic>
        <p:nvPicPr>
          <p:cNvPr id="8" name="Picture 7">
            <a:extLst>
              <a:ext uri="{FF2B5EF4-FFF2-40B4-BE49-F238E27FC236}">
                <a16:creationId xmlns:a16="http://schemas.microsoft.com/office/drawing/2014/main" id="{C41A7105-0445-ED58-CB50-D18547689F81}"/>
              </a:ext>
            </a:extLst>
          </p:cNvPr>
          <p:cNvPicPr>
            <a:picLocks noChangeAspect="1"/>
          </p:cNvPicPr>
          <p:nvPr/>
        </p:nvPicPr>
        <p:blipFill>
          <a:blip r:embed="rId5"/>
          <a:stretch>
            <a:fillRect/>
          </a:stretch>
        </p:blipFill>
        <p:spPr>
          <a:xfrm>
            <a:off x="8587881" y="1071797"/>
            <a:ext cx="3534869" cy="1399665"/>
          </a:xfrm>
          <a:prstGeom prst="rect">
            <a:avLst/>
          </a:prstGeom>
        </p:spPr>
      </p:pic>
    </p:spTree>
    <p:extLst>
      <p:ext uri="{BB962C8B-B14F-4D97-AF65-F5344CB8AC3E}">
        <p14:creationId xmlns:p14="http://schemas.microsoft.com/office/powerpoint/2010/main" val="3860638500"/>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Prison Psychiatrist: &quot;People with ADHD Commit THESE Crimes!&quot; - Dr Alessandra Cappai">
            <a:hlinkClick r:id="" action="ppaction://media"/>
            <a:extLst>
              <a:ext uri="{FF2B5EF4-FFF2-40B4-BE49-F238E27FC236}">
                <a16:creationId xmlns:a16="http://schemas.microsoft.com/office/drawing/2014/main" id="{8FE42339-2ADF-8BD6-3B89-F12BEF790237}"/>
              </a:ext>
            </a:extLst>
          </p:cNvPr>
          <p:cNvPicPr>
            <a:picLocks noRot="1" noChangeAspect="1"/>
          </p:cNvPicPr>
          <p:nvPr>
            <a:videoFile r:link="rId1"/>
          </p:nvPr>
        </p:nvPicPr>
        <p:blipFill>
          <a:blip r:embed="rId3"/>
          <a:stretch>
            <a:fillRect/>
          </a:stretch>
        </p:blipFill>
        <p:spPr>
          <a:xfrm>
            <a:off x="0" y="17226"/>
            <a:ext cx="12134538" cy="6856014"/>
          </a:xfrm>
          <a:prstGeom prst="rect">
            <a:avLst/>
          </a:prstGeom>
        </p:spPr>
      </p:pic>
    </p:spTree>
    <p:extLst>
      <p:ext uri="{BB962C8B-B14F-4D97-AF65-F5344CB8AC3E}">
        <p14:creationId xmlns:p14="http://schemas.microsoft.com/office/powerpoint/2010/main" val="38636192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C01384B-D589-7420-EAA7-C0ADB65F2E0A}"/>
              </a:ext>
            </a:extLst>
          </p:cNvPr>
          <p:cNvSpPr txBox="1"/>
          <p:nvPr/>
        </p:nvSpPr>
        <p:spPr>
          <a:xfrm>
            <a:off x="6441308" y="2667632"/>
            <a:ext cx="4805996" cy="1297115"/>
          </a:xfrm>
          <a:prstGeom prst="rect">
            <a:avLst/>
          </a:prstGeom>
        </p:spPr>
        <p:txBody>
          <a:bodyPr vert="horz" lIns="91440" tIns="45720" rIns="91440" bIns="45720" rtlCol="0" anchor="t">
            <a:normAutofit fontScale="92500" lnSpcReduction="20000"/>
          </a:bodyPr>
          <a:lstStyle/>
          <a:p>
            <a:pPr algn="ctr">
              <a:lnSpc>
                <a:spcPct val="90000"/>
              </a:lnSpc>
              <a:spcBef>
                <a:spcPct val="0"/>
              </a:spcBef>
              <a:spcAft>
                <a:spcPts val="600"/>
              </a:spcAft>
            </a:pPr>
            <a:r>
              <a:rPr lang="en-US" sz="3600" kern="1200" dirty="0">
                <a:solidFill>
                  <a:schemeClr val="tx2"/>
                </a:solidFill>
                <a:latin typeface="+mj-lt"/>
                <a:ea typeface="+mj-ea"/>
                <a:cs typeface="+mj-cs"/>
              </a:rPr>
              <a:t>CASE STUDY EXERCISE: PEER REVIEWED GROUP PRESENTATION </a:t>
            </a:r>
          </a:p>
        </p:txBody>
      </p:sp>
      <p:pic>
        <p:nvPicPr>
          <p:cNvPr id="7" name="Graphic 6" descr="Teacher">
            <a:extLst>
              <a:ext uri="{FF2B5EF4-FFF2-40B4-BE49-F238E27FC236}">
                <a16:creationId xmlns:a16="http://schemas.microsoft.com/office/drawing/2014/main" id="{90ECA1B1-6184-E3E7-5A6C-EAE2FE7353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723372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2051</Words>
  <Application>Microsoft Office PowerPoint</Application>
  <PresentationFormat>Widescreen</PresentationFormat>
  <Paragraphs>246</Paragraphs>
  <Slides>29</Slides>
  <Notes>26</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Aptos Display</vt:lpstr>
      <vt:lpstr>Arial</vt:lpstr>
      <vt:lpstr>Calibri</vt:lpstr>
      <vt:lpstr>Segoe UI</vt:lpstr>
      <vt:lpstr>Symbol</vt:lpstr>
      <vt:lpstr>Wingdings</vt:lpstr>
      <vt:lpstr>Office Theme</vt:lpstr>
      <vt:lpstr>Attention Deficit Hyperactivity Disorder and the Criminal Justice System</vt:lpstr>
      <vt:lpstr>Learning objectives</vt:lpstr>
      <vt:lpstr>ICEBREAKER</vt:lpstr>
      <vt:lpstr>Understanding ADHD</vt:lpstr>
      <vt:lpstr>Understanding ADHD and vulnerabilities</vt:lpstr>
      <vt:lpstr>Understanding ADHD - Prevalence</vt:lpstr>
      <vt:lpstr>Walking in their shoes</vt:lpstr>
      <vt:lpstr>Activity 1 – Working memory task</vt:lpstr>
      <vt:lpstr>Activity 2 – Go/No-go</vt:lpstr>
      <vt:lpstr>Activity 3 – Instruction overload</vt:lpstr>
      <vt:lpstr>Over-representation in the Criminal Justice System</vt:lpstr>
      <vt:lpstr>Young et al (2018)</vt:lpstr>
      <vt:lpstr>HM Inspectorate of Prisons (2025) </vt:lpstr>
      <vt:lpstr>ADHD and Youth Offending - </vt:lpstr>
      <vt:lpstr>ADHD and youth offending</vt:lpstr>
      <vt:lpstr>ADHD and patterns of offending</vt:lpstr>
      <vt:lpstr>ADHD and patterns of offending – Anns et al (2023)</vt:lpstr>
      <vt:lpstr>ADHD and patterns of offending</vt:lpstr>
      <vt:lpstr>ADHD and repeat offending</vt:lpstr>
      <vt:lpstr>ADHD and courts</vt:lpstr>
      <vt:lpstr>THINKPOINT</vt:lpstr>
      <vt:lpstr>ADHD in custody - Treatment</vt:lpstr>
      <vt:lpstr>ADHD in custody – Staff challenges</vt:lpstr>
      <vt:lpstr>ADHD and prisons – Persistent challenges</vt:lpstr>
      <vt:lpstr>ADHD and prisons – Positive practice and NSMs</vt:lpstr>
      <vt:lpstr>PowerPoint Presentation</vt:lpstr>
      <vt:lpstr>College of Policing pilot scheme – ADHD screening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2026-02-13T13:36:41Z</dcterms:created>
  <dcterms:modified xsi:type="dcterms:W3CDTF">2026-02-15T09:01:45Z</dcterms:modified>
</cp:coreProperties>
</file>