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28"/>
  </p:notesMasterIdLst>
  <p:handoutMasterIdLst>
    <p:handoutMasterId r:id="rId29"/>
  </p:handoutMasterIdLst>
  <p:sldIdLst>
    <p:sldId id="812" r:id="rId3"/>
    <p:sldId id="281" r:id="rId4"/>
    <p:sldId id="1141" r:id="rId5"/>
    <p:sldId id="282" r:id="rId6"/>
    <p:sldId id="1096" r:id="rId7"/>
    <p:sldId id="286" r:id="rId8"/>
    <p:sldId id="287" r:id="rId9"/>
    <p:sldId id="288" r:id="rId10"/>
    <p:sldId id="289" r:id="rId11"/>
    <p:sldId id="1101" r:id="rId12"/>
    <p:sldId id="1103" r:id="rId13"/>
    <p:sldId id="1104" r:id="rId14"/>
    <p:sldId id="1105" r:id="rId15"/>
    <p:sldId id="1106" r:id="rId16"/>
    <p:sldId id="1107" r:id="rId17"/>
    <p:sldId id="1108" r:id="rId18"/>
    <p:sldId id="294" r:id="rId19"/>
    <p:sldId id="295" r:id="rId20"/>
    <p:sldId id="298" r:id="rId21"/>
    <p:sldId id="299" r:id="rId22"/>
    <p:sldId id="1109" r:id="rId23"/>
    <p:sldId id="300" r:id="rId24"/>
    <p:sldId id="948" r:id="rId25"/>
    <p:sldId id="928" r:id="rId26"/>
    <p:sldId id="884" r:id="rId27"/>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5"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449" autoAdjust="0"/>
    <p:restoredTop sz="95706" autoAdjust="0"/>
  </p:normalViewPr>
  <p:slideViewPr>
    <p:cSldViewPr snapToGrid="0">
      <p:cViewPr varScale="1">
        <p:scale>
          <a:sx n="111" d="100"/>
          <a:sy n="111" d="100"/>
        </p:scale>
        <p:origin x="1968" y="96"/>
      </p:cViewPr>
      <p:guideLst>
        <p:guide orient="horz" pos="2160"/>
        <p:guide pos="2880"/>
      </p:guideLst>
    </p:cSldViewPr>
  </p:slideViewPr>
  <p:outlineViewPr>
    <p:cViewPr>
      <p:scale>
        <a:sx n="33" d="100"/>
        <a:sy n="33" d="100"/>
      </p:scale>
      <p:origin x="0" y="5022"/>
    </p:cViewPr>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83" d="100"/>
          <a:sy n="83" d="100"/>
        </p:scale>
        <p:origin x="3036" y="9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commentAuthors" Target="commentAuthors.xml"/><Relationship Id="rId8"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397270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18.2: Obscuring Data</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18.2.1: Avatar
18.2.2: Data Masking Techniques
</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18.2: Obscuring Data
18.2.2: Data Masking Techniques (Cont.)
</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9756532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18.2: Obscuring Data
18.2.3: Steganography
</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18.2: Obscuring Data
18.2.3: Steganography (Cont.)
</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32818123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18.3: Integrity and Authenticity
18.3.1: Securing Communications
</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18.3: Integrity and Authenticity
18.3.2: Cryptographic Hash Functions
</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18.3: Integrity and Authenticity
18.3.3: Cryptographic Hash Operation
</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18.3: Integrity and Authenticity
18.3.4: MD5 and SHA
</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18.3: Integrity and Authenticity
18.3.4: MD5 and SHA (Cont.)
</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4719806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18.3: Integrity and Authenticity
18.3.5: Origin Authentication
</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8826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18.3: Integrity and Authenticity
18.3.5: Origin Authentication (Cont.)
</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776636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18.3: Integrity and Authenticity
18.3.5: Origin Authentication (Cont.)
</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2141235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18.3: Integrity and Authenticity
18.3.5: Origin Authentication
</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4952547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18.4: Using Hashes
18.4.1: Hashing Files and Digital Media
</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4477374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18.4: Using Hashes
18.4.1: Hashing Files and Digital Media (Cont.)
</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41883948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18.4: Using Hashes
18.4.3: Hashing Passwords
</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18.4: Using Hashes
18.4.4: Cracking Hashes</a:t>
            </a:r>
            <a:endParaRPr lang="pt-BR" dirty="0"/>
          </a:p>
          <a:p>
            <a:r>
              <a:rPr lang="en-US" dirty="0"/>
              <a:t>18.4.5: Avatar
18.4.6: Activity: Identifying Hashing Terminology</a:t>
            </a:r>
            <a:endParaRPr lang="en-US" dirty="0">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18.4: Using Hashes
18.4.7: Salting
</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18.4: Using Hashes
18.4.8: Implementing Salting
</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18.4: Using Hashes
18.4.8: Implementing Salting (Cont.)
</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8647114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18.4: Using Hashes
18.4.9: Preventing Attacks
</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Title 2"/>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45606873"/>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cSld name="CHUNK">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365760"/>
            <a:ext cx="9144000" cy="1219200"/>
          </a:xfrm>
          <a:prstGeom prst="rect">
            <a:avLst/>
          </a:prstGeom>
          <a:noFill/>
          <a:ln/>
        </p:spPr>
        <p:txBody>
          <a:bodyPr wrap="square" rtlCol="0"/>
          <a:lstStyle>
            <a:lvl1pPr marL="0" indent="0">
              <a:buNone/>
              <a:defRPr lang="en-US" sz="2200" dirty="0">
                <a:solidFill>
                  <a:srgbClr val="024C69"/>
                </a:solidFill>
                <a:latin typeface="Arial" pitchFamily="34" charset="0"/>
                <a:ea typeface="Arial" pitchFamily="34" charset="-122"/>
                <a:cs typeface="Arial" pitchFamily="34" charset="-120"/>
              </a:defRPr>
            </a:lvl1pPr>
          </a:lstStyle>
          <a:p>
            <a:pPr marL="0" indent="0">
              <a:buNone/>
            </a:pPr>
            <a:r>
              <a:rPr lang="en-US" sz="2200">
                <a:solidFill>
                  <a:srgbClr val="024C69"/>
                </a:solidFill>
                <a:latin typeface="Arial" pitchFamily="34" charset="0"/>
                <a:ea typeface="Arial" pitchFamily="34" charset="-122"/>
                <a:cs typeface="Arial" pitchFamily="34" charset="-120"/>
              </a:rPr>
              <a:t>(custom placeholder text!)</a:t>
            </a:r>
            <a:endParaRPr lang="en-US" sz="2200"/>
          </a:p>
        </p:txBody>
      </p:sp>
      <p:sp>
        <p:nvSpPr>
          <p:cNvPr id="3" name="Text 0"/>
          <p:cNvSpPr>
            <a:spLocks noGrp="1"/>
          </p:cNvSpPr>
          <p:nvPr>
            <p:ph type="body" idx="101" hasCustomPrompt="1"/>
          </p:nvPr>
        </p:nvSpPr>
        <p:spPr>
          <a:xfrm>
            <a:off x="0" y="0"/>
            <a:ext cx="9144000" cy="365760"/>
          </a:xfrm>
          <a:prstGeom prst="rect">
            <a:avLst/>
          </a:prstGeom>
          <a:noFill/>
          <a:ln/>
        </p:spPr>
        <p:txBody>
          <a:bodyPr wrap="square" rtlCol="0"/>
          <a:lstStyle>
            <a:lvl1pPr marL="0" indent="0">
              <a:buNone/>
              <a:defRPr lang="en-US" sz="1600" dirty="0">
                <a:solidFill>
                  <a:srgbClr val="024C69"/>
                </a:solidFill>
                <a:latin typeface="Arial" pitchFamily="34" charset="0"/>
                <a:ea typeface="Arial" pitchFamily="34" charset="-122"/>
                <a:cs typeface="Arial" pitchFamily="34" charset="-120"/>
              </a:defRPr>
            </a:lvl1pPr>
          </a:lstStyle>
          <a:p>
            <a:pPr marL="0" indent="0">
              <a:buNone/>
            </a:pPr>
            <a:r>
              <a:rPr lang="en-US" sz="1600">
                <a:solidFill>
                  <a:srgbClr val="024C69"/>
                </a:solidFill>
                <a:latin typeface="Arial" pitchFamily="34" charset="0"/>
                <a:ea typeface="Arial" pitchFamily="34" charset="-122"/>
                <a:cs typeface="Arial" pitchFamily="34" charset="-120"/>
              </a:rPr>
              <a:t>(custom placeholder text!)</a:t>
            </a:r>
            <a:endParaRPr lang="en-US" sz="1600"/>
          </a:p>
        </p:txBody>
      </p:sp>
      <p:sp>
        <p:nvSpPr>
          <p:cNvPr id="4" name="Text 0"/>
          <p:cNvSpPr/>
          <p:nvPr/>
        </p:nvSpPr>
        <p:spPr>
          <a:xfrm>
            <a:off x="914400" y="6172200"/>
            <a:ext cx="7772400" cy="304800"/>
          </a:xfrm>
          <a:prstGeom prst="rect">
            <a:avLst/>
          </a:prstGeom>
          <a:noFill/>
          <a:ln/>
        </p:spPr>
        <p:txBody>
          <a:bodyPr wrap="square" rtlCol="0" anchor="t">
            <a:normAutofit/>
          </a:bodyPr>
          <a:lstStyle/>
          <a:p>
            <a:pPr algn="r"/>
            <a:r>
              <a:rPr lang="en-US" sz="600">
                <a:solidFill>
                  <a:srgbClr val="D9D9D9"/>
                </a:solidFill>
              </a:rPr>
              <a:t>© 2020  Cisco and/or its affiliates. All rights reserved.   Cisco Confidential</a:t>
            </a:r>
            <a:endParaRPr lang="en-US" sz="600"/>
          </a:p>
        </p:txBody>
      </p:sp>
      <p:pic>
        <p:nvPicPr>
          <p:cNvPr id="5" name="Image 0" descr="C:/Users/ahungerf/git/netacad-vudu/src/pptx/assets/Cisco_logo_sm.png"/>
          <p:cNvPicPr>
            <a:picLocks noChangeAspect="1"/>
          </p:cNvPicPr>
          <p:nvPr/>
        </p:nvPicPr>
        <p:blipFill>
          <a:blip r:embed="rId2"/>
          <a:stretch>
            <a:fillRect/>
          </a:stretch>
        </p:blipFill>
        <p:spPr>
          <a:xfrm>
            <a:off x="457200" y="6172200"/>
            <a:ext cx="365760" cy="243840"/>
          </a:xfrm>
          <a:prstGeom prst="rect">
            <a:avLst/>
          </a:prstGeom>
        </p:spPr>
      </p:pic>
      <p:sp>
        <p:nvSpPr>
          <p:cNvPr id="25" name="Slide Number Placeholder 0"/>
          <p:cNvSpPr>
            <a:spLocks noGrp="1"/>
          </p:cNvSpPr>
          <p:nvPr>
            <p:ph type="sldNum" sz="quarter" idx="4294967295"/>
          </p:nvPr>
        </p:nvSpPr>
        <p:spPr>
          <a:xfrm>
            <a:off x="8686800" y="6172200"/>
            <a:ext cx="457200" cy="3048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4156562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1.JP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 id="2147484058" r:id="rId13"/>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49" y="2263775"/>
            <a:ext cx="3951757" cy="1481138"/>
          </a:xfrm>
        </p:spPr>
        <p:txBody>
          <a:bodyPr/>
          <a:lstStyle/>
          <a:p>
            <a:pPr eaLnBrk="1" hangingPunct="1"/>
            <a:r>
              <a:rPr lang="en-US" sz="2400" dirty="0">
                <a:latin typeface="Arial" charset="0"/>
              </a:rPr>
              <a:t>Instructor Materials</a:t>
            </a:r>
            <a:br>
              <a:rPr lang="en-US" sz="2400" dirty="0">
                <a:latin typeface="Arial" charset="0"/>
              </a:rPr>
            </a:br>
            <a:r>
              <a:rPr lang="en-US" sz="2400" dirty="0">
                <a:latin typeface="Arial" charset="0"/>
              </a:rPr>
              <a:t>lecture 2: The Cybersecurity Sorcery Cube</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1564915" y="759890"/>
            <a:ext cx="6788150" cy="658812"/>
          </a:xfrm>
        </p:spPr>
        <p:txBody>
          <a:bodyPr/>
          <a:lstStyle/>
          <a:p>
            <a:pPr algn="ctr">
              <a:defRPr/>
            </a:pPr>
            <a:r>
              <a:rPr lang="en-US" sz="2400" kern="0" dirty="0">
                <a:solidFill>
                  <a:srgbClr val="0F3661"/>
                </a:solidFill>
                <a:latin typeface="Times New Roman"/>
                <a:cs typeface="Times New Roman"/>
              </a:rPr>
              <a:t>Cyber Security Essentials</a:t>
            </a:r>
          </a:p>
        </p:txBody>
      </p:sp>
      <p:sp>
        <p:nvSpPr>
          <p:cNvPr id="2" name="Rectangle 1"/>
          <p:cNvSpPr/>
          <p:nvPr/>
        </p:nvSpPr>
        <p:spPr>
          <a:xfrm>
            <a:off x="3795185" y="1796746"/>
            <a:ext cx="1553631" cy="424732"/>
          </a:xfrm>
          <a:prstGeom prst="rect">
            <a:avLst/>
          </a:prstGeom>
        </p:spPr>
        <p:txBody>
          <a:bodyPr wrap="none">
            <a:spAutoFit/>
          </a:bodyPr>
          <a:lstStyle/>
          <a:p>
            <a:r>
              <a:rPr lang="en-US" b="1" dirty="0"/>
              <a:t>Lecture 5</a:t>
            </a:r>
            <a:endParaRPr lang="en-GB" dirty="0"/>
          </a:p>
        </p:txBody>
      </p:sp>
      <p:sp>
        <p:nvSpPr>
          <p:cNvPr id="3" name="Rectangle 2"/>
          <p:cNvSpPr/>
          <p:nvPr/>
        </p:nvSpPr>
        <p:spPr>
          <a:xfrm>
            <a:off x="711621" y="2895449"/>
            <a:ext cx="7720758" cy="424732"/>
          </a:xfrm>
          <a:prstGeom prst="rect">
            <a:avLst/>
          </a:prstGeom>
        </p:spPr>
        <p:txBody>
          <a:bodyPr wrap="square">
            <a:spAutoFit/>
          </a:bodyPr>
          <a:lstStyle/>
          <a:p>
            <a:r>
              <a:rPr lang="en-US" dirty="0"/>
              <a:t>Cryptography</a:t>
            </a:r>
            <a:endParaRPr lang="en-GB" dirty="0"/>
          </a:p>
        </p:txBody>
      </p:sp>
      <p:sp>
        <p:nvSpPr>
          <p:cNvPr id="4" name="TextBox 6">
            <a:extLst>
              <a:ext uri="{FF2B5EF4-FFF2-40B4-BE49-F238E27FC236}">
                <a16:creationId xmlns:a16="http://schemas.microsoft.com/office/drawing/2014/main" id="{6F6DEADF-48CB-7605-1BA7-EF33D2E614AE}"/>
              </a:ext>
            </a:extLst>
          </p:cNvPr>
          <p:cNvSpPr txBox="1">
            <a:spLocks noChangeArrowheads="1"/>
          </p:cNvSpPr>
          <p:nvPr/>
        </p:nvSpPr>
        <p:spPr bwMode="auto">
          <a:xfrm>
            <a:off x="1068492" y="4122957"/>
            <a:ext cx="74596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solidFill>
                  <a:srgbClr val="00B050"/>
                </a:solidFill>
                <a:hlinkClick r:id="rId3">
                  <a:extLst>
                    <a:ext uri="{A12FA001-AC4F-418D-AE19-62706E023703}">
                      <ahyp:hlinkClr xmlns:ahyp="http://schemas.microsoft.com/office/drawing/2018/hyperlinkcolor" val="tx"/>
                    </a:ext>
                  </a:extLst>
                </a:hlinkClick>
              </a:rPr>
              <a:t>carlene.campbell@uwtsd.ac.uk</a:t>
            </a:r>
            <a:r>
              <a:rPr lang="en-US" dirty="0">
                <a:solidFill>
                  <a:srgbClr val="00B050"/>
                </a:solidFill>
              </a:rPr>
              <a:t> </a:t>
            </a:r>
          </a:p>
          <a:p>
            <a:pPr marL="0" indent="0">
              <a:buNone/>
            </a:pPr>
            <a:r>
              <a:rPr lang="en-US" sz="2000" dirty="0">
                <a:solidFill>
                  <a:srgbClr val="00B050"/>
                </a:solidFill>
                <a:hlinkClick r:id="rId4">
                  <a:extLst>
                    <a:ext uri="{A12FA001-AC4F-418D-AE19-62706E023703}">
                      <ahyp:hlinkClr xmlns:ahyp="http://schemas.microsoft.com/office/drawing/2018/hyperlinkcolor" val="tx"/>
                    </a:ext>
                  </a:extLst>
                </a:hlinkClick>
              </a:rPr>
              <a:t>Website: https://www.knowledgewithprofit.com</a:t>
            </a:r>
            <a:r>
              <a:rPr lang="en-US" sz="2000" dirty="0">
                <a:solidFill>
                  <a:srgbClr val="00B050"/>
                </a:solidFill>
              </a:rPr>
              <a:t> </a:t>
            </a:r>
          </a:p>
        </p:txBody>
      </p:sp>
    </p:spTree>
    <p:extLst>
      <p:ext uri="{BB962C8B-B14F-4D97-AF65-F5344CB8AC3E}">
        <p14:creationId xmlns:p14="http://schemas.microsoft.com/office/powerpoint/2010/main" val="2515264652"/>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Obscuring Data</a:t>
            </a:r>
          </a:p>
        </p:txBody>
      </p:sp>
      <p:sp>
        <p:nvSpPr>
          <p:cNvPr id="3" name="Text 0"/>
          <p:cNvSpPr>
            <a:spLocks noGrp="1"/>
          </p:cNvSpPr>
          <p:nvPr>
            <p:ph type="body" idx="100" hasCustomPrompt="1"/>
          </p:nvPr>
        </p:nvSpPr>
        <p:spPr>
          <a:xfrm>
            <a:off x="0" y="1131571"/>
            <a:ext cx="9144000" cy="407599"/>
          </a:xfrm>
          <a:prstGeom prst="rect">
            <a:avLst/>
          </a:prstGeom>
          <a:noFill/>
          <a:ln/>
        </p:spPr>
        <p:txBody>
          <a:bodyPr wrap="square" rtlCol="0" anchor="t"/>
          <a:lstStyle/>
          <a:p>
            <a:r>
              <a:rPr lang="en-US" dirty="0"/>
              <a:t>Data Masking Techniques</a:t>
            </a:r>
          </a:p>
        </p:txBody>
      </p:sp>
      <p:sp>
        <p:nvSpPr>
          <p:cNvPr id="5" name="Text 2"/>
          <p:cNvSpPr/>
          <p:nvPr/>
        </p:nvSpPr>
        <p:spPr>
          <a:xfrm>
            <a:off x="346892" y="1700709"/>
            <a:ext cx="8229600" cy="3315777"/>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Data masking technology secures data by replacing sensitive information with non-sensitive versions of it. </a:t>
            </a:r>
            <a:endParaRPr lang="en-US" dirty="0">
              <a:solidFill>
                <a:srgbClr val="000000"/>
              </a:solidFill>
              <a:latin typeface="Calibri" panose="020F0502020204030204"/>
              <a:cs typeface="Calibri" panose="020F0502020204030204"/>
            </a:endParaRPr>
          </a:p>
          <a:p>
            <a:pPr marL="285750" indent="-285750" algn="just">
              <a:buFont typeface="Arial"/>
              <a:buChar char="•"/>
            </a:pPr>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The non-sensitive version looks and acts like the original so that an organizational process can use non-sensitive data with no change needed to the supporting applications or data storage facilities.</a:t>
            </a:r>
            <a:endParaRPr lang="en-US" dirty="0">
              <a:ea typeface="Calibri" panose="020F0502020204030204"/>
              <a:cs typeface="Calibri" panose="020F0502020204030204"/>
            </a:endParaRPr>
          </a:p>
          <a:p>
            <a:pPr algn="just"/>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Masking most commonly limits the propagation of sensitive data within IT systems by distributing surrogate data sets for testing and analysis. </a:t>
            </a:r>
            <a:endParaRPr lang="en-US" dirty="0">
              <a:solidFill>
                <a:srgbClr val="000000"/>
              </a:solidFill>
              <a:latin typeface="Calibri" panose="020F0502020204030204"/>
              <a:cs typeface="Calibri" panose="020F0502020204030204"/>
            </a:endParaRPr>
          </a:p>
          <a:p>
            <a:pPr marL="285750" indent="-285750" algn="just">
              <a:buFont typeface="Arial"/>
              <a:buChar char="•"/>
            </a:pPr>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Information can be dynamically masked on the spot if the system or application detects a risky user request for sensitive information.</a:t>
            </a:r>
            <a:endParaRPr lang="en-US" dirty="0">
              <a:ea typeface="Calibri" panose="020F0502020204030204"/>
              <a:cs typeface="Calibri" panose="020F0502020204030204"/>
            </a:endParaRPr>
          </a:p>
          <a:p>
            <a:pPr algn="just"/>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Data masking can replace sensitive data in non-production environments to protect the underlying information. Several data masking techniques can be used.</a:t>
            </a:r>
            <a:endParaRPr lang="en-US" dirty="0">
              <a:ea typeface="Calibri" panose="020F0502020204030204"/>
              <a:cs typeface="Calibri" panose="020F0502020204030204"/>
            </a:endParaRPr>
          </a:p>
          <a:p>
            <a:pPr algn="just"/>
            <a:endParaRPr lang="en-US" sz="1400" dirty="0">
              <a:solidFill>
                <a:srgbClr val="000000"/>
              </a:solidFill>
              <a:latin typeface="Arial"/>
              <a:cs typeface="Arial"/>
            </a:endParaRPr>
          </a:p>
          <a:p>
            <a:pPr algn="just">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Obscuring Data</a:t>
            </a:r>
          </a:p>
        </p:txBody>
      </p:sp>
      <p:sp>
        <p:nvSpPr>
          <p:cNvPr id="3" name="Text 0"/>
          <p:cNvSpPr>
            <a:spLocks noGrp="1"/>
          </p:cNvSpPr>
          <p:nvPr>
            <p:ph type="body" idx="100" hasCustomPrompt="1"/>
          </p:nvPr>
        </p:nvSpPr>
        <p:spPr>
          <a:xfrm>
            <a:off x="0" y="1131570"/>
            <a:ext cx="9144000" cy="461514"/>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Data Masking Techniques (Cont.)</a:t>
            </a:r>
            <a:endParaRPr lang="en-US"/>
          </a:p>
        </p:txBody>
      </p:sp>
      <p:sp>
        <p:nvSpPr>
          <p:cNvPr id="5" name="Text 2"/>
          <p:cNvSpPr/>
          <p:nvPr/>
        </p:nvSpPr>
        <p:spPr>
          <a:xfrm>
            <a:off x="208001" y="1845716"/>
            <a:ext cx="8279295" cy="2248260"/>
          </a:xfrm>
          <a:prstGeom prst="rect">
            <a:avLst/>
          </a:prstGeom>
          <a:noFill/>
          <a:ln/>
        </p:spPr>
        <p:txBody>
          <a:bodyPr wrap="square" lIns="91440" tIns="45720" rIns="91440" bIns="45720" rtlCol="0" anchor="t"/>
          <a:lstStyle/>
          <a:p>
            <a:pPr algn="just"/>
            <a:r>
              <a:rPr lang="en-US" sz="1400" dirty="0">
                <a:solidFill>
                  <a:srgbClr val="000000"/>
                </a:solidFill>
                <a:latin typeface="Arial"/>
                <a:cs typeface="Arial"/>
              </a:rPr>
              <a:t>      The below methods ensure that data remains meaningful but changed enough to protect it.</a:t>
            </a:r>
            <a:endParaRPr lang="en-US" dirty="0">
              <a:cs typeface="Calibri" panose="020F0502020204030204"/>
            </a:endParaRPr>
          </a:p>
          <a:p>
            <a:pPr marL="285750" indent="-285750" algn="just">
              <a:buFont typeface="Arial"/>
              <a:buChar char="•"/>
            </a:pPr>
            <a:endParaRPr lang="en-US" sz="1400" dirty="0">
              <a:solidFill>
                <a:srgbClr val="000000"/>
              </a:solidFill>
              <a:latin typeface="Arial"/>
              <a:cs typeface="Arial"/>
            </a:endParaRPr>
          </a:p>
          <a:p>
            <a:pPr marL="742950" lvl="1" indent="-285750" algn="just">
              <a:buFont typeface="Arial"/>
              <a:buChar char="•"/>
            </a:pPr>
            <a:r>
              <a:rPr lang="en-US" sz="1400" b="1" dirty="0">
                <a:solidFill>
                  <a:srgbClr val="000000"/>
                </a:solidFill>
                <a:latin typeface="Arial"/>
                <a:cs typeface="Arial"/>
              </a:rPr>
              <a:t>Substitution</a:t>
            </a:r>
            <a:r>
              <a:rPr lang="en-US" sz="1400" dirty="0">
                <a:solidFill>
                  <a:srgbClr val="000000"/>
                </a:solidFill>
                <a:latin typeface="Arial"/>
                <a:cs typeface="Arial"/>
              </a:rPr>
              <a:t> replaces data with authentic-looking values to apply anonymity to the data records.</a:t>
            </a:r>
            <a:endParaRPr lang="en-US" sz="1400" dirty="0">
              <a:latin typeface="Arial"/>
              <a:ea typeface="Calibri" panose="020F0502020204030204"/>
              <a:cs typeface="Arial"/>
            </a:endParaRPr>
          </a:p>
          <a:p>
            <a:pPr marL="742950" lvl="1" indent="-285750" algn="just">
              <a:buFont typeface="Arial"/>
              <a:buChar char="•"/>
            </a:pPr>
            <a:endParaRPr lang="en-US" sz="1400" dirty="0">
              <a:solidFill>
                <a:srgbClr val="000000"/>
              </a:solidFill>
              <a:latin typeface="Arial"/>
              <a:cs typeface="Arial"/>
            </a:endParaRPr>
          </a:p>
          <a:p>
            <a:pPr marL="742950" lvl="1" indent="-285750" algn="just">
              <a:buFont typeface="Arial"/>
              <a:buChar char="•"/>
            </a:pPr>
            <a:r>
              <a:rPr lang="en-US" sz="1400" b="1" dirty="0">
                <a:solidFill>
                  <a:srgbClr val="000000"/>
                </a:solidFill>
                <a:latin typeface="Arial"/>
                <a:cs typeface="Arial"/>
              </a:rPr>
              <a:t>Shuffling</a:t>
            </a:r>
            <a:r>
              <a:rPr lang="en-US" sz="1400" dirty="0">
                <a:solidFill>
                  <a:srgbClr val="000000"/>
                </a:solidFill>
                <a:latin typeface="Arial"/>
                <a:cs typeface="Arial"/>
              </a:rPr>
              <a:t> derives a substitution set from the same column of data that a user wants to mask. </a:t>
            </a:r>
          </a:p>
          <a:p>
            <a:pPr marL="1200150" lvl="2" indent="-285750" algn="just">
              <a:buFont typeface="Arial"/>
              <a:buChar char="•"/>
            </a:pPr>
            <a:r>
              <a:rPr lang="en-US" sz="1400" dirty="0">
                <a:solidFill>
                  <a:srgbClr val="000000"/>
                </a:solidFill>
                <a:latin typeface="Arial"/>
                <a:cs typeface="Arial"/>
              </a:rPr>
              <a:t>This technique works well for financial information in a test database, for example.</a:t>
            </a:r>
            <a:endParaRPr lang="en-US" sz="1400" dirty="0">
              <a:solidFill>
                <a:srgbClr val="000000"/>
              </a:solidFill>
              <a:latin typeface="Arial"/>
              <a:ea typeface="Calibri" panose="020F0502020204030204"/>
              <a:cs typeface="Arial"/>
            </a:endParaRPr>
          </a:p>
          <a:p>
            <a:pPr marL="1200150" lvl="2" indent="-285750" algn="just">
              <a:buFont typeface="Arial"/>
              <a:buChar char="•"/>
            </a:pPr>
            <a:endParaRPr lang="en-US" sz="1400" dirty="0">
              <a:solidFill>
                <a:srgbClr val="000000"/>
              </a:solidFill>
              <a:latin typeface="Arial"/>
              <a:cs typeface="Arial"/>
            </a:endParaRPr>
          </a:p>
          <a:p>
            <a:pPr marL="742950" lvl="1" indent="-285750" algn="just">
              <a:buFont typeface="Arial"/>
              <a:buChar char="•"/>
            </a:pPr>
            <a:r>
              <a:rPr lang="en-US" sz="1400" b="1" dirty="0">
                <a:solidFill>
                  <a:srgbClr val="000000"/>
                </a:solidFill>
                <a:latin typeface="Arial"/>
                <a:cs typeface="Arial"/>
              </a:rPr>
              <a:t>Nulling out</a:t>
            </a:r>
            <a:r>
              <a:rPr lang="en-US" sz="1400" dirty="0">
                <a:solidFill>
                  <a:srgbClr val="000000"/>
                </a:solidFill>
                <a:latin typeface="Arial"/>
                <a:cs typeface="Arial"/>
              </a:rPr>
              <a:t> applies a null value to a particular field, which completely prevents visibility of the data.</a:t>
            </a:r>
            <a:endParaRPr lang="en-US" sz="1400" dirty="0">
              <a:solidFill>
                <a:srgbClr val="000000"/>
              </a:solidFill>
              <a:latin typeface="Arial"/>
              <a:ea typeface="Calibri" panose="020F0502020204030204"/>
              <a:cs typeface="Arial"/>
            </a:endParaRPr>
          </a:p>
          <a:p>
            <a:pPr marL="285750" indent="-285750" algn="just">
              <a:buFont typeface="Arial"/>
              <a:buChar char="•"/>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a:t>
            </a:fld>
            <a:endParaRPr lang="en-US"/>
          </a:p>
        </p:txBody>
      </p:sp>
    </p:spTree>
    <p:extLst>
      <p:ext uri="{BB962C8B-B14F-4D97-AF65-F5344CB8AC3E}">
        <p14:creationId xmlns:p14="http://schemas.microsoft.com/office/powerpoint/2010/main" val="1703347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Obscuring Data</a:t>
            </a:r>
          </a:p>
        </p:txBody>
      </p:sp>
      <p:sp>
        <p:nvSpPr>
          <p:cNvPr id="3" name="Text 0"/>
          <p:cNvSpPr>
            <a:spLocks noGrp="1"/>
          </p:cNvSpPr>
          <p:nvPr>
            <p:ph type="body" idx="100" hasCustomPrompt="1"/>
          </p:nvPr>
        </p:nvSpPr>
        <p:spPr>
          <a:xfrm>
            <a:off x="0" y="1131571"/>
            <a:ext cx="9144000" cy="429165"/>
          </a:xfrm>
          <a:prstGeom prst="rect">
            <a:avLst/>
          </a:prstGeom>
          <a:noFill/>
          <a:ln/>
        </p:spPr>
        <p:txBody>
          <a:bodyPr wrap="square" rtlCol="0" anchor="t"/>
          <a:lstStyle/>
          <a:p>
            <a:r>
              <a:rPr lang="en-US" dirty="0"/>
              <a:t>Steganography</a:t>
            </a:r>
          </a:p>
        </p:txBody>
      </p:sp>
      <p:sp>
        <p:nvSpPr>
          <p:cNvPr id="5" name="Text 2"/>
          <p:cNvSpPr/>
          <p:nvPr/>
        </p:nvSpPr>
        <p:spPr>
          <a:xfrm>
            <a:off x="424940" y="1842009"/>
            <a:ext cx="8229600" cy="2852107"/>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Steganography conceals data (a message) in another file such as a graphic, audio, or video file.</a:t>
            </a:r>
            <a:endParaRPr lang="en-US" dirty="0">
              <a:ea typeface="Calibri" panose="020F0502020204030204"/>
              <a:cs typeface="Calibri" panose="020F0502020204030204"/>
            </a:endParaRPr>
          </a:p>
          <a:p>
            <a:pPr algn="just"/>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The advantage of steganography over cryptography is that the secret message does not attract any special attention. </a:t>
            </a:r>
            <a:endParaRPr lang="en-US" dirty="0">
              <a:solidFill>
                <a:srgbClr val="000000"/>
              </a:solidFill>
              <a:latin typeface="Calibri" panose="020F0502020204030204"/>
              <a:cs typeface="Calibri" panose="020F0502020204030204"/>
            </a:endParaRPr>
          </a:p>
          <a:p>
            <a:pPr marL="285750" indent="-285750" algn="just">
              <a:buFont typeface="Arial"/>
              <a:buChar char="•"/>
            </a:pPr>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No one would ever know that a picture contained a secret message if they just viewed the file either electronically or in hard copy form.</a:t>
            </a:r>
            <a:endParaRPr lang="en-US" dirty="0">
              <a:ea typeface="Calibri" panose="020F0502020204030204"/>
              <a:cs typeface="Calibri" panose="020F0502020204030204"/>
            </a:endParaRPr>
          </a:p>
          <a:p>
            <a:pPr algn="just"/>
            <a:endParaRPr lang="en-US" sz="1400" dirty="0">
              <a:solidFill>
                <a:srgbClr val="000000"/>
              </a:solidFill>
              <a:latin typeface="Arial"/>
              <a:ea typeface="Arial" pitchFamily="34" charset="-122"/>
              <a:cs typeface="Arial"/>
            </a:endParaRPr>
          </a:p>
          <a:p>
            <a:pPr marL="285750" indent="-285750" algn="just">
              <a:buFont typeface="Arial"/>
              <a:buChar char="•"/>
            </a:pPr>
            <a:r>
              <a:rPr lang="en-US" sz="1400" dirty="0">
                <a:solidFill>
                  <a:srgbClr val="000000"/>
                </a:solidFill>
                <a:latin typeface="Arial"/>
                <a:ea typeface="Arial" pitchFamily="34" charset="-122"/>
                <a:cs typeface="Arial"/>
              </a:rPr>
              <a:t>There are several components involved in hiding data: </a:t>
            </a:r>
            <a:endParaRPr lang="en-US" dirty="0">
              <a:solidFill>
                <a:srgbClr val="000000"/>
              </a:solidFill>
              <a:latin typeface="Calibri" panose="020F0502020204030204"/>
              <a:ea typeface="Arial" pitchFamily="34" charset="-122"/>
              <a:cs typeface="Calibri" panose="020F0502020204030204"/>
            </a:endParaRPr>
          </a:p>
          <a:p>
            <a:pPr marL="742950" lvl="1" indent="-285750" algn="just">
              <a:buFont typeface="Arial"/>
              <a:buChar char="•"/>
            </a:pPr>
            <a:r>
              <a:rPr lang="en-US" sz="1400" dirty="0">
                <a:solidFill>
                  <a:srgbClr val="000000"/>
                </a:solidFill>
                <a:latin typeface="Arial"/>
                <a:ea typeface="Arial" pitchFamily="34" charset="-122"/>
                <a:cs typeface="Arial"/>
              </a:rPr>
              <a:t>First, there is the embedded data, which is the secret message. </a:t>
            </a:r>
            <a:endParaRPr lang="en-US" dirty="0">
              <a:solidFill>
                <a:srgbClr val="000000"/>
              </a:solidFill>
              <a:latin typeface="Calibri" panose="020F0502020204030204"/>
              <a:ea typeface="Arial" pitchFamily="34" charset="-122"/>
              <a:cs typeface="Calibri" panose="020F0502020204030204"/>
            </a:endParaRPr>
          </a:p>
          <a:p>
            <a:pPr marL="742950" lvl="1" indent="-285750" algn="just">
              <a:buFont typeface="Arial"/>
              <a:buChar char="•"/>
            </a:pPr>
            <a:r>
              <a:rPr lang="en-US" sz="1400" dirty="0">
                <a:solidFill>
                  <a:srgbClr val="000000"/>
                </a:solidFill>
                <a:latin typeface="Arial"/>
                <a:ea typeface="Arial" pitchFamily="34" charset="-122"/>
                <a:cs typeface="Arial"/>
              </a:rPr>
              <a:t>The cover-text (or cover-image or cover-audio) hides the embedded data producing the </a:t>
            </a:r>
            <a:r>
              <a:rPr lang="en-US" sz="1400" dirty="0" err="1">
                <a:solidFill>
                  <a:srgbClr val="000000"/>
                </a:solidFill>
                <a:latin typeface="Arial"/>
                <a:ea typeface="Arial" pitchFamily="34" charset="-122"/>
                <a:cs typeface="Arial"/>
              </a:rPr>
              <a:t>stego</a:t>
            </a:r>
            <a:r>
              <a:rPr lang="en-US" sz="1400" dirty="0">
                <a:solidFill>
                  <a:srgbClr val="000000"/>
                </a:solidFill>
                <a:latin typeface="Arial"/>
                <a:ea typeface="Arial" pitchFamily="34" charset="-122"/>
                <a:cs typeface="Arial"/>
              </a:rPr>
              <a:t> text (or </a:t>
            </a:r>
            <a:r>
              <a:rPr lang="en-US" sz="1400" dirty="0" err="1">
                <a:solidFill>
                  <a:srgbClr val="000000"/>
                </a:solidFill>
                <a:latin typeface="Arial"/>
                <a:ea typeface="Arial" pitchFamily="34" charset="-122"/>
                <a:cs typeface="Arial"/>
              </a:rPr>
              <a:t>stego</a:t>
            </a:r>
            <a:r>
              <a:rPr lang="en-US" sz="1400" dirty="0">
                <a:solidFill>
                  <a:srgbClr val="000000"/>
                </a:solidFill>
                <a:latin typeface="Arial"/>
                <a:ea typeface="Arial" pitchFamily="34" charset="-122"/>
                <a:cs typeface="Arial"/>
              </a:rPr>
              <a:t> image or </a:t>
            </a:r>
            <a:r>
              <a:rPr lang="en-US" sz="1400" dirty="0" err="1">
                <a:solidFill>
                  <a:srgbClr val="000000"/>
                </a:solidFill>
                <a:latin typeface="Arial"/>
                <a:ea typeface="Arial" pitchFamily="34" charset="-122"/>
                <a:cs typeface="Arial"/>
              </a:rPr>
              <a:t>stego</a:t>
            </a:r>
            <a:r>
              <a:rPr lang="en-US" sz="1400" dirty="0">
                <a:solidFill>
                  <a:srgbClr val="000000"/>
                </a:solidFill>
                <a:latin typeface="Arial"/>
                <a:ea typeface="Arial" pitchFamily="34" charset="-122"/>
                <a:cs typeface="Arial"/>
              </a:rPr>
              <a:t> audio). </a:t>
            </a:r>
            <a:endParaRPr lang="en-US" dirty="0">
              <a:solidFill>
                <a:srgbClr val="000000"/>
              </a:solidFill>
              <a:latin typeface="Calibri" panose="020F0502020204030204"/>
              <a:ea typeface="Arial" pitchFamily="34" charset="-122"/>
              <a:cs typeface="Calibri" panose="020F0502020204030204"/>
            </a:endParaRPr>
          </a:p>
          <a:p>
            <a:pPr marL="742950" lvl="1" indent="-285750" algn="just">
              <a:buFont typeface="Arial"/>
              <a:buChar char="•"/>
            </a:pPr>
            <a:r>
              <a:rPr lang="en-US" sz="1400" dirty="0">
                <a:solidFill>
                  <a:srgbClr val="000000"/>
                </a:solidFill>
                <a:latin typeface="Arial"/>
                <a:ea typeface="Arial" pitchFamily="34" charset="-122"/>
                <a:cs typeface="Arial"/>
              </a:rPr>
              <a:t>A </a:t>
            </a:r>
            <a:r>
              <a:rPr lang="en-US" sz="1400" dirty="0" err="1">
                <a:solidFill>
                  <a:srgbClr val="000000"/>
                </a:solidFill>
                <a:latin typeface="Arial"/>
                <a:ea typeface="Arial" pitchFamily="34" charset="-122"/>
                <a:cs typeface="Arial"/>
              </a:rPr>
              <a:t>stego</a:t>
            </a:r>
            <a:r>
              <a:rPr lang="en-US" sz="1400" dirty="0">
                <a:solidFill>
                  <a:srgbClr val="000000"/>
                </a:solidFill>
                <a:latin typeface="Arial"/>
                <a:ea typeface="Arial" pitchFamily="34" charset="-122"/>
                <a:cs typeface="Arial"/>
              </a:rPr>
              <a:t> key controls the hiding process.</a:t>
            </a:r>
            <a:endParaRPr lang="en-US" dirty="0">
              <a:ea typeface="Calibri" panose="020F0502020204030204"/>
              <a:cs typeface="Calibri" panose="020F0502020204030204"/>
            </a:endParaRPr>
          </a:p>
          <a:p>
            <a:pPr algn="just">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4</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Obscuring Data</a:t>
            </a:r>
          </a:p>
        </p:txBody>
      </p:sp>
      <p:sp>
        <p:nvSpPr>
          <p:cNvPr id="3" name="Text 0"/>
          <p:cNvSpPr>
            <a:spLocks noGrp="1"/>
          </p:cNvSpPr>
          <p:nvPr>
            <p:ph type="body" idx="100" hasCustomPrompt="1"/>
          </p:nvPr>
        </p:nvSpPr>
        <p:spPr>
          <a:xfrm>
            <a:off x="0" y="1131570"/>
            <a:ext cx="9144000" cy="396816"/>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Steganography </a:t>
            </a:r>
            <a:r>
              <a:rPr lang="en-US">
                <a:latin typeface="Arial"/>
                <a:cs typeface="Arial"/>
              </a:rPr>
              <a:t>(Cont.)</a:t>
            </a:r>
            <a:endParaRPr lang="en-US"/>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5</a:t>
            </a:fld>
            <a:endParaRPr lang="en-US"/>
          </a:p>
        </p:txBody>
      </p:sp>
      <p:graphicFrame>
        <p:nvGraphicFramePr>
          <p:cNvPr id="4" name="Tabela 5">
            <a:extLst>
              <a:ext uri="{FF2B5EF4-FFF2-40B4-BE49-F238E27FC236}">
                <a16:creationId xmlns:a16="http://schemas.microsoft.com/office/drawing/2014/main" id="{EF6E981F-20BB-70EF-FF5B-7D4343D551F2}"/>
              </a:ext>
            </a:extLst>
          </p:cNvPr>
          <p:cNvGraphicFramePr>
            <a:graphicFrameLocks noGrp="1"/>
          </p:cNvGraphicFramePr>
          <p:nvPr>
            <p:extLst>
              <p:ext uri="{D42A27DB-BD31-4B8C-83A1-F6EECF244321}">
                <p14:modId xmlns:p14="http://schemas.microsoft.com/office/powerpoint/2010/main" val="3554887306"/>
              </p:ext>
            </p:extLst>
          </p:nvPr>
        </p:nvGraphicFramePr>
        <p:xfrm>
          <a:off x="87303" y="1710584"/>
          <a:ext cx="8962475" cy="3383280"/>
        </p:xfrm>
        <a:graphic>
          <a:graphicData uri="http://schemas.openxmlformats.org/drawingml/2006/table">
            <a:tbl>
              <a:tblPr firstRow="1" bandRow="1">
                <a:tableStyleId>{5C22544A-7EE6-4342-B048-85BDC9FD1C3A}</a:tableStyleId>
              </a:tblPr>
              <a:tblGrid>
                <a:gridCol w="1325217">
                  <a:extLst>
                    <a:ext uri="{9D8B030D-6E8A-4147-A177-3AD203B41FA5}">
                      <a16:colId xmlns:a16="http://schemas.microsoft.com/office/drawing/2014/main" val="1706220077"/>
                    </a:ext>
                  </a:extLst>
                </a:gridCol>
                <a:gridCol w="7637258">
                  <a:extLst>
                    <a:ext uri="{9D8B030D-6E8A-4147-A177-3AD203B41FA5}">
                      <a16:colId xmlns:a16="http://schemas.microsoft.com/office/drawing/2014/main" val="27216828"/>
                    </a:ext>
                  </a:extLst>
                </a:gridCol>
              </a:tblGrid>
              <a:tr h="370840">
                <a:tc>
                  <a:txBody>
                    <a:bodyPr/>
                    <a:lstStyle/>
                    <a:p>
                      <a:pPr marL="0" indent="0">
                        <a:buNone/>
                      </a:pPr>
                      <a:r>
                        <a:rPr lang="pt-BR" sz="1200" b="0" dirty="0" err="1">
                          <a:solidFill>
                            <a:schemeClr val="tx1"/>
                          </a:solidFill>
                          <a:latin typeface="Arial"/>
                        </a:rPr>
                        <a:t>Steganography</a:t>
                      </a:r>
                      <a:r>
                        <a:rPr lang="pt-BR" sz="1200" b="0" dirty="0">
                          <a:solidFill>
                            <a:schemeClr val="tx1"/>
                          </a:solidFill>
                          <a:latin typeface="Arial"/>
                        </a:rPr>
                        <a:t> </a:t>
                      </a:r>
                      <a:r>
                        <a:rPr lang="pt-BR" sz="1200" b="0" dirty="0" err="1">
                          <a:solidFill>
                            <a:schemeClr val="tx1"/>
                          </a:solidFill>
                          <a:latin typeface="Arial"/>
                        </a:rPr>
                        <a:t>techniques</a:t>
                      </a:r>
                      <a:endParaRPr lang="pt-BR" sz="1200" dirty="0">
                        <a:solidFill>
                          <a:schemeClr val="tx1"/>
                        </a:solidFill>
                        <a:latin typeface="Aria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a:lnSpc>
                          <a:spcPct val="100000"/>
                        </a:lnSpc>
                        <a:spcBef>
                          <a:spcPts val="0"/>
                        </a:spcBef>
                        <a:spcAft>
                          <a:spcPts val="0"/>
                        </a:spcAft>
                        <a:buClr>
                          <a:srgbClr val="FFFFFF"/>
                        </a:buClr>
                        <a:buNone/>
                      </a:pPr>
                      <a:r>
                        <a:rPr lang="en-US" sz="1200" b="0" i="0" u="none" strike="noStrike" noProof="0" dirty="0">
                          <a:solidFill>
                            <a:schemeClr val="tx1"/>
                          </a:solidFill>
                          <a:latin typeface="Arial"/>
                        </a:rPr>
                        <a:t>Used to embed data in a cover image is using least significant bits (LSB). This method uses bits of each pixel in the image. A pixel is the basic unit of programmable color in a computer image. The specific color of each pixel is a blend of three colors (RGB). Three bytes of data specify a pixel’s color (one byte for each color). Eight bits make up a byte so a 24-bit color system uses all three bytes.</a:t>
                      </a:r>
                      <a:endParaRPr lang="pt-BR" sz="1200" dirty="0">
                        <a:latin typeface="Arial"/>
                      </a:endParaRPr>
                    </a:p>
                    <a:p>
                      <a:pPr marL="0" marR="0" lvl="0" indent="0" algn="l">
                        <a:lnSpc>
                          <a:spcPct val="100000"/>
                        </a:lnSpc>
                        <a:spcBef>
                          <a:spcPts val="0"/>
                        </a:spcBef>
                        <a:spcAft>
                          <a:spcPts val="0"/>
                        </a:spcAft>
                        <a:buClr>
                          <a:srgbClr val="FFFFFF"/>
                        </a:buClr>
                        <a:buNone/>
                      </a:pPr>
                      <a:r>
                        <a:rPr lang="en-US" sz="1200" b="0" i="0" u="none" strike="noStrike" noProof="0" dirty="0">
                          <a:solidFill>
                            <a:schemeClr val="tx1"/>
                          </a:solidFill>
                          <a:latin typeface="Arial"/>
                        </a:rPr>
                        <a:t>LSB uses a bit of each of the red, green, and blue color components. Each pixel can store three bits.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55748807"/>
                  </a:ext>
                </a:extLst>
              </a:tr>
              <a:tr h="370840">
                <a:tc>
                  <a:txBody>
                    <a:bodyPr/>
                    <a:lstStyle/>
                    <a:p>
                      <a:r>
                        <a:rPr lang="pt-BR" sz="1200" dirty="0">
                          <a:solidFill>
                            <a:schemeClr val="tx1"/>
                          </a:solidFill>
                          <a:latin typeface="Arial"/>
                        </a:rPr>
                        <a:t>Social </a:t>
                      </a:r>
                      <a:r>
                        <a:rPr lang="pt-BR" sz="1200" dirty="0" err="1">
                          <a:solidFill>
                            <a:schemeClr val="tx1"/>
                          </a:solidFill>
                          <a:latin typeface="Arial"/>
                        </a:rPr>
                        <a:t>steganography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a:lnSpc>
                          <a:spcPct val="100000"/>
                        </a:lnSpc>
                        <a:spcBef>
                          <a:spcPts val="0"/>
                        </a:spcBef>
                        <a:spcAft>
                          <a:spcPts val="0"/>
                        </a:spcAft>
                        <a:buClr>
                          <a:srgbClr val="000000"/>
                        </a:buClr>
                        <a:buNone/>
                      </a:pPr>
                      <a:r>
                        <a:rPr lang="en-US" sz="1200" b="0" i="0" u="none" strike="noStrike" noProof="0" dirty="0">
                          <a:solidFill>
                            <a:srgbClr val="000000"/>
                          </a:solidFill>
                          <a:latin typeface="Arial"/>
                        </a:rPr>
                        <a:t>It hides information in plain sight by creating output that can be read a certain way by some to get the secret message, based on previously set rules and/or definitions. As a result, those who view it in a normal way will not see the message. Teens on social media use this tactic to communicate with their closest friends while keeping others, like their parents, unaware of what the message means. Individuals in countries that censor media also use it to get their messages out by misspelling words on purpose or making obscure references that mean something to those in the know. In effect, they communicate to different audiences at the same time, sending out two different messages: the apparent message and the secret message.</a:t>
                      </a:r>
                      <a:endParaRPr lang="en-US" sz="1200" b="0" i="0" u="none" strike="noStrike" noProof="0" dirty="0">
                        <a:latin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03892880"/>
                  </a:ext>
                </a:extLst>
              </a:tr>
              <a:tr h="370840">
                <a:tc>
                  <a:txBody>
                    <a:bodyPr/>
                    <a:lstStyle/>
                    <a:p>
                      <a:r>
                        <a:rPr lang="pt-BR" sz="1200" err="1">
                          <a:solidFill>
                            <a:schemeClr val="tx1"/>
                          </a:solidFill>
                          <a:latin typeface="Arial"/>
                        </a:rPr>
                        <a:t>Detection</a:t>
                      </a:r>
                      <a:endParaRPr lang="pt-BR" sz="1200" dirty="0" err="1">
                        <a:solidFill>
                          <a:schemeClr val="tx1"/>
                        </a:solidFill>
                        <a:latin typeface="Aria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a:lnSpc>
                          <a:spcPct val="100000"/>
                        </a:lnSpc>
                        <a:spcBef>
                          <a:spcPts val="0"/>
                        </a:spcBef>
                        <a:spcAft>
                          <a:spcPts val="0"/>
                        </a:spcAft>
                        <a:buClr>
                          <a:srgbClr val="000000"/>
                        </a:buClr>
                        <a:buNone/>
                      </a:pPr>
                      <a:r>
                        <a:rPr lang="en-US" sz="1200" b="0" i="0" u="none" strike="noStrike" noProof="0" dirty="0">
                          <a:solidFill>
                            <a:srgbClr val="000000"/>
                          </a:solidFill>
                          <a:latin typeface="Arial"/>
                        </a:rPr>
                        <a:t>Steganalysis follows the discovery that hidden information exists. The goal of steganalysis is to discover this hidden information. Patterns in the </a:t>
                      </a:r>
                      <a:r>
                        <a:rPr lang="en-US" sz="1200" b="0" i="0" u="none" strike="noStrike" noProof="0" dirty="0" err="1">
                          <a:solidFill>
                            <a:srgbClr val="000000"/>
                          </a:solidFill>
                          <a:latin typeface="Arial"/>
                        </a:rPr>
                        <a:t>stego</a:t>
                      </a:r>
                      <a:r>
                        <a:rPr lang="en-US" sz="1200" b="0" i="0" u="none" strike="noStrike" noProof="0" dirty="0">
                          <a:solidFill>
                            <a:srgbClr val="000000"/>
                          </a:solidFill>
                          <a:latin typeface="Arial"/>
                        </a:rPr>
                        <a:t> image create suspicion. Disk analysis utilities can report on hidden information in unused clusters of storage devices. Filters can capture data packets that contain hidden information in packet headers. Both methods use steganography signatures. By comparing an original image with the </a:t>
                      </a:r>
                      <a:r>
                        <a:rPr lang="en-US" sz="1200" b="0" i="0" u="none" strike="noStrike" noProof="0" dirty="0" err="1">
                          <a:solidFill>
                            <a:srgbClr val="000000"/>
                          </a:solidFill>
                          <a:latin typeface="Arial"/>
                        </a:rPr>
                        <a:t>stego</a:t>
                      </a:r>
                      <a:r>
                        <a:rPr lang="en-US" sz="1200" b="0" i="0" u="none" strike="noStrike" noProof="0" dirty="0">
                          <a:solidFill>
                            <a:srgbClr val="000000"/>
                          </a:solidFill>
                          <a:latin typeface="Arial"/>
                        </a:rPr>
                        <a:t> image, an analyst may pick up repetitive patterns visually.</a:t>
                      </a:r>
                      <a:endParaRPr lang="en-US" sz="1200" b="0" i="0" u="none" strike="noStrike" noProof="0" dirty="0">
                        <a:latin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6501763"/>
                  </a:ext>
                </a:extLst>
              </a:tr>
            </a:tbl>
          </a:graphicData>
        </a:graphic>
      </p:graphicFrame>
    </p:spTree>
    <p:extLst>
      <p:ext uri="{BB962C8B-B14F-4D97-AF65-F5344CB8AC3E}">
        <p14:creationId xmlns:p14="http://schemas.microsoft.com/office/powerpoint/2010/main" val="1506904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Integrity and Authenticity</a:t>
            </a:r>
          </a:p>
        </p:txBody>
      </p:sp>
      <p:sp>
        <p:nvSpPr>
          <p:cNvPr id="3" name="Text 0"/>
          <p:cNvSpPr>
            <a:spLocks noGrp="1"/>
          </p:cNvSpPr>
          <p:nvPr>
            <p:ph type="body" idx="100" hasCustomPrompt="1"/>
          </p:nvPr>
        </p:nvSpPr>
        <p:spPr>
          <a:xfrm>
            <a:off x="0" y="1131570"/>
            <a:ext cx="9144000" cy="375250"/>
          </a:xfrm>
          <a:prstGeom prst="rect">
            <a:avLst/>
          </a:prstGeom>
          <a:noFill/>
          <a:ln/>
        </p:spPr>
        <p:txBody>
          <a:bodyPr wrap="square" rtlCol="0" anchor="t"/>
          <a:lstStyle/>
          <a:p>
            <a:r>
              <a:rPr lang="en-US" dirty="0"/>
              <a:t>Securing Communications</a:t>
            </a:r>
          </a:p>
        </p:txBody>
      </p:sp>
      <p:sp>
        <p:nvSpPr>
          <p:cNvPr id="5" name="Text 2"/>
          <p:cNvSpPr/>
          <p:nvPr/>
        </p:nvSpPr>
        <p:spPr>
          <a:xfrm>
            <a:off x="317267" y="1720377"/>
            <a:ext cx="8503707" cy="4000734"/>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Organizations must provide support to secure internal and external traffic. </a:t>
            </a:r>
            <a:endParaRPr lang="en-US" dirty="0">
              <a:solidFill>
                <a:srgbClr val="000000"/>
              </a:solidFill>
              <a:latin typeface="Calibri" panose="020F0502020204030204"/>
              <a:cs typeface="Calibri" panose="020F0502020204030204"/>
            </a:endParaRPr>
          </a:p>
          <a:p>
            <a:pPr marL="285750" indent="-285750" algn="just">
              <a:buFont typeface="Arial"/>
              <a:buChar char="•"/>
            </a:pPr>
            <a:endParaRPr lang="en-US" sz="1400" dirty="0">
              <a:latin typeface="Arial"/>
              <a:cs typeface="Arial"/>
            </a:endParaRPr>
          </a:p>
          <a:p>
            <a:pPr marL="285750" indent="-285750" algn="just">
              <a:buFont typeface="Arial"/>
              <a:buChar char="•"/>
            </a:pPr>
            <a:r>
              <a:rPr lang="en-US" sz="1400" dirty="0">
                <a:latin typeface="Arial"/>
                <a:cs typeface="Arial"/>
              </a:rPr>
              <a:t>The four elements of secure communications are:</a:t>
            </a:r>
            <a:endParaRPr lang="en-US" sz="1400" dirty="0">
              <a:ea typeface="+mn-lt"/>
              <a:cs typeface="+mn-lt"/>
            </a:endParaRPr>
          </a:p>
          <a:p>
            <a:pPr marL="742950" lvl="1" indent="-285750" algn="just">
              <a:buFont typeface="Arial,Sans-Serif"/>
              <a:buChar char="•"/>
            </a:pPr>
            <a:r>
              <a:rPr lang="en-US" sz="1400" b="1" dirty="0">
                <a:latin typeface="Arial"/>
                <a:cs typeface="Arial"/>
              </a:rPr>
              <a:t>Data Integrity </a:t>
            </a:r>
            <a:r>
              <a:rPr lang="en-US" sz="1400" dirty="0">
                <a:latin typeface="Arial"/>
                <a:cs typeface="Arial"/>
              </a:rPr>
              <a:t>- Guarantees that the message was not altered, and any changes to data in transit will be detected. Integrity is ensured by implementing either of the SHA-2 or SHA-3. The MD5 message digest algorithm is still in use, but it is insecure and should be avoided.</a:t>
            </a:r>
            <a:endParaRPr lang="en-US" sz="1400" dirty="0">
              <a:ea typeface="+mn-lt"/>
              <a:cs typeface="+mn-lt"/>
            </a:endParaRPr>
          </a:p>
          <a:p>
            <a:pPr marL="742950" lvl="1" indent="-285750" algn="just">
              <a:buFont typeface="Arial,Sans-Serif"/>
              <a:buChar char="•"/>
            </a:pPr>
            <a:endParaRPr lang="en-US" sz="1400" dirty="0">
              <a:latin typeface="Arial"/>
              <a:cs typeface="Arial"/>
            </a:endParaRPr>
          </a:p>
          <a:p>
            <a:pPr marL="742950" lvl="1" indent="-285750" algn="just">
              <a:buFont typeface="Arial,Sans-Serif"/>
              <a:buChar char="•"/>
            </a:pPr>
            <a:r>
              <a:rPr lang="en-US" sz="1400" b="1" dirty="0">
                <a:latin typeface="Arial"/>
                <a:cs typeface="Arial"/>
              </a:rPr>
              <a:t>Origin Authentication</a:t>
            </a:r>
            <a:r>
              <a:rPr lang="en-US" sz="1400" dirty="0">
                <a:latin typeface="Arial"/>
                <a:cs typeface="Arial"/>
              </a:rPr>
              <a:t> - Guarantees that the message is not a forgery and actually comes from whom it states. Many modern networks ensure authentication with algorithms such as hash-based message authentication code (HMAC).</a:t>
            </a:r>
            <a:endParaRPr lang="en-US" sz="1400" dirty="0">
              <a:ea typeface="+mn-lt"/>
              <a:cs typeface="+mn-lt"/>
            </a:endParaRPr>
          </a:p>
          <a:p>
            <a:pPr marL="742950" lvl="1" indent="-285750" algn="just">
              <a:buFont typeface="Arial,Sans-Serif"/>
              <a:buChar char="•"/>
            </a:pPr>
            <a:endParaRPr lang="en-US" sz="1400" dirty="0">
              <a:latin typeface="Arial"/>
              <a:cs typeface="Arial"/>
            </a:endParaRPr>
          </a:p>
          <a:p>
            <a:pPr marL="742950" lvl="1" indent="-285750" algn="just">
              <a:buFont typeface="Arial,Sans-Serif"/>
              <a:buChar char="•"/>
            </a:pPr>
            <a:r>
              <a:rPr lang="en-US" sz="1400" b="1" dirty="0">
                <a:latin typeface="Arial"/>
                <a:cs typeface="Arial"/>
              </a:rPr>
              <a:t>Data Confidentiality</a:t>
            </a:r>
            <a:r>
              <a:rPr lang="en-US" sz="1400" dirty="0">
                <a:latin typeface="Arial"/>
                <a:cs typeface="Arial"/>
              </a:rPr>
              <a:t> - Guarantees that only authorized users can read the message. If the message is intercepted, it cannot be deciphered within a reasonable amount of time. Data confidentiality is implemented using symmetric and asymmetric encryption algorithms.</a:t>
            </a:r>
            <a:endParaRPr lang="en-US" sz="1400" dirty="0">
              <a:ea typeface="+mn-lt"/>
              <a:cs typeface="+mn-lt"/>
            </a:endParaRPr>
          </a:p>
          <a:p>
            <a:pPr marL="742950" lvl="1" indent="-285750" algn="just">
              <a:buFont typeface="Arial,Sans-Serif"/>
              <a:buChar char="•"/>
            </a:pPr>
            <a:endParaRPr lang="en-US" sz="1400" dirty="0">
              <a:latin typeface="Arial"/>
              <a:cs typeface="Arial"/>
            </a:endParaRPr>
          </a:p>
          <a:p>
            <a:pPr marL="742950" lvl="1" indent="-285750" algn="just">
              <a:buFont typeface="Arial,Sans-Serif"/>
              <a:buChar char="•"/>
            </a:pPr>
            <a:r>
              <a:rPr lang="en-US" sz="1400" b="1" dirty="0">
                <a:latin typeface="Arial"/>
                <a:cs typeface="Arial"/>
              </a:rPr>
              <a:t>Data Non-Repudiation</a:t>
            </a:r>
            <a:r>
              <a:rPr lang="en-US" sz="1400" dirty="0">
                <a:latin typeface="Arial"/>
                <a:cs typeface="Arial"/>
              </a:rPr>
              <a:t> - Guarantees that the sender cannot repudiate, or refute, the validity of a message sent. Nonrepudiation relies on the fact that only the sender has the unique characteristics or signature for how that message is treated.</a:t>
            </a:r>
            <a:endParaRPr lang="en-US" sz="1400" dirty="0">
              <a:ea typeface="+mn-lt"/>
              <a:cs typeface="+mn-lt"/>
            </a:endParaRPr>
          </a:p>
          <a:p>
            <a:pPr marL="285750" indent="-285750" algn="just">
              <a:buFont typeface="Arial"/>
              <a:buChar char="•"/>
            </a:pPr>
            <a:endParaRPr lang="en-US" sz="1400" dirty="0">
              <a:latin typeface="Arial"/>
              <a:cs typeface="Arial"/>
            </a:endParaRPr>
          </a:p>
          <a:p>
            <a:pPr marL="285750" indent="-285750" algn="just">
              <a:buFont typeface="Arial"/>
              <a:buChar char="•"/>
            </a:pPr>
            <a:endParaRPr lang="en-US" sz="1400" dirty="0">
              <a:latin typeface="Arial"/>
              <a:cs typeface="Arial"/>
            </a:endParaRPr>
          </a:p>
          <a:p>
            <a:pPr algn="just">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6</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Integrity and Authenticity</a:t>
            </a:r>
          </a:p>
        </p:txBody>
      </p:sp>
      <p:sp>
        <p:nvSpPr>
          <p:cNvPr id="3" name="Text 0"/>
          <p:cNvSpPr>
            <a:spLocks noGrp="1"/>
          </p:cNvSpPr>
          <p:nvPr>
            <p:ph type="body" idx="100" hasCustomPrompt="1"/>
          </p:nvPr>
        </p:nvSpPr>
        <p:spPr>
          <a:xfrm>
            <a:off x="0" y="1131570"/>
            <a:ext cx="9144000" cy="396816"/>
          </a:xfrm>
          <a:prstGeom prst="rect">
            <a:avLst/>
          </a:prstGeom>
          <a:noFill/>
          <a:ln/>
        </p:spPr>
        <p:txBody>
          <a:bodyPr wrap="square" rtlCol="0" anchor="t"/>
          <a:lstStyle/>
          <a:p>
            <a:r>
              <a:rPr lang="en-US" dirty="0"/>
              <a:t>Cryptographic Hash Functions</a:t>
            </a:r>
          </a:p>
        </p:txBody>
      </p:sp>
      <p:sp>
        <p:nvSpPr>
          <p:cNvPr id="5" name="Text 2"/>
          <p:cNvSpPr/>
          <p:nvPr/>
        </p:nvSpPr>
        <p:spPr>
          <a:xfrm>
            <a:off x="168179" y="1775466"/>
            <a:ext cx="5678558" cy="3576944"/>
          </a:xfrm>
          <a:prstGeom prst="rect">
            <a:avLst/>
          </a:prstGeom>
          <a:noFill/>
          <a:ln/>
        </p:spPr>
        <p:txBody>
          <a:bodyPr wrap="square" lIns="91440" tIns="45720" rIns="91440" bIns="45720" rtlCol="0" anchor="t"/>
          <a:lstStyle/>
          <a:p>
            <a:pPr marL="285750" indent="-285750" algn="just">
              <a:lnSpc>
                <a:spcPts val="2000"/>
              </a:lnSpc>
              <a:buFont typeface="Arial"/>
              <a:buChar char="•"/>
            </a:pPr>
            <a:r>
              <a:rPr lang="en-US" sz="1400" dirty="0">
                <a:solidFill>
                  <a:srgbClr val="000000"/>
                </a:solidFill>
                <a:latin typeface="Arial"/>
                <a:cs typeface="Arial"/>
              </a:rPr>
              <a:t>Hashes are used to verify and ensure data integrity and is based on a one-way mathematical function relatively easy to compute, but significantly harder to reverse.</a:t>
            </a:r>
            <a:endParaRPr lang="en-US" dirty="0">
              <a:solidFill>
                <a:srgbClr val="000000"/>
              </a:solidFill>
              <a:latin typeface="Calibri" panose="020F0502020204030204"/>
              <a:cs typeface="Calibri"/>
            </a:endParaRPr>
          </a:p>
          <a:p>
            <a:pPr marL="285750" indent="-285750" algn="just">
              <a:lnSpc>
                <a:spcPts val="2000"/>
              </a:lnSpc>
              <a:buFont typeface="Arial"/>
              <a:buChar char="•"/>
            </a:pPr>
            <a:r>
              <a:rPr lang="en-US" sz="1400" dirty="0">
                <a:solidFill>
                  <a:srgbClr val="000000"/>
                </a:solidFill>
                <a:latin typeface="Arial"/>
                <a:cs typeface="Arial"/>
              </a:rPr>
              <a:t>The cryptographic hashing function can also be used to verify authentication.</a:t>
            </a:r>
            <a:endParaRPr lang="en-US" dirty="0">
              <a:cs typeface="Calibri"/>
            </a:endParaRPr>
          </a:p>
          <a:p>
            <a:pPr marL="285750" indent="-285750" algn="just">
              <a:buFont typeface="Arial,Sans-Serif"/>
              <a:buChar char="•"/>
            </a:pPr>
            <a:r>
              <a:rPr lang="en-US" sz="1400" dirty="0">
                <a:latin typeface="Arial"/>
                <a:ea typeface="+mn-lt"/>
                <a:cs typeface="Arial"/>
              </a:rPr>
              <a:t>A hash function takes a variable block of binary data (message) and produces a fixed-length, condensed representation (hash). </a:t>
            </a:r>
            <a:endParaRPr lang="en-US" sz="1400" dirty="0">
              <a:latin typeface="Calibri" panose="020F0502020204030204"/>
              <a:ea typeface="+mn-lt"/>
              <a:cs typeface="Calibri" panose="020F0502020204030204"/>
            </a:endParaRPr>
          </a:p>
          <a:p>
            <a:pPr marL="285750" indent="-285750" algn="just">
              <a:buFont typeface="Arial,Sans-Serif"/>
              <a:buChar char="•"/>
            </a:pPr>
            <a:r>
              <a:rPr lang="en-US" sz="1400" dirty="0">
                <a:latin typeface="Arial"/>
                <a:ea typeface="+mn-lt"/>
                <a:cs typeface="Arial"/>
              </a:rPr>
              <a:t>With hash functions, it is computationally infeasible for two different sets of data to produce the same hash output. </a:t>
            </a:r>
            <a:endParaRPr lang="en-US" sz="1400" dirty="0">
              <a:latin typeface="Calibri" panose="020F0502020204030204"/>
              <a:ea typeface="+mn-lt"/>
              <a:cs typeface="Calibri" panose="020F0502020204030204"/>
            </a:endParaRPr>
          </a:p>
          <a:p>
            <a:pPr marL="285750" indent="-285750" algn="just">
              <a:buFont typeface="Arial,Sans-Serif"/>
              <a:buChar char="•"/>
            </a:pPr>
            <a:r>
              <a:rPr lang="en-US" sz="1400" dirty="0">
                <a:latin typeface="Arial"/>
                <a:ea typeface="+mn-lt"/>
                <a:cs typeface="Arial"/>
              </a:rPr>
              <a:t>Every time the data is changed or altered; the hash value also changes.</a:t>
            </a:r>
            <a:endParaRPr lang="en-US" sz="1400" dirty="0">
              <a:ea typeface="+mn-lt"/>
              <a:cs typeface="+mn-lt"/>
            </a:endParaRPr>
          </a:p>
          <a:p>
            <a:pPr marL="285750" indent="-285750" algn="just">
              <a:buFont typeface="Arial,Sans-Serif"/>
              <a:buChar char="•"/>
            </a:pPr>
            <a:r>
              <a:rPr lang="en-US" sz="1400" dirty="0">
                <a:latin typeface="Arial"/>
                <a:ea typeface="+mn-lt"/>
                <a:cs typeface="Arial"/>
              </a:rPr>
              <a:t>The cryptographic hash function is applied in many different situations for entity authentication, data integrity, and data authenticity purposes.</a:t>
            </a:r>
            <a:endParaRPr lang="en-US" sz="1400" dirty="0">
              <a:ea typeface="+mn-lt"/>
              <a:cs typeface="+mn-lt"/>
            </a:endParaRPr>
          </a:p>
          <a:p>
            <a:pPr marL="285750" indent="-285750" algn="just">
              <a:lnSpc>
                <a:spcPts val="2000"/>
              </a:lnSpc>
              <a:buFont typeface="Arial"/>
              <a:buChar char="•"/>
            </a:pPr>
            <a:endParaRPr lang="en-US" sz="1400" dirty="0">
              <a:latin typeface="Arial"/>
              <a:ea typeface="Calibri" panose="020F0502020204030204"/>
              <a:cs typeface="Arial"/>
            </a:endParaRPr>
          </a:p>
        </p:txBody>
      </p:sp>
      <p:pic>
        <p:nvPicPr>
          <p:cNvPr id="4" name="Picture 5" descr="Chart, funnel chart&#10;&#10;Description automatically generated">
            <a:extLst>
              <a:ext uri="{FF2B5EF4-FFF2-40B4-BE49-F238E27FC236}">
                <a16:creationId xmlns:a16="http://schemas.microsoft.com/office/drawing/2014/main" id="{4CBB3A88-9990-AE4B-051A-38B27969F326}"/>
              </a:ext>
            </a:extLst>
          </p:cNvPr>
          <p:cNvPicPr>
            <a:picLocks noChangeAspect="1"/>
          </p:cNvPicPr>
          <p:nvPr/>
        </p:nvPicPr>
        <p:blipFill rotWithShape="1">
          <a:blip r:embed="rId3"/>
          <a:srcRect l="42111" t="29121" r="19672" b="13919"/>
          <a:stretch/>
        </p:blipFill>
        <p:spPr>
          <a:xfrm>
            <a:off x="5910741" y="2210797"/>
            <a:ext cx="3081433" cy="2588597"/>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7</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Integrity and Authenticity</a:t>
            </a:r>
          </a:p>
        </p:txBody>
      </p:sp>
      <p:sp>
        <p:nvSpPr>
          <p:cNvPr id="3" name="Text 0"/>
          <p:cNvSpPr>
            <a:spLocks noGrp="1"/>
          </p:cNvSpPr>
          <p:nvPr>
            <p:ph type="body" idx="100" hasCustomPrompt="1"/>
          </p:nvPr>
        </p:nvSpPr>
        <p:spPr>
          <a:xfrm>
            <a:off x="0" y="1131570"/>
            <a:ext cx="9144000" cy="375250"/>
          </a:xfrm>
          <a:prstGeom prst="rect">
            <a:avLst/>
          </a:prstGeom>
          <a:noFill/>
          <a:ln/>
        </p:spPr>
        <p:txBody>
          <a:bodyPr wrap="square" rtlCol="0" anchor="t"/>
          <a:lstStyle/>
          <a:p>
            <a:r>
              <a:rPr lang="en-US" dirty="0"/>
              <a:t>Cryptographic Hash Operation</a:t>
            </a:r>
          </a:p>
        </p:txBody>
      </p:sp>
      <p:sp>
        <p:nvSpPr>
          <p:cNvPr id="5" name="Text 2"/>
          <p:cNvSpPr/>
          <p:nvPr/>
        </p:nvSpPr>
        <p:spPr>
          <a:xfrm>
            <a:off x="251006" y="1733289"/>
            <a:ext cx="8229600" cy="641590"/>
          </a:xfrm>
          <a:prstGeom prst="rect">
            <a:avLst/>
          </a:prstGeom>
          <a:noFill/>
          <a:ln/>
        </p:spPr>
        <p:txBody>
          <a:bodyPr wrap="square" lIns="91440" tIns="45720" rIns="91440" bIns="45720" rtlCol="0" anchor="t"/>
          <a:lstStyle/>
          <a:p>
            <a:pPr marL="285750" indent="-285750" algn="just">
              <a:lnSpc>
                <a:spcPts val="2000"/>
              </a:lnSpc>
              <a:buFont typeface="Arial"/>
              <a:buChar char="•"/>
            </a:pPr>
            <a:r>
              <a:rPr lang="en-US" sz="1400" dirty="0">
                <a:solidFill>
                  <a:srgbClr val="000000"/>
                </a:solidFill>
                <a:latin typeface="Arial"/>
                <a:ea typeface="Arial" pitchFamily="34" charset="-122"/>
                <a:cs typeface="Arial"/>
              </a:rPr>
              <a:t>Mathematically, the equation h= H(x) is used to explain how a hash algorithm operates. As shown in the figure, a hash function H takes an input x and returns a fixed-size string hash value h.</a:t>
            </a:r>
            <a:endParaRPr lang="en-US" dirty="0">
              <a:ea typeface="Calibri" panose="020F0502020204030204"/>
              <a:cs typeface="Calibri" panose="020F0502020204030204"/>
            </a:endParaRPr>
          </a:p>
        </p:txBody>
      </p:sp>
      <p:sp>
        <p:nvSpPr>
          <p:cNvPr id="6" name="CaixaDeTexto 5">
            <a:extLst>
              <a:ext uri="{FF2B5EF4-FFF2-40B4-BE49-F238E27FC236}">
                <a16:creationId xmlns:a16="http://schemas.microsoft.com/office/drawing/2014/main" id="{2C23F665-BB02-69AA-8FB7-C8F2C1957D72}"/>
              </a:ext>
            </a:extLst>
          </p:cNvPr>
          <p:cNvSpPr txBox="1"/>
          <p:nvPr/>
        </p:nvSpPr>
        <p:spPr>
          <a:xfrm>
            <a:off x="250967" y="2420488"/>
            <a:ext cx="4615696" cy="26130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Sans-Serif"/>
              <a:buChar char="•"/>
            </a:pPr>
            <a:r>
              <a:rPr lang="en-US" sz="1400" dirty="0">
                <a:latin typeface="Arial"/>
                <a:cs typeface="Arial"/>
              </a:rPr>
              <a:t>A cryptographic hash function should have the following properties:</a:t>
            </a:r>
            <a:endParaRPr lang="en-US" sz="1400" dirty="0">
              <a:latin typeface="Arial"/>
              <a:ea typeface="+mn-lt"/>
              <a:cs typeface="+mn-lt"/>
            </a:endParaRPr>
          </a:p>
          <a:p>
            <a:pPr marL="742950" lvl="1" indent="-285750" algn="just">
              <a:buFont typeface="Arial,Sans-Serif"/>
              <a:buChar char="•"/>
            </a:pPr>
            <a:r>
              <a:rPr lang="en-US" sz="1400" dirty="0">
                <a:latin typeface="Arial"/>
                <a:cs typeface="Arial"/>
              </a:rPr>
              <a:t>The input can be any length.</a:t>
            </a:r>
            <a:endParaRPr lang="en-US" sz="1400" dirty="0">
              <a:latin typeface="Arial"/>
              <a:ea typeface="+mn-lt"/>
              <a:cs typeface="+mn-lt"/>
            </a:endParaRPr>
          </a:p>
          <a:p>
            <a:pPr marL="742950" lvl="1" indent="-285750" algn="just">
              <a:buFont typeface="Arial,Sans-Serif"/>
              <a:buChar char="•"/>
            </a:pPr>
            <a:r>
              <a:rPr lang="en-US" sz="1400" dirty="0">
                <a:latin typeface="Arial"/>
                <a:cs typeface="Arial"/>
              </a:rPr>
              <a:t>The output has a fixed length.</a:t>
            </a:r>
            <a:endParaRPr lang="en-US" sz="1400" dirty="0">
              <a:latin typeface="Arial"/>
              <a:ea typeface="+mn-lt"/>
              <a:cs typeface="+mn-lt"/>
            </a:endParaRPr>
          </a:p>
          <a:p>
            <a:pPr marL="742950" lvl="1" indent="-285750" algn="just">
              <a:buFont typeface="Arial,Sans-Serif"/>
              <a:buChar char="•"/>
            </a:pPr>
            <a:r>
              <a:rPr lang="en-US" sz="1400" dirty="0">
                <a:latin typeface="Arial"/>
                <a:cs typeface="Arial"/>
              </a:rPr>
              <a:t>H(x) is relatively easy to compute for any given x.</a:t>
            </a:r>
            <a:endParaRPr lang="en-US" sz="1400" dirty="0">
              <a:latin typeface="Arial"/>
              <a:ea typeface="+mn-lt"/>
              <a:cs typeface="+mn-lt"/>
            </a:endParaRPr>
          </a:p>
          <a:p>
            <a:pPr marL="742950" lvl="1" indent="-285750" algn="just">
              <a:buFont typeface="Arial,Sans-Serif"/>
              <a:buChar char="•"/>
            </a:pPr>
            <a:r>
              <a:rPr lang="en-US" sz="1400" dirty="0">
                <a:latin typeface="Arial"/>
                <a:cs typeface="Arial"/>
              </a:rPr>
              <a:t>H(x) is one way and not reversible.</a:t>
            </a:r>
            <a:endParaRPr lang="en-US" sz="1400" dirty="0">
              <a:latin typeface="Arial"/>
              <a:ea typeface="+mn-lt"/>
              <a:cs typeface="+mn-lt"/>
            </a:endParaRPr>
          </a:p>
          <a:p>
            <a:pPr marL="742950" lvl="1" indent="-285750" algn="just">
              <a:buFont typeface="Arial,Sans-Serif"/>
              <a:buChar char="•"/>
            </a:pPr>
            <a:r>
              <a:rPr lang="en-US" sz="1400" dirty="0">
                <a:latin typeface="Arial"/>
                <a:cs typeface="Arial"/>
              </a:rPr>
              <a:t>H(x) is collision free, meaning that two different input values will result in different hash values.</a:t>
            </a:r>
            <a:endParaRPr lang="en-US" sz="1400" dirty="0">
              <a:latin typeface="Arial"/>
              <a:ea typeface="+mn-lt"/>
              <a:cs typeface="+mn-lt"/>
            </a:endParaRPr>
          </a:p>
          <a:p>
            <a:pPr marL="285750" indent="-285750" algn="just">
              <a:buFont typeface="Arial,Sans-Serif"/>
              <a:buChar char="•"/>
            </a:pPr>
            <a:endParaRPr lang="en-US" sz="1400" dirty="0">
              <a:latin typeface="Arial"/>
              <a:cs typeface="Arial"/>
            </a:endParaRPr>
          </a:p>
          <a:p>
            <a:pPr marL="285750" indent="-285750" algn="just">
              <a:buFont typeface="Arial,Sans-Serif"/>
              <a:buChar char="•"/>
            </a:pPr>
            <a:r>
              <a:rPr lang="en-US" sz="1400" dirty="0">
                <a:latin typeface="Arial"/>
                <a:cs typeface="Arial"/>
              </a:rPr>
              <a:t>Hard to invert (one-way hash) means that given a hash value of h, it is computationally infeasible to find an input for x such that h=H(x).</a:t>
            </a:r>
            <a:endParaRPr lang="en-US" sz="1400" dirty="0">
              <a:latin typeface="Arial"/>
              <a:ea typeface="+mn-lt"/>
              <a:cs typeface="+mn-lt"/>
            </a:endParaRPr>
          </a:p>
        </p:txBody>
      </p:sp>
      <p:pic>
        <p:nvPicPr>
          <p:cNvPr id="4" name="Picture 5">
            <a:extLst>
              <a:ext uri="{FF2B5EF4-FFF2-40B4-BE49-F238E27FC236}">
                <a16:creationId xmlns:a16="http://schemas.microsoft.com/office/drawing/2014/main" id="{FB9E1BBC-5BCE-38F1-91DD-700AEF277BF1}"/>
              </a:ext>
            </a:extLst>
          </p:cNvPr>
          <p:cNvPicPr>
            <a:picLocks noChangeAspect="1"/>
          </p:cNvPicPr>
          <p:nvPr/>
        </p:nvPicPr>
        <p:blipFill rotWithShape="1">
          <a:blip r:embed="rId3"/>
          <a:srcRect l="35807" t="33333" r="14544" b="21201"/>
          <a:stretch/>
        </p:blipFill>
        <p:spPr>
          <a:xfrm>
            <a:off x="4869408" y="2621421"/>
            <a:ext cx="4196382" cy="2144955"/>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8</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Integrity and Authenticity</a:t>
            </a:r>
          </a:p>
        </p:txBody>
      </p:sp>
      <p:sp>
        <p:nvSpPr>
          <p:cNvPr id="3" name="Text 0"/>
          <p:cNvSpPr>
            <a:spLocks noGrp="1"/>
          </p:cNvSpPr>
          <p:nvPr>
            <p:ph type="body" idx="100" hasCustomPrompt="1"/>
          </p:nvPr>
        </p:nvSpPr>
        <p:spPr>
          <a:xfrm>
            <a:off x="0" y="1131571"/>
            <a:ext cx="9144000" cy="448801"/>
          </a:xfrm>
          <a:prstGeom prst="rect">
            <a:avLst/>
          </a:prstGeom>
          <a:noFill/>
          <a:ln/>
        </p:spPr>
        <p:txBody>
          <a:bodyPr wrap="square" rtlCol="0" anchor="t"/>
          <a:lstStyle/>
          <a:p>
            <a:r>
              <a:rPr lang="en-US" dirty="0"/>
              <a:t>MD5 and SHA</a:t>
            </a:r>
          </a:p>
        </p:txBody>
      </p:sp>
      <p:sp>
        <p:nvSpPr>
          <p:cNvPr id="5" name="Text 2"/>
          <p:cNvSpPr/>
          <p:nvPr/>
        </p:nvSpPr>
        <p:spPr>
          <a:xfrm>
            <a:off x="242723" y="1589519"/>
            <a:ext cx="8488392" cy="911166"/>
          </a:xfrm>
          <a:prstGeom prst="rect">
            <a:avLst/>
          </a:prstGeom>
          <a:noFill/>
          <a:ln/>
        </p:spPr>
        <p:txBody>
          <a:bodyPr wrap="square" lIns="91440" tIns="45720" rIns="91440" bIns="45720" rtlCol="0" anchor="t"/>
          <a:lstStyle/>
          <a:p>
            <a:pPr marL="285750" indent="-285750" algn="just">
              <a:lnSpc>
                <a:spcPts val="2000"/>
              </a:lnSpc>
              <a:buFont typeface="Arial"/>
              <a:buChar char="•"/>
            </a:pPr>
            <a:r>
              <a:rPr lang="en-US" sz="1400" dirty="0">
                <a:solidFill>
                  <a:srgbClr val="000000"/>
                </a:solidFill>
                <a:latin typeface="Arial"/>
                <a:cs typeface="Arial"/>
              </a:rPr>
              <a:t>Hash functions are used to ensure message integrity, that data has not changed accidentally or intentionally. </a:t>
            </a:r>
            <a:endParaRPr lang="en-US" dirty="0">
              <a:solidFill>
                <a:srgbClr val="000000"/>
              </a:solidFill>
              <a:latin typeface="Calibri" panose="020F0502020204030204"/>
              <a:cs typeface="Calibri" panose="020F0502020204030204"/>
            </a:endParaRPr>
          </a:p>
          <a:p>
            <a:pPr marL="285750" indent="-285750" algn="just">
              <a:lnSpc>
                <a:spcPts val="2000"/>
              </a:lnSpc>
              <a:buFont typeface="Arial"/>
              <a:buChar char="•"/>
            </a:pPr>
            <a:r>
              <a:rPr lang="en-US" sz="1400" dirty="0">
                <a:solidFill>
                  <a:srgbClr val="000000"/>
                </a:solidFill>
                <a:latin typeface="Arial"/>
                <a:cs typeface="Arial"/>
              </a:rPr>
              <a:t>Deliberate changes that are made by a threat actor are still possible.</a:t>
            </a:r>
            <a:endParaRPr lang="en-US" dirty="0">
              <a:ea typeface="Calibri" panose="020F0502020204030204"/>
              <a:cs typeface="Calibri" panose="020F0502020204030204"/>
            </a:endParaRPr>
          </a:p>
        </p:txBody>
      </p:sp>
      <p:sp>
        <p:nvSpPr>
          <p:cNvPr id="7" name="CaixaDeTexto 6">
            <a:extLst>
              <a:ext uri="{FF2B5EF4-FFF2-40B4-BE49-F238E27FC236}">
                <a16:creationId xmlns:a16="http://schemas.microsoft.com/office/drawing/2014/main" id="{577E62FB-EBF2-FDB9-12B4-415734CC0F3E}"/>
              </a:ext>
            </a:extLst>
          </p:cNvPr>
          <p:cNvSpPr txBox="1"/>
          <p:nvPr/>
        </p:nvSpPr>
        <p:spPr>
          <a:xfrm>
            <a:off x="244929" y="2686255"/>
            <a:ext cx="3283429" cy="13781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lnSpc>
                <a:spcPts val="2000"/>
              </a:lnSpc>
              <a:buFont typeface="Arial,Sans-Serif"/>
              <a:buChar char="•"/>
            </a:pPr>
            <a:r>
              <a:rPr lang="en-US" sz="1400" dirty="0">
                <a:latin typeface="Arial"/>
                <a:cs typeface="Arial"/>
              </a:rPr>
              <a:t>In the figure, the sender is sending a $100 money transfer to Alex and wants to ensure the message is not accidentally altered on its way to the receiver.</a:t>
            </a:r>
            <a:endParaRPr lang="en-US" sz="1400" dirty="0">
              <a:ea typeface="+mn-lt"/>
              <a:cs typeface="+mn-lt"/>
            </a:endParaRPr>
          </a:p>
        </p:txBody>
      </p:sp>
      <p:pic>
        <p:nvPicPr>
          <p:cNvPr id="4" name="Picture 5" descr="Graphical user interface, application&#10;&#10;Description automatically generated">
            <a:extLst>
              <a:ext uri="{FF2B5EF4-FFF2-40B4-BE49-F238E27FC236}">
                <a16:creationId xmlns:a16="http://schemas.microsoft.com/office/drawing/2014/main" id="{126A9CA0-2C23-6FAB-86CB-CE110061D57F}"/>
              </a:ext>
            </a:extLst>
          </p:cNvPr>
          <p:cNvPicPr>
            <a:picLocks noChangeAspect="1"/>
          </p:cNvPicPr>
          <p:nvPr/>
        </p:nvPicPr>
        <p:blipFill rotWithShape="1">
          <a:blip r:embed="rId3"/>
          <a:srcRect l="35671" t="47906" r="13008" b="25046"/>
          <a:stretch/>
        </p:blipFill>
        <p:spPr>
          <a:xfrm>
            <a:off x="3763646" y="2682133"/>
            <a:ext cx="5089835" cy="1496952"/>
          </a:xfrm>
          <a:prstGeom prst="rect">
            <a:avLst/>
          </a:prstGeom>
        </p:spPr>
      </p:pic>
      <p:sp>
        <p:nvSpPr>
          <p:cNvPr id="6" name="CaixaDeTexto 5">
            <a:extLst>
              <a:ext uri="{FF2B5EF4-FFF2-40B4-BE49-F238E27FC236}">
                <a16:creationId xmlns:a16="http://schemas.microsoft.com/office/drawing/2014/main" id="{45A2D3DC-CE12-159C-EF03-9182EC31C64A}"/>
              </a:ext>
            </a:extLst>
          </p:cNvPr>
          <p:cNvSpPr txBox="1"/>
          <p:nvPr/>
        </p:nvSpPr>
        <p:spPr>
          <a:xfrm>
            <a:off x="243534" y="4323522"/>
            <a:ext cx="8743477" cy="8679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Sans-Serif"/>
              <a:buChar char="•"/>
            </a:pPr>
            <a:r>
              <a:rPr lang="en-US" sz="1400" dirty="0">
                <a:latin typeface="Arial"/>
                <a:cs typeface="Arial"/>
              </a:rPr>
              <a:t>Hashing can be used to detect accidental changes but cannot be used to guard against deliberate changes that are made by a threat actor. </a:t>
            </a:r>
            <a:endParaRPr lang="en-US" sz="1400" dirty="0">
              <a:latin typeface="Arial"/>
              <a:ea typeface="+mn-lt"/>
              <a:cs typeface="+mn-lt"/>
            </a:endParaRPr>
          </a:p>
          <a:p>
            <a:pPr marL="285750" indent="-285750" algn="just">
              <a:buFont typeface="Arial,Sans-Serif"/>
              <a:buChar char="•"/>
            </a:pPr>
            <a:endParaRPr lang="en-US" sz="1400" dirty="0">
              <a:latin typeface="Arial"/>
              <a:cs typeface="Arial"/>
            </a:endParaRPr>
          </a:p>
          <a:p>
            <a:pPr marL="285750" indent="-285750" algn="just">
              <a:buFont typeface="Arial,Sans-Serif"/>
              <a:buChar char="•"/>
            </a:pPr>
            <a:r>
              <a:rPr lang="en-US" sz="1400" dirty="0">
                <a:latin typeface="Arial"/>
                <a:cs typeface="Arial"/>
              </a:rPr>
              <a:t>Therefore, hashing is vulnerable to </a:t>
            </a:r>
            <a:r>
              <a:rPr lang="en-US" sz="1400" dirty="0" err="1">
                <a:latin typeface="Arial"/>
                <a:cs typeface="Arial"/>
              </a:rPr>
              <a:t>MiTM</a:t>
            </a:r>
            <a:r>
              <a:rPr lang="en-US" sz="1400" dirty="0">
                <a:latin typeface="Arial"/>
                <a:cs typeface="Arial"/>
              </a:rPr>
              <a:t> attacks and does not provide security to transmitted data. </a:t>
            </a:r>
            <a:endParaRPr lang="en-US" sz="1400" dirty="0">
              <a:latin typeface="Arial"/>
              <a:ea typeface="+mn-lt"/>
              <a:cs typeface="+mn-lt"/>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9</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Integrity and Authenticity</a:t>
            </a:r>
          </a:p>
        </p:txBody>
      </p:sp>
      <p:sp>
        <p:nvSpPr>
          <p:cNvPr id="3" name="Text 0"/>
          <p:cNvSpPr>
            <a:spLocks noGrp="1"/>
          </p:cNvSpPr>
          <p:nvPr>
            <p:ph type="body" idx="100" hasCustomPrompt="1"/>
          </p:nvPr>
        </p:nvSpPr>
        <p:spPr>
          <a:xfrm>
            <a:off x="0" y="1131571"/>
            <a:ext cx="9144000" cy="386033"/>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MD5 and SHA (Cont.)</a:t>
            </a:r>
            <a:endParaRPr lang="en-US" dirty="0"/>
          </a:p>
        </p:txBody>
      </p:sp>
      <p:sp>
        <p:nvSpPr>
          <p:cNvPr id="5" name="Text 2"/>
          <p:cNvSpPr/>
          <p:nvPr/>
        </p:nvSpPr>
        <p:spPr>
          <a:xfrm>
            <a:off x="168179" y="1741263"/>
            <a:ext cx="8229600" cy="3790231"/>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There are four well-known hash functions:</a:t>
            </a:r>
            <a:endParaRPr lang="en-US" dirty="0">
              <a:cs typeface="Calibri" panose="020F0502020204030204"/>
            </a:endParaRPr>
          </a:p>
          <a:p>
            <a:pPr marL="742950" lvl="1" indent="-285750" algn="just">
              <a:buFont typeface="Arial"/>
              <a:buChar char="•"/>
            </a:pPr>
            <a:r>
              <a:rPr lang="en-US" sz="1400" b="1" dirty="0">
                <a:solidFill>
                  <a:srgbClr val="000000"/>
                </a:solidFill>
                <a:latin typeface="Arial"/>
                <a:cs typeface="Arial"/>
              </a:rPr>
              <a:t>MD5 with 128-bit digest</a:t>
            </a:r>
            <a:r>
              <a:rPr lang="en-US" sz="1400" dirty="0">
                <a:solidFill>
                  <a:srgbClr val="000000"/>
                </a:solidFill>
                <a:latin typeface="Arial"/>
                <a:cs typeface="Arial"/>
              </a:rPr>
              <a:t> - A one-way function that produces a 128-bit hashed message. It is a legacy algorithm and should be avoided and used only when no better alternatives are available. It is recommended that SHA-2 or SHA-3 be used instead.</a:t>
            </a:r>
            <a:endParaRPr lang="en-US" dirty="0">
              <a:solidFill>
                <a:srgbClr val="000000"/>
              </a:solidFill>
              <a:latin typeface="Calibri"/>
              <a:cs typeface="Calibri"/>
            </a:endParaRPr>
          </a:p>
          <a:p>
            <a:pPr marL="742950" lvl="1" indent="-285750" algn="just">
              <a:buFont typeface="Arial"/>
              <a:buChar char="•"/>
            </a:pPr>
            <a:endParaRPr lang="en-US" sz="1400" b="1" dirty="0">
              <a:solidFill>
                <a:srgbClr val="000000"/>
              </a:solidFill>
              <a:latin typeface="Arial"/>
              <a:cs typeface="Arial"/>
            </a:endParaRPr>
          </a:p>
          <a:p>
            <a:pPr marL="742950" lvl="1" indent="-285750" algn="just">
              <a:buFont typeface="Arial"/>
              <a:buChar char="•"/>
            </a:pPr>
            <a:r>
              <a:rPr lang="en-US" sz="1400" b="1" dirty="0">
                <a:solidFill>
                  <a:srgbClr val="000000"/>
                </a:solidFill>
                <a:latin typeface="Arial"/>
                <a:cs typeface="Arial"/>
              </a:rPr>
              <a:t>SHA-1</a:t>
            </a:r>
            <a:r>
              <a:rPr lang="en-US" sz="1400" dirty="0">
                <a:solidFill>
                  <a:srgbClr val="000000"/>
                </a:solidFill>
                <a:latin typeface="Arial"/>
                <a:cs typeface="Arial"/>
              </a:rPr>
              <a:t> – It is very similar to the MD5 hash functions. Several versions exist. It creates a 160-bit hashed message and is slightly slower than MD5. It has known flaws and is a legacy algorithm.</a:t>
            </a:r>
            <a:endParaRPr lang="en-US" dirty="0">
              <a:solidFill>
                <a:srgbClr val="000000"/>
              </a:solidFill>
              <a:latin typeface="Calibri"/>
              <a:cs typeface="Calibri"/>
            </a:endParaRPr>
          </a:p>
          <a:p>
            <a:pPr marL="742950" lvl="1" indent="-285750" algn="just">
              <a:buFont typeface="Arial"/>
              <a:buChar char="•"/>
            </a:pPr>
            <a:endParaRPr lang="en-US" sz="1400" b="1" dirty="0">
              <a:solidFill>
                <a:srgbClr val="000000"/>
              </a:solidFill>
              <a:latin typeface="Arial"/>
              <a:cs typeface="Arial"/>
            </a:endParaRPr>
          </a:p>
          <a:p>
            <a:pPr marL="742950" lvl="1" indent="-285750" algn="just">
              <a:buFont typeface="Arial"/>
              <a:buChar char="•"/>
            </a:pPr>
            <a:r>
              <a:rPr lang="en-US" sz="1400" b="1" dirty="0">
                <a:solidFill>
                  <a:srgbClr val="000000"/>
                </a:solidFill>
                <a:latin typeface="Arial"/>
                <a:cs typeface="Arial"/>
              </a:rPr>
              <a:t>SHA-2</a:t>
            </a:r>
            <a:r>
              <a:rPr lang="en-US" sz="1400" dirty="0">
                <a:solidFill>
                  <a:srgbClr val="000000"/>
                </a:solidFill>
                <a:latin typeface="Arial"/>
                <a:cs typeface="Arial"/>
              </a:rPr>
              <a:t> – It includes SHA-224 (224 bit), SHA-256 (256 bit), SHA-384 (384 bit), and SHA-512 (512 bit). If you are using SHA-2, then the SHA-256, SHA-384, and SHA-512 algorithms should be used whenever possible.</a:t>
            </a:r>
            <a:endParaRPr lang="en-US" dirty="0">
              <a:cs typeface="Calibri"/>
            </a:endParaRPr>
          </a:p>
          <a:p>
            <a:pPr marL="742950" lvl="1" indent="-285750" algn="just">
              <a:buFont typeface="Arial"/>
              <a:buChar char="•"/>
            </a:pPr>
            <a:endParaRPr lang="en-US" sz="1400" b="1" dirty="0">
              <a:solidFill>
                <a:srgbClr val="000000"/>
              </a:solidFill>
              <a:latin typeface="Arial"/>
              <a:cs typeface="Arial"/>
            </a:endParaRPr>
          </a:p>
          <a:p>
            <a:pPr marL="742950" lvl="1" indent="-285750" algn="just">
              <a:buFont typeface="Arial"/>
              <a:buChar char="•"/>
            </a:pPr>
            <a:r>
              <a:rPr lang="en-US" sz="1400" b="1" dirty="0">
                <a:solidFill>
                  <a:srgbClr val="000000"/>
                </a:solidFill>
                <a:latin typeface="Arial"/>
                <a:cs typeface="Arial"/>
              </a:rPr>
              <a:t>SHA-3</a:t>
            </a:r>
            <a:r>
              <a:rPr lang="en-US" sz="1400" dirty="0">
                <a:solidFill>
                  <a:srgbClr val="000000"/>
                </a:solidFill>
                <a:latin typeface="Arial"/>
                <a:cs typeface="Arial"/>
              </a:rPr>
              <a:t> – The newest hashing algorithm and an alternative and eventual replacement for the SHA-2 family of hashing algorithms. It includes SHA3-224 (224 bit), SHA3-256 (256 bit), SHA3-384 (384 bit), and SHA3-512 (512 bit). The SHA-3 family are next-generation algorithms and should be used whenever possible.</a:t>
            </a:r>
            <a:endParaRPr lang="en-US" dirty="0">
              <a:cs typeface="Calibri"/>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10</a:t>
            </a:fld>
            <a:endParaRPr lang="en-US"/>
          </a:p>
        </p:txBody>
      </p:sp>
    </p:spTree>
    <p:extLst>
      <p:ext uri="{BB962C8B-B14F-4D97-AF65-F5344CB8AC3E}">
        <p14:creationId xmlns:p14="http://schemas.microsoft.com/office/powerpoint/2010/main" val="2469326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Integrity and Authenticity</a:t>
            </a:r>
          </a:p>
        </p:txBody>
      </p:sp>
      <p:sp>
        <p:nvSpPr>
          <p:cNvPr id="3" name="Text 0"/>
          <p:cNvSpPr>
            <a:spLocks noGrp="1"/>
          </p:cNvSpPr>
          <p:nvPr>
            <p:ph type="body" idx="100" hasCustomPrompt="1"/>
          </p:nvPr>
        </p:nvSpPr>
        <p:spPr>
          <a:xfrm>
            <a:off x="0" y="1131571"/>
            <a:ext cx="9144000" cy="332117"/>
          </a:xfrm>
          <a:prstGeom prst="rect">
            <a:avLst/>
          </a:prstGeom>
          <a:noFill/>
          <a:ln/>
        </p:spPr>
        <p:txBody>
          <a:bodyPr wrap="square" rtlCol="0" anchor="t"/>
          <a:lstStyle/>
          <a:p>
            <a:r>
              <a:rPr lang="en-US" dirty="0"/>
              <a:t>Origin Authentication</a:t>
            </a:r>
          </a:p>
        </p:txBody>
      </p:sp>
      <p:sp>
        <p:nvSpPr>
          <p:cNvPr id="5" name="Text 2"/>
          <p:cNvSpPr/>
          <p:nvPr/>
        </p:nvSpPr>
        <p:spPr>
          <a:xfrm>
            <a:off x="242723" y="1622805"/>
            <a:ext cx="8585752" cy="1056237"/>
          </a:xfrm>
          <a:prstGeom prst="rect">
            <a:avLst/>
          </a:prstGeom>
          <a:noFill/>
          <a:ln/>
        </p:spPr>
        <p:txBody>
          <a:bodyPr wrap="square" lIns="91440" tIns="45720" rIns="91440" bIns="45720" rtlCol="0" anchor="t"/>
          <a:lstStyle/>
          <a:p>
            <a:pPr marL="285750" indent="-285750" algn="just">
              <a:buFont typeface="Arial,Sans-Serif"/>
              <a:buChar char="•"/>
            </a:pPr>
            <a:r>
              <a:rPr lang="en-US" sz="1400" dirty="0">
                <a:solidFill>
                  <a:srgbClr val="000000"/>
                </a:solidFill>
                <a:latin typeface="Arial"/>
                <a:cs typeface="Arial"/>
              </a:rPr>
              <a:t>Use a keyed-hash message authentication code (HMAC) to add origin authentication and integrity assurance. </a:t>
            </a:r>
            <a:endParaRPr lang="en-US" sz="1400" dirty="0">
              <a:solidFill>
                <a:srgbClr val="000000"/>
              </a:solidFill>
              <a:latin typeface="Calibri" panose="020F0502020204030204"/>
              <a:cs typeface="Calibri" panose="020F0502020204030204"/>
            </a:endParaRPr>
          </a:p>
          <a:p>
            <a:pPr marL="285750" indent="-285750" algn="just">
              <a:buFont typeface="Arial,Sans-Serif"/>
              <a:buChar char="•"/>
            </a:pPr>
            <a:endParaRPr lang="en-US" sz="1400" dirty="0">
              <a:solidFill>
                <a:srgbClr val="000000"/>
              </a:solidFill>
              <a:latin typeface="Arial"/>
              <a:cs typeface="Arial"/>
            </a:endParaRPr>
          </a:p>
          <a:p>
            <a:pPr marL="285750" indent="-285750" algn="just">
              <a:buFont typeface="Arial,Sans-Serif"/>
              <a:buChar char="•"/>
            </a:pPr>
            <a:r>
              <a:rPr lang="en-US" sz="1400" dirty="0">
                <a:solidFill>
                  <a:srgbClr val="000000"/>
                </a:solidFill>
                <a:latin typeface="Arial"/>
                <a:cs typeface="Arial"/>
              </a:rPr>
              <a:t>HMAC uses an additional secret key as input to the hash function.</a:t>
            </a:r>
            <a:endParaRPr lang="en-US" sz="1400" dirty="0">
              <a:ea typeface="+mn-lt"/>
              <a:cs typeface="+mn-lt"/>
            </a:endParaRPr>
          </a:p>
          <a:p>
            <a:pPr algn="just"/>
            <a:endParaRPr lang="en-US" sz="1400" b="1" dirty="0">
              <a:solidFill>
                <a:srgbClr val="000000"/>
              </a:solidFill>
              <a:latin typeface="Arial"/>
              <a:cs typeface="Arial"/>
            </a:endParaRPr>
          </a:p>
          <a:p>
            <a:pPr algn="just"/>
            <a:endParaRPr lang="en-US" sz="1400" dirty="0">
              <a:latin typeface="Arial"/>
              <a:ea typeface="Calibri"/>
              <a:cs typeface="Arial"/>
            </a:endParaRPr>
          </a:p>
        </p:txBody>
      </p:sp>
      <p:sp>
        <p:nvSpPr>
          <p:cNvPr id="6" name="CaixaDeTexto 5">
            <a:extLst>
              <a:ext uri="{FF2B5EF4-FFF2-40B4-BE49-F238E27FC236}">
                <a16:creationId xmlns:a16="http://schemas.microsoft.com/office/drawing/2014/main" id="{18DC352B-10BE-51E1-2463-4A3F51238DE5}"/>
              </a:ext>
            </a:extLst>
          </p:cNvPr>
          <p:cNvSpPr txBox="1"/>
          <p:nvPr/>
        </p:nvSpPr>
        <p:spPr>
          <a:xfrm>
            <a:off x="244048" y="2817672"/>
            <a:ext cx="5702385" cy="26130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Sans-Serif"/>
              <a:buChar char="•"/>
            </a:pPr>
            <a:r>
              <a:rPr lang="en-US" sz="1400" b="1" dirty="0">
                <a:latin typeface="Arial"/>
                <a:cs typeface="Arial"/>
              </a:rPr>
              <a:t>HMAC Hashing Algorithm</a:t>
            </a:r>
            <a:endParaRPr lang="en-US" sz="1400" dirty="0">
              <a:latin typeface="Arial"/>
              <a:cs typeface="Calibri" panose="020F0502020204030204"/>
            </a:endParaRPr>
          </a:p>
          <a:p>
            <a:pPr marL="742950" lvl="1" indent="-285750" algn="just">
              <a:buFont typeface="Arial,Sans-Serif"/>
              <a:buChar char="•"/>
            </a:pPr>
            <a:r>
              <a:rPr lang="en-US" sz="1400" dirty="0">
                <a:latin typeface="Arial"/>
                <a:cs typeface="Arial"/>
              </a:rPr>
              <a:t>An HMAC is calculated using any cryptographic algorithm that combines a cryptographic hash function with a secret key. </a:t>
            </a:r>
            <a:endParaRPr lang="en-US" sz="1400" dirty="0">
              <a:latin typeface="Arial"/>
              <a:ea typeface="+mn-lt"/>
              <a:cs typeface="+mn-lt"/>
            </a:endParaRPr>
          </a:p>
          <a:p>
            <a:pPr lvl="1" algn="just"/>
            <a:endParaRPr lang="en-US" sz="1400" dirty="0">
              <a:latin typeface="Arial"/>
              <a:ea typeface="+mn-lt"/>
              <a:cs typeface="+mn-lt"/>
            </a:endParaRPr>
          </a:p>
          <a:p>
            <a:pPr marL="742950" lvl="1" indent="-285750" algn="just">
              <a:buFont typeface="Arial,Sans-Serif"/>
              <a:buChar char="•"/>
            </a:pPr>
            <a:r>
              <a:rPr lang="en-US" sz="1400" dirty="0">
                <a:latin typeface="Arial"/>
                <a:cs typeface="Arial"/>
              </a:rPr>
              <a:t>Only the sender and the receiver know the secret key, and the output of the hash function now depends on the input data and the secret key. </a:t>
            </a:r>
            <a:endParaRPr lang="en-US" sz="1400" dirty="0">
              <a:latin typeface="Calibri" panose="020F0502020204030204"/>
              <a:cs typeface="Calibri" panose="020F0502020204030204"/>
            </a:endParaRPr>
          </a:p>
          <a:p>
            <a:pPr marL="742950" lvl="1" indent="-285750" algn="just">
              <a:buFont typeface="Arial,Sans-Serif"/>
              <a:buChar char="•"/>
            </a:pPr>
            <a:endParaRPr lang="en-US" sz="1400" dirty="0">
              <a:latin typeface="Arial"/>
              <a:cs typeface="Arial"/>
            </a:endParaRPr>
          </a:p>
          <a:p>
            <a:pPr marL="742950" lvl="1" indent="-285750" algn="just">
              <a:buFont typeface="Arial,Sans-Serif"/>
              <a:buChar char="•"/>
            </a:pPr>
            <a:r>
              <a:rPr lang="en-US" sz="1400" dirty="0">
                <a:latin typeface="Arial"/>
                <a:cs typeface="Arial"/>
              </a:rPr>
              <a:t>If two parties share a secret key and use HMAC functions for authentication, a properly constructed HMAC digest of a message that a party has received indicates that the other party was the originator of the message. </a:t>
            </a:r>
            <a:endParaRPr lang="en-US" sz="1400" dirty="0">
              <a:ea typeface="+mn-lt"/>
              <a:cs typeface="+mn-lt"/>
            </a:endParaRPr>
          </a:p>
        </p:txBody>
      </p:sp>
      <p:pic>
        <p:nvPicPr>
          <p:cNvPr id="4" name="Picture 5" descr="A picture containing graphical user interface&#10;&#10;Description automatically generated">
            <a:extLst>
              <a:ext uri="{FF2B5EF4-FFF2-40B4-BE49-F238E27FC236}">
                <a16:creationId xmlns:a16="http://schemas.microsoft.com/office/drawing/2014/main" id="{D09D9EE7-4657-0492-A1C9-0F06BBCEAE7E}"/>
              </a:ext>
            </a:extLst>
          </p:cNvPr>
          <p:cNvPicPr>
            <a:picLocks noChangeAspect="1"/>
          </p:cNvPicPr>
          <p:nvPr/>
        </p:nvPicPr>
        <p:blipFill rotWithShape="1">
          <a:blip r:embed="rId3"/>
          <a:srcRect l="45336" t="38530" r="24574" b="15233"/>
          <a:stretch/>
        </p:blipFill>
        <p:spPr>
          <a:xfrm>
            <a:off x="5950942" y="3011158"/>
            <a:ext cx="3046069" cy="2615748"/>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11</a:t>
            </a:fld>
            <a:endParaRPr lang="en-US"/>
          </a:p>
        </p:txBody>
      </p:sp>
    </p:spTree>
    <p:extLst>
      <p:ext uri="{BB962C8B-B14F-4D97-AF65-F5344CB8AC3E}">
        <p14:creationId xmlns:p14="http://schemas.microsoft.com/office/powerpoint/2010/main" val="3532425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Integrity and Authenticity</a:t>
            </a:r>
          </a:p>
        </p:txBody>
      </p:sp>
      <p:sp>
        <p:nvSpPr>
          <p:cNvPr id="3" name="Text 0"/>
          <p:cNvSpPr>
            <a:spLocks noGrp="1"/>
          </p:cNvSpPr>
          <p:nvPr>
            <p:ph type="body" idx="100" hasCustomPrompt="1"/>
          </p:nvPr>
        </p:nvSpPr>
        <p:spPr>
          <a:xfrm>
            <a:off x="0" y="1131571"/>
            <a:ext cx="9144000" cy="450731"/>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Origin Authentication (Cont.)</a:t>
            </a:r>
            <a:endParaRPr lang="en-US" dirty="0"/>
          </a:p>
        </p:txBody>
      </p:sp>
      <p:sp>
        <p:nvSpPr>
          <p:cNvPr id="5" name="Text 2"/>
          <p:cNvSpPr/>
          <p:nvPr/>
        </p:nvSpPr>
        <p:spPr>
          <a:xfrm>
            <a:off x="358680" y="2399559"/>
            <a:ext cx="4634948" cy="2061978"/>
          </a:xfrm>
          <a:prstGeom prst="rect">
            <a:avLst/>
          </a:prstGeom>
          <a:noFill/>
          <a:ln/>
        </p:spPr>
        <p:txBody>
          <a:bodyPr wrap="square" lIns="91440" tIns="45720" rIns="91440" bIns="45720" rtlCol="0" anchor="t"/>
          <a:lstStyle/>
          <a:p>
            <a:pPr marL="285750" indent="-285750" algn="just">
              <a:buFont typeface="Arial"/>
              <a:buChar char="•"/>
            </a:pPr>
            <a:r>
              <a:rPr lang="en-US" sz="1400" b="1" dirty="0">
                <a:solidFill>
                  <a:srgbClr val="000000"/>
                </a:solidFill>
                <a:latin typeface="Arial"/>
                <a:cs typeface="Arial"/>
              </a:rPr>
              <a:t>Creating the HMAC Value</a:t>
            </a:r>
            <a:endParaRPr lang="en-US" dirty="0">
              <a:solidFill>
                <a:srgbClr val="000000"/>
              </a:solidFill>
              <a:latin typeface="Calibri" panose="020F0502020204030204"/>
              <a:cs typeface="Calibri" panose="020F0502020204030204"/>
            </a:endParaRPr>
          </a:p>
          <a:p>
            <a:pPr algn="just"/>
            <a:endParaRPr lang="en-US" sz="1400" b="1" dirty="0">
              <a:solidFill>
                <a:srgbClr val="000000"/>
              </a:solidFill>
              <a:latin typeface="Arial"/>
              <a:cs typeface="Arial"/>
            </a:endParaRPr>
          </a:p>
          <a:p>
            <a:pPr marL="742950" lvl="1" indent="-285750" algn="just">
              <a:buFont typeface="Arial"/>
              <a:buChar char="•"/>
            </a:pPr>
            <a:r>
              <a:rPr lang="en-US" sz="1400" dirty="0">
                <a:solidFill>
                  <a:srgbClr val="000000"/>
                </a:solidFill>
                <a:latin typeface="Arial"/>
                <a:cs typeface="Arial"/>
              </a:rPr>
              <a:t>The sending device inputs data (such as Terry Smith’s pay of $100 and the secret key) into the hashing algorithm and calculates the fixed-length HMAC digest. </a:t>
            </a:r>
            <a:endParaRPr lang="en-US" dirty="0">
              <a:solidFill>
                <a:srgbClr val="000000"/>
              </a:solidFill>
              <a:latin typeface="Calibri" panose="020F0502020204030204"/>
              <a:cs typeface="Calibri" panose="020F0502020204030204"/>
            </a:endParaRPr>
          </a:p>
          <a:p>
            <a:pPr marL="742950" lvl="1" indent="-285750" algn="just">
              <a:buFont typeface="Arial"/>
              <a:buChar char="•"/>
            </a:pPr>
            <a:endParaRPr lang="en-US" sz="1400" dirty="0">
              <a:solidFill>
                <a:srgbClr val="000000"/>
              </a:solidFill>
              <a:latin typeface="Arial"/>
              <a:cs typeface="Arial"/>
            </a:endParaRPr>
          </a:p>
          <a:p>
            <a:pPr marL="742950" lvl="1" indent="-285750" algn="just">
              <a:buFont typeface="Arial"/>
              <a:buChar char="•"/>
            </a:pPr>
            <a:r>
              <a:rPr lang="en-US" sz="1400" dirty="0">
                <a:solidFill>
                  <a:srgbClr val="000000"/>
                </a:solidFill>
                <a:latin typeface="Arial"/>
                <a:cs typeface="Arial"/>
              </a:rPr>
              <a:t>This authenticated digest is then attached to the message and sent to the receiver.</a:t>
            </a:r>
            <a:endParaRPr lang="en-US" dirty="0">
              <a:ea typeface="Calibri" panose="020F0502020204030204"/>
              <a:cs typeface="Calibri" panose="020F0502020204030204"/>
            </a:endParaRPr>
          </a:p>
        </p:txBody>
      </p:sp>
      <p:pic>
        <p:nvPicPr>
          <p:cNvPr id="6" name="Picture 6" descr="Graphical user interface, application&#10;&#10;Description automatically generated">
            <a:extLst>
              <a:ext uri="{FF2B5EF4-FFF2-40B4-BE49-F238E27FC236}">
                <a16:creationId xmlns:a16="http://schemas.microsoft.com/office/drawing/2014/main" id="{AF27815E-D22E-99A6-605D-B71710268B79}"/>
              </a:ext>
            </a:extLst>
          </p:cNvPr>
          <p:cNvPicPr>
            <a:picLocks noChangeAspect="1"/>
          </p:cNvPicPr>
          <p:nvPr/>
        </p:nvPicPr>
        <p:blipFill rotWithShape="1">
          <a:blip r:embed="rId3"/>
          <a:srcRect l="37622" t="24835" r="19662" b="8649"/>
          <a:stretch/>
        </p:blipFill>
        <p:spPr>
          <a:xfrm>
            <a:off x="5256721" y="2035874"/>
            <a:ext cx="3213178" cy="2781001"/>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12</a:t>
            </a:fld>
            <a:endParaRPr lang="en-US"/>
          </a:p>
        </p:txBody>
      </p:sp>
    </p:spTree>
    <p:extLst>
      <p:ext uri="{BB962C8B-B14F-4D97-AF65-F5344CB8AC3E}">
        <p14:creationId xmlns:p14="http://schemas.microsoft.com/office/powerpoint/2010/main" val="2354142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Integrity and Authenticity</a:t>
            </a:r>
          </a:p>
        </p:txBody>
      </p:sp>
      <p:sp>
        <p:nvSpPr>
          <p:cNvPr id="3" name="Text 0"/>
          <p:cNvSpPr>
            <a:spLocks noGrp="1"/>
          </p:cNvSpPr>
          <p:nvPr>
            <p:ph type="body" idx="100" hasCustomPrompt="1"/>
          </p:nvPr>
        </p:nvSpPr>
        <p:spPr>
          <a:xfrm>
            <a:off x="0" y="1131570"/>
            <a:ext cx="9144000" cy="418382"/>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Origin Authentication (Cont.)</a:t>
            </a:r>
            <a:endParaRPr lang="en-US" dirty="0"/>
          </a:p>
        </p:txBody>
      </p:sp>
      <p:sp>
        <p:nvSpPr>
          <p:cNvPr id="5" name="Text 2"/>
          <p:cNvSpPr/>
          <p:nvPr/>
        </p:nvSpPr>
        <p:spPr>
          <a:xfrm>
            <a:off x="3439810" y="2008024"/>
            <a:ext cx="5380383" cy="3394072"/>
          </a:xfrm>
          <a:prstGeom prst="rect">
            <a:avLst/>
          </a:prstGeom>
          <a:noFill/>
          <a:ln/>
        </p:spPr>
        <p:txBody>
          <a:bodyPr wrap="square" lIns="91440" tIns="45720" rIns="91440" bIns="45720" rtlCol="0" anchor="t"/>
          <a:lstStyle/>
          <a:p>
            <a:pPr marL="285750" indent="-285750" algn="just">
              <a:buFont typeface="Arial"/>
              <a:buChar char="•"/>
            </a:pPr>
            <a:r>
              <a:rPr lang="en-US" sz="1400" b="1" dirty="0">
                <a:solidFill>
                  <a:srgbClr val="000000"/>
                </a:solidFill>
                <a:latin typeface="Arial"/>
                <a:cs typeface="Arial"/>
              </a:rPr>
              <a:t>Verifying the HMAC Value</a:t>
            </a:r>
            <a:endParaRPr lang="en-US" sz="1400" dirty="0">
              <a:solidFill>
                <a:srgbClr val="000000"/>
              </a:solidFill>
              <a:latin typeface="Arial"/>
              <a:cs typeface="Arial"/>
            </a:endParaRPr>
          </a:p>
          <a:p>
            <a:pPr marL="742950" lvl="1" indent="-285750" algn="just">
              <a:buFont typeface="Arial"/>
              <a:buChar char="•"/>
            </a:pPr>
            <a:r>
              <a:rPr lang="en-US" sz="1400" dirty="0">
                <a:solidFill>
                  <a:srgbClr val="000000"/>
                </a:solidFill>
                <a:latin typeface="Arial"/>
                <a:cs typeface="Arial"/>
              </a:rPr>
              <a:t>The receiving device removes the digest from the message and uses the plaintext message with its secret key as input into the same hashing function. </a:t>
            </a:r>
          </a:p>
          <a:p>
            <a:pPr marL="742950" lvl="1" indent="-285750" algn="just">
              <a:buFont typeface="Arial"/>
              <a:buChar char="•"/>
            </a:pPr>
            <a:endParaRPr lang="en-US" sz="1400" dirty="0">
              <a:solidFill>
                <a:srgbClr val="000000"/>
              </a:solidFill>
              <a:latin typeface="Arial"/>
              <a:cs typeface="Arial"/>
            </a:endParaRPr>
          </a:p>
          <a:p>
            <a:pPr marL="742950" lvl="1" indent="-285750" algn="just">
              <a:buFont typeface="Arial"/>
              <a:buChar char="•"/>
            </a:pPr>
            <a:r>
              <a:rPr lang="en-US" sz="1400" dirty="0">
                <a:solidFill>
                  <a:srgbClr val="000000"/>
                </a:solidFill>
                <a:latin typeface="Arial"/>
                <a:cs typeface="Arial"/>
              </a:rPr>
              <a:t>If the digest that is calculated by the receiving device is equal to the digest that was sent, the message has not been altered.</a:t>
            </a:r>
          </a:p>
          <a:p>
            <a:pPr marL="742950" lvl="1" indent="-285750" algn="just">
              <a:buFont typeface="Arial"/>
              <a:buChar char="•"/>
            </a:pPr>
            <a:endParaRPr lang="en-US" sz="1400" dirty="0">
              <a:latin typeface="Arial"/>
              <a:ea typeface="Calibri" panose="020F0502020204030204"/>
              <a:cs typeface="Arial"/>
            </a:endParaRPr>
          </a:p>
          <a:p>
            <a:pPr marL="742950" lvl="1" indent="-285750" algn="just">
              <a:buFont typeface="Arial"/>
              <a:buChar char="•"/>
            </a:pPr>
            <a:r>
              <a:rPr lang="en-US" sz="1400" dirty="0">
                <a:latin typeface="Arial"/>
                <a:ea typeface="Calibri" panose="020F0502020204030204"/>
                <a:cs typeface="Arial"/>
              </a:rPr>
              <a:t>Additionally, the origin of the message is authenticated because only the sender possesses a copy of the shared secret key. </a:t>
            </a:r>
          </a:p>
          <a:p>
            <a:pPr marL="742950" lvl="1" indent="-285750" algn="just">
              <a:buFont typeface="Arial"/>
              <a:buChar char="•"/>
            </a:pPr>
            <a:endParaRPr lang="en-US" sz="1400" dirty="0">
              <a:latin typeface="Arial"/>
              <a:ea typeface="Calibri" panose="020F0502020204030204"/>
              <a:cs typeface="Arial"/>
            </a:endParaRPr>
          </a:p>
          <a:p>
            <a:pPr marL="742950" lvl="1" indent="-285750" algn="just">
              <a:buFont typeface="Arial"/>
              <a:buChar char="•"/>
            </a:pPr>
            <a:r>
              <a:rPr lang="en-US" sz="1400" dirty="0">
                <a:latin typeface="Arial"/>
                <a:ea typeface="Calibri" panose="020F0502020204030204"/>
                <a:cs typeface="Arial"/>
              </a:rPr>
              <a:t>The HMAC function has ensured the authenticity of the message.</a:t>
            </a:r>
          </a:p>
        </p:txBody>
      </p:sp>
      <p:pic>
        <p:nvPicPr>
          <p:cNvPr id="6" name="Picture 6" descr="Chart, diagram, funnel chart&#10;&#10;Description automatically generated">
            <a:extLst>
              <a:ext uri="{FF2B5EF4-FFF2-40B4-BE49-F238E27FC236}">
                <a16:creationId xmlns:a16="http://schemas.microsoft.com/office/drawing/2014/main" id="{20BC2B9F-1682-80B0-C886-08882ECFEE0D}"/>
              </a:ext>
            </a:extLst>
          </p:cNvPr>
          <p:cNvPicPr>
            <a:picLocks noChangeAspect="1"/>
          </p:cNvPicPr>
          <p:nvPr/>
        </p:nvPicPr>
        <p:blipFill>
          <a:blip r:embed="rId3"/>
          <a:stretch>
            <a:fillRect/>
          </a:stretch>
        </p:blipFill>
        <p:spPr>
          <a:xfrm>
            <a:off x="232996" y="2220695"/>
            <a:ext cx="3160834" cy="2636418"/>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13</a:t>
            </a:fld>
            <a:endParaRPr lang="en-US"/>
          </a:p>
        </p:txBody>
      </p:sp>
    </p:spTree>
    <p:extLst>
      <p:ext uri="{BB962C8B-B14F-4D97-AF65-F5344CB8AC3E}">
        <p14:creationId xmlns:p14="http://schemas.microsoft.com/office/powerpoint/2010/main" val="2506590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Integrity and Authenticity</a:t>
            </a:r>
          </a:p>
        </p:txBody>
      </p:sp>
      <p:sp>
        <p:nvSpPr>
          <p:cNvPr id="3" name="Text 0"/>
          <p:cNvSpPr>
            <a:spLocks noGrp="1"/>
          </p:cNvSpPr>
          <p:nvPr>
            <p:ph type="body" idx="100" hasCustomPrompt="1"/>
          </p:nvPr>
        </p:nvSpPr>
        <p:spPr>
          <a:xfrm>
            <a:off x="0" y="1131571"/>
            <a:ext cx="9144000" cy="450731"/>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Origin Authentication (Cont.)</a:t>
            </a:r>
            <a:endParaRPr lang="en-US" dirty="0"/>
          </a:p>
        </p:txBody>
      </p:sp>
      <p:sp>
        <p:nvSpPr>
          <p:cNvPr id="5" name="Text 2"/>
          <p:cNvSpPr/>
          <p:nvPr/>
        </p:nvSpPr>
        <p:spPr>
          <a:xfrm>
            <a:off x="400092" y="1740879"/>
            <a:ext cx="8229600" cy="1806156"/>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The figure shows how HMACs are used by Cisco routers that are configured to use Open Shortest Path First (OSPF) routing authentication.</a:t>
            </a:r>
            <a:endParaRPr lang="en-US" dirty="0">
              <a:ea typeface="Calibri" panose="020F0502020204030204"/>
              <a:cs typeface="Calibri" panose="020F0502020204030204"/>
            </a:endParaRPr>
          </a:p>
          <a:p>
            <a:pPr algn="just"/>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R1 is sending a link state update (LSU) regarding a route to network 10.2.0.0/16:</a:t>
            </a:r>
            <a:endParaRPr lang="en-US" dirty="0">
              <a:ea typeface="Calibri" panose="020F0502020204030204"/>
              <a:cs typeface="Calibri" panose="020F0502020204030204"/>
            </a:endParaRPr>
          </a:p>
          <a:p>
            <a:pPr marL="800100" lvl="1" indent="-342900" algn="just">
              <a:buAutoNum type="arabicPeriod"/>
            </a:pPr>
            <a:r>
              <a:rPr lang="en-US" sz="1400" dirty="0">
                <a:solidFill>
                  <a:srgbClr val="000000"/>
                </a:solidFill>
                <a:latin typeface="Arial"/>
                <a:cs typeface="Arial"/>
              </a:rPr>
              <a:t>R1 calculates the hash value using the LSU message and the secret key.</a:t>
            </a:r>
            <a:endParaRPr lang="en-US" dirty="0">
              <a:solidFill>
                <a:srgbClr val="000000"/>
              </a:solidFill>
              <a:latin typeface="Calibri" panose="020F0502020204030204"/>
              <a:cs typeface="Calibri"/>
            </a:endParaRPr>
          </a:p>
          <a:p>
            <a:pPr marL="800100" lvl="1" indent="-342900" algn="just">
              <a:buAutoNum type="arabicPeriod"/>
            </a:pPr>
            <a:r>
              <a:rPr lang="en-US" sz="1400" dirty="0">
                <a:solidFill>
                  <a:srgbClr val="000000"/>
                </a:solidFill>
                <a:latin typeface="Arial"/>
                <a:cs typeface="Arial"/>
              </a:rPr>
              <a:t>The resulting hash value is sent with the LSU to R2.</a:t>
            </a:r>
            <a:endParaRPr lang="en-US" dirty="0">
              <a:solidFill>
                <a:srgbClr val="000000"/>
              </a:solidFill>
              <a:latin typeface="Calibri" panose="020F0502020204030204"/>
              <a:cs typeface="Calibri"/>
            </a:endParaRPr>
          </a:p>
          <a:p>
            <a:pPr marL="800100" lvl="1" indent="-342900" algn="just">
              <a:buAutoNum type="arabicPeriod"/>
            </a:pPr>
            <a:r>
              <a:rPr lang="en-US" sz="1400" dirty="0">
                <a:solidFill>
                  <a:srgbClr val="000000"/>
                </a:solidFill>
                <a:latin typeface="Arial"/>
                <a:cs typeface="Arial"/>
              </a:rPr>
              <a:t>R2 calculates the hash value using the LSU and its secret key. R2 accepts the update if the hash values match. If they do not match, R2 discards the update.</a:t>
            </a:r>
            <a:endParaRPr lang="en-US" dirty="0">
              <a:cs typeface="Calibri"/>
            </a:endParaRPr>
          </a:p>
          <a:p>
            <a:pPr algn="just"/>
            <a:endParaRPr lang="en-US" sz="1400" dirty="0">
              <a:latin typeface="Arial"/>
              <a:cs typeface="Arial"/>
            </a:endParaRPr>
          </a:p>
        </p:txBody>
      </p:sp>
      <p:pic>
        <p:nvPicPr>
          <p:cNvPr id="6" name="Picture 6">
            <a:extLst>
              <a:ext uri="{FF2B5EF4-FFF2-40B4-BE49-F238E27FC236}">
                <a16:creationId xmlns:a16="http://schemas.microsoft.com/office/drawing/2014/main" id="{FD22A04F-E5EC-BE45-5E90-61732CC08CE9}"/>
              </a:ext>
            </a:extLst>
          </p:cNvPr>
          <p:cNvPicPr>
            <a:picLocks noChangeAspect="1"/>
          </p:cNvPicPr>
          <p:nvPr/>
        </p:nvPicPr>
        <p:blipFill rotWithShape="1">
          <a:blip r:embed="rId3"/>
          <a:srcRect l="35575" t="25913" r="12937" b="12823"/>
          <a:stretch/>
        </p:blipFill>
        <p:spPr>
          <a:xfrm>
            <a:off x="2689521" y="3645226"/>
            <a:ext cx="2990088" cy="1967848"/>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14</a:t>
            </a:fld>
            <a:endParaRPr lang="en-US"/>
          </a:p>
        </p:txBody>
      </p:sp>
    </p:spTree>
    <p:extLst>
      <p:ext uri="{BB962C8B-B14F-4D97-AF65-F5344CB8AC3E}">
        <p14:creationId xmlns:p14="http://schemas.microsoft.com/office/powerpoint/2010/main" val="2477777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Using Hashes</a:t>
            </a:r>
          </a:p>
        </p:txBody>
      </p:sp>
      <p:sp>
        <p:nvSpPr>
          <p:cNvPr id="3" name="Text 0"/>
          <p:cNvSpPr>
            <a:spLocks noGrp="1"/>
          </p:cNvSpPr>
          <p:nvPr>
            <p:ph type="body" idx="100" hasCustomPrompt="1"/>
          </p:nvPr>
        </p:nvSpPr>
        <p:spPr>
          <a:xfrm>
            <a:off x="0" y="1131570"/>
            <a:ext cx="9144000" cy="353684"/>
          </a:xfrm>
          <a:prstGeom prst="rect">
            <a:avLst/>
          </a:prstGeom>
          <a:noFill/>
          <a:ln/>
        </p:spPr>
        <p:txBody>
          <a:bodyPr wrap="square" rtlCol="0" anchor="t"/>
          <a:lstStyle/>
          <a:p>
            <a:r>
              <a:rPr lang="en-US" dirty="0"/>
              <a:t>Hashing Files and Digital Media</a:t>
            </a:r>
          </a:p>
        </p:txBody>
      </p:sp>
      <p:sp>
        <p:nvSpPr>
          <p:cNvPr id="5" name="Text 2"/>
          <p:cNvSpPr/>
          <p:nvPr/>
        </p:nvSpPr>
        <p:spPr>
          <a:xfrm>
            <a:off x="205689" y="1835983"/>
            <a:ext cx="4366311" cy="3522063"/>
          </a:xfrm>
          <a:prstGeom prst="rect">
            <a:avLst/>
          </a:prstGeom>
          <a:noFill/>
          <a:ln/>
        </p:spPr>
        <p:txBody>
          <a:bodyPr wrap="square" lIns="91440" tIns="45720" rIns="91440" bIns="45720" rtlCol="0" anchor="t"/>
          <a:lstStyle/>
          <a:p>
            <a:pPr marL="285750" indent="-285750" algn="just">
              <a:lnSpc>
                <a:spcPts val="2000"/>
              </a:lnSpc>
              <a:buFont typeface="Arial,Sans-Serif"/>
              <a:buChar char="•"/>
            </a:pPr>
            <a:r>
              <a:rPr lang="en-US" sz="1400" dirty="0">
                <a:solidFill>
                  <a:srgbClr val="000000"/>
                </a:solidFill>
                <a:latin typeface="Arial"/>
                <a:cs typeface="Arial"/>
              </a:rPr>
              <a:t>Integrity ensures that data and information is complete and unaltered at the time of its acquisition. </a:t>
            </a:r>
            <a:endParaRPr lang="en-US" sz="1400" dirty="0">
              <a:solidFill>
                <a:srgbClr val="000000"/>
              </a:solidFill>
              <a:latin typeface="Calibri" panose="020F0502020204030204"/>
              <a:cs typeface="Calibri" panose="020F0502020204030204"/>
            </a:endParaRPr>
          </a:p>
          <a:p>
            <a:pPr marL="285750" indent="-285750" algn="just">
              <a:lnSpc>
                <a:spcPts val="2000"/>
              </a:lnSpc>
              <a:buFont typeface="Arial,Sans-Serif"/>
              <a:buChar char="•"/>
            </a:pPr>
            <a:endParaRPr lang="en-US" sz="1400" dirty="0">
              <a:solidFill>
                <a:srgbClr val="000000"/>
              </a:solidFill>
              <a:latin typeface="Arial"/>
              <a:cs typeface="Arial"/>
            </a:endParaRPr>
          </a:p>
          <a:p>
            <a:pPr marL="285750" indent="-285750" algn="just">
              <a:lnSpc>
                <a:spcPts val="2000"/>
              </a:lnSpc>
              <a:buFont typeface="Arial"/>
              <a:buChar char="•"/>
            </a:pPr>
            <a:r>
              <a:rPr lang="en-US" sz="1400" dirty="0">
                <a:solidFill>
                  <a:srgbClr val="000000"/>
                </a:solidFill>
                <a:latin typeface="Arial"/>
                <a:cs typeface="Arial"/>
              </a:rPr>
              <a:t>To verify the integrity of all Cisco IOS images, Cisco provides MD5 and SHA checksums at its Download Software portal. </a:t>
            </a:r>
            <a:endParaRPr lang="en-US" dirty="0">
              <a:solidFill>
                <a:srgbClr val="000000"/>
              </a:solidFill>
              <a:latin typeface="Calibri" panose="020F0502020204030204"/>
              <a:cs typeface="Calibri" panose="020F0502020204030204"/>
            </a:endParaRPr>
          </a:p>
          <a:p>
            <a:pPr marL="285750" indent="-285750" algn="just">
              <a:lnSpc>
                <a:spcPts val="2000"/>
              </a:lnSpc>
              <a:buFont typeface="Arial"/>
              <a:buChar char="•"/>
            </a:pPr>
            <a:endParaRPr lang="en-US" sz="1400" dirty="0">
              <a:solidFill>
                <a:srgbClr val="000000"/>
              </a:solidFill>
              <a:latin typeface="Arial"/>
              <a:cs typeface="Arial"/>
            </a:endParaRPr>
          </a:p>
          <a:p>
            <a:pPr marL="285750" indent="-285750" algn="just">
              <a:lnSpc>
                <a:spcPts val="2000"/>
              </a:lnSpc>
              <a:buFont typeface="Arial"/>
              <a:buChar char="•"/>
            </a:pPr>
            <a:r>
              <a:rPr lang="en-US" sz="1400" dirty="0">
                <a:solidFill>
                  <a:srgbClr val="000000"/>
                </a:solidFill>
                <a:latin typeface="Arial"/>
                <a:cs typeface="Arial"/>
              </a:rPr>
              <a:t>The user can make a comparison of this MD5 digest against the MD5 digest of a Cisco IOS image installed on a device and can feel confident that no one has tampered with or modified the Cisco IOS image file.</a:t>
            </a:r>
            <a:endParaRPr lang="en-US" dirty="0">
              <a:ea typeface="Calibri" panose="020F0502020204030204"/>
              <a:cs typeface="Calibri" panose="020F0502020204030204"/>
            </a:endParaRPr>
          </a:p>
        </p:txBody>
      </p:sp>
      <p:pic>
        <p:nvPicPr>
          <p:cNvPr id="4" name="Picture 5" descr="Graphical user interface, text, application&#10;&#10;Description automatically generated">
            <a:extLst>
              <a:ext uri="{FF2B5EF4-FFF2-40B4-BE49-F238E27FC236}">
                <a16:creationId xmlns:a16="http://schemas.microsoft.com/office/drawing/2014/main" id="{41527A69-A053-A560-412E-93B10DAB6DEC}"/>
              </a:ext>
            </a:extLst>
          </p:cNvPr>
          <p:cNvPicPr>
            <a:picLocks noChangeAspect="1"/>
          </p:cNvPicPr>
          <p:nvPr/>
        </p:nvPicPr>
        <p:blipFill rotWithShape="1">
          <a:blip r:embed="rId3"/>
          <a:srcRect l="18613" t="21222" r="28965" b="17997"/>
          <a:stretch/>
        </p:blipFill>
        <p:spPr>
          <a:xfrm>
            <a:off x="4840357" y="1956307"/>
            <a:ext cx="4185044" cy="2672843"/>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15</a:t>
            </a:fld>
            <a:endParaRPr lang="en-US"/>
          </a:p>
        </p:txBody>
      </p:sp>
    </p:spTree>
    <p:extLst>
      <p:ext uri="{BB962C8B-B14F-4D97-AF65-F5344CB8AC3E}">
        <p14:creationId xmlns:p14="http://schemas.microsoft.com/office/powerpoint/2010/main" val="4099220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Using Hashes</a:t>
            </a:r>
          </a:p>
        </p:txBody>
      </p:sp>
      <p:sp>
        <p:nvSpPr>
          <p:cNvPr id="3" name="Text 0"/>
          <p:cNvSpPr>
            <a:spLocks noGrp="1"/>
          </p:cNvSpPr>
          <p:nvPr>
            <p:ph type="body" idx="100" hasCustomPrompt="1"/>
          </p:nvPr>
        </p:nvSpPr>
        <p:spPr>
          <a:xfrm>
            <a:off x="0" y="1131571"/>
            <a:ext cx="9144000" cy="429165"/>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Hashing Files and Digital Media (Cont.)</a:t>
            </a:r>
            <a:endParaRPr lang="en-US" dirty="0"/>
          </a:p>
        </p:txBody>
      </p:sp>
      <p:sp>
        <p:nvSpPr>
          <p:cNvPr id="5" name="Text 2"/>
          <p:cNvSpPr/>
          <p:nvPr/>
        </p:nvSpPr>
        <p:spPr>
          <a:xfrm>
            <a:off x="215179" y="1686831"/>
            <a:ext cx="8283178" cy="285751"/>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The field of digital forensics uses hashing to verify all digital media that contains files. </a:t>
            </a:r>
            <a:endParaRPr lang="en-US" dirty="0">
              <a:solidFill>
                <a:srgbClr val="000000"/>
              </a:solidFill>
              <a:latin typeface="Calibri" panose="020F0502020204030204"/>
              <a:cs typeface="Calibri" panose="020F0502020204030204"/>
            </a:endParaRPr>
          </a:p>
          <a:p>
            <a:pPr algn="just">
              <a:lnSpc>
                <a:spcPts val="2000"/>
              </a:lnSpc>
            </a:pPr>
            <a:endParaRPr lang="en-US" sz="1400" dirty="0">
              <a:latin typeface="Arial"/>
              <a:cs typeface="Arial"/>
            </a:endParaRPr>
          </a:p>
        </p:txBody>
      </p:sp>
      <p:sp>
        <p:nvSpPr>
          <p:cNvPr id="7" name="CaixaDeTexto 6">
            <a:extLst>
              <a:ext uri="{FF2B5EF4-FFF2-40B4-BE49-F238E27FC236}">
                <a16:creationId xmlns:a16="http://schemas.microsoft.com/office/drawing/2014/main" id="{6FD3AB5E-6C6D-2903-A932-C96B27726E3A}"/>
              </a:ext>
            </a:extLst>
          </p:cNvPr>
          <p:cNvSpPr txBox="1"/>
          <p:nvPr/>
        </p:nvSpPr>
        <p:spPr>
          <a:xfrm>
            <a:off x="219199" y="2101707"/>
            <a:ext cx="5230288" cy="30008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Sans-Serif"/>
              <a:buChar char="•"/>
            </a:pPr>
            <a:r>
              <a:rPr lang="en-US" sz="1400" dirty="0">
                <a:latin typeface="Arial"/>
                <a:cs typeface="Arial"/>
              </a:rPr>
              <a:t>For example, the examiner creates a hash and a bit-for-bit copy of the media containing the files to produce a digital clone. </a:t>
            </a:r>
            <a:endParaRPr lang="en-US" sz="1400" dirty="0">
              <a:latin typeface="Arial"/>
              <a:ea typeface="+mn-lt"/>
              <a:cs typeface="+mn-lt"/>
            </a:endParaRPr>
          </a:p>
          <a:p>
            <a:pPr marL="285750" indent="-285750" algn="just">
              <a:buFont typeface="Arial,Sans-Serif"/>
              <a:buChar char="•"/>
            </a:pPr>
            <a:r>
              <a:rPr lang="en-US" sz="1400" dirty="0">
                <a:latin typeface="Arial"/>
                <a:cs typeface="Arial"/>
              </a:rPr>
              <a:t>The examiner compares the hash of the original media with the copy and if the two values match, the copies are identical. </a:t>
            </a:r>
            <a:endParaRPr lang="en-US" sz="1400" dirty="0">
              <a:latin typeface="Arial"/>
              <a:ea typeface="+mn-lt"/>
              <a:cs typeface="+mn-lt"/>
            </a:endParaRPr>
          </a:p>
          <a:p>
            <a:pPr marL="285750" indent="-285750" algn="just">
              <a:buFont typeface="Arial,Sans-Serif"/>
              <a:buChar char="•"/>
            </a:pPr>
            <a:r>
              <a:rPr lang="en-US" sz="1400" dirty="0">
                <a:latin typeface="Arial"/>
                <a:cs typeface="Arial"/>
              </a:rPr>
              <a:t>The fact that one set of bits is identical to the original set of bits establishes fixity. </a:t>
            </a:r>
            <a:endParaRPr lang="en-US" sz="1400" dirty="0">
              <a:latin typeface="Arial"/>
              <a:ea typeface="+mn-lt"/>
              <a:cs typeface="+mn-lt"/>
            </a:endParaRPr>
          </a:p>
          <a:p>
            <a:pPr marL="285750" indent="-285750" algn="just">
              <a:buFont typeface="Arial,Sans-Serif"/>
              <a:buChar char="•"/>
            </a:pPr>
            <a:r>
              <a:rPr lang="en-US" sz="1400" dirty="0">
                <a:latin typeface="Arial"/>
                <a:cs typeface="Arial"/>
              </a:rPr>
              <a:t>Fixity helps to answer several questions:</a:t>
            </a:r>
            <a:endParaRPr lang="en-US" sz="1400" dirty="0">
              <a:latin typeface="Arial"/>
              <a:ea typeface="+mn-lt"/>
              <a:cs typeface="+mn-lt"/>
            </a:endParaRPr>
          </a:p>
          <a:p>
            <a:pPr marL="742950" lvl="1" indent="-285750" algn="just">
              <a:buFont typeface="Arial,Sans-Serif"/>
              <a:buChar char="•"/>
            </a:pPr>
            <a:r>
              <a:rPr lang="en-US" sz="1400" dirty="0">
                <a:latin typeface="Arial"/>
                <a:cs typeface="Arial"/>
              </a:rPr>
              <a:t>Does the examiner have the files they expect?</a:t>
            </a:r>
            <a:endParaRPr lang="en-US" sz="1400" dirty="0">
              <a:latin typeface="Arial"/>
              <a:ea typeface="+mn-lt"/>
              <a:cs typeface="+mn-lt"/>
            </a:endParaRPr>
          </a:p>
          <a:p>
            <a:pPr marL="742950" lvl="1" indent="-285750" algn="just">
              <a:buFont typeface="Arial,Sans-Serif"/>
              <a:buChar char="•"/>
            </a:pPr>
            <a:r>
              <a:rPr lang="en-US" sz="1400" dirty="0">
                <a:latin typeface="Arial"/>
                <a:cs typeface="Arial"/>
              </a:rPr>
              <a:t>Is the data corrupted or changed?</a:t>
            </a:r>
            <a:endParaRPr lang="en-US" sz="1400" dirty="0">
              <a:latin typeface="Arial"/>
              <a:ea typeface="+mn-lt"/>
              <a:cs typeface="+mn-lt"/>
            </a:endParaRPr>
          </a:p>
          <a:p>
            <a:pPr marL="742950" lvl="1" indent="-285750" algn="just">
              <a:buFont typeface="Arial,Sans-Serif"/>
              <a:buChar char="•"/>
            </a:pPr>
            <a:r>
              <a:rPr lang="en-US" sz="1400" dirty="0">
                <a:latin typeface="Arial"/>
                <a:cs typeface="Arial"/>
              </a:rPr>
              <a:t>Can the examiner prove that the files are not corrupt?</a:t>
            </a:r>
            <a:endParaRPr lang="en-US" sz="1400" dirty="0">
              <a:latin typeface="Arial"/>
              <a:ea typeface="+mn-lt"/>
              <a:cs typeface="+mn-lt"/>
            </a:endParaRPr>
          </a:p>
          <a:p>
            <a:pPr marL="285750" indent="-285750" algn="just">
              <a:buFont typeface="Arial,Sans-Serif"/>
              <a:buChar char="•"/>
            </a:pPr>
            <a:r>
              <a:rPr lang="en-US" sz="1400" dirty="0">
                <a:latin typeface="Arial"/>
                <a:cs typeface="Arial"/>
              </a:rPr>
              <a:t>Now the forensics expert can examine the copy for any digital evidence while leaving the original intact and untouched. </a:t>
            </a:r>
            <a:endParaRPr lang="en-US" sz="1400" dirty="0">
              <a:latin typeface="Arial"/>
              <a:ea typeface="+mn-lt"/>
              <a:cs typeface="+mn-lt"/>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16</a:t>
            </a:fld>
            <a:endParaRPr lang="en-US"/>
          </a:p>
        </p:txBody>
      </p:sp>
      <p:pic>
        <p:nvPicPr>
          <p:cNvPr id="6" name="Picture 6" descr="Graphical user interface, text&#10;&#10;Description automatically generated">
            <a:extLst>
              <a:ext uri="{FF2B5EF4-FFF2-40B4-BE49-F238E27FC236}">
                <a16:creationId xmlns:a16="http://schemas.microsoft.com/office/drawing/2014/main" id="{E46EBC71-F0A6-503D-C5C9-11B39A82C7B4}"/>
              </a:ext>
            </a:extLst>
          </p:cNvPr>
          <p:cNvPicPr>
            <a:picLocks noChangeAspect="1"/>
          </p:cNvPicPr>
          <p:nvPr/>
        </p:nvPicPr>
        <p:blipFill rotWithShape="1">
          <a:blip r:embed="rId3"/>
          <a:srcRect l="28881" t="31818" r="21637" b="19585"/>
          <a:stretch/>
        </p:blipFill>
        <p:spPr>
          <a:xfrm>
            <a:off x="5501227" y="2351172"/>
            <a:ext cx="3568258" cy="1956103"/>
          </a:xfrm>
          <a:prstGeom prst="rect">
            <a:avLst/>
          </a:prstGeom>
        </p:spPr>
      </p:pic>
    </p:spTree>
    <p:extLst>
      <p:ext uri="{BB962C8B-B14F-4D97-AF65-F5344CB8AC3E}">
        <p14:creationId xmlns:p14="http://schemas.microsoft.com/office/powerpoint/2010/main" val="1291708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xEl>
                                              <p:pRg st="5" end="5"/>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Using Hashes</a:t>
            </a:r>
          </a:p>
        </p:txBody>
      </p:sp>
      <p:sp>
        <p:nvSpPr>
          <p:cNvPr id="3" name="Text 0"/>
          <p:cNvSpPr>
            <a:spLocks noGrp="1"/>
          </p:cNvSpPr>
          <p:nvPr>
            <p:ph type="body" idx="100" hasCustomPrompt="1"/>
          </p:nvPr>
        </p:nvSpPr>
        <p:spPr>
          <a:xfrm>
            <a:off x="0" y="1131570"/>
            <a:ext cx="9144000" cy="396816"/>
          </a:xfrm>
          <a:prstGeom prst="rect">
            <a:avLst/>
          </a:prstGeom>
          <a:noFill/>
          <a:ln/>
        </p:spPr>
        <p:txBody>
          <a:bodyPr wrap="square" rtlCol="0" anchor="t"/>
          <a:lstStyle/>
          <a:p>
            <a:r>
              <a:rPr lang="en-US" dirty="0"/>
              <a:t>Hashing Passwords</a:t>
            </a:r>
          </a:p>
        </p:txBody>
      </p:sp>
      <p:sp>
        <p:nvSpPr>
          <p:cNvPr id="5" name="Text 2"/>
          <p:cNvSpPr/>
          <p:nvPr/>
        </p:nvSpPr>
        <p:spPr>
          <a:xfrm>
            <a:off x="361883" y="1653071"/>
            <a:ext cx="8229600" cy="1320920"/>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Hashing algorithms can turn any amount of data into a fixed-length fingerprint or digital hash.</a:t>
            </a:r>
            <a:endParaRPr lang="en-US" dirty="0">
              <a:solidFill>
                <a:srgbClr val="000000"/>
              </a:solidFill>
              <a:latin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Nobody can reverse a digital hash to discover the original input.</a:t>
            </a:r>
            <a:endParaRPr lang="en-US" dirty="0">
              <a:solidFill>
                <a:srgbClr val="000000"/>
              </a:solidFill>
              <a:latin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If the input changes at all, it results in a different hash.</a:t>
            </a:r>
            <a:endParaRPr lang="en-US" dirty="0">
              <a:cs typeface="Calibri" panose="020F0502020204030204"/>
            </a:endParaRPr>
          </a:p>
          <a:p>
            <a:pPr marL="285750" indent="-285750" algn="just">
              <a:buFont typeface="Arial"/>
              <a:buChar char="•"/>
            </a:pPr>
            <a:r>
              <a:rPr lang="en-US" sz="1400" dirty="0">
                <a:solidFill>
                  <a:srgbClr val="000000"/>
                </a:solidFill>
                <a:latin typeface="Arial"/>
                <a:cs typeface="Arial"/>
              </a:rPr>
              <a:t>This works to protect passwords. </a:t>
            </a:r>
            <a:endParaRPr lang="en-US" dirty="0">
              <a:solidFill>
                <a:srgbClr val="000000"/>
              </a:solidFill>
              <a:latin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A system needs to store a password in a form that protects it and keeps it away from prying eyes, while also being able to still verify that a user’s password is correct.</a:t>
            </a:r>
            <a:endParaRPr lang="en-US" dirty="0">
              <a:cs typeface="Calibri" panose="020F0502020204030204"/>
            </a:endParaRPr>
          </a:p>
          <a:p>
            <a:pPr algn="just"/>
            <a:endParaRPr lang="en-US" sz="1400" dirty="0">
              <a:solidFill>
                <a:srgbClr val="000000"/>
              </a:solidFill>
              <a:latin typeface="Arial"/>
              <a:cs typeface="Arial"/>
            </a:endParaRPr>
          </a:p>
          <a:p>
            <a:pPr algn="just">
              <a:lnSpc>
                <a:spcPts val="2000"/>
              </a:lnSpc>
            </a:pPr>
            <a:endParaRPr lang="en-US" sz="1400" dirty="0">
              <a:latin typeface="Arial"/>
              <a:cs typeface="Arial"/>
            </a:endParaRPr>
          </a:p>
        </p:txBody>
      </p:sp>
      <p:sp>
        <p:nvSpPr>
          <p:cNvPr id="6" name="CaixaDeTexto 5">
            <a:extLst>
              <a:ext uri="{FF2B5EF4-FFF2-40B4-BE49-F238E27FC236}">
                <a16:creationId xmlns:a16="http://schemas.microsoft.com/office/drawing/2014/main" id="{A510A1FC-A704-8952-9C1B-0DC27C245D59}"/>
              </a:ext>
            </a:extLst>
          </p:cNvPr>
          <p:cNvSpPr txBox="1"/>
          <p:nvPr/>
        </p:nvSpPr>
        <p:spPr>
          <a:xfrm>
            <a:off x="363305" y="3425237"/>
            <a:ext cx="4582645" cy="14496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sz="1400" dirty="0">
                <a:latin typeface="Arial"/>
                <a:cs typeface="Arial"/>
              </a:rPr>
              <a:t>This diagram shows the workflow for user account</a:t>
            </a:r>
            <a:endParaRPr lang="en-US" sz="1400" dirty="0">
              <a:latin typeface="Arial"/>
              <a:ea typeface="+mn-lt"/>
              <a:cs typeface="+mn-lt"/>
            </a:endParaRPr>
          </a:p>
          <a:p>
            <a:pPr algn="just"/>
            <a:r>
              <a:rPr lang="en-US" sz="1400" dirty="0">
                <a:latin typeface="Arial"/>
                <a:cs typeface="Arial"/>
              </a:rPr>
              <a:t>      registration and authentication using a hash-based</a:t>
            </a:r>
            <a:endParaRPr lang="en-US" sz="1400" dirty="0">
              <a:latin typeface="Arial"/>
              <a:ea typeface="+mn-lt"/>
              <a:cs typeface="+mn-lt"/>
            </a:endParaRPr>
          </a:p>
          <a:p>
            <a:pPr algn="just"/>
            <a:r>
              <a:rPr lang="en-US" sz="1400" dirty="0">
                <a:latin typeface="Arial"/>
                <a:cs typeface="Arial"/>
              </a:rPr>
              <a:t>      System.</a:t>
            </a:r>
          </a:p>
          <a:p>
            <a:pPr marL="285750" indent="-285750" algn="just">
              <a:buFont typeface="Arial"/>
              <a:buChar char="•"/>
            </a:pPr>
            <a:r>
              <a:rPr lang="en-US" sz="1400" dirty="0">
                <a:latin typeface="Arial"/>
                <a:cs typeface="Arial"/>
              </a:rPr>
              <a:t>The system never writes the user’s password to the hard drive, it only stores the digital hash.</a:t>
            </a:r>
          </a:p>
          <a:p>
            <a:pPr marL="285750" indent="-285750" algn="just">
              <a:buFont typeface="Arial"/>
              <a:buChar char="•"/>
            </a:pPr>
            <a:r>
              <a:rPr lang="en-US" sz="1400" dirty="0">
                <a:latin typeface="Arial"/>
                <a:cs typeface="Arial"/>
              </a:rPr>
              <a:t>The password is truly only known to the user who set it.</a:t>
            </a:r>
            <a:endParaRPr lang="en-US" sz="1400" dirty="0">
              <a:latin typeface="Arial"/>
              <a:ea typeface="+mn-lt"/>
              <a:cs typeface="+mn-lt"/>
            </a:endParaRPr>
          </a:p>
        </p:txBody>
      </p:sp>
      <p:pic>
        <p:nvPicPr>
          <p:cNvPr id="4" name="Picture 5" descr="Text, chat or text message&#10;&#10;Description automatically generated">
            <a:extLst>
              <a:ext uri="{FF2B5EF4-FFF2-40B4-BE49-F238E27FC236}">
                <a16:creationId xmlns:a16="http://schemas.microsoft.com/office/drawing/2014/main" id="{8D8D638F-4363-024B-93EE-EC8818B6AA9B}"/>
              </a:ext>
            </a:extLst>
          </p:cNvPr>
          <p:cNvPicPr>
            <a:picLocks noChangeAspect="1"/>
          </p:cNvPicPr>
          <p:nvPr/>
        </p:nvPicPr>
        <p:blipFill rotWithShape="1">
          <a:blip r:embed="rId3"/>
          <a:srcRect l="28487" t="19716" r="15727" b="11545"/>
          <a:stretch/>
        </p:blipFill>
        <p:spPr>
          <a:xfrm>
            <a:off x="5162180" y="3240198"/>
            <a:ext cx="3596688" cy="2477340"/>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17</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Using Hashes</a:t>
            </a:r>
          </a:p>
        </p:txBody>
      </p:sp>
      <p:sp>
        <p:nvSpPr>
          <p:cNvPr id="3" name="Text 0"/>
          <p:cNvSpPr>
            <a:spLocks noGrp="1"/>
          </p:cNvSpPr>
          <p:nvPr>
            <p:ph type="body" idx="100" hasCustomPrompt="1"/>
          </p:nvPr>
        </p:nvSpPr>
        <p:spPr>
          <a:xfrm>
            <a:off x="0" y="1131570"/>
            <a:ext cx="9144000" cy="483080"/>
          </a:xfrm>
          <a:prstGeom prst="rect">
            <a:avLst/>
          </a:prstGeom>
          <a:noFill/>
          <a:ln/>
        </p:spPr>
        <p:txBody>
          <a:bodyPr wrap="square" rtlCol="0" anchor="t"/>
          <a:lstStyle/>
          <a:p>
            <a:r>
              <a:rPr lang="en-US" dirty="0"/>
              <a:t>Cracking Hashes</a:t>
            </a:r>
          </a:p>
        </p:txBody>
      </p:sp>
      <p:sp>
        <p:nvSpPr>
          <p:cNvPr id="5" name="Text 2"/>
          <p:cNvSpPr/>
          <p:nvPr/>
        </p:nvSpPr>
        <p:spPr>
          <a:xfrm>
            <a:off x="366962" y="1759991"/>
            <a:ext cx="8146774" cy="3175598"/>
          </a:xfrm>
          <a:prstGeom prst="rect">
            <a:avLst/>
          </a:prstGeom>
          <a:noFill/>
          <a:ln/>
        </p:spPr>
        <p:txBody>
          <a:bodyPr wrap="square" lIns="91440" tIns="45720" rIns="91440" bIns="45720" rtlCol="0" anchor="t"/>
          <a:lstStyle/>
          <a:p>
            <a:pPr marL="285750" indent="-285750" algn="just">
              <a:lnSpc>
                <a:spcPts val="2000"/>
              </a:lnSpc>
              <a:buFont typeface="Arial"/>
              <a:buChar char="•"/>
            </a:pPr>
            <a:r>
              <a:rPr lang="en-US" sz="1400" dirty="0">
                <a:solidFill>
                  <a:srgbClr val="000000"/>
                </a:solidFill>
                <a:latin typeface="Arial"/>
                <a:cs typeface="Arial"/>
              </a:rPr>
              <a:t>To crack a hash, an attacker must guess the password. </a:t>
            </a:r>
            <a:endParaRPr lang="en-US" dirty="0">
              <a:solidFill>
                <a:srgbClr val="000000"/>
              </a:solidFill>
              <a:latin typeface="Calibri" panose="020F0502020204030204"/>
              <a:cs typeface="Calibri" panose="020F0502020204030204"/>
            </a:endParaRPr>
          </a:p>
          <a:p>
            <a:pPr marL="285750" indent="-285750" algn="just">
              <a:lnSpc>
                <a:spcPts val="2000"/>
              </a:lnSpc>
              <a:buFont typeface="Arial"/>
              <a:buChar char="•"/>
            </a:pPr>
            <a:endParaRPr lang="en-US" sz="1400" dirty="0">
              <a:solidFill>
                <a:srgbClr val="000000"/>
              </a:solidFill>
              <a:latin typeface="Arial"/>
              <a:cs typeface="Arial"/>
            </a:endParaRPr>
          </a:p>
          <a:p>
            <a:pPr marL="285750" indent="-285750" algn="just">
              <a:lnSpc>
                <a:spcPts val="2000"/>
              </a:lnSpc>
              <a:buFont typeface="Arial"/>
              <a:buChar char="•"/>
            </a:pPr>
            <a:r>
              <a:rPr lang="en-US" sz="1400" dirty="0">
                <a:solidFill>
                  <a:srgbClr val="000000"/>
                </a:solidFill>
                <a:latin typeface="Arial"/>
                <a:cs typeface="Arial"/>
              </a:rPr>
              <a:t>The top two attacks used to guess passwords are dictionary and brute-force attacks:</a:t>
            </a:r>
            <a:endParaRPr lang="en-US" dirty="0">
              <a:cs typeface="Calibri"/>
            </a:endParaRPr>
          </a:p>
          <a:p>
            <a:pPr marL="742950" lvl="1" indent="-285750" algn="just">
              <a:lnSpc>
                <a:spcPts val="2000"/>
              </a:lnSpc>
              <a:buFont typeface="Arial"/>
              <a:buChar char="•"/>
            </a:pPr>
            <a:r>
              <a:rPr lang="en-US" sz="1400" dirty="0">
                <a:latin typeface="Arial"/>
                <a:cs typeface="Arial"/>
              </a:rPr>
              <a:t>Dictionary attack</a:t>
            </a:r>
            <a:endParaRPr lang="en-US" dirty="0">
              <a:latin typeface="Calibri" panose="020F0502020204030204"/>
              <a:cs typeface="Calibri" panose="020F0502020204030204"/>
            </a:endParaRPr>
          </a:p>
          <a:p>
            <a:pPr marL="1200150" lvl="2" indent="-285750" algn="just">
              <a:lnSpc>
                <a:spcPts val="2000"/>
              </a:lnSpc>
              <a:buFont typeface="Arial"/>
              <a:buChar char="•"/>
            </a:pPr>
            <a:r>
              <a:rPr lang="en-US" sz="1400" dirty="0">
                <a:latin typeface="Arial"/>
                <a:cs typeface="Arial"/>
              </a:rPr>
              <a:t>It uses a file containing common words, phrases and passwords. </a:t>
            </a:r>
            <a:endParaRPr lang="en-US" dirty="0">
              <a:latin typeface="Calibri" panose="020F0502020204030204"/>
              <a:cs typeface="Calibri" panose="020F0502020204030204"/>
            </a:endParaRPr>
          </a:p>
          <a:p>
            <a:pPr marL="1200150" lvl="2" indent="-285750" algn="just">
              <a:lnSpc>
                <a:spcPts val="2000"/>
              </a:lnSpc>
              <a:buFont typeface="Arial"/>
              <a:buChar char="•"/>
            </a:pPr>
            <a:r>
              <a:rPr lang="en-US" sz="1400" dirty="0">
                <a:latin typeface="Arial"/>
                <a:cs typeface="Arial"/>
              </a:rPr>
              <a:t>The file has the hashes of these common passwords calculated. </a:t>
            </a:r>
            <a:endParaRPr lang="en-US" dirty="0">
              <a:latin typeface="Calibri" panose="020F0502020204030204"/>
              <a:cs typeface="Calibri" panose="020F0502020204030204"/>
            </a:endParaRPr>
          </a:p>
          <a:p>
            <a:pPr marL="1200150" lvl="2" indent="-285750" algn="just">
              <a:lnSpc>
                <a:spcPts val="2000"/>
              </a:lnSpc>
              <a:buFont typeface="Arial"/>
              <a:buChar char="•"/>
            </a:pPr>
            <a:r>
              <a:rPr lang="en-US" sz="1400" dirty="0">
                <a:latin typeface="Arial"/>
                <a:cs typeface="Arial"/>
              </a:rPr>
              <a:t>It compares the hashes in the file with the password hashes and if a hash matches, the attacker will know a group of potentially good passwords used in this system.</a:t>
            </a:r>
            <a:endParaRPr lang="en-US" dirty="0">
              <a:latin typeface="Calibri" panose="020F0502020204030204"/>
              <a:cs typeface="Calibri" panose="020F0502020204030204"/>
            </a:endParaRPr>
          </a:p>
          <a:p>
            <a:pPr marL="742950" lvl="1" indent="-285750" algn="just">
              <a:lnSpc>
                <a:spcPts val="2000"/>
              </a:lnSpc>
              <a:buFont typeface="Arial"/>
              <a:buChar char="•"/>
            </a:pPr>
            <a:r>
              <a:rPr lang="en-US" sz="1400" dirty="0">
                <a:latin typeface="Arial"/>
                <a:cs typeface="Arial"/>
              </a:rPr>
              <a:t>Brute-force attack</a:t>
            </a:r>
          </a:p>
          <a:p>
            <a:pPr marL="1200150" lvl="2" indent="-285750" algn="just">
              <a:lnSpc>
                <a:spcPts val="2000"/>
              </a:lnSpc>
              <a:buFont typeface="Arial"/>
              <a:buChar char="•"/>
            </a:pPr>
            <a:r>
              <a:rPr lang="en-US" sz="1400" dirty="0">
                <a:latin typeface="Arial"/>
                <a:cs typeface="Arial"/>
              </a:rPr>
              <a:t>It attempts every possible combination of characters up to a given length. </a:t>
            </a:r>
            <a:endParaRPr lang="en-US" dirty="0">
              <a:latin typeface="Calibri" panose="020F0502020204030204"/>
              <a:cs typeface="Calibri" panose="020F0502020204030204"/>
            </a:endParaRPr>
          </a:p>
          <a:p>
            <a:pPr marL="1200150" lvl="2" indent="-285750" algn="just">
              <a:lnSpc>
                <a:spcPts val="2000"/>
              </a:lnSpc>
              <a:buFont typeface="Arial"/>
              <a:buChar char="•"/>
            </a:pPr>
            <a:r>
              <a:rPr lang="en-US" sz="1400" dirty="0">
                <a:latin typeface="Arial"/>
                <a:cs typeface="Arial"/>
              </a:rPr>
              <a:t>It takes a lot of processor power and time. </a:t>
            </a:r>
            <a:endParaRPr lang="en-US" dirty="0">
              <a:latin typeface="Calibri" panose="020F0502020204030204"/>
              <a:cs typeface="Calibri" panose="020F0502020204030204"/>
            </a:endParaRPr>
          </a:p>
          <a:p>
            <a:pPr marL="1200150" lvl="2" indent="-285750" algn="just">
              <a:lnSpc>
                <a:spcPts val="2000"/>
              </a:lnSpc>
              <a:buFont typeface="Arial"/>
              <a:buChar char="•"/>
            </a:pPr>
            <a:r>
              <a:rPr lang="en-US" sz="1400" dirty="0">
                <a:latin typeface="Arial"/>
                <a:cs typeface="Arial"/>
              </a:rPr>
              <a:t>In theory, it is just a matter of time before this method discovers the password.</a:t>
            </a:r>
            <a:endParaRPr lang="en-US" dirty="0">
              <a:cs typeface="Calibri" panose="020F0502020204030204"/>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18</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Using Hashes</a:t>
            </a:r>
          </a:p>
        </p:txBody>
      </p:sp>
      <p:sp>
        <p:nvSpPr>
          <p:cNvPr id="3" name="Text 0"/>
          <p:cNvSpPr>
            <a:spLocks noGrp="1"/>
          </p:cNvSpPr>
          <p:nvPr>
            <p:ph type="body" idx="100" hasCustomPrompt="1"/>
          </p:nvPr>
        </p:nvSpPr>
        <p:spPr>
          <a:xfrm>
            <a:off x="0" y="1131571"/>
            <a:ext cx="9144000" cy="429165"/>
          </a:xfrm>
          <a:prstGeom prst="rect">
            <a:avLst/>
          </a:prstGeom>
          <a:noFill/>
          <a:ln/>
        </p:spPr>
        <p:txBody>
          <a:bodyPr wrap="square" rtlCol="0" anchor="t"/>
          <a:lstStyle/>
          <a:p>
            <a:r>
              <a:rPr lang="en-US" dirty="0"/>
              <a:t>Salting</a:t>
            </a:r>
          </a:p>
        </p:txBody>
      </p:sp>
      <p:sp>
        <p:nvSpPr>
          <p:cNvPr id="5" name="Text 2"/>
          <p:cNvSpPr/>
          <p:nvPr/>
        </p:nvSpPr>
        <p:spPr>
          <a:xfrm>
            <a:off x="383527" y="1763402"/>
            <a:ext cx="8229600" cy="3326560"/>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Salting makes password hashing more secure.</a:t>
            </a:r>
            <a:endParaRPr lang="en-US" dirty="0">
              <a:cs typeface="Calibri" panose="020F0502020204030204"/>
            </a:endParaRPr>
          </a:p>
          <a:p>
            <a:pPr algn="just"/>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If two users have the same password, they will also have the same password hashes. </a:t>
            </a:r>
            <a:endParaRPr lang="en-US" dirty="0">
              <a:solidFill>
                <a:srgbClr val="000000"/>
              </a:solidFill>
              <a:latin typeface="Calibri" panose="020F0502020204030204"/>
              <a:cs typeface="Calibri" panose="020F0502020204030204"/>
            </a:endParaRPr>
          </a:p>
          <a:p>
            <a:pPr marL="285750" indent="-285750" algn="just">
              <a:buFont typeface="Arial"/>
              <a:buChar char="•"/>
            </a:pPr>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A salt, which is a random string of characters, is an additional input added to the password before hashing.</a:t>
            </a:r>
            <a:endParaRPr lang="en-US" dirty="0">
              <a:cs typeface="Calibri" panose="020F0502020204030204"/>
            </a:endParaRPr>
          </a:p>
          <a:p>
            <a:pPr algn="just"/>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This creates a different hash result even when the two passwords are identical. </a:t>
            </a:r>
            <a:endParaRPr lang="en-US" dirty="0">
              <a:solidFill>
                <a:srgbClr val="000000"/>
              </a:solidFill>
              <a:latin typeface="Calibri" panose="020F0502020204030204"/>
              <a:cs typeface="Calibri" panose="020F0502020204030204"/>
            </a:endParaRPr>
          </a:p>
          <a:p>
            <a:pPr marL="285750" indent="-285750" algn="just">
              <a:buFont typeface="Arial"/>
              <a:buChar char="•"/>
            </a:pPr>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Then, the database stores both the hash and the salt. </a:t>
            </a:r>
            <a:endParaRPr lang="en-US" dirty="0">
              <a:solidFill>
                <a:srgbClr val="000000"/>
              </a:solidFill>
              <a:latin typeface="Calibri" panose="020F0502020204030204"/>
              <a:cs typeface="Calibri" panose="020F0502020204030204"/>
            </a:endParaRPr>
          </a:p>
          <a:p>
            <a:pPr marL="285750" indent="-285750" algn="just">
              <a:buFont typeface="Arial"/>
              <a:buChar char="•"/>
            </a:pPr>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The same password generates a different hash for different users, because the salt in each instance is different. </a:t>
            </a:r>
            <a:endParaRPr lang="en-US" dirty="0">
              <a:solidFill>
                <a:srgbClr val="000000"/>
              </a:solidFill>
              <a:latin typeface="Calibri" panose="020F0502020204030204"/>
              <a:cs typeface="Calibri" panose="020F0502020204030204"/>
            </a:endParaRPr>
          </a:p>
          <a:p>
            <a:pPr marL="285750" indent="-285750" algn="just">
              <a:buFont typeface="Arial"/>
              <a:buChar char="•"/>
            </a:pPr>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Meanwhile, the salt does not have to be secret since it is a random number.</a:t>
            </a:r>
            <a:endParaRPr lang="en-US" dirty="0">
              <a:cs typeface="Calibri" panose="020F0502020204030204"/>
            </a:endParaRPr>
          </a:p>
          <a:p>
            <a:pPr algn="just">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19</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Using Hashes</a:t>
            </a:r>
          </a:p>
        </p:txBody>
      </p:sp>
      <p:sp>
        <p:nvSpPr>
          <p:cNvPr id="3" name="Text 0"/>
          <p:cNvSpPr>
            <a:spLocks noGrp="1"/>
          </p:cNvSpPr>
          <p:nvPr>
            <p:ph type="body" idx="100" hasCustomPrompt="1"/>
          </p:nvPr>
        </p:nvSpPr>
        <p:spPr>
          <a:xfrm>
            <a:off x="0" y="1131570"/>
            <a:ext cx="9144000" cy="439948"/>
          </a:xfrm>
          <a:prstGeom prst="rect">
            <a:avLst/>
          </a:prstGeom>
          <a:noFill/>
          <a:ln/>
        </p:spPr>
        <p:txBody>
          <a:bodyPr wrap="square" rtlCol="0" anchor="t"/>
          <a:lstStyle/>
          <a:p>
            <a:r>
              <a:rPr lang="en-US" dirty="0"/>
              <a:t>Implementing Salting</a:t>
            </a:r>
          </a:p>
        </p:txBody>
      </p:sp>
      <p:sp>
        <p:nvSpPr>
          <p:cNvPr id="5" name="Text 2"/>
          <p:cNvSpPr/>
          <p:nvPr/>
        </p:nvSpPr>
        <p:spPr>
          <a:xfrm>
            <a:off x="400092" y="1626937"/>
            <a:ext cx="8229600" cy="3768664"/>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ea typeface="Arial" pitchFamily="34" charset="-122"/>
                <a:cs typeface="Arial"/>
              </a:rPr>
              <a:t>A cryptographically secure pseudo-random number generator (CSPRNG) is the best way to generate salt.</a:t>
            </a:r>
            <a:endParaRPr lang="en-US" dirty="0">
              <a:cs typeface="Calibri" panose="020F0502020204030204"/>
            </a:endParaRPr>
          </a:p>
          <a:p>
            <a:pPr algn="just"/>
            <a:endParaRPr lang="en-US" sz="1400" dirty="0">
              <a:solidFill>
                <a:srgbClr val="000000"/>
              </a:solidFill>
              <a:latin typeface="Arial"/>
              <a:ea typeface="Arial" pitchFamily="34" charset="-122"/>
              <a:cs typeface="Arial"/>
            </a:endParaRPr>
          </a:p>
          <a:p>
            <a:pPr marL="285750" indent="-285750" algn="just">
              <a:buFont typeface="Arial"/>
              <a:buChar char="•"/>
            </a:pPr>
            <a:r>
              <a:rPr lang="en-US" sz="1400" dirty="0">
                <a:solidFill>
                  <a:srgbClr val="000000"/>
                </a:solidFill>
                <a:latin typeface="Arial"/>
                <a:ea typeface="Arial" pitchFamily="34" charset="-122"/>
                <a:cs typeface="Arial"/>
              </a:rPr>
              <a:t>CSPRNGs generate a random number that has a high level of randomness and is completely unpredictable, so it is cryptographically secure.</a:t>
            </a:r>
            <a:endParaRPr lang="en-US" dirty="0">
              <a:cs typeface="Calibri" panose="020F0502020204030204"/>
            </a:endParaRPr>
          </a:p>
          <a:p>
            <a:pPr algn="just"/>
            <a:endParaRPr lang="en-US" sz="1400" dirty="0">
              <a:solidFill>
                <a:srgbClr val="000000"/>
              </a:solidFill>
              <a:latin typeface="Arial"/>
              <a:ea typeface="Arial" pitchFamily="34" charset="-122"/>
              <a:cs typeface="Arial"/>
            </a:endParaRPr>
          </a:p>
          <a:p>
            <a:pPr marL="285750" indent="-285750" algn="just">
              <a:buFont typeface="Arial"/>
              <a:buChar char="•"/>
            </a:pPr>
            <a:r>
              <a:rPr lang="en-US" sz="1400" dirty="0">
                <a:solidFill>
                  <a:srgbClr val="000000"/>
                </a:solidFill>
                <a:latin typeface="Arial"/>
                <a:ea typeface="Arial" pitchFamily="34" charset="-122"/>
                <a:cs typeface="Arial"/>
              </a:rPr>
              <a:t>The following recommendations will help ensure successful implementation of salting:</a:t>
            </a:r>
            <a:endParaRPr lang="en-US" dirty="0">
              <a:cs typeface="Calibri" panose="020F0502020204030204"/>
            </a:endParaRPr>
          </a:p>
          <a:p>
            <a:pPr marL="742950" lvl="1" indent="-285750" algn="just">
              <a:buFont typeface="Arial"/>
              <a:buChar char="•"/>
            </a:pPr>
            <a:r>
              <a:rPr lang="en-US" sz="1400" dirty="0">
                <a:solidFill>
                  <a:srgbClr val="000000"/>
                </a:solidFill>
                <a:latin typeface="Arial"/>
                <a:ea typeface="Arial" pitchFamily="34" charset="-122"/>
                <a:cs typeface="Arial"/>
              </a:rPr>
              <a:t>The salt needs to be unique for every user password.</a:t>
            </a:r>
            <a:endParaRPr lang="en-US" dirty="0">
              <a:solidFill>
                <a:srgbClr val="000000"/>
              </a:solidFill>
              <a:latin typeface="Calibri" panose="020F0502020204030204"/>
              <a:ea typeface="Arial" pitchFamily="34" charset="-122"/>
              <a:cs typeface="Calibri"/>
            </a:endParaRPr>
          </a:p>
          <a:p>
            <a:pPr marL="742950" lvl="1" indent="-285750" algn="just">
              <a:buFont typeface="Arial"/>
              <a:buChar char="•"/>
            </a:pPr>
            <a:r>
              <a:rPr lang="en-US" sz="1400" dirty="0">
                <a:solidFill>
                  <a:srgbClr val="000000"/>
                </a:solidFill>
                <a:latin typeface="Arial"/>
                <a:ea typeface="Arial" pitchFamily="34" charset="-122"/>
                <a:cs typeface="Arial"/>
              </a:rPr>
              <a:t>Never reuse a salt.</a:t>
            </a:r>
            <a:endParaRPr lang="en-US" dirty="0">
              <a:solidFill>
                <a:srgbClr val="000000"/>
              </a:solidFill>
              <a:latin typeface="Calibri"/>
              <a:ea typeface="Arial" pitchFamily="34" charset="-122"/>
              <a:cs typeface="Calibri"/>
            </a:endParaRPr>
          </a:p>
          <a:p>
            <a:pPr marL="742950" lvl="1" indent="-285750" algn="just">
              <a:buFont typeface="Arial"/>
              <a:buChar char="•"/>
            </a:pPr>
            <a:r>
              <a:rPr lang="en-US" sz="1400" dirty="0">
                <a:solidFill>
                  <a:srgbClr val="000000"/>
                </a:solidFill>
                <a:latin typeface="Arial"/>
                <a:ea typeface="Arial" pitchFamily="34" charset="-122"/>
                <a:cs typeface="Arial"/>
              </a:rPr>
              <a:t>The length of the salt should match the length of the hash function’s output.</a:t>
            </a:r>
            <a:endParaRPr lang="en-US" dirty="0">
              <a:solidFill>
                <a:srgbClr val="000000"/>
              </a:solidFill>
              <a:latin typeface="Calibri"/>
              <a:ea typeface="Arial" pitchFamily="34" charset="-122"/>
              <a:cs typeface="Calibri"/>
            </a:endParaRPr>
          </a:p>
          <a:p>
            <a:pPr marL="742950" lvl="1" indent="-285750" algn="just">
              <a:buFont typeface="Arial"/>
              <a:buChar char="•"/>
            </a:pPr>
            <a:r>
              <a:rPr lang="en-US" sz="1400" dirty="0">
                <a:solidFill>
                  <a:srgbClr val="000000"/>
                </a:solidFill>
                <a:latin typeface="Arial"/>
                <a:ea typeface="Arial" pitchFamily="34" charset="-122"/>
                <a:cs typeface="Arial"/>
              </a:rPr>
              <a:t>Always hash on the server, in a web application.</a:t>
            </a:r>
            <a:endParaRPr lang="en-US" dirty="0">
              <a:cs typeface="Calibri"/>
            </a:endParaRPr>
          </a:p>
          <a:p>
            <a:pPr marL="742950" lvl="1" indent="-285750" algn="just">
              <a:buFont typeface="Arial"/>
              <a:buChar char="•"/>
            </a:pPr>
            <a:endParaRPr lang="en-US" sz="1400" dirty="0">
              <a:solidFill>
                <a:srgbClr val="000000"/>
              </a:solidFill>
              <a:latin typeface="Arial"/>
              <a:ea typeface="Arial" pitchFamily="34" charset="-122"/>
              <a:cs typeface="Arial"/>
            </a:endParaRPr>
          </a:p>
          <a:p>
            <a:pPr marL="285750" indent="-285750" algn="just">
              <a:buFont typeface="Arial"/>
              <a:buChar char="•"/>
            </a:pPr>
            <a:r>
              <a:rPr lang="en-US" sz="1400" dirty="0">
                <a:solidFill>
                  <a:srgbClr val="000000"/>
                </a:solidFill>
                <a:latin typeface="Arial"/>
                <a:ea typeface="Arial" pitchFamily="34" charset="-122"/>
                <a:cs typeface="Arial"/>
              </a:rPr>
              <a:t>Key stretching makes attempts to figure out passwords work very slowly and is a technique that will also help to protect against attack.</a:t>
            </a:r>
            <a:endParaRPr lang="en-US" dirty="0">
              <a:solidFill>
                <a:srgbClr val="000000"/>
              </a:solidFill>
              <a:latin typeface="Calibri" panose="020F0502020204030204"/>
              <a:ea typeface="Arial" pitchFamily="34" charset="-122"/>
              <a:cs typeface="Calibri" panose="020F0502020204030204"/>
            </a:endParaRPr>
          </a:p>
          <a:p>
            <a:pPr marL="285750" indent="-285750" algn="just">
              <a:buFont typeface="Arial"/>
              <a:buChar char="•"/>
            </a:pPr>
            <a:endParaRPr lang="en-US" sz="1400" dirty="0">
              <a:solidFill>
                <a:srgbClr val="000000"/>
              </a:solidFill>
              <a:latin typeface="Arial"/>
              <a:ea typeface="Arial" pitchFamily="34" charset="-122"/>
              <a:cs typeface="Arial"/>
            </a:endParaRPr>
          </a:p>
          <a:p>
            <a:pPr marL="285750" indent="-285750" algn="just">
              <a:buFont typeface="Arial"/>
              <a:buChar char="•"/>
            </a:pPr>
            <a:r>
              <a:rPr lang="en-US" sz="1400" dirty="0">
                <a:solidFill>
                  <a:srgbClr val="000000"/>
                </a:solidFill>
                <a:latin typeface="Arial"/>
                <a:ea typeface="Arial" pitchFamily="34" charset="-122"/>
                <a:cs typeface="Arial"/>
              </a:rPr>
              <a:t>This makes high-end attacker hardware that can attempt to crack billions of hashes per second less effective.</a:t>
            </a:r>
            <a:endParaRPr lang="en-US" dirty="0">
              <a:cs typeface="Calibri" panose="020F0502020204030204"/>
            </a:endParaRPr>
          </a:p>
          <a:p>
            <a:pPr algn="just">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20</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Using Hashes</a:t>
            </a:r>
          </a:p>
        </p:txBody>
      </p:sp>
      <p:sp>
        <p:nvSpPr>
          <p:cNvPr id="3" name="Text 0"/>
          <p:cNvSpPr>
            <a:spLocks noGrp="1"/>
          </p:cNvSpPr>
          <p:nvPr>
            <p:ph type="body" idx="100" hasCustomPrompt="1"/>
          </p:nvPr>
        </p:nvSpPr>
        <p:spPr>
          <a:xfrm>
            <a:off x="0" y="1131571"/>
            <a:ext cx="9144000" cy="429165"/>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Implementing Salting (Cont.)</a:t>
            </a:r>
            <a:endParaRPr lang="en-US"/>
          </a:p>
        </p:txBody>
      </p:sp>
      <p:sp>
        <p:nvSpPr>
          <p:cNvPr id="5" name="Text 2"/>
          <p:cNvSpPr/>
          <p:nvPr/>
        </p:nvSpPr>
        <p:spPr>
          <a:xfrm>
            <a:off x="366963" y="1740899"/>
            <a:ext cx="8218817" cy="2668797"/>
          </a:xfrm>
          <a:prstGeom prst="rect">
            <a:avLst/>
          </a:prstGeom>
          <a:noFill/>
          <a:ln/>
        </p:spPr>
        <p:txBody>
          <a:bodyPr wrap="square" lIns="91440" tIns="45720" rIns="91440" bIns="45720" rtlCol="0" anchor="t"/>
          <a:lstStyle/>
          <a:p>
            <a:pPr marL="285750" indent="-285750" algn="just">
              <a:buFont typeface="Arial"/>
              <a:buChar char="•"/>
            </a:pPr>
            <a:r>
              <a:rPr lang="en-US" sz="1400" b="1" dirty="0">
                <a:solidFill>
                  <a:srgbClr val="000000"/>
                </a:solidFill>
                <a:latin typeface="Arial"/>
                <a:cs typeface="Arial"/>
              </a:rPr>
              <a:t>To store a password: </a:t>
            </a:r>
            <a:endParaRPr lang="en-US" b="1" dirty="0">
              <a:solidFill>
                <a:srgbClr val="000000"/>
              </a:solidFill>
              <a:latin typeface="Calibri" panose="020F0502020204030204"/>
              <a:cs typeface="Calibri" panose="020F0502020204030204"/>
            </a:endParaRPr>
          </a:p>
          <a:p>
            <a:pPr marL="742950" lvl="1" indent="-285750" algn="just">
              <a:buFont typeface="Arial"/>
              <a:buChar char="•"/>
            </a:pPr>
            <a:r>
              <a:rPr lang="en-US" sz="1400" dirty="0">
                <a:solidFill>
                  <a:srgbClr val="000000"/>
                </a:solidFill>
                <a:latin typeface="Arial"/>
                <a:cs typeface="Arial"/>
              </a:rPr>
              <a:t>Use CSPRNG to generate a long, random salt.</a:t>
            </a:r>
            <a:endParaRPr lang="en-US" dirty="0">
              <a:solidFill>
                <a:srgbClr val="000000"/>
              </a:solidFill>
              <a:latin typeface="Calibri"/>
              <a:cs typeface="Calibri"/>
            </a:endParaRPr>
          </a:p>
          <a:p>
            <a:pPr marL="742950" lvl="1" indent="-285750" algn="just">
              <a:buFont typeface="Arial"/>
              <a:buChar char="•"/>
            </a:pPr>
            <a:r>
              <a:rPr lang="en-US" sz="1400" dirty="0">
                <a:solidFill>
                  <a:srgbClr val="000000"/>
                </a:solidFill>
                <a:latin typeface="Arial"/>
                <a:cs typeface="Arial"/>
              </a:rPr>
              <a:t>Add the salt to the beginning of the password.</a:t>
            </a:r>
            <a:endParaRPr lang="en-US" dirty="0">
              <a:solidFill>
                <a:srgbClr val="000000"/>
              </a:solidFill>
              <a:latin typeface="Calibri"/>
              <a:cs typeface="Calibri"/>
            </a:endParaRPr>
          </a:p>
          <a:p>
            <a:pPr marL="742950" lvl="1" indent="-285750" algn="just">
              <a:buFont typeface="Arial"/>
              <a:buChar char="•"/>
            </a:pPr>
            <a:r>
              <a:rPr lang="en-US" sz="1400" dirty="0">
                <a:solidFill>
                  <a:srgbClr val="000000"/>
                </a:solidFill>
                <a:latin typeface="Arial"/>
                <a:cs typeface="Arial"/>
              </a:rPr>
              <a:t>Hash it with SHA-256, a standard cryptographic hash function.</a:t>
            </a:r>
            <a:endParaRPr lang="en-US" dirty="0">
              <a:solidFill>
                <a:srgbClr val="000000"/>
              </a:solidFill>
              <a:latin typeface="Calibri" panose="020F0502020204030204"/>
              <a:cs typeface="Calibri"/>
            </a:endParaRPr>
          </a:p>
          <a:p>
            <a:pPr marL="742950" lvl="1" indent="-285750" algn="just">
              <a:buFont typeface="Arial"/>
              <a:buChar char="•"/>
            </a:pPr>
            <a:r>
              <a:rPr lang="en-US" sz="1400" dirty="0">
                <a:solidFill>
                  <a:srgbClr val="000000"/>
                </a:solidFill>
                <a:latin typeface="Arial"/>
                <a:cs typeface="Arial"/>
              </a:rPr>
              <a:t>Save the salt and the hash in the user’s database record.</a:t>
            </a:r>
            <a:endParaRPr lang="en-US" dirty="0">
              <a:cs typeface="Calibri"/>
            </a:endParaRPr>
          </a:p>
          <a:p>
            <a:pPr marL="742950" lvl="1" indent="-285750" algn="just">
              <a:buFont typeface="Arial"/>
              <a:buChar char="•"/>
            </a:pPr>
            <a:endParaRPr lang="en-US" sz="1400" dirty="0">
              <a:latin typeface="Arial"/>
              <a:cs typeface="Arial"/>
            </a:endParaRPr>
          </a:p>
          <a:p>
            <a:pPr marL="285750" indent="-285750" algn="just">
              <a:buFont typeface="Arial"/>
              <a:buChar char="•"/>
            </a:pPr>
            <a:r>
              <a:rPr lang="en-US" sz="1400" b="1" dirty="0">
                <a:latin typeface="Arial"/>
                <a:cs typeface="Arial"/>
              </a:rPr>
              <a:t>To validate a password:</a:t>
            </a:r>
            <a:endParaRPr lang="en-US" sz="1400" dirty="0">
              <a:ea typeface="+mn-lt"/>
              <a:cs typeface="+mn-lt"/>
            </a:endParaRPr>
          </a:p>
          <a:p>
            <a:pPr marL="742950" lvl="1" indent="-285750" algn="just">
              <a:buFont typeface="Arial,Sans-Serif"/>
              <a:buChar char="•"/>
            </a:pPr>
            <a:r>
              <a:rPr lang="en-US" sz="1400" dirty="0">
                <a:latin typeface="Arial"/>
                <a:cs typeface="Arial"/>
              </a:rPr>
              <a:t>Retrieve a user’s salt and hash from the database.</a:t>
            </a:r>
            <a:endParaRPr lang="en-US" sz="1400" dirty="0">
              <a:ea typeface="+mn-lt"/>
              <a:cs typeface="+mn-lt"/>
            </a:endParaRPr>
          </a:p>
          <a:p>
            <a:pPr marL="742950" lvl="1" indent="-285750" algn="just">
              <a:buFont typeface="Arial,Sans-Serif"/>
              <a:buChar char="•"/>
            </a:pPr>
            <a:r>
              <a:rPr lang="en-US" sz="1400" dirty="0">
                <a:latin typeface="Arial"/>
                <a:cs typeface="Arial"/>
              </a:rPr>
              <a:t>Add the salt to the password and hash it with the same hash function.</a:t>
            </a:r>
            <a:endParaRPr lang="en-US" sz="1400" dirty="0">
              <a:ea typeface="+mn-lt"/>
              <a:cs typeface="+mn-lt"/>
            </a:endParaRPr>
          </a:p>
          <a:p>
            <a:pPr marL="742950" lvl="1" indent="-285750" algn="just">
              <a:buFont typeface="Arial,Sans-Serif"/>
              <a:buChar char="•"/>
            </a:pPr>
            <a:r>
              <a:rPr lang="en-US" sz="1400" dirty="0">
                <a:latin typeface="Arial"/>
                <a:cs typeface="Arial"/>
              </a:rPr>
              <a:t>Compare the hash of the password just submitted by the user trying to log in to the one stored in the database.</a:t>
            </a:r>
            <a:endParaRPr lang="en-US" sz="1400" dirty="0">
              <a:ea typeface="+mn-lt"/>
              <a:cs typeface="+mn-lt"/>
            </a:endParaRPr>
          </a:p>
          <a:p>
            <a:pPr marL="742950" lvl="1" indent="-285750" algn="just">
              <a:buFont typeface="Arial,Sans-Serif"/>
              <a:buChar char="•"/>
            </a:pPr>
            <a:r>
              <a:rPr lang="en-US" sz="1400" dirty="0">
                <a:latin typeface="Arial"/>
                <a:cs typeface="Arial"/>
              </a:rPr>
              <a:t>If the hashes do not match, the password the user has just tried to log in with is incorrect.</a:t>
            </a:r>
            <a:endParaRPr lang="en-US" sz="1400" dirty="0">
              <a:ea typeface="+mn-lt"/>
              <a:cs typeface="+mn-lt"/>
            </a:endParaRPr>
          </a:p>
          <a:p>
            <a:pPr algn="just"/>
            <a:endParaRPr lang="en-US" sz="1400" dirty="0">
              <a:latin typeface="Arial"/>
              <a:cs typeface="Arial"/>
            </a:endParaRPr>
          </a:p>
          <a:p>
            <a:pPr marL="742950" lvl="1" indent="-285750" algn="just">
              <a:buFont typeface="Arial"/>
              <a:buChar char="•"/>
            </a:pPr>
            <a:endParaRPr lang="en-US" sz="1400" dirty="0">
              <a:latin typeface="Arial"/>
              <a:cs typeface="Arial"/>
            </a:endParaRPr>
          </a:p>
          <a:p>
            <a:pPr algn="just"/>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21</a:t>
            </a:fld>
            <a:endParaRPr lang="en-US"/>
          </a:p>
        </p:txBody>
      </p:sp>
    </p:spTree>
    <p:extLst>
      <p:ext uri="{BB962C8B-B14F-4D97-AF65-F5344CB8AC3E}">
        <p14:creationId xmlns:p14="http://schemas.microsoft.com/office/powerpoint/2010/main" val="451078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Using Hashes</a:t>
            </a:r>
          </a:p>
        </p:txBody>
      </p:sp>
      <p:sp>
        <p:nvSpPr>
          <p:cNvPr id="3" name="Text 0"/>
          <p:cNvSpPr>
            <a:spLocks noGrp="1"/>
          </p:cNvSpPr>
          <p:nvPr>
            <p:ph type="body" idx="100" hasCustomPrompt="1"/>
          </p:nvPr>
        </p:nvSpPr>
        <p:spPr>
          <a:xfrm>
            <a:off x="0" y="1131571"/>
            <a:ext cx="9144000" cy="429165"/>
          </a:xfrm>
          <a:prstGeom prst="rect">
            <a:avLst/>
          </a:prstGeom>
          <a:noFill/>
          <a:ln/>
        </p:spPr>
        <p:txBody>
          <a:bodyPr wrap="square" rtlCol="0" anchor="t"/>
          <a:lstStyle/>
          <a:p>
            <a:r>
              <a:rPr lang="en-US" dirty="0"/>
              <a:t>Preventing Attacks</a:t>
            </a:r>
          </a:p>
        </p:txBody>
      </p:sp>
      <p:sp>
        <p:nvSpPr>
          <p:cNvPr id="5" name="Text 2"/>
          <p:cNvSpPr/>
          <p:nvPr/>
        </p:nvSpPr>
        <p:spPr>
          <a:xfrm>
            <a:off x="234777" y="1737981"/>
            <a:ext cx="8229600" cy="609240"/>
          </a:xfrm>
          <a:prstGeom prst="rect">
            <a:avLst/>
          </a:prstGeom>
          <a:noFill/>
          <a:ln/>
        </p:spPr>
        <p:txBody>
          <a:bodyPr wrap="square" lIns="91440" tIns="45720" rIns="91440" bIns="45720" rtlCol="0" anchor="t"/>
          <a:lstStyle/>
          <a:p>
            <a:pPr marL="285750" indent="-285750" algn="just">
              <a:lnSpc>
                <a:spcPts val="2000"/>
              </a:lnSpc>
              <a:buFont typeface="Arial"/>
              <a:buChar char="•"/>
            </a:pPr>
            <a:r>
              <a:rPr lang="en-US" sz="1400" dirty="0">
                <a:solidFill>
                  <a:srgbClr val="000000"/>
                </a:solidFill>
                <a:latin typeface="Arial"/>
                <a:cs typeface="Arial"/>
              </a:rPr>
              <a:t>Salting prevents an attacker from using a dictionary attack to try to guess passwords and makes it impossible to use lookup tables and rainbow tables to crack a hash.</a:t>
            </a:r>
            <a:endParaRPr lang="en-US" dirty="0">
              <a:solidFill>
                <a:srgbClr val="000000"/>
              </a:solidFill>
              <a:latin typeface="Calibri" panose="020F0502020204030204"/>
              <a:cs typeface="Calibri" panose="020F0502020204030204"/>
            </a:endParaRPr>
          </a:p>
          <a:p>
            <a:pPr algn="just">
              <a:lnSpc>
                <a:spcPts val="2000"/>
              </a:lnSpc>
            </a:pPr>
            <a:endParaRPr lang="en-US" sz="1400" dirty="0">
              <a:latin typeface="Arial"/>
              <a:cs typeface="Arial"/>
            </a:endParaRPr>
          </a:p>
          <a:p>
            <a:pPr algn="just">
              <a:lnSpc>
                <a:spcPts val="2000"/>
              </a:lnSpc>
            </a:pPr>
            <a:endParaRPr lang="en-US" sz="1400" dirty="0">
              <a:ea typeface="+mn-lt"/>
              <a:cs typeface="+mn-lt"/>
            </a:endParaRPr>
          </a:p>
        </p:txBody>
      </p:sp>
      <p:graphicFrame>
        <p:nvGraphicFramePr>
          <p:cNvPr id="4" name="Tabela 5">
            <a:extLst>
              <a:ext uri="{FF2B5EF4-FFF2-40B4-BE49-F238E27FC236}">
                <a16:creationId xmlns:a16="http://schemas.microsoft.com/office/drawing/2014/main" id="{DF027DC0-05DA-5836-F679-D89698B6EB6C}"/>
              </a:ext>
            </a:extLst>
          </p:cNvPr>
          <p:cNvGraphicFramePr>
            <a:graphicFrameLocks noGrp="1"/>
          </p:cNvGraphicFramePr>
          <p:nvPr>
            <p:extLst>
              <p:ext uri="{D42A27DB-BD31-4B8C-83A1-F6EECF244321}">
                <p14:modId xmlns:p14="http://schemas.microsoft.com/office/powerpoint/2010/main" val="2442762760"/>
              </p:ext>
            </p:extLst>
          </p:nvPr>
        </p:nvGraphicFramePr>
        <p:xfrm>
          <a:off x="294112" y="2516273"/>
          <a:ext cx="8508876" cy="2725230"/>
        </p:xfrm>
        <a:graphic>
          <a:graphicData uri="http://schemas.openxmlformats.org/drawingml/2006/table">
            <a:tbl>
              <a:tblPr firstRow="1" bandRow="1">
                <a:tableStyleId>{5C22544A-7EE6-4342-B048-85BDC9FD1C3A}</a:tableStyleId>
              </a:tblPr>
              <a:tblGrid>
                <a:gridCol w="1404561">
                  <a:extLst>
                    <a:ext uri="{9D8B030D-6E8A-4147-A177-3AD203B41FA5}">
                      <a16:colId xmlns:a16="http://schemas.microsoft.com/office/drawing/2014/main" val="1619300385"/>
                    </a:ext>
                  </a:extLst>
                </a:gridCol>
                <a:gridCol w="7104315">
                  <a:extLst>
                    <a:ext uri="{9D8B030D-6E8A-4147-A177-3AD203B41FA5}">
                      <a16:colId xmlns:a16="http://schemas.microsoft.com/office/drawing/2014/main" val="1111090971"/>
                    </a:ext>
                  </a:extLst>
                </a:gridCol>
              </a:tblGrid>
              <a:tr h="370840">
                <a:tc>
                  <a:txBody>
                    <a:bodyPr/>
                    <a:lstStyle/>
                    <a:p>
                      <a:r>
                        <a:rPr lang="en-US" sz="1400" b="1" noProof="0" dirty="0">
                          <a:solidFill>
                            <a:schemeClr val="tx1"/>
                          </a:solidFill>
                          <a:latin typeface="Arial"/>
                        </a:rPr>
                        <a:t>Lookup tables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lvl="0" algn="l">
                        <a:lnSpc>
                          <a:spcPct val="100000"/>
                        </a:lnSpc>
                        <a:spcBef>
                          <a:spcPts val="0"/>
                        </a:spcBef>
                        <a:spcAft>
                          <a:spcPts val="0"/>
                        </a:spcAft>
                        <a:buNone/>
                      </a:pPr>
                      <a:r>
                        <a:rPr lang="en-US" sz="1400" b="0" i="0" u="none" strike="noStrike" noProof="0" dirty="0">
                          <a:solidFill>
                            <a:schemeClr val="tx1"/>
                          </a:solidFill>
                          <a:latin typeface="Arial"/>
                        </a:rPr>
                        <a:t>It stores the pre-computed hashes of passwords in a password dictionary, along with the corresponding password. They are a data structure that processes hundreds of hash lookups per second.</a:t>
                      </a:r>
                      <a:endParaRPr lang="pt-BR" sz="1400" b="0" i="0" u="none" strike="noStrike" noProof="0" dirty="0">
                        <a:solidFill>
                          <a:schemeClr val="tx1"/>
                        </a:solidFill>
                        <a:latin typeface="Calibri"/>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85069723"/>
                  </a:ext>
                </a:extLst>
              </a:tr>
              <a:tr h="370840">
                <a:tc>
                  <a:txBody>
                    <a:bodyPr/>
                    <a:lstStyle/>
                    <a:p>
                      <a:r>
                        <a:rPr lang="en-US" sz="1400" b="1" noProof="0" dirty="0">
                          <a:latin typeface="Arial"/>
                        </a:rPr>
                        <a:t>Reverse lookup tables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lvl="0">
                        <a:buNone/>
                      </a:pPr>
                      <a:r>
                        <a:rPr lang="en-US" sz="1400" b="0" i="0" u="none" strike="noStrike" noProof="0" dirty="0">
                          <a:latin typeface="Arial"/>
                        </a:rPr>
                        <a:t>This attack allows the cybercriminal to launch a dictionary or brute-force attack on many hashes without the pre-computed lookup table. The cybercriminal creates a lookup table that plots each password hash from the breached account database to a list of users. The cybercriminal hashes each password guess and uses the lookup table to get a list of users whose password matched the cybercriminal’s guess.</a:t>
                      </a:r>
                      <a:endParaRPr lang="pt-BR" sz="1400">
                        <a:latin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940321301"/>
                  </a:ext>
                </a:extLst>
              </a:tr>
              <a:tr h="370840">
                <a:tc>
                  <a:txBody>
                    <a:bodyPr/>
                    <a:lstStyle/>
                    <a:p>
                      <a:r>
                        <a:rPr lang="en-US" sz="1400" b="1" noProof="0" dirty="0">
                          <a:latin typeface="Arial"/>
                        </a:rPr>
                        <a:t>Rainbow tables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l">
                        <a:lnSpc>
                          <a:spcPts val="2000"/>
                        </a:lnSpc>
                        <a:spcBef>
                          <a:spcPts val="0"/>
                        </a:spcBef>
                        <a:spcAft>
                          <a:spcPts val="0"/>
                        </a:spcAft>
                        <a:buClr>
                          <a:srgbClr val="000000"/>
                        </a:buClr>
                        <a:buNone/>
                      </a:pPr>
                      <a:r>
                        <a:rPr lang="en-US" sz="1400" b="0" i="0" u="none" strike="noStrike" noProof="0" dirty="0">
                          <a:latin typeface="Arial"/>
                        </a:rPr>
                        <a:t>They sacrifice hash-cracking speed to make the lookup tables smaller. A smaller table means that the table can store the solutions to more hashes in the same amount of space.</a:t>
                      </a:r>
                      <a:endParaRPr lang="en-US" sz="1400" b="0" i="0" u="none" strike="noStrike" noProof="0" dirty="0">
                        <a:latin typeface="Calibri"/>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60570259"/>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C927ACA-7940-9FB4-BC45-C6E3D570689B}"/>
              </a:ext>
            </a:extLst>
          </p:cNvPr>
          <p:cNvSpPr>
            <a:spLocks noGrp="1"/>
          </p:cNvSpPr>
          <p:nvPr>
            <p:ph type="body" idx="100"/>
          </p:nvPr>
        </p:nvSpPr>
        <p:spPr>
          <a:xfrm>
            <a:off x="-69011" y="2209800"/>
            <a:ext cx="9144000" cy="2482970"/>
          </a:xfrm>
        </p:spPr>
        <p:txBody>
          <a:bodyPr/>
          <a:lstStyle/>
          <a:p>
            <a:r>
              <a:rPr lang="en-GB" dirty="0"/>
              <a:t>Next class will look at:</a:t>
            </a:r>
          </a:p>
          <a:p>
            <a:pPr marL="285750" indent="-285750">
              <a:buFont typeface="Arial" panose="020B0604020202020204" pitchFamily="34" charset="0"/>
              <a:buChar char="•"/>
            </a:pPr>
            <a:r>
              <a:rPr lang="en-US" sz="1800" b="1" dirty="0">
                <a:solidFill>
                  <a:schemeClr val="tx1"/>
                </a:solidFill>
                <a:latin typeface="Arial" pitchFamily="34" charset="0"/>
                <a:ea typeface="Arial" pitchFamily="34" charset="-122"/>
                <a:cs typeface="Arial" pitchFamily="34" charset="-120"/>
              </a:rPr>
              <a:t>Public Key Cryptography</a:t>
            </a:r>
          </a:p>
          <a:p>
            <a:pPr marL="285750" indent="-285750">
              <a:buFont typeface="Arial" panose="020B0604020202020204" pitchFamily="34" charset="0"/>
              <a:buChar char="•"/>
            </a:pPr>
            <a:r>
              <a:rPr lang="en-US" sz="1800" b="1" dirty="0">
                <a:solidFill>
                  <a:schemeClr val="tx1"/>
                </a:solidFill>
                <a:latin typeface="Arial" pitchFamily="34" charset="0"/>
                <a:ea typeface="Arial" pitchFamily="34" charset="-122"/>
                <a:cs typeface="Arial" pitchFamily="34" charset="-120"/>
              </a:rPr>
              <a:t>Authorities and the PKI Trust System</a:t>
            </a:r>
          </a:p>
          <a:p>
            <a:pPr marL="285750" indent="-285750">
              <a:buFont typeface="Arial" panose="020B0604020202020204" pitchFamily="34" charset="0"/>
              <a:buChar char="•"/>
            </a:pPr>
            <a:r>
              <a:rPr lang="en-US" sz="1800" b="1" dirty="0">
                <a:solidFill>
                  <a:schemeClr val="tx1"/>
                </a:solidFill>
                <a:latin typeface="Arial" pitchFamily="34" charset="0"/>
                <a:ea typeface="Arial" pitchFamily="34" charset="-122"/>
                <a:cs typeface="Arial" pitchFamily="34" charset="-120"/>
              </a:rPr>
              <a:t>Applications and Impacts of Cryptography</a:t>
            </a:r>
            <a:endParaRPr lang="en-GB" sz="1800" b="1" dirty="0">
              <a:solidFill>
                <a:schemeClr val="tx1"/>
              </a:solidFill>
            </a:endParaRPr>
          </a:p>
        </p:txBody>
      </p:sp>
      <p:sp>
        <p:nvSpPr>
          <p:cNvPr id="3" name="Text Placeholder 2">
            <a:extLst>
              <a:ext uri="{FF2B5EF4-FFF2-40B4-BE49-F238E27FC236}">
                <a16:creationId xmlns:a16="http://schemas.microsoft.com/office/drawing/2014/main" id="{AF3FB8B0-13A3-297F-8EF9-3861D744B6BF}"/>
              </a:ext>
            </a:extLst>
          </p:cNvPr>
          <p:cNvSpPr>
            <a:spLocks noGrp="1"/>
          </p:cNvSpPr>
          <p:nvPr>
            <p:ph type="body" idx="101"/>
          </p:nvPr>
        </p:nvSpPr>
        <p:spPr/>
        <p:txBody>
          <a:bodyPr/>
          <a:lstStyle/>
          <a:p>
            <a:endParaRPr lang="en-GB"/>
          </a:p>
        </p:txBody>
      </p:sp>
    </p:spTree>
    <p:extLst>
      <p:ext uri="{BB962C8B-B14F-4D97-AF65-F5344CB8AC3E}">
        <p14:creationId xmlns:p14="http://schemas.microsoft.com/office/powerpoint/2010/main" val="8622429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371843" y="2339570"/>
            <a:ext cx="8772157" cy="838200"/>
          </a:xfrm>
        </p:spPr>
        <p:txBody>
          <a:bodyPr/>
          <a:lstStyle/>
          <a:p>
            <a:pPr algn="ctr"/>
            <a:r>
              <a:rPr lang="en-GB" dirty="0"/>
              <a:t>Questions?</a:t>
            </a:r>
            <a:endParaRPr lang="en-US" dirty="0"/>
          </a:p>
        </p:txBody>
      </p:sp>
    </p:spTree>
    <p:extLst>
      <p:ext uri="{BB962C8B-B14F-4D97-AF65-F5344CB8AC3E}">
        <p14:creationId xmlns:p14="http://schemas.microsoft.com/office/powerpoint/2010/main" val="6481485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32231</TotalTime>
  <Pages>28</Pages>
  <Words>3355</Words>
  <Application>Microsoft Office PowerPoint</Application>
  <PresentationFormat>On-screen Show (4:3)</PresentationFormat>
  <Paragraphs>302</Paragraphs>
  <Slides>25</Slides>
  <Notes>22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25</vt:i4>
      </vt:variant>
    </vt:vector>
  </HeadingPairs>
  <TitlesOfParts>
    <vt:vector size="32" baseType="lpstr">
      <vt:lpstr>Arial</vt:lpstr>
      <vt:lpstr>Arial,Sans-Serif</vt:lpstr>
      <vt:lpstr>Calibri</vt:lpstr>
      <vt:lpstr>Times New Roman</vt:lpstr>
      <vt:lpstr>Wingdings</vt:lpstr>
      <vt:lpstr>PPT-TMPLT-WHT_C</vt:lpstr>
      <vt:lpstr>NetAcad-4F_PPT-WHT_060408</vt:lpstr>
      <vt:lpstr>Instructor Materials lecture 2: The Cybersecurity Sorcery Cube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cp:lastModifiedBy>
  <cp:revision>937</cp:revision>
  <cp:lastPrinted>1999-01-27T00:54:54Z</cp:lastPrinted>
  <dcterms:created xsi:type="dcterms:W3CDTF">2006-10-23T15:07:30Z</dcterms:created>
  <dcterms:modified xsi:type="dcterms:W3CDTF">2025-02-24T23:28:28Z</dcterms:modified>
</cp:coreProperties>
</file>