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9"/>
  </p:notesMasterIdLst>
  <p:sldIdLst>
    <p:sldId id="256" r:id="rId2"/>
    <p:sldId id="257" r:id="rId3"/>
    <p:sldId id="258" r:id="rId4"/>
    <p:sldId id="259" r:id="rId5"/>
    <p:sldId id="260" r:id="rId6"/>
    <p:sldId id="261" r:id="rId7"/>
    <p:sldId id="262" r:id="rId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63" d="100"/>
          <a:sy n="63" d="100"/>
        </p:scale>
        <p:origin x="77" y="38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AD808-1E4C-4199-8527-DC4AD2885CF8}" type="datetimeFigureOut">
              <a:rPr lang="en-GB" smtClean="0"/>
              <a:t>16/03/2026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FFD2AA-3F97-46F2-AF94-185EABF3F0DE}" type="slidenum">
              <a:rPr lang="en-GB" smtClean="0"/>
              <a:t>‹#›</a:t>
            </a:fld>
            <a:endParaRPr lang="en-GB"/>
          </a:p>
        </p:txBody>
      </p:sp>
    </p:spTree>
    <p:extLst>
      <p:ext uri="{BB962C8B-B14F-4D97-AF65-F5344CB8AC3E}">
        <p14:creationId xmlns:p14="http://schemas.microsoft.com/office/powerpoint/2010/main" val="995922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FFD2AA-3F97-46F2-AF94-185EABF3F0DE}" type="slidenum">
              <a:rPr lang="en-GB" smtClean="0"/>
              <a:t>4</a:t>
            </a:fld>
            <a:endParaRPr lang="en-GB"/>
          </a:p>
        </p:txBody>
      </p:sp>
    </p:spTree>
    <p:extLst>
      <p:ext uri="{BB962C8B-B14F-4D97-AF65-F5344CB8AC3E}">
        <p14:creationId xmlns:p14="http://schemas.microsoft.com/office/powerpoint/2010/main" val="32005205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3/16/2026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3/16/2026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3/16/2026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3/16/2026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3/16/2026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03504" y="802955"/>
            <a:ext cx="3574747" cy="1454051"/>
          </a:xfrm>
        </p:spPr>
        <p:txBody>
          <a:bodyPr>
            <a:normAutofit/>
          </a:bodyPr>
          <a:lstStyle/>
          <a:p>
            <a:pPr>
              <a:lnSpc>
                <a:spcPct val="90000"/>
              </a:lnSpc>
            </a:pPr>
            <a:r>
              <a:rPr lang="en-GB" sz="3100" b="1">
                <a:solidFill>
                  <a:schemeClr val="tx2"/>
                </a:solidFill>
                <a:latin typeface="Aptos" panose="020B0004020202020204" pitchFamily="34" charset="0"/>
              </a:rPr>
              <a:t>Pasta Pronto Business Plan Presentation</a:t>
            </a:r>
          </a:p>
        </p:txBody>
      </p:sp>
      <p:sp>
        <p:nvSpPr>
          <p:cNvPr id="3" name="Content Placeholder 2"/>
          <p:cNvSpPr>
            <a:spLocks noGrp="1"/>
          </p:cNvSpPr>
          <p:nvPr>
            <p:ph idx="1"/>
          </p:nvPr>
        </p:nvSpPr>
        <p:spPr>
          <a:xfrm>
            <a:off x="603504" y="2421683"/>
            <a:ext cx="3574461" cy="3353476"/>
          </a:xfrm>
        </p:spPr>
        <p:txBody>
          <a:bodyPr anchor="t">
            <a:normAutofit/>
          </a:bodyPr>
          <a:lstStyle/>
          <a:p>
            <a:pPr>
              <a:spcAft>
                <a:spcPts val="800"/>
              </a:spcAft>
              <a:buNone/>
            </a:pPr>
            <a:r>
              <a:rPr lang="en-GB" sz="1600" b="1" kern="100">
                <a:solidFill>
                  <a:schemeClr val="tx2"/>
                </a:solidFill>
                <a:effectLst/>
                <a:latin typeface="Aptos" panose="020B0004020202020204" pitchFamily="34" charset="0"/>
                <a:ea typeface="Aptos" panose="020B0004020202020204" pitchFamily="34" charset="0"/>
                <a:cs typeface="Times New Roman" panose="02020603050405020304" pitchFamily="18" charset="0"/>
              </a:rPr>
              <a:t>Module Title and Code: Enterprise &amp; Entrepreneurship (LCLM4006_BIRM) </a:t>
            </a:r>
            <a:endParaRPr lang="en-GB" sz="1600" kern="100">
              <a:solidFill>
                <a:schemeClr val="tx2"/>
              </a:solidFill>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buNone/>
            </a:pPr>
            <a:r>
              <a:rPr lang="en-GB" sz="1600" b="1" kern="100">
                <a:solidFill>
                  <a:schemeClr val="tx2"/>
                </a:solidFill>
                <a:effectLst/>
                <a:latin typeface="Aptos" panose="020B0004020202020204" pitchFamily="34" charset="0"/>
                <a:ea typeface="Aptos" panose="020B0004020202020204" pitchFamily="34" charset="0"/>
                <a:cs typeface="Times New Roman" panose="02020603050405020304" pitchFamily="18" charset="0"/>
              </a:rPr>
              <a:t>Assignment Title: Business Plan Presentation – Pasta Pronto </a:t>
            </a:r>
            <a:endParaRPr lang="en-GB" sz="1600" kern="100">
              <a:solidFill>
                <a:schemeClr val="tx2"/>
              </a:solidFill>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buNone/>
            </a:pPr>
            <a:r>
              <a:rPr lang="en-GB" sz="1600" b="1" kern="100">
                <a:solidFill>
                  <a:schemeClr val="tx2"/>
                </a:solidFill>
                <a:effectLst/>
                <a:latin typeface="Aptos" panose="020B0004020202020204" pitchFamily="34" charset="0"/>
                <a:ea typeface="Aptos" panose="020B0004020202020204" pitchFamily="34" charset="0"/>
                <a:cs typeface="Times New Roman" panose="02020603050405020304" pitchFamily="18" charset="0"/>
              </a:rPr>
              <a:t>Student Name: Mihai Horia Zbircea</a:t>
            </a:r>
            <a:endParaRPr lang="en-GB" sz="1600" kern="100">
              <a:solidFill>
                <a:schemeClr val="tx2"/>
              </a:solidFill>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buNone/>
            </a:pPr>
            <a:r>
              <a:rPr lang="en-GB" sz="1600" b="1" kern="100">
                <a:solidFill>
                  <a:schemeClr val="tx2"/>
                </a:solidFill>
                <a:effectLst/>
                <a:latin typeface="Aptos" panose="020B0004020202020204" pitchFamily="34" charset="0"/>
                <a:ea typeface="Aptos" panose="020B0004020202020204" pitchFamily="34" charset="0"/>
                <a:cs typeface="Times New Roman" panose="02020603050405020304" pitchFamily="18" charset="0"/>
              </a:rPr>
              <a:t>Student Number: 2435086</a:t>
            </a:r>
            <a:endParaRPr lang="en-GB" sz="1600" kern="100">
              <a:solidFill>
                <a:schemeClr val="tx2"/>
              </a:solidFill>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buNone/>
            </a:pPr>
            <a:r>
              <a:rPr lang="en-GB" sz="1600" b="1" kern="100">
                <a:solidFill>
                  <a:schemeClr val="tx2"/>
                </a:solidFill>
                <a:effectLst/>
                <a:latin typeface="Aptos" panose="020B0004020202020204" pitchFamily="34" charset="0"/>
                <a:ea typeface="Aptos" panose="020B0004020202020204" pitchFamily="34" charset="0"/>
                <a:cs typeface="Times New Roman" panose="02020603050405020304" pitchFamily="18" charset="0"/>
              </a:rPr>
              <a:t>Lecturer’s  Name: Mazen Joureih</a:t>
            </a:r>
            <a:endParaRPr lang="en-GB" sz="1600" kern="100">
              <a:solidFill>
                <a:schemeClr val="tx2"/>
              </a:solidFill>
              <a:effectLst/>
              <a:latin typeface="Aptos" panose="020B0004020202020204" pitchFamily="34" charset="0"/>
              <a:ea typeface="Aptos" panose="020B0004020202020204" pitchFamily="34" charset="0"/>
              <a:cs typeface="Times New Roman" panose="02020603050405020304" pitchFamily="18" charset="0"/>
            </a:endParaRPr>
          </a:p>
        </p:txBody>
      </p:sp>
      <p:grpSp>
        <p:nvGrpSpPr>
          <p:cNvPr id="13" name="Group 12">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63680" y="-16714"/>
            <a:ext cx="4780320" cy="6874714"/>
            <a:chOff x="5818240" y="-1"/>
            <a:chExt cx="6373761" cy="6874714"/>
          </a:xfrm>
        </p:grpSpPr>
        <p:sp>
          <p:nvSpPr>
            <p:cNvPr id="14" name="Freeform: Shape 13">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6851312F-F8EB-732F-2756-371FDC082A7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5781294" y="3269437"/>
            <a:ext cx="3106674" cy="1242669"/>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2" y="350196"/>
            <a:ext cx="3485178" cy="1624520"/>
          </a:xfrm>
        </p:spPr>
        <p:txBody>
          <a:bodyPr anchor="ctr">
            <a:normAutofit/>
          </a:bodyPr>
          <a:lstStyle/>
          <a:p>
            <a:r>
              <a:rPr lang="en-GB" sz="3500" b="1">
                <a:latin typeface="Aptos" panose="020B0004020202020204" pitchFamily="34" charset="0"/>
              </a:rPr>
              <a:t>Overview of the Business Idea</a:t>
            </a:r>
          </a:p>
        </p:txBody>
      </p:sp>
      <p:sp>
        <p:nvSpPr>
          <p:cNvPr id="3" name="Content Placeholder 2"/>
          <p:cNvSpPr>
            <a:spLocks noGrp="1"/>
          </p:cNvSpPr>
          <p:nvPr>
            <p:ph idx="1"/>
          </p:nvPr>
        </p:nvSpPr>
        <p:spPr>
          <a:xfrm>
            <a:off x="571351" y="2743200"/>
            <a:ext cx="3485179" cy="3613149"/>
          </a:xfrm>
        </p:spPr>
        <p:txBody>
          <a:bodyPr anchor="ctr">
            <a:normAutofit/>
          </a:bodyPr>
          <a:lstStyle/>
          <a:p>
            <a:pPr>
              <a:lnSpc>
                <a:spcPct val="90000"/>
              </a:lnSpc>
            </a:pPr>
            <a:r>
              <a:rPr lang="en-GB" sz="1400" b="1">
                <a:latin typeface="Aptos" panose="020B0004020202020204" pitchFamily="34" charset="0"/>
              </a:rPr>
              <a:t>Pasta Pronto is a fresh Italian pasta takeaway located in Nottingham with an open space kitchen and interchange dishes.</a:t>
            </a:r>
          </a:p>
          <a:p>
            <a:pPr>
              <a:lnSpc>
                <a:spcPct val="90000"/>
              </a:lnSpc>
            </a:pPr>
            <a:r>
              <a:rPr lang="en-GB" sz="1400" b="1">
                <a:latin typeface="Aptos" panose="020B0004020202020204" pitchFamily="34" charset="0"/>
              </a:rPr>
              <a:t>Unique selling points: fresh ingredients, fast service, affordable prices, customers can customise pasta bowls with different sauces and toppings.</a:t>
            </a:r>
          </a:p>
          <a:p>
            <a:pPr>
              <a:lnSpc>
                <a:spcPct val="90000"/>
              </a:lnSpc>
            </a:pPr>
            <a:r>
              <a:rPr lang="en-GB" sz="1400" b="1">
                <a:latin typeface="Aptos" panose="020B0004020202020204" pitchFamily="34" charset="0"/>
              </a:rPr>
              <a:t>Legal structure: Private Limited Company (Ltd).</a:t>
            </a:r>
          </a:p>
          <a:p>
            <a:pPr marL="0" indent="0">
              <a:lnSpc>
                <a:spcPct val="90000"/>
              </a:lnSpc>
              <a:buNone/>
            </a:pPr>
            <a:r>
              <a:rPr lang="en-GB" sz="1400" b="1">
                <a:latin typeface="Aptos" panose="020B0004020202020204" pitchFamily="34" charset="0"/>
              </a:rPr>
              <a:t>       Limited liability, potential tax efficiencies and increased           	professional 	credibility.</a:t>
            </a:r>
          </a:p>
          <a:p>
            <a:pPr>
              <a:lnSpc>
                <a:spcPct val="90000"/>
              </a:lnSpc>
            </a:pPr>
            <a:r>
              <a:rPr lang="en-GB" sz="1400" b="1">
                <a:latin typeface="Aptos" panose="020B0004020202020204" pitchFamily="34" charset="0"/>
              </a:rPr>
              <a:t>Management: Founder (Managing Director), two kitchen staff, counter and part-time delivery assistant.</a:t>
            </a:r>
          </a:p>
        </p:txBody>
      </p:sp>
      <p:pic>
        <p:nvPicPr>
          <p:cNvPr id="5" name="Picture 4" descr="Shell pasta studio shot with fast pace synchronisation">
            <a:extLst>
              <a:ext uri="{FF2B5EF4-FFF2-40B4-BE49-F238E27FC236}">
                <a16:creationId xmlns:a16="http://schemas.microsoft.com/office/drawing/2014/main" id="{9EBD5714-AE99-EBBB-43A8-530AC7A8D89F}"/>
              </a:ext>
            </a:extLst>
          </p:cNvPr>
          <p:cNvPicPr>
            <a:picLocks noChangeAspect="1"/>
          </p:cNvPicPr>
          <p:nvPr/>
        </p:nvPicPr>
        <p:blipFill>
          <a:blip r:embed="rId2"/>
          <a:srcRect l="21741" r="33708" b="-2"/>
          <a:stretch>
            <a:fillRect/>
          </a:stretch>
        </p:blipFill>
        <p:spPr>
          <a:xfrm>
            <a:off x="4572000" y="1"/>
            <a:ext cx="4577118" cy="68580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562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02556" y="762001"/>
            <a:ext cx="3117384" cy="1708244"/>
          </a:xfrm>
        </p:spPr>
        <p:txBody>
          <a:bodyPr anchor="ctr">
            <a:normAutofit/>
          </a:bodyPr>
          <a:lstStyle/>
          <a:p>
            <a:r>
              <a:rPr lang="en-GB" sz="3500" b="1">
                <a:latin typeface="Aptos" panose="020B0004020202020204" pitchFamily="34" charset="0"/>
              </a:rPr>
              <a:t>Key External Factors (PESTEL)</a:t>
            </a:r>
          </a:p>
        </p:txBody>
      </p:sp>
      <p:pic>
        <p:nvPicPr>
          <p:cNvPr id="5" name="Picture 4" descr="Fruits and vegetables in bags">
            <a:extLst>
              <a:ext uri="{FF2B5EF4-FFF2-40B4-BE49-F238E27FC236}">
                <a16:creationId xmlns:a16="http://schemas.microsoft.com/office/drawing/2014/main" id="{651089D4-5FE0-3392-9FAB-3F4B5E5BDFAE}"/>
              </a:ext>
            </a:extLst>
          </p:cNvPr>
          <p:cNvPicPr>
            <a:picLocks noChangeAspect="1"/>
          </p:cNvPicPr>
          <p:nvPr/>
        </p:nvPicPr>
        <p:blipFill>
          <a:blip r:embed="rId2"/>
          <a:srcRect l="41688" r="13812" b="-2"/>
          <a:stretch>
            <a:fillRect/>
          </a:stretch>
        </p:blipFill>
        <p:spPr>
          <a:xfrm>
            <a:off x="20" y="-2"/>
            <a:ext cx="4571980" cy="6858002"/>
          </a:xfrm>
          <a:prstGeom prst="rect">
            <a:avLst/>
          </a:prstGeom>
        </p:spPr>
      </p:pic>
      <p:sp>
        <p:nvSpPr>
          <p:cNvPr id="3" name="Content Placeholder 2"/>
          <p:cNvSpPr>
            <a:spLocks noGrp="1"/>
          </p:cNvSpPr>
          <p:nvPr>
            <p:ph idx="1"/>
          </p:nvPr>
        </p:nvSpPr>
        <p:spPr>
          <a:xfrm>
            <a:off x="5102556" y="2470245"/>
            <a:ext cx="3117384" cy="3769835"/>
          </a:xfrm>
        </p:spPr>
        <p:txBody>
          <a:bodyPr anchor="ctr">
            <a:normAutofit/>
          </a:bodyPr>
          <a:lstStyle/>
          <a:p>
            <a:r>
              <a:rPr lang="en-GB" sz="1700" b="1">
                <a:latin typeface="Aptos" panose="020B0004020202020204" pitchFamily="34" charset="0"/>
              </a:rPr>
              <a:t>Economic: Rising demand for affordable takeaway meals during cost-of-living pressures.</a:t>
            </a:r>
          </a:p>
          <a:p>
            <a:r>
              <a:rPr lang="en-GB" sz="1700" b="1">
                <a:latin typeface="Aptos" panose="020B0004020202020204" pitchFamily="34" charset="0"/>
              </a:rPr>
              <a:t>Social: Students and young professionals prefer quick and convenient food options.</a:t>
            </a:r>
          </a:p>
          <a:p>
            <a:r>
              <a:rPr lang="en-GB" sz="1700" b="1">
                <a:latin typeface="Aptos" panose="020B0004020202020204" pitchFamily="34" charset="0"/>
              </a:rPr>
              <a:t>Technological: Growth of delivery apps such as Uber Eats, Deliveroo, and Just Eat increases customer reach.</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4" name="Rectangle 23">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2" y="350196"/>
            <a:ext cx="3485178" cy="1624520"/>
          </a:xfrm>
        </p:spPr>
        <p:txBody>
          <a:bodyPr anchor="ctr">
            <a:normAutofit/>
          </a:bodyPr>
          <a:lstStyle/>
          <a:p>
            <a:r>
              <a:rPr lang="en-GB" sz="3500" b="1">
                <a:latin typeface="Aptos" panose="020B0004020202020204" pitchFamily="34" charset="0"/>
              </a:rPr>
              <a:t>Marketing Strategies</a:t>
            </a:r>
          </a:p>
        </p:txBody>
      </p:sp>
      <p:sp>
        <p:nvSpPr>
          <p:cNvPr id="3" name="Content Placeholder 2"/>
          <p:cNvSpPr>
            <a:spLocks noGrp="1"/>
          </p:cNvSpPr>
          <p:nvPr>
            <p:ph idx="1"/>
          </p:nvPr>
        </p:nvSpPr>
        <p:spPr>
          <a:xfrm>
            <a:off x="571351" y="2743200"/>
            <a:ext cx="3485179" cy="3613149"/>
          </a:xfrm>
        </p:spPr>
        <p:txBody>
          <a:bodyPr anchor="ctr">
            <a:normAutofit/>
          </a:bodyPr>
          <a:lstStyle/>
          <a:p>
            <a:r>
              <a:rPr lang="en-GB" sz="1700" b="1">
                <a:latin typeface="Aptos" panose="020B0004020202020204" pitchFamily="34" charset="0"/>
              </a:rPr>
              <a:t>Social Media Marketing: Use Instagram and TikTok to promote with live cooking and interaction sessions, food photos, videos, offers, and customer reviews.</a:t>
            </a:r>
          </a:p>
          <a:p>
            <a:r>
              <a:rPr lang="en-GB" sz="1700" b="1">
                <a:latin typeface="Aptos" panose="020B0004020202020204" pitchFamily="34" charset="0"/>
              </a:rPr>
              <a:t>Delivery Platforms: Partner with Uber Eats, Deliveroo, and Just Eat to increase visibility and online orders.</a:t>
            </a:r>
          </a:p>
          <a:p>
            <a:r>
              <a:rPr lang="en-GB" sz="1700" b="1">
                <a:latin typeface="Aptos" panose="020B0004020202020204" pitchFamily="34" charset="0"/>
              </a:rPr>
              <a:t>Student discounts and lunch meal deals will encourage repeat customers.</a:t>
            </a:r>
          </a:p>
        </p:txBody>
      </p:sp>
      <p:pic>
        <p:nvPicPr>
          <p:cNvPr id="17" name="Picture 16" descr="Assorted vegetables and fruits">
            <a:extLst>
              <a:ext uri="{FF2B5EF4-FFF2-40B4-BE49-F238E27FC236}">
                <a16:creationId xmlns:a16="http://schemas.microsoft.com/office/drawing/2014/main" id="{524AAE5A-D877-DCDC-B042-2B90F76B67BC}"/>
              </a:ext>
            </a:extLst>
          </p:cNvPr>
          <p:cNvPicPr>
            <a:picLocks noChangeAspect="1"/>
          </p:cNvPicPr>
          <p:nvPr/>
        </p:nvPicPr>
        <p:blipFill>
          <a:blip r:embed="rId3"/>
          <a:srcRect l="33867" r="21582" b="-2"/>
          <a:stretch>
            <a:fillRect/>
          </a:stretch>
        </p:blipFill>
        <p:spPr>
          <a:xfrm>
            <a:off x="4572000" y="1"/>
            <a:ext cx="4577118" cy="68580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562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02556" y="762001"/>
            <a:ext cx="3117384" cy="1708244"/>
          </a:xfrm>
        </p:spPr>
        <p:txBody>
          <a:bodyPr anchor="ctr">
            <a:normAutofit/>
          </a:bodyPr>
          <a:lstStyle/>
          <a:p>
            <a:r>
              <a:rPr lang="en-GB" sz="3500" b="1">
                <a:latin typeface="Aptos" panose="020B0004020202020204" pitchFamily="34" charset="0"/>
              </a:rPr>
              <a:t>Funding Requirements and Allocation</a:t>
            </a:r>
          </a:p>
        </p:txBody>
      </p:sp>
      <p:pic>
        <p:nvPicPr>
          <p:cNvPr id="5" name="Picture 4" descr="Digital numbers art">
            <a:extLst>
              <a:ext uri="{FF2B5EF4-FFF2-40B4-BE49-F238E27FC236}">
                <a16:creationId xmlns:a16="http://schemas.microsoft.com/office/drawing/2014/main" id="{7D987B93-C95B-8891-9FF6-C8D7F13108B2}"/>
              </a:ext>
            </a:extLst>
          </p:cNvPr>
          <p:cNvPicPr>
            <a:picLocks noChangeAspect="1"/>
          </p:cNvPicPr>
          <p:nvPr/>
        </p:nvPicPr>
        <p:blipFill>
          <a:blip r:embed="rId2"/>
          <a:srcRect l="15765" r="39735" b="-2"/>
          <a:stretch>
            <a:fillRect/>
          </a:stretch>
        </p:blipFill>
        <p:spPr>
          <a:xfrm>
            <a:off x="20" y="-2"/>
            <a:ext cx="4571980" cy="6858002"/>
          </a:xfrm>
          <a:prstGeom prst="rect">
            <a:avLst/>
          </a:prstGeom>
        </p:spPr>
      </p:pic>
      <p:sp>
        <p:nvSpPr>
          <p:cNvPr id="3" name="Content Placeholder 2"/>
          <p:cNvSpPr>
            <a:spLocks noGrp="1"/>
          </p:cNvSpPr>
          <p:nvPr>
            <p:ph idx="1"/>
          </p:nvPr>
        </p:nvSpPr>
        <p:spPr>
          <a:xfrm>
            <a:off x="5102556" y="2470245"/>
            <a:ext cx="3117384" cy="3769835"/>
          </a:xfrm>
        </p:spPr>
        <p:txBody>
          <a:bodyPr anchor="ctr">
            <a:normAutofit/>
          </a:bodyPr>
          <a:lstStyle/>
          <a:p>
            <a:pPr>
              <a:lnSpc>
                <a:spcPct val="90000"/>
              </a:lnSpc>
            </a:pPr>
            <a:r>
              <a:rPr lang="en-GB" sz="1600" b="1">
                <a:latin typeface="Aptos" panose="020B0004020202020204" pitchFamily="34" charset="0"/>
              </a:rPr>
              <a:t>Funding sources: £30,000 personal savings, £20,000 private investor, £10,000 business loan for a total of £60,000.</a:t>
            </a:r>
          </a:p>
          <a:p>
            <a:pPr>
              <a:lnSpc>
                <a:spcPct val="90000"/>
              </a:lnSpc>
            </a:pPr>
            <a:r>
              <a:rPr lang="en-GB" sz="1600" b="1">
                <a:latin typeface="Aptos" panose="020B0004020202020204" pitchFamily="34" charset="0"/>
              </a:rPr>
              <a:t>Allocation: Renovation, equipment and furnishing £40,000, Initial stock and working capital £12,000, Licensing, insurance and marketing £8,000.</a:t>
            </a:r>
          </a:p>
          <a:p>
            <a:pPr>
              <a:lnSpc>
                <a:spcPct val="90000"/>
              </a:lnSpc>
            </a:pPr>
            <a:r>
              <a:rPr lang="en-GB" sz="1600" b="1">
                <a:latin typeface="Aptos" panose="020B0004020202020204" pitchFamily="34" charset="0"/>
              </a:rPr>
              <a:t>With a cash in estimated to £800 in daily sales and expenses , will estimate to become profitable in  approximately 1 year.</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37572C4-67BB-3485-4D4D-9FD70086FBDB}"/>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397" y="508838"/>
            <a:ext cx="3913467"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83F1596-69FD-81C0-39C3-4D14D9DB4711}"/>
              </a:ext>
            </a:extLst>
          </p:cNvPr>
          <p:cNvSpPr>
            <a:spLocks noGrp="1"/>
          </p:cNvSpPr>
          <p:nvPr>
            <p:ph type="title"/>
          </p:nvPr>
        </p:nvSpPr>
        <p:spPr>
          <a:xfrm>
            <a:off x="480060" y="1243013"/>
            <a:ext cx="2891790" cy="4371974"/>
          </a:xfrm>
        </p:spPr>
        <p:txBody>
          <a:bodyPr>
            <a:normAutofit/>
          </a:bodyPr>
          <a:lstStyle/>
          <a:p>
            <a:r>
              <a:rPr lang="en-GB" sz="3100" b="1">
                <a:solidFill>
                  <a:schemeClr val="tx2"/>
                </a:solidFill>
                <a:latin typeface="Aptos" panose="020B0004020202020204" pitchFamily="34" charset="0"/>
              </a:rPr>
              <a:t>Reference List</a:t>
            </a:r>
          </a:p>
        </p:txBody>
      </p:sp>
      <p:sp>
        <p:nvSpPr>
          <p:cNvPr id="3" name="Content Placeholder 2">
            <a:extLst>
              <a:ext uri="{FF2B5EF4-FFF2-40B4-BE49-F238E27FC236}">
                <a16:creationId xmlns:a16="http://schemas.microsoft.com/office/drawing/2014/main" id="{4AAE9E2F-8E49-9631-142E-D85BF1FC0E46}"/>
              </a:ext>
            </a:extLst>
          </p:cNvPr>
          <p:cNvSpPr>
            <a:spLocks noGrp="1"/>
          </p:cNvSpPr>
          <p:nvPr>
            <p:ph idx="1"/>
          </p:nvPr>
        </p:nvSpPr>
        <p:spPr>
          <a:xfrm>
            <a:off x="4629150" y="804672"/>
            <a:ext cx="3915918" cy="5230368"/>
          </a:xfrm>
        </p:spPr>
        <p:txBody>
          <a:bodyPr anchor="ctr">
            <a:normAutofit/>
          </a:bodyPr>
          <a:lstStyle/>
          <a:p>
            <a:r>
              <a:rPr lang="en-GB" sz="1600">
                <a:solidFill>
                  <a:schemeClr val="tx2"/>
                </a:solidFill>
                <a:latin typeface="Aptos" panose="020B0004020202020204" pitchFamily="34" charset="0"/>
              </a:rPr>
              <a:t>Alvarez, S. A. (2011). What entrepreneurs need to know before they start. Henry Stewart Talks.</a:t>
            </a:r>
          </a:p>
          <a:p>
            <a:r>
              <a:rPr lang="en-GB" sz="1600">
                <a:solidFill>
                  <a:schemeClr val="tx2"/>
                </a:solidFill>
                <a:latin typeface="Aptos" panose="020B0004020202020204" pitchFamily="34" charset="0"/>
              </a:rPr>
              <a:t>Barringer, B. R., &amp; Ireland, R. D. (2019). Entrepreneurship: Successfully launching new ventures (6th ed.). Pearson.</a:t>
            </a:r>
          </a:p>
          <a:p>
            <a:r>
              <a:rPr lang="en-GB" sz="1600">
                <a:solidFill>
                  <a:schemeClr val="tx2"/>
                </a:solidFill>
                <a:latin typeface="Aptos" panose="020B0004020202020204" pitchFamily="34" charset="0"/>
              </a:rPr>
              <a:t>Barrow, C., Barrow, P., &amp; Brown, R. (2021). The business plan workbook (10th ed.). Kogan Page.</a:t>
            </a:r>
          </a:p>
          <a:p>
            <a:r>
              <a:rPr lang="en-GB" sz="1600">
                <a:solidFill>
                  <a:schemeClr val="tx2"/>
                </a:solidFill>
                <a:latin typeface="Aptos" panose="020B0004020202020204" pitchFamily="34" charset="0"/>
              </a:rPr>
              <a:t>Douglas, E. J. (2013). Writing a business plan for a new venture. Henry Stewart Talks.</a:t>
            </a:r>
          </a:p>
          <a:p>
            <a:r>
              <a:rPr lang="en-GB" sz="1600">
                <a:solidFill>
                  <a:schemeClr val="tx2"/>
                </a:solidFill>
                <a:latin typeface="Aptos" panose="020B0004020202020204" pitchFamily="34" charset="0"/>
              </a:rPr>
              <a:t>Mariotti, S., &amp; Glackin, C. (2016). Entrepreneurship: Starting and operating a small business (4th ed.). Pearson.</a:t>
            </a:r>
          </a:p>
        </p:txBody>
      </p:sp>
    </p:spTree>
    <p:extLst>
      <p:ext uri="{BB962C8B-B14F-4D97-AF65-F5344CB8AC3E}">
        <p14:creationId xmlns:p14="http://schemas.microsoft.com/office/powerpoint/2010/main" val="24662457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33F486B-EC76-21B4-1FE7-8A9550C5B84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397" y="508838"/>
            <a:ext cx="3913467" cy="6239661"/>
            <a:chOff x="-19221" y="251144"/>
            <a:chExt cx="5217958" cy="6239661"/>
          </a:xfrm>
        </p:grpSpPr>
        <p:sp>
          <p:nvSpPr>
            <p:cNvPr id="5"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96756D8-0039-96E9-3C24-615E483FEFBD}"/>
              </a:ext>
            </a:extLst>
          </p:cNvPr>
          <p:cNvSpPr>
            <a:spLocks noGrp="1"/>
          </p:cNvSpPr>
          <p:nvPr>
            <p:ph type="title"/>
          </p:nvPr>
        </p:nvSpPr>
        <p:spPr>
          <a:xfrm>
            <a:off x="480060" y="1243013"/>
            <a:ext cx="2891790" cy="4371974"/>
          </a:xfrm>
        </p:spPr>
        <p:txBody>
          <a:bodyPr>
            <a:normAutofit/>
          </a:bodyPr>
          <a:lstStyle/>
          <a:p>
            <a:r>
              <a:rPr lang="en-GB" sz="3100" b="1">
                <a:solidFill>
                  <a:schemeClr val="tx2"/>
                </a:solidFill>
                <a:latin typeface="Aptos" panose="020B0004020202020204" pitchFamily="34" charset="0"/>
              </a:rPr>
              <a:t>Conclusion</a:t>
            </a:r>
          </a:p>
        </p:txBody>
      </p:sp>
      <p:sp>
        <p:nvSpPr>
          <p:cNvPr id="3" name="Content Placeholder 2">
            <a:extLst>
              <a:ext uri="{FF2B5EF4-FFF2-40B4-BE49-F238E27FC236}">
                <a16:creationId xmlns:a16="http://schemas.microsoft.com/office/drawing/2014/main" id="{5A46F4CD-F8B7-0D8A-DBBD-4872162FF3A7}"/>
              </a:ext>
            </a:extLst>
          </p:cNvPr>
          <p:cNvSpPr>
            <a:spLocks noGrp="1"/>
          </p:cNvSpPr>
          <p:nvPr>
            <p:ph idx="1"/>
          </p:nvPr>
        </p:nvSpPr>
        <p:spPr>
          <a:xfrm>
            <a:off x="4629150" y="804672"/>
            <a:ext cx="3915918" cy="5230368"/>
          </a:xfrm>
        </p:spPr>
        <p:txBody>
          <a:bodyPr anchor="ctr">
            <a:normAutofit/>
          </a:bodyPr>
          <a:lstStyle/>
          <a:p>
            <a:pPr>
              <a:lnSpc>
                <a:spcPct val="90000"/>
              </a:lnSpc>
            </a:pPr>
            <a:r>
              <a:rPr lang="en-GB" sz="1600" b="1">
                <a:solidFill>
                  <a:schemeClr val="tx2"/>
                </a:solidFill>
                <a:latin typeface="Aptos" panose="020B0004020202020204" pitchFamily="34" charset="0"/>
              </a:rPr>
              <a:t>Pasta Pronto represents a strong entrepreneurial opportunity within Nottingham’s growing takeaway food market. The concept combines authentic Italian cuisine with the speed and convenience demanded by modern consumers.</a:t>
            </a:r>
          </a:p>
          <a:p>
            <a:pPr>
              <a:lnSpc>
                <a:spcPct val="90000"/>
              </a:lnSpc>
            </a:pPr>
            <a:r>
              <a:rPr lang="en-GB" sz="1600" b="1">
                <a:solidFill>
                  <a:schemeClr val="tx2"/>
                </a:solidFill>
                <a:latin typeface="Aptos" panose="020B0004020202020204" pitchFamily="34" charset="0"/>
              </a:rPr>
              <a:t>By focusing on fresh ingredients, simple menu options and efficient service, the business can differentiate itself from traditional takeaway outlets and full-service restaurants.</a:t>
            </a:r>
          </a:p>
          <a:p>
            <a:pPr>
              <a:lnSpc>
                <a:spcPct val="90000"/>
              </a:lnSpc>
            </a:pPr>
            <a:r>
              <a:rPr lang="en-GB" sz="1600" b="1">
                <a:solidFill>
                  <a:schemeClr val="tx2"/>
                </a:solidFill>
                <a:latin typeface="Aptos" panose="020B0004020202020204" pitchFamily="34" charset="0"/>
              </a:rPr>
              <a:t>The financial projections demonstrate that the business with an effective management, quality food and strong branding has realistic potential for profitability, while the marketing strategy focuses on digital engagement and customer loyalty.</a:t>
            </a:r>
          </a:p>
        </p:txBody>
      </p:sp>
    </p:spTree>
    <p:extLst>
      <p:ext uri="{BB962C8B-B14F-4D97-AF65-F5344CB8AC3E}">
        <p14:creationId xmlns:p14="http://schemas.microsoft.com/office/powerpoint/2010/main" val="38869414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112</TotalTime>
  <Words>541</Words>
  <Application>Microsoft Office PowerPoint</Application>
  <PresentationFormat>On-screen Show (4:3)</PresentationFormat>
  <Paragraphs>35</Paragraphs>
  <Slides>7</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Aptos</vt:lpstr>
      <vt:lpstr>Arial</vt:lpstr>
      <vt:lpstr>Calibri</vt:lpstr>
      <vt:lpstr>Office Theme</vt:lpstr>
      <vt:lpstr>Pasta Pronto Business Plan Presentation</vt:lpstr>
      <vt:lpstr>Overview of the Business Idea</vt:lpstr>
      <vt:lpstr>Key External Factors (PESTEL)</vt:lpstr>
      <vt:lpstr>Marketing Strategies</vt:lpstr>
      <vt:lpstr>Funding Requirements and Allocation</vt:lpstr>
      <vt:lpstr>Reference List</vt:lpstr>
      <vt:lpstr>Conclusion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Mihai-Horia Zbircea (2435086)</cp:lastModifiedBy>
  <cp:revision>2</cp:revision>
  <dcterms:created xsi:type="dcterms:W3CDTF">2013-01-27T09:14:16Z</dcterms:created>
  <dcterms:modified xsi:type="dcterms:W3CDTF">2026-03-16T08:33:36Z</dcterms:modified>
  <cp:category/>
</cp:coreProperties>
</file>