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321" r:id="rId2"/>
    <p:sldId id="512" r:id="rId3"/>
    <p:sldId id="398" r:id="rId4"/>
    <p:sldId id="342" r:id="rId5"/>
    <p:sldId id="279" r:id="rId6"/>
    <p:sldId id="439" r:id="rId7"/>
    <p:sldId id="422" r:id="rId8"/>
    <p:sldId id="453" r:id="rId9"/>
    <p:sldId id="445" r:id="rId10"/>
    <p:sldId id="447" r:id="rId11"/>
    <p:sldId id="451" r:id="rId12"/>
    <p:sldId id="513" r:id="rId13"/>
    <p:sldId id="448" r:id="rId14"/>
    <p:sldId id="454" r:id="rId15"/>
    <p:sldId id="309" r:id="rId16"/>
    <p:sldId id="329" r:id="rId17"/>
    <p:sldId id="330" r:id="rId18"/>
    <p:sldId id="444" r:id="rId19"/>
    <p:sldId id="404" r:id="rId20"/>
    <p:sldId id="455" r:id="rId21"/>
    <p:sldId id="456" r:id="rId22"/>
    <p:sldId id="457" r:id="rId23"/>
    <p:sldId id="461" r:id="rId24"/>
    <p:sldId id="458" r:id="rId25"/>
    <p:sldId id="443" r:id="rId26"/>
    <p:sldId id="452" r:id="rId27"/>
    <p:sldId id="296" r:id="rId28"/>
    <p:sldId id="280" r:id="rId29"/>
    <p:sldId id="306" r:id="rId30"/>
    <p:sldId id="317" r:id="rId31"/>
    <p:sldId id="395" r:id="rId32"/>
    <p:sldId id="438" r:id="rId33"/>
  </p:sldIdLst>
  <p:sldSz cx="9144000" cy="6858000" type="screen4x3"/>
  <p:notesSz cx="9363075" cy="707707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1" userDrawn="1">
          <p15:clr>
            <a:srgbClr val="A4A3A4"/>
          </p15:clr>
        </p15:guide>
        <p15:guide id="2" pos="3127" userDrawn="1">
          <p15:clr>
            <a:srgbClr val="A4A3A4"/>
          </p15:clr>
        </p15:guide>
        <p15:guide id="3" orient="horz" pos="2229">
          <p15:clr>
            <a:srgbClr val="A4A3A4"/>
          </p15:clr>
        </p15:guide>
        <p15:guide id="4" pos="2949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ham Howe" initials="GH" lastIdx="1" clrIdx="0"/>
  <p:cmAuthor id="2" name="Howard Davies" initials="HD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182D"/>
    <a:srgbClr val="E4032E"/>
    <a:srgbClr val="FFFFCC"/>
    <a:srgbClr val="FF0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12" autoAdjust="0"/>
    <p:restoredTop sz="79565" autoAdjust="0"/>
  </p:normalViewPr>
  <p:slideViewPr>
    <p:cSldViewPr snapToGrid="0" snapToObjects="1">
      <p:cViewPr varScale="1">
        <p:scale>
          <a:sx n="90" d="100"/>
          <a:sy n="90" d="100"/>
        </p:scale>
        <p:origin x="208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917"/>
    </p:cViewPr>
  </p:sorterViewPr>
  <p:notesViewPr>
    <p:cSldViewPr snapToGrid="0" snapToObjects="1">
      <p:cViewPr varScale="1">
        <p:scale>
          <a:sx n="90" d="100"/>
          <a:sy n="90" d="100"/>
        </p:scale>
        <p:origin x="-1747" y="-72"/>
      </p:cViewPr>
      <p:guideLst>
        <p:guide orient="horz" pos="2141"/>
        <p:guide pos="3127"/>
        <p:guide orient="horz" pos="2229"/>
        <p:guide pos="294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4056895" cy="354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303991" y="0"/>
            <a:ext cx="4056895" cy="354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6720563"/>
            <a:ext cx="4056895" cy="355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303991" y="6720563"/>
            <a:ext cx="4056895" cy="355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9452C99-4959-E940-8F7B-5557E0AFCF0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680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309155" y="502436"/>
            <a:ext cx="4770915" cy="633828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8" name="Slide Image Placeholder 7">
            <a:extLst>
              <a:ext uri="{FF2B5EF4-FFF2-40B4-BE49-F238E27FC236}">
                <a16:creationId xmlns:a16="http://schemas.microsoft.com/office/drawing/2014/main" id="{D3087D35-FBB4-BD4B-AB19-21D35883755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1275" y="501650"/>
            <a:ext cx="4427538" cy="3321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F7EFE-092A-F94E-A667-2C8EDDF76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7287915" y="6905186"/>
            <a:ext cx="2072974" cy="17188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100" b="1">
                <a:solidFill>
                  <a:srgbClr val="AB182D"/>
                </a:solidFill>
                <a:latin typeface="+mn-lt"/>
              </a:defRPr>
            </a:lvl1pPr>
          </a:lstStyle>
          <a:p>
            <a:fld id="{DFF4C9C5-7A53-8C4F-BDC2-10FE33EC87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7B7074-24C7-784E-B028-17C44BA6F785}"/>
              </a:ext>
            </a:extLst>
          </p:cNvPr>
          <p:cNvSpPr/>
          <p:nvPr/>
        </p:nvSpPr>
        <p:spPr>
          <a:xfrm>
            <a:off x="249063" y="3896083"/>
            <a:ext cx="3990499" cy="2944639"/>
          </a:xfrm>
          <a:prstGeom prst="rect">
            <a:avLst/>
          </a:prstGeom>
          <a:noFill/>
          <a:ln w="31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EEFF64-9A6A-814F-8B08-6DF2855CB7CA}"/>
              </a:ext>
            </a:extLst>
          </p:cNvPr>
          <p:cNvSpPr txBox="1"/>
          <p:nvPr/>
        </p:nvSpPr>
        <p:spPr>
          <a:xfrm>
            <a:off x="249063" y="3896082"/>
            <a:ext cx="15637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notes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53CAD-CF3E-3D4B-8CD0-DF15058351D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721734"/>
            <a:ext cx="4681538" cy="35534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rgbClr val="AB182D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b="1" dirty="0"/>
              <a:t>MADE </a:t>
            </a:r>
            <a:r>
              <a:rPr lang="en-US" b="1" dirty="0" err="1"/>
              <a:t>Programme</a:t>
            </a:r>
            <a:r>
              <a:rPr lang="en-US" b="1" dirty="0"/>
              <a:t>: </a:t>
            </a:r>
            <a:r>
              <a:rPr lang="en-US" dirty="0"/>
              <a:t>Level 5 – Continuous Improvement with Industry 4.0</a:t>
            </a:r>
          </a:p>
        </p:txBody>
      </p:sp>
    </p:spTree>
    <p:extLst>
      <p:ext uri="{BB962C8B-B14F-4D97-AF65-F5344CB8AC3E}">
        <p14:creationId xmlns:p14="http://schemas.microsoft.com/office/powerpoint/2010/main" val="2656698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141" userDrawn="1">
          <p15:clr>
            <a:srgbClr val="F26B43"/>
          </p15:clr>
        </p15:guide>
        <p15:guide id="2" pos="3126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6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864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662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941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9412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9412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806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9412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8640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173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7223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173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6624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173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5406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262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622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20039F5-86C4-8440-A605-B833D8E054E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7341B92-FC5A-5445-AF51-D89735305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18654"/>
            <a:ext cx="9143999" cy="465873"/>
          </a:xfrm>
          <a:prstGeom prst="rect">
            <a:avLst/>
          </a:prstGeom>
        </p:spPr>
        <p:txBody>
          <a:bodyPr lIns="288000" rIns="288000"/>
          <a:lstStyle>
            <a:lvl1pPr algn="l"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68B4ED9-D10B-A949-ABEA-B5A40031F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84525"/>
            <a:ext cx="9144000" cy="1752600"/>
          </a:xfrm>
          <a:prstGeom prst="rect">
            <a:avLst/>
          </a:prstGeom>
        </p:spPr>
        <p:txBody>
          <a:bodyPr lIns="288000" rIns="288000"/>
          <a:lstStyle>
            <a:lvl1pPr marL="0" indent="0" algn="l">
              <a:buNone/>
              <a:defRPr sz="2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437116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502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8452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638089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48400" cy="555095"/>
          </a:xfrm>
          <a:prstGeom prst="rect">
            <a:avLst/>
          </a:prstGeom>
        </p:spPr>
        <p:txBody>
          <a:bodyPr lIns="288000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00202"/>
            <a:ext cx="8873067" cy="4525963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/>
            </a:lvl1pPr>
            <a:lvl2pPr>
              <a:buClr>
                <a:srgbClr val="AB182D"/>
              </a:buClr>
              <a:defRPr/>
            </a:lvl2pPr>
            <a:lvl3pPr>
              <a:buClr>
                <a:srgbClr val="AB182D"/>
              </a:buClr>
              <a:defRPr/>
            </a:lvl3pPr>
            <a:lvl4pPr>
              <a:buClr>
                <a:srgbClr val="AB182D"/>
              </a:buClr>
              <a:defRPr/>
            </a:lvl4pPr>
            <a:lvl5pPr>
              <a:buClr>
                <a:srgbClr val="AB182D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1272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822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846668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1" y="846667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43015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54762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4000" y="1535113"/>
            <a:ext cx="42433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4000" y="2174875"/>
            <a:ext cx="42433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270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95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80765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1050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664432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834887"/>
            <a:ext cx="8686800" cy="5291276"/>
          </a:xfrm>
          <a:prstGeom prst="rect">
            <a:avLst/>
          </a:prstGeom>
        </p:spPr>
        <p:txBody>
          <a:bodyPr lIns="288000"/>
          <a:lstStyle>
            <a:lvl1pPr marL="457198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1pPr>
            <a:lvl2pPr marL="914395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2pPr>
            <a:lvl3pPr marL="1257293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3pPr>
            <a:lvl4pPr marL="1714490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4pPr>
            <a:lvl5pPr marL="2171688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04137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Line 10"/>
          <p:cNvSpPr>
            <a:spLocks noChangeShapeType="1"/>
          </p:cNvSpPr>
          <p:nvPr/>
        </p:nvSpPr>
        <p:spPr bwMode="auto">
          <a:xfrm>
            <a:off x="250825" y="836613"/>
            <a:ext cx="8642350" cy="0"/>
          </a:xfrm>
          <a:prstGeom prst="line">
            <a:avLst/>
          </a:prstGeom>
          <a:noFill/>
          <a:ln w="9525">
            <a:solidFill>
              <a:srgbClr val="AB182D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ea typeface="+mn-ea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6323012" y="6629799"/>
            <a:ext cx="282098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fld id="{6ABC9A00-CE28-C043-BEE2-088FBA0936C2}" type="slidenum">
              <a:rPr lang="en-GB" sz="1000" b="1" smtClean="0">
                <a:solidFill>
                  <a:srgbClr val="C00000"/>
                </a:solidFill>
                <a:latin typeface="Calibri"/>
                <a:cs typeface="Calibri"/>
              </a:rPr>
              <a:pPr algn="r" eaLnBrk="1" hangingPunct="1">
                <a:spcBef>
                  <a:spcPct val="50000"/>
                </a:spcBef>
              </a:pPr>
              <a:t>‹#›</a:t>
            </a:fld>
            <a:endParaRPr lang="en-GB" sz="1000" b="1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7DDB95B-BFD7-214F-B727-51E9A8EC13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40087"/>
            <a:ext cx="184725" cy="37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EDE962B-E12B-5F4A-A7AE-31D275C47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1088397"/>
            <a:ext cx="47320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3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       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8D64B15-EF6E-8348-9313-ADEA8DBE9EEC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152" y="188120"/>
            <a:ext cx="1264023" cy="4572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60" r:id="rId8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5pPr>
      <a:lvl6pPr marL="457198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6pPr>
      <a:lvl7pPr marL="914395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7pPr>
      <a:lvl8pPr marL="1371592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8pPr>
      <a:lvl9pPr marL="1828789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9pPr>
    </p:titleStyle>
    <p:bodyStyle>
      <a:lvl1pPr marL="342898" indent="-342898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46" indent="-28574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93" indent="-228598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91" indent="-22859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388" indent="-228598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585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783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980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177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wf.com/published-by-bwf/client-advisory-effective-use-of-fundraising-metric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emf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emf"/><Relationship Id="rId5" Type="http://schemas.openxmlformats.org/officeDocument/2006/relationships/image" Target="../media/image16.emf"/><Relationship Id="rId4" Type="http://schemas.openxmlformats.org/officeDocument/2006/relationships/image" Target="../media/image15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emf"/><Relationship Id="rId5" Type="http://schemas.openxmlformats.org/officeDocument/2006/relationships/image" Target="../media/image26.emf"/><Relationship Id="rId4" Type="http://schemas.openxmlformats.org/officeDocument/2006/relationships/image" Target="../media/image25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emf"/><Relationship Id="rId4" Type="http://schemas.openxmlformats.org/officeDocument/2006/relationships/image" Target="../media/image30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tutor2u.net/business/presentations/accounts/efficiencyratios/default.html" TargetMode="External"/><Relationship Id="rId2" Type="http://schemas.openxmlformats.org/officeDocument/2006/relationships/hyperlink" Target="http://tutor2u.net/business/presentations/accounts/profitabilityratios/default.html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tutor2u.net/business/presentations/accounts/gearing/default.html" TargetMode="External"/><Relationship Id="rId4" Type="http://schemas.openxmlformats.org/officeDocument/2006/relationships/hyperlink" Target="http://tutor2u.net/business/presentations/accounts/liquidityratios/default.html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bizfluent.com/about-6195930-purpose-financial-ratios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orporatefinanceinstitute.com/resources/knowledge/finance/profitability-ratios/" TargetMode="External"/><Relationship Id="rId5" Type="http://schemas.openxmlformats.org/officeDocument/2006/relationships/hyperlink" Target="https://www.investopedia.com/terms/p/profitabilityratios.asp" TargetMode="External"/><Relationship Id="rId4" Type="http://schemas.openxmlformats.org/officeDocument/2006/relationships/hyperlink" Target="https://www.investopedia.com/ask/answers/070914/what-are-main-differences-between-return-equity-roe-and-return-assets-roa.asp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A8A6-7A46-CD4B-9329-54D629DCB6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Finance Management &amp; Planning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2D15A-4C35-B841-9D91-CF793D5BE8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Financial Ratios – Part 2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1121585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98F98-E6B8-47BB-A97C-BB5A73C59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91F718-77A0-45AE-B7A0-DB8A1820C33C}"/>
              </a:ext>
            </a:extLst>
          </p:cNvPr>
          <p:cNvSpPr txBox="1"/>
          <p:nvPr/>
        </p:nvSpPr>
        <p:spPr>
          <a:xfrm>
            <a:off x="835378" y="1320800"/>
            <a:ext cx="49558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Recap of Last week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Profitability Ratios - continued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Liquidity Ratios</a:t>
            </a:r>
          </a:p>
          <a:p>
            <a:pPr lvl="1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Week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Activity Ratios - refresh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Leverage Ratios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Pros and Cons of Ratios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9855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7715" y="846669"/>
            <a:ext cx="85344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Information within your business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72D5AC4-D6BE-49AC-A974-447C23E800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712" y="1139397"/>
            <a:ext cx="5362575" cy="535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1B013C-4A53-40AC-B62B-F35FC9D9A094}"/>
              </a:ext>
            </a:extLst>
          </p:cNvPr>
          <p:cNvSpPr txBox="1"/>
          <p:nvPr/>
        </p:nvSpPr>
        <p:spPr>
          <a:xfrm>
            <a:off x="-68539" y="6583360"/>
            <a:ext cx="91069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https://www.bwf.com/published-by-bwf/client-advisory-effective-use-of-fundraising-metrics/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06346169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4000" b="1" u="sng" dirty="0"/>
              <a:t>The Financial Statements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>
              <a:defRPr/>
            </a:pPr>
            <a:fld id="{A6FB807F-DEEA-426F-A439-AF82C333745D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0" y="1052513"/>
            <a:ext cx="9144000" cy="936327"/>
          </a:xfrm>
        </p:spPr>
        <p:txBody>
          <a:bodyPr/>
          <a:lstStyle/>
          <a:p>
            <a:pPr indent="0">
              <a:lnSpc>
                <a:spcPct val="90000"/>
              </a:lnSpc>
              <a:buNone/>
            </a:pPr>
            <a:r>
              <a:rPr lang="en-GB" sz="2000" dirty="0"/>
              <a:t>Financial statements measure the financial health of the organisation:</a:t>
            </a:r>
          </a:p>
          <a:p>
            <a:pPr indent="0">
              <a:lnSpc>
                <a:spcPct val="90000"/>
              </a:lnSpc>
              <a:buNone/>
            </a:pPr>
            <a:endParaRPr lang="en-GB" sz="2800" b="1" dirty="0"/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/>
          </a:p>
        </p:txBody>
      </p:sp>
      <p:pic>
        <p:nvPicPr>
          <p:cNvPr id="9" name="Picture 3">
            <a:extLst>
              <a:ext uri="{FF2B5EF4-FFF2-40B4-BE49-F238E27FC236}">
                <a16:creationId xmlns:a16="http://schemas.microsoft.com/office/drawing/2014/main" id="{67CB2FE1-05E6-4FEB-A2F8-1264266483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17" y="1700808"/>
            <a:ext cx="7880982" cy="4323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6008196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title"/>
          </p:nvPr>
        </p:nvSpPr>
        <p:spPr>
          <a:xfrm>
            <a:off x="35621" y="146403"/>
            <a:ext cx="8497192" cy="720725"/>
          </a:xfrm>
        </p:spPr>
        <p:txBody>
          <a:bodyPr/>
          <a:lstStyle/>
          <a:p>
            <a:r>
              <a:rPr lang="en-GB" sz="3200" dirty="0"/>
              <a:t>Financial Ratio Classifications</a:t>
            </a:r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0" y="1032052"/>
            <a:ext cx="8497192" cy="5048250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endParaRPr lang="en-GB" sz="2000" b="1" dirty="0"/>
          </a:p>
          <a:p>
            <a:pPr>
              <a:lnSpc>
                <a:spcPct val="80000"/>
              </a:lnSpc>
            </a:pPr>
            <a:r>
              <a:rPr lang="en-GB" sz="2400" dirty="0"/>
              <a:t>Grouped into categories relating to a particular aspect of financial performance or position.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 lvl="1">
              <a:lnSpc>
                <a:spcPct val="80000"/>
              </a:lnSpc>
            </a:pPr>
            <a:r>
              <a:rPr lang="en-GB" sz="2400" dirty="0"/>
              <a:t>Profitability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Efficiency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Liquidity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Financial Gearing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Investment (of more interest to external stakeholders)</a:t>
            </a:r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</a:pPr>
            <a:endParaRPr lang="en-GB" sz="2000" b="1" dirty="0"/>
          </a:p>
          <a:p>
            <a:pPr>
              <a:lnSpc>
                <a:spcPct val="80000"/>
              </a:lnSpc>
            </a:pPr>
            <a:r>
              <a:rPr lang="en-GB" sz="2000" dirty="0" err="1"/>
              <a:t>Atrill</a:t>
            </a:r>
            <a:r>
              <a:rPr lang="en-GB" sz="2000" dirty="0"/>
              <a:t> &amp; </a:t>
            </a:r>
            <a:r>
              <a:rPr lang="en-GB" sz="2000" dirty="0" err="1"/>
              <a:t>McLaney</a:t>
            </a:r>
            <a:r>
              <a:rPr lang="en-GB" sz="2000" dirty="0"/>
              <a:t> chapter: 6</a:t>
            </a:r>
          </a:p>
          <a:p>
            <a:pPr lvl="1">
              <a:lnSpc>
                <a:spcPct val="80000"/>
              </a:lnSpc>
            </a:pPr>
            <a:r>
              <a:rPr lang="en-GB" sz="1800" dirty="0"/>
              <a:t>Analysing and interpreting financial statements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0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>
              <a:defRPr/>
            </a:pPr>
            <a:fld id="{A6FB807F-DEEA-426F-A439-AF82C333745D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Ratios - setting the scene</a:t>
            </a: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E6CEFC-A91F-4CA3-86FB-FB23012B7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705" y="1009955"/>
            <a:ext cx="7802780" cy="46718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4091558" y="1449815"/>
            <a:ext cx="2720622" cy="4921955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69269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C000"/>
                </a:solidFill>
              </a:rPr>
              <a:t>Activity Ratios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737251-C36C-4C67-8AFC-74898DF51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068" y="1579876"/>
            <a:ext cx="6042378" cy="276223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7219419-6D5D-41E3-8664-215674B60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3045" y="5278124"/>
            <a:ext cx="4077910" cy="113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161891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32" y="946831"/>
            <a:ext cx="2430463" cy="566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695" y="1150938"/>
            <a:ext cx="5538787" cy="59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000" y="2078945"/>
            <a:ext cx="4702175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659" y="2992212"/>
            <a:ext cx="324643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000" y="4008891"/>
            <a:ext cx="3665537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18000" y="5181600"/>
            <a:ext cx="379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what does this mean 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0BCFE9-8079-44AA-BF40-4046B63DD2DC}"/>
              </a:ext>
            </a:extLst>
          </p:cNvPr>
          <p:cNvSpPr txBox="1"/>
          <p:nvPr/>
        </p:nvSpPr>
        <p:spPr>
          <a:xfrm>
            <a:off x="3418000" y="5913975"/>
            <a:ext cx="4452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could the business improve this ?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52FE69-7A23-488E-9525-137DB817391F}"/>
              </a:ext>
            </a:extLst>
          </p:cNvPr>
          <p:cNvSpPr/>
          <p:nvPr/>
        </p:nvSpPr>
        <p:spPr>
          <a:xfrm>
            <a:off x="2107749" y="4318202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D9B5F54-E250-4BC8-9BE9-17E6E27440A4}"/>
              </a:ext>
            </a:extLst>
          </p:cNvPr>
          <p:cNvSpPr/>
          <p:nvPr/>
        </p:nvSpPr>
        <p:spPr>
          <a:xfrm>
            <a:off x="2107749" y="1114980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40564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32" y="946831"/>
            <a:ext cx="2430463" cy="566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17999" y="4430178"/>
            <a:ext cx="379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what does this mean ?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955" y="1066574"/>
            <a:ext cx="55387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3417999" y="5070787"/>
            <a:ext cx="4452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could the business improve this 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17999" y="3085043"/>
            <a:ext cx="55709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 turns a year equates to stock being refreshed every 91 days</a:t>
            </a:r>
          </a:p>
          <a:p>
            <a:r>
              <a:rPr lang="en-GB" dirty="0"/>
              <a:t> </a:t>
            </a:r>
          </a:p>
        </p:txBody>
      </p:sp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524" y="2057173"/>
            <a:ext cx="5855962" cy="606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3A38D2CD-6276-4D95-9711-81A3E9F965EC}"/>
              </a:ext>
            </a:extLst>
          </p:cNvPr>
          <p:cNvSpPr/>
          <p:nvPr/>
        </p:nvSpPr>
        <p:spPr>
          <a:xfrm>
            <a:off x="2107919" y="1269193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C6F6314-7CF2-4FCB-87C0-94F43F036D19}"/>
              </a:ext>
            </a:extLst>
          </p:cNvPr>
          <p:cNvSpPr/>
          <p:nvPr/>
        </p:nvSpPr>
        <p:spPr>
          <a:xfrm>
            <a:off x="2110363" y="3938524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86300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5" grpId="0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32" y="946831"/>
            <a:ext cx="2430463" cy="566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598911" y="4263714"/>
            <a:ext cx="379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what does this mean 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98911" y="5123397"/>
            <a:ext cx="4452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could the business improve this ?</a:t>
            </a: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11" y="3190544"/>
            <a:ext cx="4618621" cy="71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11" y="2164592"/>
            <a:ext cx="3910217" cy="642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DD9C72-4E40-4514-B56B-1760D49591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6534" y="1119842"/>
            <a:ext cx="5334000" cy="60198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815F017-D148-4169-8BDE-64125F1ABC2C}"/>
              </a:ext>
            </a:extLst>
          </p:cNvPr>
          <p:cNvSpPr/>
          <p:nvPr/>
        </p:nvSpPr>
        <p:spPr>
          <a:xfrm>
            <a:off x="2198375" y="5202905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F41A0F-2E66-4226-8DEA-BC93CDF573CB}"/>
              </a:ext>
            </a:extLst>
          </p:cNvPr>
          <p:cNvSpPr/>
          <p:nvPr/>
        </p:nvSpPr>
        <p:spPr>
          <a:xfrm>
            <a:off x="2065606" y="1278127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59722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0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1" y="1024164"/>
            <a:ext cx="4306421" cy="5115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93771" y="3364139"/>
            <a:ext cx="42127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Calculate the above formulae for 2018 , 2019 and 2020.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Remember the average inventory is current year and prior year.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866" y="1057262"/>
            <a:ext cx="4330579" cy="2026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089078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C05101-D786-4574-95B1-EC8877B4AE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315" y="1309742"/>
            <a:ext cx="7415533" cy="1739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072301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9206" y="1088963"/>
            <a:ext cx="3472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Ratio’s Calculated so Far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09941A-83C9-4E51-81D0-50A43B667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206" y="1903228"/>
            <a:ext cx="7227396" cy="2551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870407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E6CEFC-A91F-4CA3-86FB-FB23012B7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48" y="938742"/>
            <a:ext cx="7802780" cy="46718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2153901" y="1342974"/>
            <a:ext cx="2720622" cy="4921955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120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9552" y="260648"/>
            <a:ext cx="8135937" cy="5688632"/>
          </a:xfrm>
          <a:noFill/>
          <a:ln/>
        </p:spPr>
        <p:txBody>
          <a:bodyPr/>
          <a:lstStyle/>
          <a:p>
            <a:pPr algn="ctr">
              <a:buFontTx/>
              <a:buNone/>
            </a:pPr>
            <a:r>
              <a:rPr lang="en-GB" sz="2800" b="1" u="sng" dirty="0"/>
              <a:t>GEARING</a:t>
            </a:r>
          </a:p>
          <a:p>
            <a:pPr>
              <a:buFontTx/>
              <a:buNone/>
            </a:pPr>
            <a:endParaRPr lang="en-GB" sz="2400" b="1" u="sng" dirty="0"/>
          </a:p>
          <a:p>
            <a:pPr marL="0" indent="0">
              <a:buNone/>
            </a:pPr>
            <a:r>
              <a:rPr lang="en-GB" sz="2400" b="1" dirty="0"/>
              <a:t>Definition: </a:t>
            </a:r>
          </a:p>
          <a:p>
            <a:pPr marL="0" indent="0">
              <a:buNone/>
            </a:pPr>
            <a:r>
              <a:rPr lang="en-GB" sz="2400" dirty="0"/>
              <a:t>Gearing (otherwise known as "leverage") measures the proportion of assets invested in a business that are financed by borrowing.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 higher the gearing, the higher the dependence on borrowings and long term financing. </a:t>
            </a:r>
          </a:p>
          <a:p>
            <a:r>
              <a:rPr lang="en-GB" sz="2400" dirty="0"/>
              <a:t>The lower the gearing ratio, the higher the dependence on equity financing. </a:t>
            </a:r>
          </a:p>
          <a:p>
            <a:r>
              <a:rPr lang="en-GB" sz="2400" dirty="0"/>
              <a:t>Traditionally, the higher the level of gearing, the higher the level of financial risk due to the increased volatility of profits. </a:t>
            </a:r>
          </a:p>
          <a:p>
            <a:endParaRPr lang="en-GB" sz="1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7BF49BAA-D77F-4070-8418-6447A873178A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Gearing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GB" sz="2400" dirty="0">
                <a:solidFill>
                  <a:srgbClr val="000000"/>
                </a:solidFill>
              </a:rPr>
              <a:t>	Financial managers face a difficult dilemma. Most businesses require long term debt in order to finance growth, as equity financing is rarely sufficient. </a:t>
            </a:r>
          </a:p>
          <a:p>
            <a:pPr lvl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en-GB" sz="2400" dirty="0">
                <a:solidFill>
                  <a:srgbClr val="000000"/>
                </a:solidFill>
              </a:rPr>
              <a:t>	On the other hand, the introduction of debt and gearing increases financial risk. But the company dependant on equity financing alone is unable to sustain growth. </a:t>
            </a:r>
          </a:p>
          <a:p>
            <a:pPr lvl="0">
              <a:buNone/>
            </a:pPr>
            <a:endParaRPr lang="en-GB" sz="2400" b="1" dirty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en-GB" sz="2400" b="1" dirty="0">
                <a:solidFill>
                  <a:srgbClr val="000000"/>
                </a:solidFill>
              </a:rPr>
              <a:t>	The question is how much debt can a company take on before the benefits of growth are overtaken by the disadvantages of financial risk?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7BF49BAA-D77F-4070-8418-6447A873178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952707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Borrow or not?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Some companies borrow heavily, for example to make an acquisition, or else to invest in developing a fast-growing part of their businesses. If this pays off, it may increase a company's turnover and profits more rapidly than if it had not borrowed any money. This in turn should bolster its market value.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That’s the theory…………but it carries risk!!</a:t>
            </a:r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7BF49BAA-D77F-4070-8418-6447A873178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14409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C000"/>
                </a:solidFill>
              </a:rPr>
              <a:t>Leverage Ratios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57" y="2112282"/>
            <a:ext cx="7233330" cy="1930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13" y="4747107"/>
            <a:ext cx="65293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1335155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1639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07" y="1736203"/>
            <a:ext cx="3044825" cy="4888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809" y="2348366"/>
            <a:ext cx="4126043" cy="873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809" y="3323347"/>
            <a:ext cx="3175894" cy="806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Box 24"/>
          <p:cNvSpPr txBox="1"/>
          <p:nvPr/>
        </p:nvSpPr>
        <p:spPr>
          <a:xfrm>
            <a:off x="3918934" y="4318202"/>
            <a:ext cx="379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what does this mean ?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2376988" y="4691668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2352896" y="6274716"/>
            <a:ext cx="1100928" cy="376968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940" y="776112"/>
            <a:ext cx="5537672" cy="960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769352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60" y="2500481"/>
            <a:ext cx="3020959" cy="1420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106" y="2438173"/>
            <a:ext cx="3113180" cy="675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2" name="Picture 8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710" y="3129807"/>
            <a:ext cx="3464715" cy="710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4686268" y="4133536"/>
            <a:ext cx="379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what does this mean ?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615" y="1008715"/>
            <a:ext cx="5904893" cy="675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9726617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43" y="1181100"/>
            <a:ext cx="4259263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652" y="1011014"/>
            <a:ext cx="4041773" cy="766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652" y="2096767"/>
            <a:ext cx="3835400" cy="58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593771" y="3364139"/>
            <a:ext cx="42127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Calculate the above formulae for 2018 , 2019 and 2020.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EC74BD-8CA6-4DC4-99BE-9DE8E72AD8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5373" y="4585521"/>
            <a:ext cx="5158627" cy="390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639813"/>
      </p:ext>
    </p:extLst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5746" y="833906"/>
            <a:ext cx="2384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Ratios Calculated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037" y="1402787"/>
            <a:ext cx="6733071" cy="498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9658084"/>
      </p:ext>
    </p:extLst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50" y="1512928"/>
            <a:ext cx="8851900" cy="455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2376438"/>
      </p:ext>
    </p:extLst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028" y="1078292"/>
            <a:ext cx="8338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Liquidity Ratios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558" y="2163763"/>
            <a:ext cx="5889398" cy="2586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8196106"/>
      </p:ext>
    </p:extLst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3028" y="1118211"/>
            <a:ext cx="8338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Activity Ratios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04" y="1969204"/>
            <a:ext cx="7342906" cy="3436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1045614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028" y="1118211"/>
            <a:ext cx="8338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Leverage Ratios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57" y="2112282"/>
            <a:ext cx="7233330" cy="1930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188196" y="5068654"/>
            <a:ext cx="6528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Shown as a percentage so multiple by 100</a:t>
            </a:r>
          </a:p>
        </p:txBody>
      </p:sp>
    </p:spTree>
    <p:extLst>
      <p:ext uri="{BB962C8B-B14F-4D97-AF65-F5344CB8AC3E}">
        <p14:creationId xmlns:p14="http://schemas.microsoft.com/office/powerpoint/2010/main" val="360073464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title"/>
          </p:nvPr>
        </p:nvSpPr>
        <p:spPr>
          <a:xfrm>
            <a:off x="174977" y="136525"/>
            <a:ext cx="8229600" cy="431800"/>
          </a:xfrm>
        </p:spPr>
        <p:txBody>
          <a:bodyPr/>
          <a:lstStyle/>
          <a:p>
            <a:r>
              <a:rPr lang="en-GB" sz="3600" b="1" u="sng" dirty="0"/>
              <a:t>Ratio Analysis Advantages</a:t>
            </a:r>
          </a:p>
        </p:txBody>
      </p:sp>
      <p:sp>
        <p:nvSpPr>
          <p:cNvPr id="727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755650" y="1371600"/>
            <a:ext cx="7772400" cy="4114800"/>
          </a:xfrm>
          <a:noFill/>
          <a:ln/>
        </p:spPr>
        <p:txBody>
          <a:bodyPr/>
          <a:lstStyle/>
          <a:p>
            <a:r>
              <a:rPr lang="en-GB" sz="2400" b="1" dirty="0"/>
              <a:t>Means of interpretation</a:t>
            </a:r>
          </a:p>
          <a:p>
            <a:r>
              <a:rPr lang="en-GB" sz="2400" b="1" dirty="0"/>
              <a:t>Comparison of yearly figures</a:t>
            </a:r>
          </a:p>
          <a:p>
            <a:r>
              <a:rPr lang="en-GB" sz="2400" b="1" dirty="0"/>
              <a:t>Comparison against competitors &amp; industry averages</a:t>
            </a:r>
          </a:p>
          <a:p>
            <a:r>
              <a:rPr lang="en-GB" sz="2400" b="1" dirty="0"/>
              <a:t>Comparisons of actual against forecasted figures</a:t>
            </a:r>
          </a:p>
          <a:p>
            <a:r>
              <a:rPr lang="en-GB" sz="2400" b="1" dirty="0"/>
              <a:t>Used as a predictor of business failure</a:t>
            </a:r>
          </a:p>
          <a:p>
            <a:r>
              <a:rPr lang="en-GB" sz="2400" b="1" dirty="0"/>
              <a:t>Evaluates every financial aspect of an organisation</a:t>
            </a:r>
          </a:p>
          <a:p>
            <a:endParaRPr lang="en-GB" sz="24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7BF49BAA-D77F-4070-8418-6447A873178A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632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188913"/>
            <a:ext cx="8229600" cy="431800"/>
          </a:xfrm>
        </p:spPr>
        <p:txBody>
          <a:bodyPr/>
          <a:lstStyle/>
          <a:p>
            <a:r>
              <a:rPr lang="en-GB" sz="3600" b="1" u="sng" dirty="0"/>
              <a:t>Ratio Analysis Disadvantages</a:t>
            </a:r>
          </a:p>
        </p:txBody>
      </p:sp>
      <p:sp>
        <p:nvSpPr>
          <p:cNvPr id="5632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188" y="1484313"/>
            <a:ext cx="7772400" cy="4464050"/>
          </a:xfrm>
          <a:noFill/>
          <a:ln/>
        </p:spPr>
        <p:txBody>
          <a:bodyPr/>
          <a:lstStyle/>
          <a:p>
            <a:r>
              <a:rPr lang="en-GB" sz="2400" b="1" dirty="0"/>
              <a:t>Do not interpret non-monetary items</a:t>
            </a:r>
          </a:p>
          <a:p>
            <a:r>
              <a:rPr lang="en-GB" sz="2400" b="1" dirty="0"/>
              <a:t>Based on historic cost accounting</a:t>
            </a:r>
          </a:p>
          <a:p>
            <a:r>
              <a:rPr lang="en-GB" sz="2400" b="1" dirty="0"/>
              <a:t>Do not look at short-term fluctuations</a:t>
            </a:r>
          </a:p>
          <a:p>
            <a:r>
              <a:rPr lang="en-GB" sz="2400" b="1" dirty="0"/>
              <a:t>Cannot predict future trends</a:t>
            </a:r>
          </a:p>
          <a:p>
            <a:r>
              <a:rPr lang="en-GB" sz="2400" b="1" dirty="0"/>
              <a:t>Cannot account for time value of money</a:t>
            </a:r>
          </a:p>
          <a:p>
            <a:r>
              <a:rPr lang="en-GB" sz="2400" b="1" dirty="0"/>
              <a:t>Useless on their own – useful only in multivariate analysis</a:t>
            </a:r>
          </a:p>
          <a:p>
            <a:r>
              <a:rPr lang="en-GB" sz="2400" b="1" dirty="0"/>
              <a:t>Different accounting policies distort ratios</a:t>
            </a:r>
          </a:p>
          <a:p>
            <a:r>
              <a:rPr lang="en-GB" sz="2400" b="1" dirty="0"/>
              <a:t>Several formulas lead to confusion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7BF49BAA-D77F-4070-8418-6447A873178A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ransition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8295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908720"/>
            <a:ext cx="8135937" cy="4114800"/>
          </a:xfrm>
          <a:noFill/>
          <a:ln/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sz="2800" dirty="0"/>
              <a:t>RATIOS HIGHLIGHT STRENGTHS AND WEAKNESSES OF A BUSINESS.....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800" dirty="0"/>
              <a:t>.....BUT THEY CANNOT TELL MANAGERS HOW TO ADDRESS THEM!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800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IT IS UP TO MANAGERS TO INTERPRET THE INFORMATION THAT RATIOS PROVIDE, AND MAKE DECISIONS BASED ON THEM</a:t>
            </a:r>
            <a:endParaRPr lang="en-GB" sz="2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7BF49BAA-D77F-4070-8418-6447A873178A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1684" name="Rectangle 4"/>
          <p:cNvSpPr>
            <a:spLocks noGrp="1" noChangeArrowheads="1"/>
          </p:cNvSpPr>
          <p:nvPr>
            <p:ph type="title"/>
          </p:nvPr>
        </p:nvSpPr>
        <p:spPr>
          <a:xfrm>
            <a:off x="303213" y="188913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/>
              <a:t>Useful Resources</a:t>
            </a:r>
          </a:p>
        </p:txBody>
      </p:sp>
      <p:sp>
        <p:nvSpPr>
          <p:cNvPr id="7168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525962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endParaRPr lang="en-GB" sz="2800" b="1" u="sng" dirty="0"/>
          </a:p>
          <a:p>
            <a:pPr>
              <a:lnSpc>
                <a:spcPct val="90000"/>
              </a:lnSpc>
            </a:pPr>
            <a:r>
              <a:rPr lang="en-GB" sz="2800" b="1" dirty="0"/>
              <a:t>Profitability ratios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/>
              <a:t>	</a:t>
            </a:r>
            <a:r>
              <a:rPr lang="en-GB" sz="1200" b="1" dirty="0">
                <a:hlinkClick r:id="rId2"/>
              </a:rPr>
              <a:t>http://tutor2u.net/business/presentations/accounts/profitabilityratios/default.html</a:t>
            </a:r>
            <a:endParaRPr lang="en-GB" sz="1200" b="1" dirty="0"/>
          </a:p>
          <a:p>
            <a:pPr>
              <a:lnSpc>
                <a:spcPct val="90000"/>
              </a:lnSpc>
            </a:pPr>
            <a:r>
              <a:rPr lang="en-GB" sz="2800" b="1" dirty="0"/>
              <a:t>Efficiency ratios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/>
              <a:t>	</a:t>
            </a:r>
            <a:r>
              <a:rPr lang="en-GB" sz="1200" b="1" dirty="0">
                <a:hlinkClick r:id="rId3"/>
              </a:rPr>
              <a:t>http://tutor2u.net/business/presentations/accounts/efficiencyratios/default.html</a:t>
            </a:r>
            <a:endParaRPr lang="en-GB" sz="1200" b="1" dirty="0"/>
          </a:p>
          <a:p>
            <a:pPr>
              <a:lnSpc>
                <a:spcPct val="90000"/>
              </a:lnSpc>
            </a:pPr>
            <a:r>
              <a:rPr lang="en-GB" sz="2800" b="1" dirty="0"/>
              <a:t>Liquidity ratios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/>
              <a:t>	</a:t>
            </a:r>
            <a:r>
              <a:rPr lang="en-GB" sz="1200" b="1" dirty="0">
                <a:hlinkClick r:id="rId4"/>
              </a:rPr>
              <a:t>http://tutor2u.net/business/presentations/accounts/liquidityratios/default.html</a:t>
            </a:r>
            <a:endParaRPr lang="en-GB" sz="1200" b="1" dirty="0"/>
          </a:p>
          <a:p>
            <a:pPr>
              <a:lnSpc>
                <a:spcPct val="90000"/>
              </a:lnSpc>
            </a:pPr>
            <a:r>
              <a:rPr lang="en-GB" sz="2800" b="1" dirty="0"/>
              <a:t>Gearing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/>
              <a:t>	</a:t>
            </a:r>
            <a:r>
              <a:rPr lang="en-GB" sz="1200" b="1" dirty="0">
                <a:hlinkClick r:id="rId5"/>
              </a:rPr>
              <a:t>http://tutor2u.net/business/presentations/accounts/gearing/default.html</a:t>
            </a:r>
            <a:endParaRPr lang="en-GB" sz="1200" b="1" dirty="0"/>
          </a:p>
          <a:p>
            <a:pPr>
              <a:lnSpc>
                <a:spcPct val="90000"/>
              </a:lnSpc>
              <a:buNone/>
            </a:pPr>
            <a:endParaRPr lang="en-GB" sz="1200" b="1" dirty="0"/>
          </a:p>
          <a:p>
            <a:pPr>
              <a:lnSpc>
                <a:spcPct val="90000"/>
              </a:lnSpc>
              <a:buNone/>
            </a:pPr>
            <a:endParaRPr lang="en-GB" sz="12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7BF49BAA-D77F-4070-8418-6447A873178A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7715" y="846669"/>
            <a:ext cx="85344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Reading List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https://bizfluent.com/about-6195930-purpose-financial-ratios.html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https://www.investopedia.com/ask/answers/070914/what-are-main-differences-between-return-equity-roe-and-return-assets-roa.asp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https://www.investopedia.com/terms/p/profitabilityratios.asp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https://corporatefinanceinstitute.com/resources/knowledge/finance/profitability-ratios/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67540"/>
      </p:ext>
    </p:extLst>
  </p:cSld>
  <p:clrMapOvr>
    <a:masterClrMapping/>
  </p:clrMapOvr>
  <p:transition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06DDC-4524-4E3C-A042-CAAC00C77002}"/>
              </a:ext>
            </a:extLst>
          </p:cNvPr>
          <p:cNvSpPr txBox="1"/>
          <p:nvPr/>
        </p:nvSpPr>
        <p:spPr>
          <a:xfrm>
            <a:off x="316088" y="1027289"/>
            <a:ext cx="78344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 Week </a:t>
            </a:r>
          </a:p>
          <a:p>
            <a:r>
              <a:rPr lang="en-GB" dirty="0"/>
              <a:t>Investor Ratio’s</a:t>
            </a:r>
          </a:p>
          <a:p>
            <a:r>
              <a:rPr lang="en-GB" dirty="0"/>
              <a:t>Review Assignment information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048742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ITC Officina Sans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821</Words>
  <Application>Microsoft Office PowerPoint</Application>
  <PresentationFormat>On-screen Show (4:3)</PresentationFormat>
  <Paragraphs>193</Paragraphs>
  <Slides>32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ITC Officina Sans Book</vt:lpstr>
      <vt:lpstr>Default Design</vt:lpstr>
      <vt:lpstr>Finance Management &amp; Planning</vt:lpstr>
      <vt:lpstr>This Week</vt:lpstr>
      <vt:lpstr>Financial Ratios</vt:lpstr>
      <vt:lpstr>The Financial Statements</vt:lpstr>
      <vt:lpstr>Financial Ratio Classifications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PowerPoint Presentation</vt:lpstr>
      <vt:lpstr>Managing Gearing</vt:lpstr>
      <vt:lpstr>Borrow or not?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Financial Ratios</vt:lpstr>
      <vt:lpstr>Ratio Analysis Advantages</vt:lpstr>
      <vt:lpstr>Ratio Analysis Disadvantages</vt:lpstr>
      <vt:lpstr>PowerPoint Presentation</vt:lpstr>
      <vt:lpstr>Useful Resources</vt:lpstr>
      <vt:lpstr>Financial Ratios</vt:lpstr>
      <vt:lpstr>Financial Ratios</vt:lpstr>
    </vt:vector>
  </TitlesOfParts>
  <Company>Datum Product Development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Howe</dc:creator>
  <cp:lastModifiedBy>Howard Davies</cp:lastModifiedBy>
  <cp:revision>140</cp:revision>
  <cp:lastPrinted>2020-09-04T09:54:39Z</cp:lastPrinted>
  <dcterms:created xsi:type="dcterms:W3CDTF">2004-11-13T14:56:54Z</dcterms:created>
  <dcterms:modified xsi:type="dcterms:W3CDTF">2022-03-18T16:47:40Z</dcterms:modified>
</cp:coreProperties>
</file>