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6"/>
  </p:notesMasterIdLst>
  <p:sldIdLst>
    <p:sldId id="260" r:id="rId2"/>
    <p:sldId id="257" r:id="rId3"/>
    <p:sldId id="258" r:id="rId4"/>
    <p:sldId id="259" r:id="rId5"/>
  </p:sldIdLst>
  <p:sldSz cx="15113000" cy="21374100"/>
  <p:notesSz cx="6858000" cy="9144000"/>
  <p:embeddedFontLst>
    <p:embeddedFont>
      <p:font typeface="Arial Nova" panose="020B0504020202020204" pitchFamily="34" charset="0"/>
      <p:regular r:id="rId7"/>
      <p:bold r:id="rId8"/>
      <p:italic r:id="rId9"/>
      <p:boldItalic r:id="rId10"/>
    </p:embeddedFont>
    <p:embeddedFont>
      <p:font typeface="Arial Nova Bold" panose="020B0804020202020204" charset="0"/>
      <p:regular r:id="rId11"/>
    </p:embeddedFont>
    <p:embeddedFont>
      <p:font typeface="Libre Baskerville Bold" panose="020B0604020202020204" charset="0"/>
      <p:regular r:id="rId1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E194AACE-8ABA-42EC-B86F-8ED9AEAB6446}">
          <p14:sldIdLst>
            <p14:sldId id="260"/>
            <p14:sldId id="257"/>
            <p14:sldId id="258"/>
            <p14:sldId id="259"/>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EB409C-513C-4F78-BFFC-84CA5DCC3A94}" v="50" dt="2026-03-08T08:55:47.3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autoAdjust="0"/>
    <p:restoredTop sz="94622" autoAdjust="0"/>
  </p:normalViewPr>
  <p:slideViewPr>
    <p:cSldViewPr>
      <p:cViewPr>
        <p:scale>
          <a:sx n="40" d="100"/>
          <a:sy n="40" d="100"/>
        </p:scale>
        <p:origin x="1925" y="-44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2.fntdata"/><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font" Target="fonts/font1.fntdata"/><Relationship Id="rId12" Type="http://schemas.openxmlformats.org/officeDocument/2006/relationships/font" Target="fonts/font6.fntdata"/><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font" Target="fonts/font4.fntdata"/><Relationship Id="rId4" Type="http://schemas.openxmlformats.org/officeDocument/2006/relationships/slide" Target="slides/slide3.xml"/><Relationship Id="rId9" Type="http://schemas.openxmlformats.org/officeDocument/2006/relationships/font" Target="fonts/font3.fntdata"/><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lwia Abdul" userId="99431f0b965423fe" providerId="LiveId" clId="{BBDE4630-6F88-4730-9D6B-46CAC099E105}"/>
    <pc:docChg chg="undo custSel modSld">
      <pc:chgData name="Sylwia Abdul" userId="99431f0b965423fe" providerId="LiveId" clId="{BBDE4630-6F88-4730-9D6B-46CAC099E105}" dt="2026-03-08T09:01:30.905" v="1102" actId="2711"/>
      <pc:docMkLst>
        <pc:docMk/>
      </pc:docMkLst>
      <pc:sldChg chg="delSp modSp mod">
        <pc:chgData name="Sylwia Abdul" userId="99431f0b965423fe" providerId="LiveId" clId="{BBDE4630-6F88-4730-9D6B-46CAC099E105}" dt="2026-03-08T08:48:32.931" v="1028" actId="255"/>
        <pc:sldMkLst>
          <pc:docMk/>
          <pc:sldMk cId="0" sldId="257"/>
        </pc:sldMkLst>
        <pc:spChg chg="mod topLvl">
          <ac:chgData name="Sylwia Abdul" userId="99431f0b965423fe" providerId="LiveId" clId="{BBDE4630-6F88-4730-9D6B-46CAC099E105}" dt="2026-03-07T16:58:08.806" v="802" actId="207"/>
          <ac:spMkLst>
            <pc:docMk/>
            <pc:sldMk cId="0" sldId="257"/>
            <ac:spMk id="3" creationId="{00000000-0000-0000-0000-000000000000}"/>
          </ac:spMkLst>
        </pc:spChg>
        <pc:spChg chg="del topLvl">
          <ac:chgData name="Sylwia Abdul" userId="99431f0b965423fe" providerId="LiveId" clId="{BBDE4630-6F88-4730-9D6B-46CAC099E105}" dt="2026-03-07T16:53:27.482" v="781" actId="478"/>
          <ac:spMkLst>
            <pc:docMk/>
            <pc:sldMk cId="0" sldId="257"/>
            <ac:spMk id="4" creationId="{00000000-0000-0000-0000-000000000000}"/>
          </ac:spMkLst>
        </pc:spChg>
        <pc:spChg chg="del topLvl">
          <ac:chgData name="Sylwia Abdul" userId="99431f0b965423fe" providerId="LiveId" clId="{BBDE4630-6F88-4730-9D6B-46CAC099E105}" dt="2026-03-07T14:43:30.020" v="14" actId="478"/>
          <ac:spMkLst>
            <pc:docMk/>
            <pc:sldMk cId="0" sldId="257"/>
            <ac:spMk id="6" creationId="{00000000-0000-0000-0000-000000000000}"/>
          </ac:spMkLst>
        </pc:spChg>
        <pc:spChg chg="topLvl">
          <ac:chgData name="Sylwia Abdul" userId="99431f0b965423fe" providerId="LiveId" clId="{BBDE4630-6F88-4730-9D6B-46CAC099E105}" dt="2026-03-07T14:43:30.020" v="14" actId="478"/>
          <ac:spMkLst>
            <pc:docMk/>
            <pc:sldMk cId="0" sldId="257"/>
            <ac:spMk id="7" creationId="{00000000-0000-0000-0000-000000000000}"/>
          </ac:spMkLst>
        </pc:spChg>
        <pc:spChg chg="del topLvl">
          <ac:chgData name="Sylwia Abdul" userId="99431f0b965423fe" providerId="LiveId" clId="{BBDE4630-6F88-4730-9D6B-46CAC099E105}" dt="2026-03-07T14:50:58.027" v="49" actId="478"/>
          <ac:spMkLst>
            <pc:docMk/>
            <pc:sldMk cId="0" sldId="257"/>
            <ac:spMk id="9" creationId="{00000000-0000-0000-0000-000000000000}"/>
          </ac:spMkLst>
        </pc:spChg>
        <pc:spChg chg="topLvl">
          <ac:chgData name="Sylwia Abdul" userId="99431f0b965423fe" providerId="LiveId" clId="{BBDE4630-6F88-4730-9D6B-46CAC099E105}" dt="2026-03-07T14:50:58.027" v="49" actId="478"/>
          <ac:spMkLst>
            <pc:docMk/>
            <pc:sldMk cId="0" sldId="257"/>
            <ac:spMk id="10" creationId="{00000000-0000-0000-0000-000000000000}"/>
          </ac:spMkLst>
        </pc:spChg>
        <pc:spChg chg="mod">
          <ac:chgData name="Sylwia Abdul" userId="99431f0b965423fe" providerId="LiveId" clId="{BBDE4630-6F88-4730-9D6B-46CAC099E105}" dt="2026-03-07T14:55:51.105" v="79" actId="14100"/>
          <ac:spMkLst>
            <pc:docMk/>
            <pc:sldMk cId="0" sldId="257"/>
            <ac:spMk id="11" creationId="{00000000-0000-0000-0000-000000000000}"/>
          </ac:spMkLst>
        </pc:spChg>
        <pc:spChg chg="mod">
          <ac:chgData name="Sylwia Abdul" userId="99431f0b965423fe" providerId="LiveId" clId="{BBDE4630-6F88-4730-9D6B-46CAC099E105}" dt="2026-03-07T14:56:40.305" v="84" actId="1076"/>
          <ac:spMkLst>
            <pc:docMk/>
            <pc:sldMk cId="0" sldId="257"/>
            <ac:spMk id="12" creationId="{00000000-0000-0000-0000-000000000000}"/>
          </ac:spMkLst>
        </pc:spChg>
        <pc:spChg chg="del mod">
          <ac:chgData name="Sylwia Abdul" userId="99431f0b965423fe" providerId="LiveId" clId="{BBDE4630-6F88-4730-9D6B-46CAC099E105}" dt="2026-03-07T14:57:58.155" v="89" actId="478"/>
          <ac:spMkLst>
            <pc:docMk/>
            <pc:sldMk cId="0" sldId="257"/>
            <ac:spMk id="13" creationId="{00000000-0000-0000-0000-000000000000}"/>
          </ac:spMkLst>
        </pc:spChg>
        <pc:spChg chg="mod">
          <ac:chgData name="Sylwia Abdul" userId="99431f0b965423fe" providerId="LiveId" clId="{BBDE4630-6F88-4730-9D6B-46CAC099E105}" dt="2026-03-07T16:57:59.865" v="801" actId="207"/>
          <ac:spMkLst>
            <pc:docMk/>
            <pc:sldMk cId="0" sldId="257"/>
            <ac:spMk id="15" creationId="{00000000-0000-0000-0000-000000000000}"/>
          </ac:spMkLst>
        </pc:spChg>
        <pc:spChg chg="mod">
          <ac:chgData name="Sylwia Abdul" userId="99431f0b965423fe" providerId="LiveId" clId="{BBDE4630-6F88-4730-9D6B-46CAC099E105}" dt="2026-03-07T16:57:59.865" v="801" actId="207"/>
          <ac:spMkLst>
            <pc:docMk/>
            <pc:sldMk cId="0" sldId="257"/>
            <ac:spMk id="16" creationId="{00000000-0000-0000-0000-000000000000}"/>
          </ac:spMkLst>
        </pc:spChg>
        <pc:spChg chg="mod">
          <ac:chgData name="Sylwia Abdul" userId="99431f0b965423fe" providerId="LiveId" clId="{BBDE4630-6F88-4730-9D6B-46CAC099E105}" dt="2026-03-07T16:57:35.803" v="800" actId="207"/>
          <ac:spMkLst>
            <pc:docMk/>
            <pc:sldMk cId="0" sldId="257"/>
            <ac:spMk id="18" creationId="{00000000-0000-0000-0000-000000000000}"/>
          </ac:spMkLst>
        </pc:spChg>
        <pc:spChg chg="mod">
          <ac:chgData name="Sylwia Abdul" userId="99431f0b965423fe" providerId="LiveId" clId="{BBDE4630-6F88-4730-9D6B-46CAC099E105}" dt="2026-03-07T16:57:35.803" v="800" actId="207"/>
          <ac:spMkLst>
            <pc:docMk/>
            <pc:sldMk cId="0" sldId="257"/>
            <ac:spMk id="19" creationId="{00000000-0000-0000-0000-000000000000}"/>
          </ac:spMkLst>
        </pc:spChg>
        <pc:spChg chg="mod">
          <ac:chgData name="Sylwia Abdul" userId="99431f0b965423fe" providerId="LiveId" clId="{BBDE4630-6F88-4730-9D6B-46CAC099E105}" dt="2026-03-08T08:44:14.176" v="1024"/>
          <ac:spMkLst>
            <pc:docMk/>
            <pc:sldMk cId="0" sldId="257"/>
            <ac:spMk id="20" creationId="{00000000-0000-0000-0000-000000000000}"/>
          </ac:spMkLst>
        </pc:spChg>
        <pc:spChg chg="mod">
          <ac:chgData name="Sylwia Abdul" userId="99431f0b965423fe" providerId="LiveId" clId="{BBDE4630-6F88-4730-9D6B-46CAC099E105}" dt="2026-03-07T16:52:37.789" v="778" actId="255"/>
          <ac:spMkLst>
            <pc:docMk/>
            <pc:sldMk cId="0" sldId="257"/>
            <ac:spMk id="21" creationId="{00000000-0000-0000-0000-000000000000}"/>
          </ac:spMkLst>
        </pc:spChg>
        <pc:spChg chg="mod">
          <ac:chgData name="Sylwia Abdul" userId="99431f0b965423fe" providerId="LiveId" clId="{BBDE4630-6F88-4730-9D6B-46CAC099E105}" dt="2026-03-08T08:47:07.278" v="1025" actId="207"/>
          <ac:spMkLst>
            <pc:docMk/>
            <pc:sldMk cId="0" sldId="257"/>
            <ac:spMk id="22" creationId="{00000000-0000-0000-0000-000000000000}"/>
          </ac:spMkLst>
        </pc:spChg>
        <pc:spChg chg="mod">
          <ac:chgData name="Sylwia Abdul" userId="99431f0b965423fe" providerId="LiveId" clId="{BBDE4630-6F88-4730-9D6B-46CAC099E105}" dt="2026-03-07T17:01:45.094" v="811" actId="790"/>
          <ac:spMkLst>
            <pc:docMk/>
            <pc:sldMk cId="0" sldId="257"/>
            <ac:spMk id="25" creationId="{00000000-0000-0000-0000-000000000000}"/>
          </ac:spMkLst>
        </pc:spChg>
        <pc:spChg chg="mod">
          <ac:chgData name="Sylwia Abdul" userId="99431f0b965423fe" providerId="LiveId" clId="{BBDE4630-6F88-4730-9D6B-46CAC099E105}" dt="2026-03-08T08:48:32.931" v="1028" actId="255"/>
          <ac:spMkLst>
            <pc:docMk/>
            <pc:sldMk cId="0" sldId="257"/>
            <ac:spMk id="26" creationId="{00000000-0000-0000-0000-000000000000}"/>
          </ac:spMkLst>
        </pc:spChg>
        <pc:grpChg chg="del mod">
          <ac:chgData name="Sylwia Abdul" userId="99431f0b965423fe" providerId="LiveId" clId="{BBDE4630-6F88-4730-9D6B-46CAC099E105}" dt="2026-03-07T16:53:27.482" v="781" actId="478"/>
          <ac:grpSpMkLst>
            <pc:docMk/>
            <pc:sldMk cId="0" sldId="257"/>
            <ac:grpSpMk id="2" creationId="{00000000-0000-0000-0000-000000000000}"/>
          </ac:grpSpMkLst>
        </pc:grpChg>
        <pc:grpChg chg="del mod">
          <ac:chgData name="Sylwia Abdul" userId="99431f0b965423fe" providerId="LiveId" clId="{BBDE4630-6F88-4730-9D6B-46CAC099E105}" dt="2026-03-07T14:43:30.020" v="14" actId="478"/>
          <ac:grpSpMkLst>
            <pc:docMk/>
            <pc:sldMk cId="0" sldId="257"/>
            <ac:grpSpMk id="5" creationId="{00000000-0000-0000-0000-000000000000}"/>
          </ac:grpSpMkLst>
        </pc:grpChg>
        <pc:grpChg chg="del">
          <ac:chgData name="Sylwia Abdul" userId="99431f0b965423fe" providerId="LiveId" clId="{BBDE4630-6F88-4730-9D6B-46CAC099E105}" dt="2026-03-07T14:50:58.027" v="49" actId="478"/>
          <ac:grpSpMkLst>
            <pc:docMk/>
            <pc:sldMk cId="0" sldId="257"/>
            <ac:grpSpMk id="8" creationId="{00000000-0000-0000-0000-000000000000}"/>
          </ac:grpSpMkLst>
        </pc:grpChg>
        <pc:grpChg chg="mod">
          <ac:chgData name="Sylwia Abdul" userId="99431f0b965423fe" providerId="LiveId" clId="{BBDE4630-6F88-4730-9D6B-46CAC099E105}" dt="2026-03-07T16:57:59.865" v="801" actId="207"/>
          <ac:grpSpMkLst>
            <pc:docMk/>
            <pc:sldMk cId="0" sldId="257"/>
            <ac:grpSpMk id="14" creationId="{00000000-0000-0000-0000-000000000000}"/>
          </ac:grpSpMkLst>
        </pc:grpChg>
        <pc:grpChg chg="mod">
          <ac:chgData name="Sylwia Abdul" userId="99431f0b965423fe" providerId="LiveId" clId="{BBDE4630-6F88-4730-9D6B-46CAC099E105}" dt="2026-03-07T16:57:35.803" v="800" actId="207"/>
          <ac:grpSpMkLst>
            <pc:docMk/>
            <pc:sldMk cId="0" sldId="257"/>
            <ac:grpSpMk id="17" creationId="{00000000-0000-0000-0000-000000000000}"/>
          </ac:grpSpMkLst>
        </pc:grpChg>
      </pc:sldChg>
      <pc:sldChg chg="addSp delSp modSp mod">
        <pc:chgData name="Sylwia Abdul" userId="99431f0b965423fe" providerId="LiveId" clId="{BBDE4630-6F88-4730-9D6B-46CAC099E105}" dt="2026-03-08T08:50:03.948" v="1031" actId="255"/>
        <pc:sldMkLst>
          <pc:docMk/>
          <pc:sldMk cId="0" sldId="258"/>
        </pc:sldMkLst>
        <pc:spChg chg="add del mod topLvl">
          <ac:chgData name="Sylwia Abdul" userId="99431f0b965423fe" providerId="LiveId" clId="{BBDE4630-6F88-4730-9D6B-46CAC099E105}" dt="2026-03-07T16:08:25.164" v="443" actId="14100"/>
          <ac:spMkLst>
            <pc:docMk/>
            <pc:sldMk cId="0" sldId="258"/>
            <ac:spMk id="3" creationId="{00000000-0000-0000-0000-000000000000}"/>
          </ac:spMkLst>
        </pc:spChg>
        <pc:spChg chg="add mod">
          <ac:chgData name="Sylwia Abdul" userId="99431f0b965423fe" providerId="LiveId" clId="{BBDE4630-6F88-4730-9D6B-46CAC099E105}" dt="2026-03-08T08:38:18.546" v="972" actId="14100"/>
          <ac:spMkLst>
            <pc:docMk/>
            <pc:sldMk cId="0" sldId="258"/>
            <ac:spMk id="3" creationId="{C0F626E8-9ABE-AFBF-55E2-0D972787A710}"/>
          </ac:spMkLst>
        </pc:spChg>
        <pc:spChg chg="mod topLvl">
          <ac:chgData name="Sylwia Abdul" userId="99431f0b965423fe" providerId="LiveId" clId="{BBDE4630-6F88-4730-9D6B-46CAC099E105}" dt="2026-03-07T15:25:30.887" v="235" actId="478"/>
          <ac:spMkLst>
            <pc:docMk/>
            <pc:sldMk cId="0" sldId="258"/>
            <ac:spMk id="4" creationId="{00000000-0000-0000-0000-000000000000}"/>
          </ac:spMkLst>
        </pc:spChg>
        <pc:spChg chg="add del mod topLvl">
          <ac:chgData name="Sylwia Abdul" userId="99431f0b965423fe" providerId="LiveId" clId="{BBDE4630-6F88-4730-9D6B-46CAC099E105}" dt="2026-03-08T08:50:03.948" v="1031" actId="255"/>
          <ac:spMkLst>
            <pc:docMk/>
            <pc:sldMk cId="0" sldId="258"/>
            <ac:spMk id="6" creationId="{00000000-0000-0000-0000-000000000000}"/>
          </ac:spMkLst>
        </pc:spChg>
        <pc:spChg chg="mod topLvl">
          <ac:chgData name="Sylwia Abdul" userId="99431f0b965423fe" providerId="LiveId" clId="{BBDE4630-6F88-4730-9D6B-46CAC099E105}" dt="2026-03-07T15:11:27.569" v="157" actId="478"/>
          <ac:spMkLst>
            <pc:docMk/>
            <pc:sldMk cId="0" sldId="258"/>
            <ac:spMk id="7" creationId="{00000000-0000-0000-0000-000000000000}"/>
          </ac:spMkLst>
        </pc:spChg>
        <pc:spChg chg="mod">
          <ac:chgData name="Sylwia Abdul" userId="99431f0b965423fe" providerId="LiveId" clId="{BBDE4630-6F88-4730-9D6B-46CAC099E105}" dt="2026-03-07T16:48:00.865" v="755" actId="14100"/>
          <ac:spMkLst>
            <pc:docMk/>
            <pc:sldMk cId="0" sldId="258"/>
            <ac:spMk id="8" creationId="{00000000-0000-0000-0000-000000000000}"/>
          </ac:spMkLst>
        </pc:spChg>
        <pc:spChg chg="add del mod">
          <ac:chgData name="Sylwia Abdul" userId="99431f0b965423fe" providerId="LiveId" clId="{BBDE4630-6F88-4730-9D6B-46CAC099E105}" dt="2026-03-08T08:36:10.611" v="903" actId="478"/>
          <ac:spMkLst>
            <pc:docMk/>
            <pc:sldMk cId="0" sldId="258"/>
            <ac:spMk id="9" creationId="{17AC923A-A9F9-C601-06FE-ACE1EE1335EA}"/>
          </ac:spMkLst>
        </pc:spChg>
        <pc:spChg chg="del mod topLvl">
          <ac:chgData name="Sylwia Abdul" userId="99431f0b965423fe" providerId="LiveId" clId="{BBDE4630-6F88-4730-9D6B-46CAC099E105}" dt="2026-03-07T16:39:13.726" v="728" actId="478"/>
          <ac:spMkLst>
            <pc:docMk/>
            <pc:sldMk cId="0" sldId="258"/>
            <ac:spMk id="10" creationId="{00000000-0000-0000-0000-000000000000}"/>
          </ac:spMkLst>
        </pc:spChg>
        <pc:spChg chg="mod topLvl">
          <ac:chgData name="Sylwia Abdul" userId="99431f0b965423fe" providerId="LiveId" clId="{BBDE4630-6F88-4730-9D6B-46CAC099E105}" dt="2026-03-07T16:58:52.736" v="805" actId="207"/>
          <ac:spMkLst>
            <pc:docMk/>
            <pc:sldMk cId="0" sldId="258"/>
            <ac:spMk id="11" creationId="{00000000-0000-0000-0000-000000000000}"/>
          </ac:spMkLst>
        </pc:spChg>
        <pc:spChg chg="del mod">
          <ac:chgData name="Sylwia Abdul" userId="99431f0b965423fe" providerId="LiveId" clId="{BBDE4630-6F88-4730-9D6B-46CAC099E105}" dt="2026-03-07T15:49:20.238" v="350" actId="478"/>
          <ac:spMkLst>
            <pc:docMk/>
            <pc:sldMk cId="0" sldId="258"/>
            <ac:spMk id="12" creationId="{00000000-0000-0000-0000-000000000000}"/>
          </ac:spMkLst>
        </pc:spChg>
        <pc:spChg chg="add mod">
          <ac:chgData name="Sylwia Abdul" userId="99431f0b965423fe" providerId="LiveId" clId="{BBDE4630-6F88-4730-9D6B-46CAC099E105}" dt="2026-03-08T08:49:42.137" v="1030" actId="255"/>
          <ac:spMkLst>
            <pc:docMk/>
            <pc:sldMk cId="0" sldId="258"/>
            <ac:spMk id="12" creationId="{248DFA53-74EB-855D-0A06-B59EFCE1D1DB}"/>
          </ac:spMkLst>
        </pc:spChg>
        <pc:spChg chg="del">
          <ac:chgData name="Sylwia Abdul" userId="99431f0b965423fe" providerId="LiveId" clId="{BBDE4630-6F88-4730-9D6B-46CAC099E105}" dt="2026-03-07T15:27:13.624" v="240" actId="478"/>
          <ac:spMkLst>
            <pc:docMk/>
            <pc:sldMk cId="0" sldId="258"/>
            <ac:spMk id="13" creationId="{00000000-0000-0000-0000-000000000000}"/>
          </ac:spMkLst>
        </pc:spChg>
        <pc:spChg chg="add del mod">
          <ac:chgData name="Sylwia Abdul" userId="99431f0b965423fe" providerId="LiveId" clId="{BBDE4630-6F88-4730-9D6B-46CAC099E105}" dt="2026-03-08T08:38:19.789" v="974"/>
          <ac:spMkLst>
            <pc:docMk/>
            <pc:sldMk cId="0" sldId="258"/>
            <ac:spMk id="13" creationId="{46857383-0042-2E83-1BD2-298E2024CAE3}"/>
          </ac:spMkLst>
        </pc:spChg>
        <pc:spChg chg="del">
          <ac:chgData name="Sylwia Abdul" userId="99431f0b965423fe" providerId="LiveId" clId="{BBDE4630-6F88-4730-9D6B-46CAC099E105}" dt="2026-03-07T15:27:09.114" v="239" actId="478"/>
          <ac:spMkLst>
            <pc:docMk/>
            <pc:sldMk cId="0" sldId="258"/>
            <ac:spMk id="14" creationId="{00000000-0000-0000-0000-000000000000}"/>
          </ac:spMkLst>
        </pc:spChg>
        <pc:spChg chg="mod">
          <ac:chgData name="Sylwia Abdul" userId="99431f0b965423fe" providerId="LiveId" clId="{BBDE4630-6F88-4730-9D6B-46CAC099E105}" dt="2026-03-07T16:35:57.567" v="703" actId="1076"/>
          <ac:spMkLst>
            <pc:docMk/>
            <pc:sldMk cId="0" sldId="258"/>
            <ac:spMk id="15" creationId="{00000000-0000-0000-0000-000000000000}"/>
          </ac:spMkLst>
        </pc:spChg>
        <pc:spChg chg="del mod">
          <ac:chgData name="Sylwia Abdul" userId="99431f0b965423fe" providerId="LiveId" clId="{BBDE4630-6F88-4730-9D6B-46CAC099E105}" dt="2026-03-07T15:05:38.573" v="120" actId="478"/>
          <ac:spMkLst>
            <pc:docMk/>
            <pc:sldMk cId="0" sldId="258"/>
            <ac:spMk id="16" creationId="{00000000-0000-0000-0000-000000000000}"/>
          </ac:spMkLst>
        </pc:spChg>
        <pc:spChg chg="add del mod">
          <ac:chgData name="Sylwia Abdul" userId="99431f0b965423fe" providerId="LiveId" clId="{BBDE4630-6F88-4730-9D6B-46CAC099E105}" dt="2026-03-08T08:38:31.793" v="977" actId="478"/>
          <ac:spMkLst>
            <pc:docMk/>
            <pc:sldMk cId="0" sldId="258"/>
            <ac:spMk id="16" creationId="{20399C94-86B1-DDB3-DC9D-58195749AEDB}"/>
          </ac:spMkLst>
        </pc:spChg>
        <pc:spChg chg="add del mod">
          <ac:chgData name="Sylwia Abdul" userId="99431f0b965423fe" providerId="LiveId" clId="{BBDE4630-6F88-4730-9D6B-46CAC099E105}" dt="2026-03-07T15:07:52.122" v="140" actId="478"/>
          <ac:spMkLst>
            <pc:docMk/>
            <pc:sldMk cId="0" sldId="258"/>
            <ac:spMk id="18" creationId="{1224BD35-7D79-7763-0A96-C5834EEB6E90}"/>
          </ac:spMkLst>
        </pc:spChg>
        <pc:spChg chg="add mod">
          <ac:chgData name="Sylwia Abdul" userId="99431f0b965423fe" providerId="LiveId" clId="{BBDE4630-6F88-4730-9D6B-46CAC099E105}" dt="2026-03-08T08:41:28.142" v="1019" actId="14100"/>
          <ac:spMkLst>
            <pc:docMk/>
            <pc:sldMk cId="0" sldId="258"/>
            <ac:spMk id="18" creationId="{A5EA6C7D-EAA2-54C3-BE93-96DAB951098A}"/>
          </ac:spMkLst>
        </pc:spChg>
        <pc:spChg chg="add del mod">
          <ac:chgData name="Sylwia Abdul" userId="99431f0b965423fe" providerId="LiveId" clId="{BBDE4630-6F88-4730-9D6B-46CAC099E105}" dt="2026-03-07T15:10:58.577" v="153" actId="478"/>
          <ac:spMkLst>
            <pc:docMk/>
            <pc:sldMk cId="0" sldId="258"/>
            <ac:spMk id="20" creationId="{E8556FB0-8164-6BE0-6B74-753190B7F6CB}"/>
          </ac:spMkLst>
        </pc:spChg>
        <pc:spChg chg="add del mod">
          <ac:chgData name="Sylwia Abdul" userId="99431f0b965423fe" providerId="LiveId" clId="{BBDE4630-6F88-4730-9D6B-46CAC099E105}" dt="2026-03-07T15:16:19.102" v="180" actId="478"/>
          <ac:spMkLst>
            <pc:docMk/>
            <pc:sldMk cId="0" sldId="258"/>
            <ac:spMk id="22" creationId="{DFA7A206-2798-C6E3-11F7-A6E3673BF5C2}"/>
          </ac:spMkLst>
        </pc:spChg>
        <pc:spChg chg="add mod">
          <ac:chgData name="Sylwia Abdul" userId="99431f0b965423fe" providerId="LiveId" clId="{BBDE4630-6F88-4730-9D6B-46CAC099E105}" dt="2026-03-07T15:23:34.584" v="221" actId="20578"/>
          <ac:spMkLst>
            <pc:docMk/>
            <pc:sldMk cId="0" sldId="258"/>
            <ac:spMk id="24" creationId="{D588ABB4-8114-9B29-73E6-58E4DC658EEB}"/>
          </ac:spMkLst>
        </pc:spChg>
        <pc:spChg chg="add mod">
          <ac:chgData name="Sylwia Abdul" userId="99431f0b965423fe" providerId="LiveId" clId="{BBDE4630-6F88-4730-9D6B-46CAC099E105}" dt="2026-03-08T08:49:26.081" v="1029" actId="255"/>
          <ac:spMkLst>
            <pc:docMk/>
            <pc:sldMk cId="0" sldId="258"/>
            <ac:spMk id="26" creationId="{12E1DB21-C5BA-D73A-E257-5D2A5DAFD98D}"/>
          </ac:spMkLst>
        </pc:spChg>
        <pc:grpChg chg="add del mod">
          <ac:chgData name="Sylwia Abdul" userId="99431f0b965423fe" providerId="LiveId" clId="{BBDE4630-6F88-4730-9D6B-46CAC099E105}" dt="2026-03-07T16:27:58.386" v="669" actId="478"/>
          <ac:grpSpMkLst>
            <pc:docMk/>
            <pc:sldMk cId="0" sldId="258"/>
            <ac:grpSpMk id="2" creationId="{00000000-0000-0000-0000-000000000000}"/>
          </ac:grpSpMkLst>
        </pc:grpChg>
        <pc:grpChg chg="add del mod">
          <ac:chgData name="Sylwia Abdul" userId="99431f0b965423fe" providerId="LiveId" clId="{BBDE4630-6F88-4730-9D6B-46CAC099E105}" dt="2026-03-07T16:35:11.839" v="699" actId="14100"/>
          <ac:grpSpMkLst>
            <pc:docMk/>
            <pc:sldMk cId="0" sldId="258"/>
            <ac:grpSpMk id="5" creationId="{00000000-0000-0000-0000-000000000000}"/>
          </ac:grpSpMkLst>
        </pc:grpChg>
        <pc:grpChg chg="del mod">
          <ac:chgData name="Sylwia Abdul" userId="99431f0b965423fe" providerId="LiveId" clId="{BBDE4630-6F88-4730-9D6B-46CAC099E105}" dt="2026-03-07T16:39:13.726" v="728" actId="478"/>
          <ac:grpSpMkLst>
            <pc:docMk/>
            <pc:sldMk cId="0" sldId="258"/>
            <ac:grpSpMk id="9" creationId="{00000000-0000-0000-0000-000000000000}"/>
          </ac:grpSpMkLst>
        </pc:grpChg>
        <pc:picChg chg="add mod">
          <ac:chgData name="Sylwia Abdul" userId="99431f0b965423fe" providerId="LiveId" clId="{BBDE4630-6F88-4730-9D6B-46CAC099E105}" dt="2026-03-08T08:39:27.750" v="985" actId="1076"/>
          <ac:picMkLst>
            <pc:docMk/>
            <pc:sldMk cId="0" sldId="258"/>
            <ac:picMk id="27" creationId="{77F3D935-7663-291D-F1EF-B80E0CB9FB71}"/>
          </ac:picMkLst>
        </pc:picChg>
        <pc:picChg chg="add mod">
          <ac:chgData name="Sylwia Abdul" userId="99431f0b965423fe" providerId="LiveId" clId="{BBDE4630-6F88-4730-9D6B-46CAC099E105}" dt="2026-03-08T08:34:18.745" v="887" actId="1076"/>
          <ac:picMkLst>
            <pc:docMk/>
            <pc:sldMk cId="0" sldId="258"/>
            <ac:picMk id="1026" creationId="{8F84298F-CCE1-91BD-353C-3A1238CBB186}"/>
          </ac:picMkLst>
        </pc:picChg>
        <pc:picChg chg="add mod">
          <ac:chgData name="Sylwia Abdul" userId="99431f0b965423fe" providerId="LiveId" clId="{BBDE4630-6F88-4730-9D6B-46CAC099E105}" dt="2026-03-07T16:51:37.001" v="777" actId="14100"/>
          <ac:picMkLst>
            <pc:docMk/>
            <pc:sldMk cId="0" sldId="258"/>
            <ac:picMk id="1028" creationId="{139633DE-A86F-AB2B-DDBF-DBF8A71E44A3}"/>
          </ac:picMkLst>
        </pc:picChg>
      </pc:sldChg>
      <pc:sldChg chg="addSp delSp modSp mod">
        <pc:chgData name="Sylwia Abdul" userId="99431f0b965423fe" providerId="LiveId" clId="{BBDE4630-6F88-4730-9D6B-46CAC099E105}" dt="2026-03-08T09:01:30.905" v="1102" actId="2711"/>
        <pc:sldMkLst>
          <pc:docMk/>
          <pc:sldMk cId="0" sldId="259"/>
        </pc:sldMkLst>
        <pc:spChg chg="del">
          <ac:chgData name="Sylwia Abdul" userId="99431f0b965423fe" providerId="LiveId" clId="{BBDE4630-6F88-4730-9D6B-46CAC099E105}" dt="2026-03-07T17:03:22.759" v="814" actId="478"/>
          <ac:spMkLst>
            <pc:docMk/>
            <pc:sldMk cId="0" sldId="259"/>
            <ac:spMk id="2" creationId="{00000000-0000-0000-0000-000000000000}"/>
          </ac:spMkLst>
        </pc:spChg>
        <pc:spChg chg="add del mod">
          <ac:chgData name="Sylwia Abdul" userId="99431f0b965423fe" providerId="LiveId" clId="{BBDE4630-6F88-4730-9D6B-46CAC099E105}" dt="2026-03-08T08:27:13.884" v="864" actId="478"/>
          <ac:spMkLst>
            <pc:docMk/>
            <pc:sldMk cId="0" sldId="259"/>
            <ac:spMk id="2" creationId="{81A21AAA-661C-BF22-6D11-F390F7433C18}"/>
          </ac:spMkLst>
        </pc:spChg>
        <pc:spChg chg="add mod">
          <ac:chgData name="Sylwia Abdul" userId="99431f0b965423fe" providerId="LiveId" clId="{BBDE4630-6F88-4730-9D6B-46CAC099E105}" dt="2026-03-07T17:04:49.367" v="833" actId="113"/>
          <ac:spMkLst>
            <pc:docMk/>
            <pc:sldMk cId="0" sldId="259"/>
            <ac:spMk id="3" creationId="{D7D02004-D3EC-DBD0-7DAD-BCA5E6D726F1}"/>
          </ac:spMkLst>
        </pc:spChg>
        <pc:spChg chg="add del mod">
          <ac:chgData name="Sylwia Abdul" userId="99431f0b965423fe" providerId="LiveId" clId="{BBDE4630-6F88-4730-9D6B-46CAC099E105}" dt="2026-03-08T08:25:59.638" v="854"/>
          <ac:spMkLst>
            <pc:docMk/>
            <pc:sldMk cId="0" sldId="259"/>
            <ac:spMk id="4" creationId="{499530C4-9EAD-327D-D746-3C0A7A1C73F1}"/>
          </ac:spMkLst>
        </pc:spChg>
        <pc:spChg chg="add del mod">
          <ac:chgData name="Sylwia Abdul" userId="99431f0b965423fe" providerId="LiveId" clId="{BBDE4630-6F88-4730-9D6B-46CAC099E105}" dt="2026-03-08T08:27:09.275" v="862" actId="478"/>
          <ac:spMkLst>
            <pc:docMk/>
            <pc:sldMk cId="0" sldId="259"/>
            <ac:spMk id="5" creationId="{6EA645B3-326E-B287-4E22-BE80C683AA78}"/>
          </ac:spMkLst>
        </pc:spChg>
        <pc:spChg chg="add mod">
          <ac:chgData name="Sylwia Abdul" userId="99431f0b965423fe" providerId="LiveId" clId="{BBDE4630-6F88-4730-9D6B-46CAC099E105}" dt="2026-03-08T09:01:30.905" v="1102" actId="2711"/>
          <ac:spMkLst>
            <pc:docMk/>
            <pc:sldMk cId="0" sldId="259"/>
            <ac:spMk id="6" creationId="{74E3A8E6-86E3-0277-1BC1-056A8772E9BD}"/>
          </ac:spMkLst>
        </pc:spChg>
      </pc:sldChg>
      <pc:sldChg chg="addSp delSp modSp mod">
        <pc:chgData name="Sylwia Abdul" userId="99431f0b965423fe" providerId="LiveId" clId="{BBDE4630-6F88-4730-9D6B-46CAC099E105}" dt="2026-03-08T09:00:07.689" v="1101" actId="20577"/>
        <pc:sldMkLst>
          <pc:docMk/>
          <pc:sldMk cId="0" sldId="260"/>
        </pc:sldMkLst>
        <pc:spChg chg="add del mod">
          <ac:chgData name="Sylwia Abdul" userId="99431f0b965423fe" providerId="LiveId" clId="{BBDE4630-6F88-4730-9D6B-46CAC099E105}" dt="2026-03-08T08:55:22.035" v="1037"/>
          <ac:spMkLst>
            <pc:docMk/>
            <pc:sldMk cId="0" sldId="260"/>
            <ac:spMk id="2" creationId="{651014CD-63DA-48EC-B578-9DC269542EF3}"/>
          </ac:spMkLst>
        </pc:spChg>
        <pc:spChg chg="add mod">
          <ac:chgData name="Sylwia Abdul" userId="99431f0b965423fe" providerId="LiveId" clId="{BBDE4630-6F88-4730-9D6B-46CAC099E105}" dt="2026-03-08T09:00:07.689" v="1101" actId="20577"/>
          <ac:spMkLst>
            <pc:docMk/>
            <pc:sldMk cId="0" sldId="260"/>
            <ac:spMk id="3" creationId="{A896CBBE-92FE-8201-AFA8-8311B999758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725FCD-155C-4AF8-8C05-CEEFAFEBA958}" type="datetimeFigureOut">
              <a:rPr lang="en-GB" smtClean="0"/>
              <a:t>08/03/2026</a:t>
            </a:fld>
            <a:endParaRPr lang="en-GB" dirty="0"/>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4D7340-C200-4D86-888C-13127E7D4141}" type="slidenum">
              <a:rPr lang="en-GB" smtClean="0"/>
              <a:t>‹#›</a:t>
            </a:fld>
            <a:endParaRPr lang="en-GB" dirty="0"/>
          </a:p>
        </p:txBody>
      </p:sp>
    </p:spTree>
    <p:extLst>
      <p:ext uri="{BB962C8B-B14F-4D97-AF65-F5344CB8AC3E}">
        <p14:creationId xmlns:p14="http://schemas.microsoft.com/office/powerpoint/2010/main" val="80772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dirty="0"/>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B4D7340-C200-4D86-888C-13127E7D4141}" type="slidenum">
              <a:rPr lang="en-GB" smtClean="0"/>
              <a:t>3</a:t>
            </a:fld>
            <a:endParaRPr lang="en-GB" dirty="0"/>
          </a:p>
        </p:txBody>
      </p:sp>
    </p:spTree>
    <p:extLst>
      <p:ext uri="{BB962C8B-B14F-4D97-AF65-F5344CB8AC3E}">
        <p14:creationId xmlns:p14="http://schemas.microsoft.com/office/powerpoint/2010/main" val="24043072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3/8/2026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3/8/2026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3/8/2026</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hyperlink" Target="https://www.medicalnewstoday.com/articles/timeline-of-schizophrenia-treatments" TargetMode="External"/><Relationship Id="rId2" Type="http://schemas.openxmlformats.org/officeDocument/2006/relationships/hyperlink" Target="https://www.britannica.com/topic/labeling-theory/Links-modified-labeling-theory" TargetMode="External"/><Relationship Id="rId1" Type="http://schemas.openxmlformats.org/officeDocument/2006/relationships/slideLayout" Target="../slideLayouts/slideLayout7.xml"/><Relationship Id="rId6" Type="http://schemas.openxmlformats.org/officeDocument/2006/relationships/hyperlink" Target="https://www.who.int/" TargetMode="External"/><Relationship Id="rId5" Type="http://schemas.openxmlformats.org/officeDocument/2006/relationships/hyperlink" Target="https://www.nhs.uk/mental-health/" TargetMode="External"/><Relationship Id="rId4" Type="http://schemas.openxmlformats.org/officeDocument/2006/relationships/hyperlink" Target="https://www.mentalhealth.com/library/historical-contemporary-understandings-schizophren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71AFCC"/>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EE0049C-E21B-2388-25D8-CAC2E00FFC4E}"/>
              </a:ext>
            </a:extLst>
          </p:cNvPr>
          <p:cNvSpPr txBox="1"/>
          <p:nvPr/>
        </p:nvSpPr>
        <p:spPr>
          <a:xfrm>
            <a:off x="1384300" y="2381250"/>
            <a:ext cx="13182600" cy="6863417"/>
          </a:xfrm>
          <a:prstGeom prst="rect">
            <a:avLst/>
          </a:prstGeom>
          <a:noFill/>
        </p:spPr>
        <p:txBody>
          <a:bodyPr wrap="square">
            <a:spAutoFit/>
          </a:bodyPr>
          <a:lstStyle/>
          <a:p>
            <a:pPr algn="ctr" fontAlgn="base">
              <a:buNone/>
            </a:pPr>
            <a:r>
              <a:rPr lang="en-GB" sz="44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Sylwia Anna Abdul </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4400" dirty="0">
              <a:effectLst/>
              <a:latin typeface="Arial" panose="020B0604020202020204" pitchFamily="34" charset="0"/>
              <a:ea typeface="Times New Roman" panose="02020603050405020304" pitchFamily="18" charset="0"/>
              <a:cs typeface="Arial" panose="020B0604020202020204" pitchFamily="34" charset="0"/>
            </a:endParaRPr>
          </a:p>
          <a:p>
            <a:pPr algn="ctr" fontAlgn="base">
              <a:buNone/>
            </a:pP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4400" dirty="0">
              <a:effectLst/>
              <a:latin typeface="Arial" panose="020B0604020202020204" pitchFamily="34" charset="0"/>
              <a:ea typeface="Times New Roman" panose="02020603050405020304" pitchFamily="18" charset="0"/>
              <a:cs typeface="Arial" panose="020B0604020202020204" pitchFamily="34" charset="0"/>
            </a:endParaRPr>
          </a:p>
          <a:p>
            <a:pPr algn="ctr" fontAlgn="base">
              <a:buNone/>
            </a:pPr>
            <a:r>
              <a:rPr lang="en-GB" sz="44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Student number: 2321691  </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4400" dirty="0">
              <a:effectLst/>
              <a:latin typeface="Arial" panose="020B0604020202020204" pitchFamily="34" charset="0"/>
              <a:ea typeface="Times New Roman" panose="02020603050405020304" pitchFamily="18" charset="0"/>
              <a:cs typeface="Arial" panose="020B0604020202020204" pitchFamily="34" charset="0"/>
            </a:endParaRPr>
          </a:p>
          <a:p>
            <a:pPr algn="ctr" fontAlgn="base">
              <a:buNone/>
            </a:pP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endParaRPr lang="en-GB" sz="4400" dirty="0">
              <a:latin typeface="Arial" panose="020B0604020202020204" pitchFamily="34" charset="0"/>
              <a:ea typeface="Times New Roman" panose="02020603050405020304" pitchFamily="18" charset="0"/>
              <a:cs typeface="Arial" panose="020B0604020202020204" pitchFamily="34" charset="0"/>
            </a:endParaRPr>
          </a:p>
          <a:p>
            <a:pPr algn="ctr" fontAlgn="base">
              <a:buNone/>
            </a:pPr>
            <a:r>
              <a:rPr lang="en-GB" sz="44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44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4400" b="1" i="0" dirty="0">
                <a:effectLst/>
                <a:latin typeface="Arial" panose="020B0604020202020204" pitchFamily="34" charset="0"/>
                <a:cs typeface="Arial" panose="020B0604020202020204" pitchFamily="34" charset="0"/>
              </a:rPr>
              <a:t>Psychopathological Classifications and        Provisions (BMHP6029_BIRM)</a:t>
            </a:r>
          </a:p>
          <a:p>
            <a:pPr algn="ctr" fontAlgn="base">
              <a:buNone/>
            </a:pPr>
            <a:endParaRPr lang="en-GB" sz="4400" dirty="0">
              <a:effectLst/>
              <a:latin typeface="Arial" panose="020B0604020202020204" pitchFamily="34" charset="0"/>
              <a:ea typeface="Times New Roman" panose="02020603050405020304" pitchFamily="18" charset="0"/>
              <a:cs typeface="Arial" panose="020B0604020202020204" pitchFamily="34" charset="0"/>
            </a:endParaRPr>
          </a:p>
          <a:p>
            <a:pPr indent="457200" fontAlgn="base">
              <a:buNone/>
            </a:pPr>
            <a:r>
              <a:rPr lang="en-GB" sz="44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Lecturer’s name: Neale Haddon</a:t>
            </a:r>
          </a:p>
          <a:p>
            <a:pPr indent="457200" fontAlgn="base">
              <a:buNone/>
            </a:pPr>
            <a:endParaRPr lang="en-GB" sz="4400" b="1"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indent="457200" fontAlgn="base">
              <a:buNone/>
            </a:pPr>
            <a:endParaRPr lang="en-GB" sz="4400" dirty="0">
              <a:effectLst/>
              <a:latin typeface="Arial" panose="020B0604020202020204" pitchFamily="34" charset="0"/>
              <a:ea typeface="Times New Roman" panose="02020603050405020304" pitchFamily="18" charset="0"/>
              <a:cs typeface="Arial" panose="020B0604020202020204" pitchFamily="34" charset="0"/>
            </a:endParaRPr>
          </a:p>
        </p:txBody>
      </p:sp>
      <p:sp>
        <p:nvSpPr>
          <p:cNvPr id="3" name="TextBox 2">
            <a:extLst>
              <a:ext uri="{FF2B5EF4-FFF2-40B4-BE49-F238E27FC236}">
                <a16:creationId xmlns:a16="http://schemas.microsoft.com/office/drawing/2014/main" id="{A896CBBE-92FE-8201-AFA8-8311B9997587}"/>
              </a:ext>
            </a:extLst>
          </p:cNvPr>
          <p:cNvSpPr txBox="1"/>
          <p:nvPr/>
        </p:nvSpPr>
        <p:spPr>
          <a:xfrm rot="10800000" flipH="1" flipV="1">
            <a:off x="6261100" y="9013835"/>
            <a:ext cx="4038600" cy="830997"/>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     </a:t>
            </a:r>
            <a:r>
              <a:rPr lang="en-GB" sz="4800" b="1" dirty="0">
                <a:latin typeface="Arial" panose="020B0604020202020204" pitchFamily="34" charset="0"/>
                <a:cs typeface="Arial" panose="020B0604020202020204" pitchFamily="34" charset="0"/>
              </a:rPr>
              <a:t>Poster</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71AFCC"/>
        </a:solidFill>
        <a:effectLst/>
      </p:bgPr>
    </p:bg>
    <p:spTree>
      <p:nvGrpSpPr>
        <p:cNvPr id="1" name=""/>
        <p:cNvGrpSpPr/>
        <p:nvPr/>
      </p:nvGrpSpPr>
      <p:grpSpPr>
        <a:xfrm>
          <a:off x="0" y="0"/>
          <a:ext cx="0" cy="0"/>
          <a:chOff x="0" y="0"/>
          <a:chExt cx="0" cy="0"/>
        </a:xfrm>
      </p:grpSpPr>
      <p:sp>
        <p:nvSpPr>
          <p:cNvPr id="3" name="Freeform 3"/>
          <p:cNvSpPr/>
          <p:nvPr/>
        </p:nvSpPr>
        <p:spPr>
          <a:xfrm>
            <a:off x="129372" y="2436473"/>
            <a:ext cx="8434263" cy="4285841"/>
          </a:xfrm>
          <a:custGeom>
            <a:avLst/>
            <a:gdLst/>
            <a:ahLst/>
            <a:cxnLst/>
            <a:rect l="l" t="t" r="r" b="b"/>
            <a:pathLst>
              <a:path w="1323536" h="851288">
                <a:moveTo>
                  <a:pt x="0" y="0"/>
                </a:moveTo>
                <a:lnTo>
                  <a:pt x="1323536" y="0"/>
                </a:lnTo>
                <a:lnTo>
                  <a:pt x="1323536" y="851288"/>
                </a:lnTo>
                <a:lnTo>
                  <a:pt x="0" y="851288"/>
                </a:lnTo>
                <a:close/>
              </a:path>
            </a:pathLst>
          </a:custGeom>
          <a:solidFill>
            <a:schemeClr val="accent6">
              <a:lumMod val="20000"/>
              <a:lumOff val="80000"/>
            </a:schemeClr>
          </a:solidFill>
        </p:spPr>
        <p:txBody>
          <a:bodyPr/>
          <a:lstStyle/>
          <a:p>
            <a:endParaRPr lang="en-GB" dirty="0"/>
          </a:p>
        </p:txBody>
      </p:sp>
      <p:sp>
        <p:nvSpPr>
          <p:cNvPr id="7" name="TextBox 7"/>
          <p:cNvSpPr txBox="1"/>
          <p:nvPr/>
        </p:nvSpPr>
        <p:spPr>
          <a:xfrm>
            <a:off x="10071100" y="3442732"/>
            <a:ext cx="5625854" cy="5519891"/>
          </a:xfrm>
          <a:prstGeom prst="rect">
            <a:avLst/>
          </a:prstGeom>
        </p:spPr>
        <p:txBody>
          <a:bodyPr lIns="46667" tIns="46667" rIns="46667" bIns="46667" rtlCol="0" anchor="ctr"/>
          <a:lstStyle/>
          <a:p>
            <a:pPr algn="ctr">
              <a:lnSpc>
                <a:spcPts val="3986"/>
              </a:lnSpc>
              <a:spcBef>
                <a:spcPct val="0"/>
              </a:spcBef>
            </a:pPr>
            <a:endParaRPr dirty="0"/>
          </a:p>
        </p:txBody>
      </p:sp>
      <p:sp>
        <p:nvSpPr>
          <p:cNvPr id="10" name="TextBox 10"/>
          <p:cNvSpPr txBox="1"/>
          <p:nvPr/>
        </p:nvSpPr>
        <p:spPr>
          <a:xfrm>
            <a:off x="9073887" y="14984244"/>
            <a:ext cx="5625854" cy="5765523"/>
          </a:xfrm>
          <a:prstGeom prst="rect">
            <a:avLst/>
          </a:prstGeom>
        </p:spPr>
        <p:txBody>
          <a:bodyPr lIns="46667" tIns="46667" rIns="46667" bIns="46667" rtlCol="0" anchor="ctr"/>
          <a:lstStyle/>
          <a:p>
            <a:pPr algn="ctr">
              <a:lnSpc>
                <a:spcPts val="3986"/>
              </a:lnSpc>
              <a:spcBef>
                <a:spcPct val="0"/>
              </a:spcBef>
            </a:pPr>
            <a:endParaRPr dirty="0"/>
          </a:p>
        </p:txBody>
      </p:sp>
      <p:sp>
        <p:nvSpPr>
          <p:cNvPr id="11" name="Freeform 11"/>
          <p:cNvSpPr/>
          <p:nvPr/>
        </p:nvSpPr>
        <p:spPr>
          <a:xfrm>
            <a:off x="8764173" y="2355222"/>
            <a:ext cx="5970449" cy="4249632"/>
          </a:xfrm>
          <a:custGeom>
            <a:avLst/>
            <a:gdLst/>
            <a:ahLst/>
            <a:cxnLst/>
            <a:rect l="l" t="t" r="r" b="b"/>
            <a:pathLst>
              <a:path w="5818051" h="5157249">
                <a:moveTo>
                  <a:pt x="0" y="0"/>
                </a:moveTo>
                <a:lnTo>
                  <a:pt x="5818051" y="0"/>
                </a:lnTo>
                <a:lnTo>
                  <a:pt x="5818051" y="5157249"/>
                </a:lnTo>
                <a:lnTo>
                  <a:pt x="0" y="5157249"/>
                </a:lnTo>
                <a:lnTo>
                  <a:pt x="0" y="0"/>
                </a:lnTo>
                <a:close/>
              </a:path>
            </a:pathLst>
          </a:custGeom>
          <a:blipFill>
            <a:blip r:embed="rId2"/>
            <a:stretch>
              <a:fillRect l="-16474" r="-27001"/>
            </a:stretch>
          </a:blipFill>
        </p:spPr>
        <p:txBody>
          <a:bodyPr/>
          <a:lstStyle/>
          <a:p>
            <a:endParaRPr lang="en-GB" dirty="0"/>
          </a:p>
        </p:txBody>
      </p:sp>
      <p:sp>
        <p:nvSpPr>
          <p:cNvPr id="12" name="Freeform 12"/>
          <p:cNvSpPr/>
          <p:nvPr/>
        </p:nvSpPr>
        <p:spPr>
          <a:xfrm>
            <a:off x="227174" y="6829433"/>
            <a:ext cx="6376008" cy="6431637"/>
          </a:xfrm>
          <a:custGeom>
            <a:avLst/>
            <a:gdLst/>
            <a:ahLst/>
            <a:cxnLst/>
            <a:rect l="l" t="t" r="r" b="b"/>
            <a:pathLst>
              <a:path w="6107302" h="5074959">
                <a:moveTo>
                  <a:pt x="0" y="0"/>
                </a:moveTo>
                <a:lnTo>
                  <a:pt x="6107303" y="0"/>
                </a:lnTo>
                <a:lnTo>
                  <a:pt x="6107303" y="5074959"/>
                </a:lnTo>
                <a:lnTo>
                  <a:pt x="0" y="5074959"/>
                </a:lnTo>
                <a:lnTo>
                  <a:pt x="0" y="0"/>
                </a:lnTo>
                <a:close/>
              </a:path>
            </a:pathLst>
          </a:custGeom>
          <a:blipFill>
            <a:blip r:embed="rId3"/>
            <a:stretch>
              <a:fillRect l="-5509" r="-22758" b="-13526"/>
            </a:stretch>
          </a:blipFill>
        </p:spPr>
        <p:txBody>
          <a:bodyPr/>
          <a:lstStyle/>
          <a:p>
            <a:endParaRPr lang="en-GB" dirty="0"/>
          </a:p>
        </p:txBody>
      </p:sp>
      <p:grpSp>
        <p:nvGrpSpPr>
          <p:cNvPr id="14" name="Group 14"/>
          <p:cNvGrpSpPr/>
          <p:nvPr/>
        </p:nvGrpSpPr>
        <p:grpSpPr>
          <a:xfrm>
            <a:off x="7015187" y="7220077"/>
            <a:ext cx="7792685" cy="5990575"/>
            <a:chOff x="0" y="0"/>
            <a:chExt cx="1389022" cy="889668"/>
          </a:xfrm>
          <a:solidFill>
            <a:schemeClr val="accent6">
              <a:lumMod val="20000"/>
              <a:lumOff val="80000"/>
            </a:schemeClr>
          </a:solidFill>
        </p:grpSpPr>
        <p:sp>
          <p:nvSpPr>
            <p:cNvPr id="15" name="Freeform 15"/>
            <p:cNvSpPr/>
            <p:nvPr/>
          </p:nvSpPr>
          <p:spPr>
            <a:xfrm>
              <a:off x="0" y="0"/>
              <a:ext cx="1389022" cy="889668"/>
            </a:xfrm>
            <a:custGeom>
              <a:avLst/>
              <a:gdLst/>
              <a:ahLst/>
              <a:cxnLst/>
              <a:rect l="l" t="t" r="r" b="b"/>
              <a:pathLst>
                <a:path w="1389022" h="889668">
                  <a:moveTo>
                    <a:pt x="0" y="0"/>
                  </a:moveTo>
                  <a:lnTo>
                    <a:pt x="1389022" y="0"/>
                  </a:lnTo>
                  <a:lnTo>
                    <a:pt x="1389022" y="889668"/>
                  </a:lnTo>
                  <a:lnTo>
                    <a:pt x="0" y="889668"/>
                  </a:lnTo>
                  <a:close/>
                </a:path>
              </a:pathLst>
            </a:custGeom>
            <a:grpFill/>
          </p:spPr>
          <p:txBody>
            <a:bodyPr/>
            <a:lstStyle/>
            <a:p>
              <a:endParaRPr lang="en-GB" dirty="0"/>
            </a:p>
          </p:txBody>
        </p:sp>
        <p:sp>
          <p:nvSpPr>
            <p:cNvPr id="16" name="TextBox 16"/>
            <p:cNvSpPr txBox="1"/>
            <p:nvPr/>
          </p:nvSpPr>
          <p:spPr>
            <a:xfrm>
              <a:off x="0" y="-57150"/>
              <a:ext cx="1389022" cy="946818"/>
            </a:xfrm>
            <a:prstGeom prst="rect">
              <a:avLst/>
            </a:prstGeom>
            <a:grpFill/>
          </p:spPr>
          <p:txBody>
            <a:bodyPr lIns="46667" tIns="46667" rIns="46667" bIns="46667" rtlCol="0" anchor="ctr"/>
            <a:lstStyle/>
            <a:p>
              <a:pPr algn="ctr">
                <a:lnSpc>
                  <a:spcPts val="3986"/>
                </a:lnSpc>
                <a:spcBef>
                  <a:spcPct val="0"/>
                </a:spcBef>
              </a:pPr>
              <a:endParaRPr dirty="0"/>
            </a:p>
          </p:txBody>
        </p:sp>
      </p:grpSp>
      <p:grpSp>
        <p:nvGrpSpPr>
          <p:cNvPr id="17" name="Group 17"/>
          <p:cNvGrpSpPr/>
          <p:nvPr/>
        </p:nvGrpSpPr>
        <p:grpSpPr>
          <a:xfrm>
            <a:off x="311321" y="13941935"/>
            <a:ext cx="5778252" cy="7207415"/>
            <a:chOff x="0" y="0"/>
            <a:chExt cx="1348617" cy="891713"/>
          </a:xfrm>
          <a:solidFill>
            <a:schemeClr val="accent6">
              <a:lumMod val="20000"/>
              <a:lumOff val="80000"/>
            </a:schemeClr>
          </a:solidFill>
        </p:grpSpPr>
        <p:sp>
          <p:nvSpPr>
            <p:cNvPr id="18" name="Freeform 18"/>
            <p:cNvSpPr/>
            <p:nvPr/>
          </p:nvSpPr>
          <p:spPr>
            <a:xfrm>
              <a:off x="0" y="0"/>
              <a:ext cx="1348617" cy="891713"/>
            </a:xfrm>
            <a:custGeom>
              <a:avLst/>
              <a:gdLst/>
              <a:ahLst/>
              <a:cxnLst/>
              <a:rect l="l" t="t" r="r" b="b"/>
              <a:pathLst>
                <a:path w="1348617" h="891713">
                  <a:moveTo>
                    <a:pt x="0" y="0"/>
                  </a:moveTo>
                  <a:lnTo>
                    <a:pt x="1348617" y="0"/>
                  </a:lnTo>
                  <a:lnTo>
                    <a:pt x="1348617" y="891713"/>
                  </a:lnTo>
                  <a:lnTo>
                    <a:pt x="0" y="891713"/>
                  </a:lnTo>
                  <a:close/>
                </a:path>
              </a:pathLst>
            </a:custGeom>
            <a:grpFill/>
          </p:spPr>
          <p:txBody>
            <a:bodyPr/>
            <a:lstStyle/>
            <a:p>
              <a:endParaRPr lang="en-GB" dirty="0"/>
            </a:p>
          </p:txBody>
        </p:sp>
        <p:sp>
          <p:nvSpPr>
            <p:cNvPr id="19" name="TextBox 19"/>
            <p:cNvSpPr txBox="1"/>
            <p:nvPr/>
          </p:nvSpPr>
          <p:spPr>
            <a:xfrm>
              <a:off x="0" y="-57150"/>
              <a:ext cx="1348617" cy="948863"/>
            </a:xfrm>
            <a:prstGeom prst="rect">
              <a:avLst/>
            </a:prstGeom>
            <a:grpFill/>
          </p:spPr>
          <p:txBody>
            <a:bodyPr lIns="46667" tIns="46667" rIns="46667" bIns="46667" rtlCol="0" anchor="ctr"/>
            <a:lstStyle/>
            <a:p>
              <a:pPr algn="ctr">
                <a:lnSpc>
                  <a:spcPts val="3986"/>
                </a:lnSpc>
                <a:spcBef>
                  <a:spcPct val="0"/>
                </a:spcBef>
              </a:pPr>
              <a:endParaRPr dirty="0"/>
            </a:p>
          </p:txBody>
        </p:sp>
      </p:grpSp>
      <p:sp>
        <p:nvSpPr>
          <p:cNvPr id="20" name="Freeform 20"/>
          <p:cNvSpPr/>
          <p:nvPr/>
        </p:nvSpPr>
        <p:spPr>
          <a:xfrm>
            <a:off x="6336573" y="13498087"/>
            <a:ext cx="8515567" cy="7651263"/>
          </a:xfrm>
          <a:custGeom>
            <a:avLst/>
            <a:gdLst/>
            <a:ahLst/>
            <a:cxnLst/>
            <a:rect l="l" t="t" r="r" b="b"/>
            <a:pathLst>
              <a:path w="5625854" h="5961191">
                <a:moveTo>
                  <a:pt x="0" y="0"/>
                </a:moveTo>
                <a:lnTo>
                  <a:pt x="5625853" y="0"/>
                </a:lnTo>
                <a:lnTo>
                  <a:pt x="5625853" y="5961190"/>
                </a:lnTo>
                <a:lnTo>
                  <a:pt x="0" y="5961190"/>
                </a:lnTo>
                <a:lnTo>
                  <a:pt x="0" y="0"/>
                </a:lnTo>
                <a:close/>
              </a:path>
            </a:pathLst>
          </a:custGeom>
          <a:blipFill>
            <a:blip r:embed="rId4"/>
            <a:stretch>
              <a:fillRect l="-5161" r="-7110" b="-14828"/>
            </a:stretch>
          </a:blipFill>
        </p:spPr>
        <p:txBody>
          <a:bodyPr/>
          <a:lstStyle/>
          <a:p>
            <a:endParaRPr lang="en-GB" dirty="0"/>
          </a:p>
        </p:txBody>
      </p:sp>
      <p:sp>
        <p:nvSpPr>
          <p:cNvPr id="21" name="TextBox 21"/>
          <p:cNvSpPr txBox="1"/>
          <p:nvPr/>
        </p:nvSpPr>
        <p:spPr>
          <a:xfrm>
            <a:off x="305127" y="668598"/>
            <a:ext cx="14547013" cy="2329677"/>
          </a:xfrm>
          <a:prstGeom prst="rect">
            <a:avLst/>
          </a:prstGeom>
        </p:spPr>
        <p:txBody>
          <a:bodyPr lIns="0" tIns="0" rIns="0" bIns="0" rtlCol="0" anchor="t">
            <a:spAutoFit/>
          </a:bodyPr>
          <a:lstStyle/>
          <a:p>
            <a:pPr algn="ctr">
              <a:lnSpc>
                <a:spcPts val="6834"/>
              </a:lnSpc>
            </a:pPr>
            <a:r>
              <a:rPr lang="en-US" sz="4000" b="1" dirty="0">
                <a:solidFill>
                  <a:srgbClr val="000000"/>
                </a:solidFill>
                <a:latin typeface="Arial" panose="020B0604020202020204" pitchFamily="34" charset="0"/>
                <a:ea typeface="Libre Baskerville Bold"/>
                <a:cs typeface="Arial" panose="020B0604020202020204" pitchFamily="34" charset="0"/>
                <a:sym typeface="Libre Baskerville Bold"/>
              </a:rPr>
              <a:t>Historical and contemporary understanding of the Schizophrenia </a:t>
            </a:r>
          </a:p>
          <a:p>
            <a:pPr algn="ctr">
              <a:lnSpc>
                <a:spcPts val="4028"/>
              </a:lnSpc>
            </a:pPr>
            <a:endParaRPr lang="en-US" sz="5995" b="1" dirty="0">
              <a:solidFill>
                <a:srgbClr val="000000"/>
              </a:solidFill>
              <a:latin typeface="Libre Baskerville Bold"/>
              <a:ea typeface="Libre Baskerville Bold"/>
              <a:cs typeface="Libre Baskerville Bold"/>
              <a:sym typeface="Libre Baskerville Bold"/>
            </a:endParaRPr>
          </a:p>
        </p:txBody>
      </p:sp>
      <p:sp>
        <p:nvSpPr>
          <p:cNvPr id="22" name="TextBox 22"/>
          <p:cNvSpPr txBox="1"/>
          <p:nvPr/>
        </p:nvSpPr>
        <p:spPr>
          <a:xfrm>
            <a:off x="927100" y="3345532"/>
            <a:ext cx="7071546" cy="2633413"/>
          </a:xfrm>
          <a:prstGeom prst="rect">
            <a:avLst/>
          </a:prstGeom>
          <a:solidFill>
            <a:schemeClr val="accent6">
              <a:lumMod val="20000"/>
              <a:lumOff val="80000"/>
            </a:schemeClr>
          </a:solidFill>
        </p:spPr>
        <p:txBody>
          <a:bodyPr wrap="square" lIns="0" tIns="0" rIns="0" bIns="0" rtlCol="0" anchor="t">
            <a:spAutoFit/>
          </a:bodyPr>
          <a:lstStyle/>
          <a:p>
            <a:pPr algn="ctr">
              <a:lnSpc>
                <a:spcPts val="3488"/>
              </a:lnSpc>
            </a:pPr>
            <a:r>
              <a:rPr lang="en-US" b="1" dirty="0">
                <a:solidFill>
                  <a:srgbClr val="000000"/>
                </a:solidFill>
                <a:latin typeface="Arial" panose="020B0604020202020204" pitchFamily="34" charset="0"/>
                <a:ea typeface="Arial Nova Bold"/>
                <a:cs typeface="Arial" panose="020B0604020202020204" pitchFamily="34" charset="0"/>
                <a:sym typeface="Arial Nova Bold"/>
              </a:rPr>
              <a:t>INTRODUCTION </a:t>
            </a:r>
          </a:p>
          <a:p>
            <a:pPr algn="ctr">
              <a:lnSpc>
                <a:spcPts val="3488"/>
              </a:lnSpc>
            </a:pPr>
            <a:r>
              <a:rPr lang="en-US" b="1" dirty="0">
                <a:solidFill>
                  <a:srgbClr val="000000"/>
                </a:solidFill>
                <a:latin typeface="Arial" panose="020B0604020202020204" pitchFamily="34" charset="0"/>
                <a:ea typeface="Arial Nova Bold"/>
                <a:cs typeface="Arial" panose="020B0604020202020204" pitchFamily="34" charset="0"/>
                <a:sym typeface="Arial Nova Bold"/>
              </a:rPr>
              <a:t>Mental health disorders are the clinically disturbance that affects person’s cognition, emotional regulation and </a:t>
            </a:r>
            <a:r>
              <a:rPr lang="en-GB" b="1" noProof="0" dirty="0">
                <a:solidFill>
                  <a:srgbClr val="000000"/>
                </a:solidFill>
                <a:latin typeface="Arial" panose="020B0604020202020204" pitchFamily="34" charset="0"/>
                <a:ea typeface="Arial Nova Bold"/>
                <a:cs typeface="Arial" panose="020B0604020202020204" pitchFamily="34" charset="0"/>
                <a:sym typeface="Arial Nova Bold"/>
              </a:rPr>
              <a:t>behaviour</a:t>
            </a:r>
            <a:r>
              <a:rPr lang="en-US" b="1" dirty="0">
                <a:solidFill>
                  <a:srgbClr val="000000"/>
                </a:solidFill>
                <a:latin typeface="Arial" panose="020B0604020202020204" pitchFamily="34" charset="0"/>
                <a:ea typeface="Arial Nova Bold"/>
                <a:cs typeface="Arial" panose="020B0604020202020204" pitchFamily="34" charset="0"/>
                <a:sym typeface="Arial Nova Bold"/>
              </a:rPr>
              <a:t>. Individual with mental health disorder are often face criticism in the society, while negative stereotypes against them affect their way of living and leaves them in an isolated situation. </a:t>
            </a:r>
          </a:p>
        </p:txBody>
      </p:sp>
      <p:sp>
        <p:nvSpPr>
          <p:cNvPr id="23" name="TextBox 23"/>
          <p:cNvSpPr txBox="1"/>
          <p:nvPr/>
        </p:nvSpPr>
        <p:spPr>
          <a:xfrm>
            <a:off x="420260" y="9211287"/>
            <a:ext cx="4230715" cy="195834"/>
          </a:xfrm>
          <a:prstGeom prst="rect">
            <a:avLst/>
          </a:prstGeom>
        </p:spPr>
        <p:txBody>
          <a:bodyPr lIns="0" tIns="0" rIns="0" bIns="0" rtlCol="0" anchor="t">
            <a:spAutoFit/>
          </a:bodyPr>
          <a:lstStyle/>
          <a:p>
            <a:pPr algn="ctr">
              <a:lnSpc>
                <a:spcPts val="1548"/>
              </a:lnSpc>
              <a:spcBef>
                <a:spcPct val="0"/>
              </a:spcBef>
            </a:pPr>
            <a:r>
              <a:rPr lang="en-US" sz="1200" b="1" dirty="0">
                <a:solidFill>
                  <a:srgbClr val="000000"/>
                </a:solidFill>
                <a:latin typeface="Arial Nova Bold"/>
                <a:ea typeface="Arial Nova Bold"/>
                <a:cs typeface="Arial Nova Bold"/>
                <a:sym typeface="Arial Nova Bold"/>
              </a:rPr>
              <a:t>•</a:t>
            </a:r>
          </a:p>
        </p:txBody>
      </p:sp>
      <p:sp>
        <p:nvSpPr>
          <p:cNvPr id="24" name="TextBox 24"/>
          <p:cNvSpPr txBox="1"/>
          <p:nvPr/>
        </p:nvSpPr>
        <p:spPr>
          <a:xfrm>
            <a:off x="572660" y="9363687"/>
            <a:ext cx="4230715" cy="195834"/>
          </a:xfrm>
          <a:prstGeom prst="rect">
            <a:avLst/>
          </a:prstGeom>
        </p:spPr>
        <p:txBody>
          <a:bodyPr lIns="0" tIns="0" rIns="0" bIns="0" rtlCol="0" anchor="t">
            <a:spAutoFit/>
          </a:bodyPr>
          <a:lstStyle/>
          <a:p>
            <a:pPr algn="ctr">
              <a:lnSpc>
                <a:spcPts val="1548"/>
              </a:lnSpc>
              <a:spcBef>
                <a:spcPct val="0"/>
              </a:spcBef>
            </a:pPr>
            <a:r>
              <a:rPr lang="en-US" sz="1200" b="1" dirty="0">
                <a:solidFill>
                  <a:srgbClr val="000000"/>
                </a:solidFill>
                <a:latin typeface="Arial Nova Bold"/>
                <a:ea typeface="Arial Nova Bold"/>
                <a:cs typeface="Arial Nova Bold"/>
                <a:sym typeface="Arial Nova Bold"/>
              </a:rPr>
              <a:t>•</a:t>
            </a:r>
          </a:p>
        </p:txBody>
      </p:sp>
      <p:sp>
        <p:nvSpPr>
          <p:cNvPr id="25" name="TextBox 25"/>
          <p:cNvSpPr txBox="1"/>
          <p:nvPr/>
        </p:nvSpPr>
        <p:spPr>
          <a:xfrm>
            <a:off x="7175500" y="7102618"/>
            <a:ext cx="7136240" cy="5724003"/>
          </a:xfrm>
          <a:prstGeom prst="rect">
            <a:avLst/>
          </a:prstGeom>
        </p:spPr>
        <p:txBody>
          <a:bodyPr wrap="square" lIns="0" tIns="0" rIns="0" bIns="0" rtlCol="0" anchor="t">
            <a:spAutoFit/>
          </a:bodyPr>
          <a:lstStyle/>
          <a:p>
            <a:pPr algn="ctr">
              <a:lnSpc>
                <a:spcPts val="2201"/>
              </a:lnSpc>
              <a:spcBef>
                <a:spcPct val="0"/>
              </a:spcBef>
            </a:pPr>
            <a:r>
              <a:rPr lang="en-US" b="1" dirty="0">
                <a:solidFill>
                  <a:srgbClr val="000000"/>
                </a:solidFill>
                <a:latin typeface="Arial" panose="020B0604020202020204" pitchFamily="34" charset="0"/>
                <a:ea typeface="Arial Nova"/>
                <a:cs typeface="Arial" panose="020B0604020202020204" pitchFamily="34" charset="0"/>
                <a:sym typeface="Arial Nova"/>
              </a:rPr>
              <a:t>Historical and contemporary understanding of the condition </a:t>
            </a:r>
          </a:p>
          <a:p>
            <a:pPr algn="ctr">
              <a:lnSpc>
                <a:spcPts val="2201"/>
              </a:lnSpc>
              <a:spcBef>
                <a:spcPct val="0"/>
              </a:spcBef>
            </a:pPr>
            <a:endParaRPr lang="en-US" b="1" dirty="0">
              <a:solidFill>
                <a:srgbClr val="000000"/>
              </a:solidFill>
              <a:latin typeface="Arial" panose="020B0604020202020204" pitchFamily="34" charset="0"/>
              <a:ea typeface="Arial Nova"/>
              <a:cs typeface="Arial" panose="020B0604020202020204" pitchFamily="34" charset="0"/>
              <a:sym typeface="Arial Nova"/>
            </a:endParaRPr>
          </a:p>
          <a:p>
            <a:pPr algn="ctr">
              <a:lnSpc>
                <a:spcPts val="2673"/>
              </a:lnSpc>
              <a:spcBef>
                <a:spcPct val="0"/>
              </a:spcBef>
            </a:pPr>
            <a:r>
              <a:rPr lang="en-US" b="1" dirty="0">
                <a:solidFill>
                  <a:srgbClr val="000000"/>
                </a:solidFill>
                <a:latin typeface="Arial" panose="020B0604020202020204" pitchFamily="34" charset="0"/>
                <a:ea typeface="Arial Nova"/>
                <a:cs typeface="Arial" panose="020B0604020202020204" pitchFamily="34" charset="0"/>
                <a:sym typeface="Arial Nova"/>
              </a:rPr>
              <a:t>According to the view of Ikkos et al, (2025) mental health disorders were not well </a:t>
            </a:r>
            <a:r>
              <a:rPr lang="en-GB" b="1" noProof="0" dirty="0">
                <a:solidFill>
                  <a:srgbClr val="000000"/>
                </a:solidFill>
                <a:latin typeface="Arial" panose="020B0604020202020204" pitchFamily="34" charset="0"/>
                <a:ea typeface="Arial Nova"/>
                <a:cs typeface="Arial" panose="020B0604020202020204" pitchFamily="34" charset="0"/>
                <a:sym typeface="Arial Nova"/>
              </a:rPr>
              <a:t>recognised</a:t>
            </a:r>
            <a:r>
              <a:rPr lang="en-US" b="1" dirty="0">
                <a:solidFill>
                  <a:srgbClr val="000000"/>
                </a:solidFill>
                <a:latin typeface="Arial" panose="020B0604020202020204" pitchFamily="34" charset="0"/>
                <a:ea typeface="Arial Nova"/>
                <a:cs typeface="Arial" panose="020B0604020202020204" pitchFamily="34" charset="0"/>
                <a:sym typeface="Arial Nova"/>
              </a:rPr>
              <a:t> in ancient times, as condition like schizophrenia is not different from other mental illness. Historically, this condition was termed as a dementia praecox which means early dementia. It was first coined by Dr. Emile Kraepelin who believes that dementia praecox is brain disease and have mistaken to consider this disorder as a form of dementia. However, later on it has been clarified that schizophrenia and dementia are two distinct mental health condition. Further, Eugen Bleuler modified concept of schizophrenia by adding clinical illness scope in this. The two major symptoms has been highlighted including basic which is speech derailment, withdrawn from reality and accessory symptoms that includes delusions and hallucinations. Both symptoms are considered positive symptoms in today’s era. </a:t>
            </a:r>
          </a:p>
        </p:txBody>
      </p:sp>
      <p:sp>
        <p:nvSpPr>
          <p:cNvPr id="26" name="TextBox 26"/>
          <p:cNvSpPr txBox="1"/>
          <p:nvPr/>
        </p:nvSpPr>
        <p:spPr>
          <a:xfrm>
            <a:off x="558321" y="13941935"/>
            <a:ext cx="5173987" cy="5165581"/>
          </a:xfrm>
          <a:prstGeom prst="rect">
            <a:avLst/>
          </a:prstGeom>
          <a:solidFill>
            <a:schemeClr val="accent6">
              <a:lumMod val="20000"/>
              <a:lumOff val="80000"/>
            </a:schemeClr>
          </a:solidFill>
        </p:spPr>
        <p:txBody>
          <a:bodyPr wrap="square" lIns="0" tIns="0" rIns="0" bIns="0" rtlCol="0" anchor="t">
            <a:spAutoFit/>
          </a:bodyPr>
          <a:lstStyle/>
          <a:p>
            <a:pPr algn="ctr">
              <a:lnSpc>
                <a:spcPts val="2689"/>
              </a:lnSpc>
              <a:spcBef>
                <a:spcPct val="0"/>
              </a:spcBef>
            </a:pPr>
            <a:r>
              <a:rPr lang="en-US" b="1" dirty="0">
                <a:solidFill>
                  <a:srgbClr val="000000"/>
                </a:solidFill>
                <a:latin typeface="Arial" panose="020B0604020202020204" pitchFamily="34" charset="0"/>
                <a:ea typeface="Arial Nova"/>
                <a:cs typeface="Arial" panose="020B0604020202020204" pitchFamily="34" charset="0"/>
                <a:sym typeface="Arial Nova"/>
              </a:rPr>
              <a:t>Schizophrenia condition</a:t>
            </a:r>
          </a:p>
          <a:p>
            <a:pPr algn="ctr">
              <a:lnSpc>
                <a:spcPts val="2689"/>
              </a:lnSpc>
              <a:spcBef>
                <a:spcPct val="0"/>
              </a:spcBef>
            </a:pPr>
            <a:r>
              <a:rPr lang="en-US" b="1" dirty="0">
                <a:solidFill>
                  <a:srgbClr val="000000"/>
                </a:solidFill>
                <a:latin typeface="Arial" panose="020B0604020202020204" pitchFamily="34" charset="0"/>
                <a:ea typeface="Arial Nova"/>
                <a:cs typeface="Arial" panose="020B0604020202020204" pitchFamily="34" charset="0"/>
                <a:sym typeface="Arial Nova"/>
              </a:rPr>
              <a:t>Schizophrenia is serious condition which affects the way people think, feel and behave. Its symptoms includes hallucination, thought disorder, social withdrawn, impaired thinking and memory. Delusions often involve firm beliefs about certain things which are basically not real, as people with this condition likely to seem lose touch with real world that makes their daily life very complicated (Saperia et al, 2025). Schizophrenia condition require constant medical attention, where person ends up with lifelong treatment which includes medications as well as talking therapies for managing daily life activities</a:t>
            </a:r>
            <a:r>
              <a:rPr lang="en-US" sz="2000" b="1" dirty="0">
                <a:solidFill>
                  <a:srgbClr val="000000"/>
                </a:solidFill>
                <a:latin typeface="Arial" panose="020B0604020202020204" pitchFamily="34" charset="0"/>
                <a:ea typeface="Arial Nova"/>
                <a:cs typeface="Arial" panose="020B0604020202020204" pitchFamily="34" charset="0"/>
                <a:sym typeface="Arial Nova"/>
              </a:rPr>
              <a:t>.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71AFCC"/>
        </a:solidFill>
        <a:effectLst/>
      </p:bgPr>
    </p:bg>
    <p:spTree>
      <p:nvGrpSpPr>
        <p:cNvPr id="1" name=""/>
        <p:cNvGrpSpPr/>
        <p:nvPr/>
      </p:nvGrpSpPr>
      <p:grpSpPr>
        <a:xfrm>
          <a:off x="0" y="0"/>
          <a:ext cx="0" cy="0"/>
          <a:chOff x="0" y="0"/>
          <a:chExt cx="0" cy="0"/>
        </a:xfrm>
      </p:grpSpPr>
      <p:grpSp>
        <p:nvGrpSpPr>
          <p:cNvPr id="5" name="Group 5"/>
          <p:cNvGrpSpPr/>
          <p:nvPr/>
        </p:nvGrpSpPr>
        <p:grpSpPr>
          <a:xfrm>
            <a:off x="192237" y="391435"/>
            <a:ext cx="14821544" cy="3687391"/>
            <a:chOff x="0" y="-57150"/>
            <a:chExt cx="721353" cy="1139697"/>
          </a:xfrm>
        </p:grpSpPr>
        <p:sp>
          <p:nvSpPr>
            <p:cNvPr id="6" name="Freeform 6"/>
            <p:cNvSpPr/>
            <p:nvPr/>
          </p:nvSpPr>
          <p:spPr>
            <a:xfrm>
              <a:off x="0" y="147081"/>
              <a:ext cx="719089" cy="935466"/>
            </a:xfrm>
            <a:custGeom>
              <a:avLst/>
              <a:gdLst/>
              <a:ahLst/>
              <a:cxnLst/>
              <a:rect l="l" t="t" r="r" b="b"/>
              <a:pathLst>
                <a:path w="721353" h="1015761">
                  <a:moveTo>
                    <a:pt x="0" y="0"/>
                  </a:moveTo>
                  <a:lnTo>
                    <a:pt x="721353" y="0"/>
                  </a:lnTo>
                  <a:lnTo>
                    <a:pt x="721353" y="1015761"/>
                  </a:lnTo>
                  <a:lnTo>
                    <a:pt x="0" y="1015761"/>
                  </a:lnTo>
                  <a:close/>
                </a:path>
              </a:pathLst>
            </a:custGeom>
            <a:solidFill>
              <a:schemeClr val="accent6">
                <a:lumMod val="20000"/>
                <a:lumOff val="80000"/>
              </a:schemeClr>
            </a:solidFill>
          </p:spPr>
          <p:txBody>
            <a:bodyPr/>
            <a:lstStyle/>
            <a:p>
              <a:pPr algn="ctr"/>
              <a:r>
                <a:rPr lang="en-US" sz="2400" b="1" dirty="0">
                  <a:latin typeface="Arial" panose="020B0604020202020204" pitchFamily="34" charset="0"/>
                  <a:cs typeface="Arial" panose="020B0604020202020204" pitchFamily="34" charset="0"/>
                </a:rPr>
                <a:t>Critical analysis of evolution of attitudes, practices and policies</a:t>
              </a:r>
            </a:p>
            <a:p>
              <a:pPr algn="ctr"/>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With the evolution of medical field with advanced neuroimaging techniques and test, negative attitude associated with schizophrenia has been somehow changed. Many people now a days </a:t>
              </a:r>
              <a:r>
                <a:rPr lang="en-GB" b="1" noProof="0" dirty="0">
                  <a:latin typeface="Arial" panose="020B0604020202020204" pitchFamily="34" charset="0"/>
                  <a:cs typeface="Arial" panose="020B0604020202020204" pitchFamily="34" charset="0"/>
                </a:rPr>
                <a:t>recognise</a:t>
              </a:r>
              <a:r>
                <a:rPr lang="en-US" b="1" dirty="0">
                  <a:latin typeface="Arial" panose="020B0604020202020204" pitchFamily="34" charset="0"/>
                  <a:cs typeface="Arial" panose="020B0604020202020204" pitchFamily="34" charset="0"/>
                </a:rPr>
                <a:t> schizophrenia as a mental health disorder caused by biological factor instead of considering it as a madness or individual’s mistake (Hsu, Tarng and Ou, 2025). As per labelling theory, people with schizophrenia often labelled as insane or dangerous by the society, where they often accept this label and started internal stigma which affects their daily activities. Individuals often withdraws from social group and remain home bounded with less interaction with others (Britannica, 2025). </a:t>
              </a:r>
            </a:p>
            <a:p>
              <a:endParaRPr lang="en-GB" dirty="0"/>
            </a:p>
          </p:txBody>
        </p:sp>
        <p:sp>
          <p:nvSpPr>
            <p:cNvPr id="7" name="TextBox 7"/>
            <p:cNvSpPr txBox="1"/>
            <p:nvPr/>
          </p:nvSpPr>
          <p:spPr>
            <a:xfrm>
              <a:off x="0" y="-57150"/>
              <a:ext cx="721353" cy="1072911"/>
            </a:xfrm>
            <a:prstGeom prst="rect">
              <a:avLst/>
            </a:prstGeom>
          </p:spPr>
          <p:txBody>
            <a:bodyPr lIns="46667" tIns="46667" rIns="46667" bIns="46667" rtlCol="0" anchor="ctr"/>
            <a:lstStyle/>
            <a:p>
              <a:pPr algn="ctr">
                <a:lnSpc>
                  <a:spcPts val="3986"/>
                </a:lnSpc>
                <a:spcBef>
                  <a:spcPct val="0"/>
                </a:spcBef>
              </a:pPr>
              <a:endParaRPr dirty="0"/>
            </a:p>
          </p:txBody>
        </p:sp>
      </p:grpSp>
      <p:sp>
        <p:nvSpPr>
          <p:cNvPr id="8" name="Freeform 8"/>
          <p:cNvSpPr/>
          <p:nvPr/>
        </p:nvSpPr>
        <p:spPr>
          <a:xfrm>
            <a:off x="192237" y="16096267"/>
            <a:ext cx="14822767" cy="2090775"/>
          </a:xfrm>
          <a:custGeom>
            <a:avLst/>
            <a:gdLst/>
            <a:ahLst/>
            <a:cxnLst/>
            <a:rect l="l" t="t" r="r" b="b"/>
            <a:pathLst>
              <a:path w="14267477" h="3513933">
                <a:moveTo>
                  <a:pt x="0" y="0"/>
                </a:moveTo>
                <a:lnTo>
                  <a:pt x="14267476" y="0"/>
                </a:lnTo>
                <a:lnTo>
                  <a:pt x="14267476" y="3513934"/>
                </a:lnTo>
                <a:lnTo>
                  <a:pt x="0" y="3513934"/>
                </a:lnTo>
                <a:lnTo>
                  <a:pt x="0" y="0"/>
                </a:lnTo>
                <a:close/>
              </a:path>
            </a:pathLst>
          </a:custGeom>
          <a:blipFill>
            <a:blip r:embed="rId3"/>
            <a:stretch>
              <a:fillRect l="-16758" t="-90052" r="-29835" b="-71426"/>
            </a:stretch>
          </a:blipFill>
        </p:spPr>
        <p:txBody>
          <a:bodyPr/>
          <a:lstStyle/>
          <a:p>
            <a:endParaRPr lang="en-GB" dirty="0"/>
          </a:p>
        </p:txBody>
      </p:sp>
      <p:sp>
        <p:nvSpPr>
          <p:cNvPr id="11" name="TextBox 11"/>
          <p:cNvSpPr txBox="1"/>
          <p:nvPr/>
        </p:nvSpPr>
        <p:spPr>
          <a:xfrm>
            <a:off x="114881" y="18361344"/>
            <a:ext cx="14821545" cy="2917505"/>
          </a:xfrm>
          <a:prstGeom prst="rect">
            <a:avLst/>
          </a:prstGeom>
          <a:solidFill>
            <a:schemeClr val="accent6">
              <a:lumMod val="20000"/>
              <a:lumOff val="80000"/>
            </a:schemeClr>
          </a:solidFill>
        </p:spPr>
        <p:txBody>
          <a:bodyPr lIns="46667" tIns="46667" rIns="46667" bIns="46667" rtlCol="0" anchor="ctr"/>
          <a:lstStyle/>
          <a:p>
            <a:pPr algn="ctr">
              <a:lnSpc>
                <a:spcPts val="2306"/>
              </a:lnSpc>
            </a:pPr>
            <a:r>
              <a:rPr lang="en-US" sz="1647" dirty="0">
                <a:solidFill>
                  <a:srgbClr val="000000"/>
                </a:solidFill>
                <a:latin typeface="Arial Nova"/>
                <a:ea typeface="Arial Nova"/>
                <a:cs typeface="Arial Nova"/>
                <a:sym typeface="Arial Nova"/>
              </a:rPr>
              <a:t>  </a:t>
            </a:r>
          </a:p>
          <a:p>
            <a:pPr algn="ctr">
              <a:lnSpc>
                <a:spcPts val="3986"/>
              </a:lnSpc>
            </a:pPr>
            <a:r>
              <a:rPr lang="en-US" sz="2000" b="1" dirty="0">
                <a:solidFill>
                  <a:srgbClr val="000000"/>
                </a:solidFill>
                <a:latin typeface="Arial" panose="020B0604020202020204" pitchFamily="34" charset="0"/>
                <a:ea typeface="Arial Nova"/>
                <a:cs typeface="Arial" panose="020B0604020202020204" pitchFamily="34" charset="0"/>
                <a:sym typeface="Arial Nova"/>
              </a:rPr>
              <a:t> </a:t>
            </a:r>
          </a:p>
          <a:p>
            <a:pPr algn="ctr">
              <a:lnSpc>
                <a:spcPts val="3986"/>
              </a:lnSpc>
            </a:pPr>
            <a:r>
              <a:rPr lang="en-US" sz="2000" b="1" dirty="0">
                <a:solidFill>
                  <a:srgbClr val="000000"/>
                </a:solidFill>
                <a:latin typeface="Arial" panose="020B0604020202020204" pitchFamily="34" charset="0"/>
                <a:ea typeface="Arial Nova"/>
                <a:cs typeface="Arial" panose="020B0604020202020204" pitchFamily="34" charset="0"/>
                <a:sym typeface="Arial Nova"/>
              </a:rPr>
              <a:t>CONCLUSION</a:t>
            </a:r>
          </a:p>
          <a:p>
            <a:pPr algn="ctr">
              <a:lnSpc>
                <a:spcPts val="3986"/>
              </a:lnSpc>
            </a:pPr>
            <a:r>
              <a:rPr lang="en-US" sz="2000" b="1" dirty="0">
                <a:solidFill>
                  <a:srgbClr val="000000"/>
                </a:solidFill>
                <a:latin typeface="Arial" panose="020B0604020202020204" pitchFamily="34" charset="0"/>
                <a:ea typeface="Arial Nova"/>
                <a:cs typeface="Arial" panose="020B0604020202020204" pitchFamily="34" charset="0"/>
                <a:sym typeface="Arial Nova"/>
              </a:rPr>
              <a:t>By summing up it has been articulated that with evolution of medical field, attitude towards mental health disorder has been changed as well. Targeted literacy program along with community health initiative has supported individuals in managing their conditions as well as encouraged them to manage their own condition independently. </a:t>
            </a:r>
          </a:p>
          <a:p>
            <a:pPr algn="ctr">
              <a:lnSpc>
                <a:spcPts val="3986"/>
              </a:lnSpc>
            </a:pPr>
            <a:endParaRPr lang="en-US" sz="2847" dirty="0">
              <a:solidFill>
                <a:srgbClr val="000000"/>
              </a:solidFill>
              <a:latin typeface="Arial Nova"/>
              <a:ea typeface="Arial Nova"/>
              <a:cs typeface="Arial Nova"/>
              <a:sym typeface="Arial Nova"/>
            </a:endParaRPr>
          </a:p>
        </p:txBody>
      </p:sp>
      <p:sp>
        <p:nvSpPr>
          <p:cNvPr id="15" name="TextBox 15"/>
          <p:cNvSpPr txBox="1"/>
          <p:nvPr/>
        </p:nvSpPr>
        <p:spPr>
          <a:xfrm>
            <a:off x="229725" y="-122281"/>
            <a:ext cx="14472613" cy="793487"/>
          </a:xfrm>
          <a:prstGeom prst="rect">
            <a:avLst/>
          </a:prstGeom>
        </p:spPr>
        <p:txBody>
          <a:bodyPr wrap="square" lIns="0" tIns="0" rIns="0" bIns="0" rtlCol="0" anchor="t">
            <a:spAutoFit/>
          </a:bodyPr>
          <a:lstStyle/>
          <a:p>
            <a:pPr algn="ctr">
              <a:lnSpc>
                <a:spcPts val="7378"/>
              </a:lnSpc>
            </a:pPr>
            <a:r>
              <a:rPr lang="en-US" sz="2800" b="1" dirty="0">
                <a:solidFill>
                  <a:srgbClr val="000000"/>
                </a:solidFill>
                <a:latin typeface="Arial" panose="020B0604020202020204" pitchFamily="34" charset="0"/>
                <a:ea typeface="Canva Sans Bold"/>
                <a:cs typeface="Arial" panose="020B0604020202020204" pitchFamily="34" charset="0"/>
                <a:sym typeface="Canva Sans Bold"/>
              </a:rPr>
              <a:t>Critical Analysis, Policy and Future Recommendations for Schizophrenia Care</a:t>
            </a:r>
          </a:p>
        </p:txBody>
      </p:sp>
      <p:sp>
        <p:nvSpPr>
          <p:cNvPr id="24" name="TextBox 23">
            <a:extLst>
              <a:ext uri="{FF2B5EF4-FFF2-40B4-BE49-F238E27FC236}">
                <a16:creationId xmlns:a16="http://schemas.microsoft.com/office/drawing/2014/main" id="{D588ABB4-8114-9B29-73E6-58E4DC658EEB}"/>
              </a:ext>
            </a:extLst>
          </p:cNvPr>
          <p:cNvSpPr txBox="1"/>
          <p:nvPr/>
        </p:nvSpPr>
        <p:spPr>
          <a:xfrm rot="10800000" flipV="1">
            <a:off x="880182" y="5277833"/>
            <a:ext cx="6142918" cy="400110"/>
          </a:xfrm>
          <a:prstGeom prst="rect">
            <a:avLst/>
          </a:prstGeom>
          <a:noFill/>
        </p:spPr>
        <p:txBody>
          <a:bodyPr wrap="square">
            <a:spAutoFit/>
          </a:bodyPr>
          <a:lstStyle/>
          <a:p>
            <a:pPr algn="ctr"/>
            <a:endParaRPr lang="en-US" sz="2000" b="1" dirty="0">
              <a:latin typeface="Arial" panose="020B0604020202020204" pitchFamily="34" charset="0"/>
              <a:cs typeface="Arial" panose="020B0604020202020204" pitchFamily="34" charset="0"/>
            </a:endParaRPr>
          </a:p>
        </p:txBody>
      </p:sp>
      <p:sp>
        <p:nvSpPr>
          <p:cNvPr id="26" name="TextBox 25">
            <a:extLst>
              <a:ext uri="{FF2B5EF4-FFF2-40B4-BE49-F238E27FC236}">
                <a16:creationId xmlns:a16="http://schemas.microsoft.com/office/drawing/2014/main" id="{12E1DB21-C5BA-D73A-E257-5D2A5DAFD98D}"/>
              </a:ext>
            </a:extLst>
          </p:cNvPr>
          <p:cNvSpPr txBox="1"/>
          <p:nvPr/>
        </p:nvSpPr>
        <p:spPr>
          <a:xfrm rot="10800000" flipV="1">
            <a:off x="169755" y="13060008"/>
            <a:ext cx="14844023" cy="2646878"/>
          </a:xfrm>
          <a:prstGeom prst="rect">
            <a:avLst/>
          </a:prstGeom>
          <a:solidFill>
            <a:schemeClr val="accent6">
              <a:lumMod val="20000"/>
              <a:lumOff val="80000"/>
            </a:schemeClr>
          </a:solidFill>
        </p:spPr>
        <p:txBody>
          <a:bodyPr wrap="square">
            <a:spAutoFit/>
          </a:bodyPr>
          <a:lstStyle/>
          <a:p>
            <a:r>
              <a:rPr lang="en-US" b="1" dirty="0">
                <a:latin typeface="Arial" panose="020B0604020202020204" pitchFamily="34" charset="0"/>
                <a:cs typeface="Arial" panose="020B0604020202020204" pitchFamily="34" charset="0"/>
              </a:rPr>
              <a:t>                                                          Recommendations for future policy and practice </a:t>
            </a:r>
          </a:p>
          <a:p>
            <a:r>
              <a:rPr lang="en-US" b="1" dirty="0">
                <a:solidFill>
                  <a:srgbClr val="0070C0"/>
                </a:solidFill>
                <a:latin typeface="Arial" panose="020B0604020202020204" pitchFamily="34" charset="0"/>
                <a:cs typeface="Arial" panose="020B0604020202020204" pitchFamily="34" charset="0"/>
              </a:rPr>
              <a:t>Educational campaigns: </a:t>
            </a:r>
            <a:r>
              <a:rPr lang="en-US" b="1" dirty="0">
                <a:latin typeface="Arial" panose="020B0604020202020204" pitchFamily="34" charset="0"/>
                <a:cs typeface="Arial" panose="020B0604020202020204" pitchFamily="34" charset="0"/>
              </a:rPr>
              <a:t>Health literacy campaign curated with local language and preference can help people to resonate with it (Onye, 2025).</a:t>
            </a:r>
          </a:p>
          <a:p>
            <a:r>
              <a:rPr lang="en-US" b="1" dirty="0">
                <a:solidFill>
                  <a:srgbClr val="0070C0"/>
                </a:solidFill>
                <a:latin typeface="Arial" panose="020B0604020202020204" pitchFamily="34" charset="0"/>
                <a:cs typeface="Arial" panose="020B0604020202020204" pitchFamily="34" charset="0"/>
              </a:rPr>
              <a:t>Recovery oriented intervention: </a:t>
            </a:r>
            <a:r>
              <a:rPr lang="en-US" b="1" dirty="0">
                <a:latin typeface="Arial" panose="020B0604020202020204" pitchFamily="34" charset="0"/>
                <a:cs typeface="Arial" panose="020B0604020202020204" pitchFamily="34" charset="0"/>
              </a:rPr>
              <a:t>Healthcare provider should provide support to individual that promotes their personal growth and enhance their functional recovery chances (Monahan et al, 2025). Integrated care plan: To enhance adherence to treatment, it is crucial for the health practitioners to consider individual as an active participant in their care plan. Supported employment programs: Providing adequate support to individuals with schizophrenia in order to continue their employment.  </a:t>
            </a:r>
          </a:p>
          <a:p>
            <a:endParaRPr lang="en-US" sz="2000" b="1" dirty="0">
              <a:latin typeface="Arial" panose="020B0604020202020204" pitchFamily="34" charset="0"/>
              <a:cs typeface="Arial" panose="020B0604020202020204" pitchFamily="34" charset="0"/>
            </a:endParaRPr>
          </a:p>
          <a:p>
            <a:r>
              <a:rPr lang="en-US" sz="2000" b="1" dirty="0">
                <a:latin typeface="Arial" panose="020B0604020202020204" pitchFamily="34" charset="0"/>
                <a:cs typeface="Arial" panose="020B0604020202020204" pitchFamily="34" charset="0"/>
              </a:rPr>
              <a:t>                                                                          </a:t>
            </a:r>
          </a:p>
        </p:txBody>
      </p:sp>
      <p:pic>
        <p:nvPicPr>
          <p:cNvPr id="27" name="Picture 26">
            <a:extLst>
              <a:ext uri="{FF2B5EF4-FFF2-40B4-BE49-F238E27FC236}">
                <a16:creationId xmlns:a16="http://schemas.microsoft.com/office/drawing/2014/main" id="{77F3D935-7663-291D-F1EF-B80E0CB9FB71}"/>
              </a:ext>
            </a:extLst>
          </p:cNvPr>
          <p:cNvPicPr>
            <a:picLocks noChangeAspect="1"/>
          </p:cNvPicPr>
          <p:nvPr/>
        </p:nvPicPr>
        <p:blipFill>
          <a:blip r:embed="rId4"/>
          <a:stretch>
            <a:fillRect/>
          </a:stretch>
        </p:blipFill>
        <p:spPr>
          <a:xfrm>
            <a:off x="169757" y="4231072"/>
            <a:ext cx="14797506" cy="3026619"/>
          </a:xfrm>
          <a:prstGeom prst="rect">
            <a:avLst/>
          </a:prstGeom>
        </p:spPr>
      </p:pic>
      <p:sp>
        <p:nvSpPr>
          <p:cNvPr id="12" name="TextBox 11">
            <a:extLst>
              <a:ext uri="{FF2B5EF4-FFF2-40B4-BE49-F238E27FC236}">
                <a16:creationId xmlns:a16="http://schemas.microsoft.com/office/drawing/2014/main" id="{248DFA53-74EB-855D-0A06-B59EFCE1D1DB}"/>
              </a:ext>
            </a:extLst>
          </p:cNvPr>
          <p:cNvSpPr txBox="1"/>
          <p:nvPr/>
        </p:nvSpPr>
        <p:spPr>
          <a:xfrm rot="10800000" flipV="1">
            <a:off x="153450" y="7571147"/>
            <a:ext cx="14860329" cy="2308324"/>
          </a:xfrm>
          <a:prstGeom prst="rect">
            <a:avLst/>
          </a:prstGeom>
          <a:solidFill>
            <a:schemeClr val="accent6">
              <a:lumMod val="20000"/>
              <a:lumOff val="80000"/>
            </a:schemeClr>
          </a:solidFill>
        </p:spPr>
        <p:txBody>
          <a:bodyPr wrap="square" rtlCol="0">
            <a:spAutoFit/>
          </a:bodyPr>
          <a:lstStyle/>
          <a:p>
            <a:r>
              <a:rPr lang="en-US" b="1" dirty="0">
                <a:latin typeface="Arial" panose="020B0604020202020204" pitchFamily="34" charset="0"/>
                <a:cs typeface="Arial" panose="020B0604020202020204" pitchFamily="34" charset="0"/>
              </a:rPr>
              <a:t>                                                                                Policy and Legal Framework</a:t>
            </a:r>
          </a:p>
          <a:p>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In the United Kingdom, mental health care is guided by important legislation such as the </a:t>
            </a:r>
            <a:r>
              <a:rPr lang="en-US" b="1" dirty="0">
                <a:solidFill>
                  <a:schemeClr val="accent1"/>
                </a:solidFill>
                <a:latin typeface="Arial" panose="020B0604020202020204" pitchFamily="34" charset="0"/>
                <a:cs typeface="Arial" panose="020B0604020202020204" pitchFamily="34" charset="0"/>
              </a:rPr>
              <a:t>Mental Health Act 1983 </a:t>
            </a:r>
            <a:r>
              <a:rPr lang="en-US" b="1" dirty="0">
                <a:latin typeface="Arial" panose="020B0604020202020204" pitchFamily="34" charset="0"/>
                <a:cs typeface="Arial" panose="020B0604020202020204" pitchFamily="34" charset="0"/>
              </a:rPr>
              <a:t>and the </a:t>
            </a:r>
            <a:r>
              <a:rPr lang="en-US" b="1" dirty="0">
                <a:solidFill>
                  <a:schemeClr val="accent1"/>
                </a:solidFill>
                <a:latin typeface="Arial" panose="020B0604020202020204" pitchFamily="34" charset="0"/>
                <a:cs typeface="Arial" panose="020B0604020202020204" pitchFamily="34" charset="0"/>
              </a:rPr>
              <a:t>Mental Capacity Act 2005.</a:t>
            </a:r>
            <a:br>
              <a:rPr lang="en-US" b="1" dirty="0">
                <a:solidFill>
                  <a:schemeClr val="accent1"/>
                </a:solidFill>
                <a:latin typeface="Arial" panose="020B0604020202020204" pitchFamily="34" charset="0"/>
                <a:cs typeface="Arial" panose="020B0604020202020204" pitchFamily="34" charset="0"/>
              </a:rPr>
            </a:br>
            <a:r>
              <a:rPr lang="en-US" b="1" dirty="0">
                <a:latin typeface="Arial" panose="020B0604020202020204" pitchFamily="34" charset="0"/>
                <a:cs typeface="Arial" panose="020B0604020202020204" pitchFamily="34" charset="0"/>
              </a:rPr>
              <a:t>The Mental Health Act allows individuals with severe mental illness, including schizophrenia, to be assessed and treated in hospital if they pose a risk to themselves or others. The Mental Capacity Act focuses on protecting individuals who may lack the capacity to make decisions about their own care and ensures that decisions are made in their best interests while respecting their rights and autonomy.</a:t>
            </a:r>
          </a:p>
        </p:txBody>
      </p:sp>
      <p:pic>
        <p:nvPicPr>
          <p:cNvPr id="1026" name="Picture 2" descr="The Scales of Justice: Advocating Mental Health in the Legal Profession">
            <a:extLst>
              <a:ext uri="{FF2B5EF4-FFF2-40B4-BE49-F238E27FC236}">
                <a16:creationId xmlns:a16="http://schemas.microsoft.com/office/drawing/2014/main" id="{8F84298F-CCE1-91BD-353C-3A1238CBB18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29725" y="10116083"/>
            <a:ext cx="7174451" cy="255454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Mental health - Free healthcare and medical icons">
            <a:extLst>
              <a:ext uri="{FF2B5EF4-FFF2-40B4-BE49-F238E27FC236}">
                <a16:creationId xmlns:a16="http://schemas.microsoft.com/office/drawing/2014/main" id="{139633DE-A86F-AB2B-DDBF-DBF8A71E44A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556500" y="10035715"/>
            <a:ext cx="6564851" cy="271528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C0F626E8-9ABE-AFBF-55E2-0D972787A710}"/>
              </a:ext>
            </a:extLst>
          </p:cNvPr>
          <p:cNvSpPr txBox="1"/>
          <p:nvPr/>
        </p:nvSpPr>
        <p:spPr>
          <a:xfrm>
            <a:off x="4236956" y="12301297"/>
            <a:ext cx="11214182" cy="369332"/>
          </a:xfrm>
          <a:prstGeom prst="rect">
            <a:avLst/>
          </a:prstGeom>
          <a:noFill/>
        </p:spPr>
        <p:txBody>
          <a:bodyPr wrap="square">
            <a:spAutoFit/>
          </a:bodyPr>
          <a:lstStyle/>
          <a:p>
            <a:r>
              <a:rPr lang="en-US" dirty="0"/>
              <a:t>Source: Medical News Today (2025b)Source: NHS (2026b)</a:t>
            </a:r>
            <a:endParaRPr lang="en-GB" dirty="0"/>
          </a:p>
        </p:txBody>
      </p:sp>
      <p:sp>
        <p:nvSpPr>
          <p:cNvPr id="18" name="TextBox 17">
            <a:extLst>
              <a:ext uri="{FF2B5EF4-FFF2-40B4-BE49-F238E27FC236}">
                <a16:creationId xmlns:a16="http://schemas.microsoft.com/office/drawing/2014/main" id="{A5EA6C7D-EAA2-54C3-BE93-96DAB951098A}"/>
              </a:ext>
            </a:extLst>
          </p:cNvPr>
          <p:cNvSpPr txBox="1"/>
          <p:nvPr/>
        </p:nvSpPr>
        <p:spPr>
          <a:xfrm rot="10800000" flipH="1" flipV="1">
            <a:off x="12357100" y="6282456"/>
            <a:ext cx="2656678" cy="646331"/>
          </a:xfrm>
          <a:prstGeom prst="rect">
            <a:avLst/>
          </a:prstGeom>
          <a:noFill/>
        </p:spPr>
        <p:txBody>
          <a:bodyPr wrap="square">
            <a:spAutoFit/>
          </a:bodyPr>
          <a:lstStyle/>
          <a:p>
            <a:r>
              <a:rPr lang="en-US" dirty="0"/>
              <a:t>Source: Medical News Today (2025b)</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71AFCC"/>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D7D02004-D3EC-DBD0-7DAD-BCA5E6D726F1}"/>
              </a:ext>
            </a:extLst>
          </p:cNvPr>
          <p:cNvSpPr txBox="1"/>
          <p:nvPr/>
        </p:nvSpPr>
        <p:spPr>
          <a:xfrm>
            <a:off x="6489700" y="628650"/>
            <a:ext cx="4953000" cy="523220"/>
          </a:xfrm>
          <a:prstGeom prst="rect">
            <a:avLst/>
          </a:prstGeom>
          <a:noFill/>
        </p:spPr>
        <p:txBody>
          <a:bodyPr wrap="square" rtlCol="0">
            <a:spAutoFit/>
          </a:bodyPr>
          <a:lstStyle/>
          <a:p>
            <a:r>
              <a:rPr lang="en-GB" sz="2800" b="1" dirty="0">
                <a:latin typeface="Arial" panose="020B0604020202020204" pitchFamily="34" charset="0"/>
                <a:cs typeface="Arial" panose="020B0604020202020204" pitchFamily="34" charset="0"/>
              </a:rPr>
              <a:t>Reference</a:t>
            </a:r>
          </a:p>
        </p:txBody>
      </p:sp>
      <p:sp>
        <p:nvSpPr>
          <p:cNvPr id="6" name="TextBox 5">
            <a:extLst>
              <a:ext uri="{FF2B5EF4-FFF2-40B4-BE49-F238E27FC236}">
                <a16:creationId xmlns:a16="http://schemas.microsoft.com/office/drawing/2014/main" id="{74E3A8E6-86E3-0277-1BC1-056A8772E9BD}"/>
              </a:ext>
            </a:extLst>
          </p:cNvPr>
          <p:cNvSpPr txBox="1"/>
          <p:nvPr/>
        </p:nvSpPr>
        <p:spPr>
          <a:xfrm>
            <a:off x="774700" y="1151870"/>
            <a:ext cx="13563600" cy="14998978"/>
          </a:xfrm>
          <a:prstGeom prst="rect">
            <a:avLst/>
          </a:prstGeom>
          <a:noFill/>
        </p:spPr>
        <p:txBody>
          <a:bodyPr wrap="square" rtlCol="0">
            <a:spAutoFit/>
          </a:bodyPr>
          <a:lstStyle/>
          <a:p>
            <a:pPr>
              <a:lnSpc>
                <a:spcPct val="150000"/>
              </a:lnSpc>
            </a:pPr>
            <a:r>
              <a:rPr lang="en-GB" dirty="0">
                <a:latin typeface="Arial" panose="020B0604020202020204" pitchFamily="34" charset="0"/>
                <a:cs typeface="Arial" panose="020B0604020202020204" pitchFamily="34" charset="0"/>
              </a:rPr>
              <a:t>Barrera, A. (2025) ‘Formal thought disorder in schizophrenia: A problematic history’, </a:t>
            </a:r>
            <a:r>
              <a:rPr lang="en-GB" i="1" dirty="0">
                <a:latin typeface="Arial" panose="020B0604020202020204" pitchFamily="34" charset="0"/>
                <a:cs typeface="Arial" panose="020B0604020202020204" pitchFamily="34" charset="0"/>
              </a:rPr>
              <a:t>Schizophrenia Bulletin</a:t>
            </a:r>
            <a:r>
              <a:rPr lang="en-GB" dirty="0">
                <a:latin typeface="Arial" panose="020B0604020202020204" pitchFamily="34" charset="0"/>
                <a:cs typeface="Arial" panose="020B0604020202020204" pitchFamily="34" charset="0"/>
              </a:rPr>
              <a:t>, 51(6), pp. 1500–1513.</a:t>
            </a:r>
          </a:p>
          <a:p>
            <a:pPr>
              <a:lnSpc>
                <a:spcPct val="150000"/>
              </a:lnSpc>
            </a:pPr>
            <a:r>
              <a:rPr lang="en-GB" dirty="0">
                <a:latin typeface="Arial" panose="020B0604020202020204" pitchFamily="34" charset="0"/>
                <a:cs typeface="Arial" panose="020B0604020202020204" pitchFamily="34" charset="0"/>
              </a:rPr>
              <a:t>Berk, M., Forbes, M. and Narayanaswamy, J. (2025) ‘The history of biomarkers in psychiatry: Lessons learned, lessons forgotten, lessons rediscovered’, </a:t>
            </a:r>
            <a:r>
              <a:rPr lang="en-GB" i="1" dirty="0">
                <a:latin typeface="Arial" panose="020B0604020202020204" pitchFamily="34" charset="0"/>
                <a:cs typeface="Arial" panose="020B0604020202020204" pitchFamily="34" charset="0"/>
              </a:rPr>
              <a:t>The British Journal of Psychiatry</a:t>
            </a:r>
            <a:r>
              <a:rPr lang="en-GB" dirty="0">
                <a:latin typeface="Arial" panose="020B0604020202020204" pitchFamily="34" charset="0"/>
                <a:cs typeface="Arial" panose="020B0604020202020204" pitchFamily="34" charset="0"/>
              </a:rPr>
              <a:t>, 227(1), pp. 437–438.</a:t>
            </a:r>
          </a:p>
          <a:p>
            <a:pPr>
              <a:lnSpc>
                <a:spcPct val="150000"/>
              </a:lnSpc>
            </a:pPr>
            <a:r>
              <a:rPr lang="en-GB" dirty="0">
                <a:latin typeface="Arial" panose="020B0604020202020204" pitchFamily="34" charset="0"/>
                <a:cs typeface="Arial" panose="020B0604020202020204" pitchFamily="34" charset="0"/>
              </a:rPr>
              <a:t>Bizumic, B. and Sheppard, H. (2025) ‘Prejudice toward people with mental illness’, in </a:t>
            </a:r>
            <a:r>
              <a:rPr lang="en-GB" i="1" dirty="0">
                <a:latin typeface="Arial" panose="020B0604020202020204" pitchFamily="34" charset="0"/>
                <a:cs typeface="Arial" panose="020B0604020202020204" pitchFamily="34" charset="0"/>
              </a:rPr>
              <a:t>The Palgrave Encyclopedia of Disability</a:t>
            </a:r>
            <a:r>
              <a:rPr lang="en-GB" dirty="0">
                <a:latin typeface="Arial" panose="020B0604020202020204" pitchFamily="34" charset="0"/>
                <a:cs typeface="Arial" panose="020B0604020202020204" pitchFamily="34" charset="0"/>
              </a:rPr>
              <a:t>. Cham: Springer Nature Switzerland, pp. 1–12.</a:t>
            </a:r>
          </a:p>
          <a:p>
            <a:pPr>
              <a:lnSpc>
                <a:spcPct val="150000"/>
              </a:lnSpc>
            </a:pPr>
            <a:r>
              <a:rPr lang="en-GB" dirty="0">
                <a:latin typeface="Arial" panose="020B0604020202020204" pitchFamily="34" charset="0"/>
                <a:cs typeface="Arial" panose="020B0604020202020204" pitchFamily="34" charset="0"/>
              </a:rPr>
              <a:t>Britannica (2025) </a:t>
            </a:r>
            <a:r>
              <a:rPr lang="en-GB" i="1" dirty="0">
                <a:latin typeface="Arial" panose="020B0604020202020204" pitchFamily="34" charset="0"/>
                <a:cs typeface="Arial" panose="020B0604020202020204" pitchFamily="34" charset="0"/>
              </a:rPr>
              <a:t>Labelling theory</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2"/>
              </a:rPr>
              <a:t>https://www.britannica.com/topic/labeling-theory/Links-modified-labeling-theory</a:t>
            </a:r>
            <a:r>
              <a:rPr lang="en-GB" dirty="0">
                <a:latin typeface="Arial" panose="020B0604020202020204" pitchFamily="34" charset="0"/>
                <a:cs typeface="Arial" panose="020B0604020202020204" pitchFamily="34" charset="0"/>
              </a:rPr>
              <a:t> (Accessed: 8 March 2026).</a:t>
            </a:r>
          </a:p>
          <a:p>
            <a:pPr>
              <a:lnSpc>
                <a:spcPct val="150000"/>
              </a:lnSpc>
            </a:pPr>
            <a:r>
              <a:rPr lang="en-GB" dirty="0">
                <a:latin typeface="Arial" panose="020B0604020202020204" pitchFamily="34" charset="0"/>
                <a:cs typeface="Arial" panose="020B0604020202020204" pitchFamily="34" charset="0"/>
              </a:rPr>
              <a:t>Chagraoui, A., Thibaut, F. and De Deurwaerdère, P. (2025) ‘5-HT6 receptors: Contemporary views on their neurobiological and pharmacological relevance in neuropsychiatric disorders’, </a:t>
            </a:r>
            <a:r>
              <a:rPr lang="en-GB" i="1" dirty="0">
                <a:latin typeface="Arial" panose="020B0604020202020204" pitchFamily="34" charset="0"/>
                <a:cs typeface="Arial" panose="020B0604020202020204" pitchFamily="34" charset="0"/>
              </a:rPr>
              <a:t>Dialogues in Clinical Neuroscience</a:t>
            </a:r>
            <a:r>
              <a:rPr lang="en-GB" dirty="0">
                <a:latin typeface="Arial" panose="020B0604020202020204" pitchFamily="34" charset="0"/>
                <a:cs typeface="Arial" panose="020B0604020202020204" pitchFamily="34" charset="0"/>
              </a:rPr>
              <a:t>, 27(1), pp. 112–128.</a:t>
            </a:r>
          </a:p>
          <a:p>
            <a:pPr>
              <a:lnSpc>
                <a:spcPct val="150000"/>
              </a:lnSpc>
            </a:pPr>
            <a:r>
              <a:rPr lang="en-GB" dirty="0">
                <a:latin typeface="Arial" panose="020B0604020202020204" pitchFamily="34" charset="0"/>
                <a:cs typeface="Arial" panose="020B0604020202020204" pitchFamily="34" charset="0"/>
              </a:rPr>
              <a:t>Cukkemane, A., Hurlemann, R. and Sanchez, V.G. (2025) ‘Qualitative analytics from stakeholder perspective describes the biopsychosocial model for patient-centred approach to managing psychiatric ailments’, </a:t>
            </a:r>
            <a:r>
              <a:rPr lang="en-GB" i="1" dirty="0">
                <a:latin typeface="Arial" panose="020B0604020202020204" pitchFamily="34" charset="0"/>
                <a:cs typeface="Arial" panose="020B0604020202020204" pitchFamily="34" charset="0"/>
              </a:rPr>
              <a:t>Journal of Affective Disorders Reports</a:t>
            </a:r>
            <a:r>
              <a:rPr lang="en-GB" dirty="0">
                <a:latin typeface="Arial" panose="020B0604020202020204" pitchFamily="34" charset="0"/>
                <a:cs typeface="Arial" panose="020B0604020202020204" pitchFamily="34" charset="0"/>
              </a:rPr>
              <a:t>, 20, p.100893.</a:t>
            </a:r>
          </a:p>
          <a:p>
            <a:pPr>
              <a:lnSpc>
                <a:spcPct val="150000"/>
              </a:lnSpc>
            </a:pPr>
            <a:r>
              <a:rPr lang="en-GB" dirty="0">
                <a:latin typeface="Arial" panose="020B0604020202020204" pitchFamily="34" charset="0"/>
                <a:cs typeface="Arial" panose="020B0604020202020204" pitchFamily="34" charset="0"/>
              </a:rPr>
              <a:t>Hsu, J.C., Tarng, W. and Ou, K.L. (2025) ‘Exploring the impact of virtual reality (VR)-simulated symptoms on public empathy and attitude toward schizophrenia’, </a:t>
            </a:r>
            <a:r>
              <a:rPr lang="en-GB" i="1" dirty="0">
                <a:latin typeface="Arial" panose="020B0604020202020204" pitchFamily="34" charset="0"/>
                <a:cs typeface="Arial" panose="020B0604020202020204" pitchFamily="34" charset="0"/>
              </a:rPr>
              <a:t>International Journal of Human–Computer Interaction</a:t>
            </a:r>
            <a:r>
              <a:rPr lang="en-GB" dirty="0">
                <a:latin typeface="Arial" panose="020B0604020202020204" pitchFamily="34" charset="0"/>
                <a:cs typeface="Arial" panose="020B0604020202020204" pitchFamily="34" charset="0"/>
              </a:rPr>
              <a:t>, pp. 1–21.</a:t>
            </a:r>
          </a:p>
          <a:p>
            <a:pPr>
              <a:lnSpc>
                <a:spcPct val="150000"/>
              </a:lnSpc>
            </a:pPr>
            <a:r>
              <a:rPr lang="en-GB" dirty="0">
                <a:latin typeface="Arial" panose="020B0604020202020204" pitchFamily="34" charset="0"/>
                <a:cs typeface="Arial" panose="020B0604020202020204" pitchFamily="34" charset="0"/>
              </a:rPr>
              <a:t>Ikkos, G., Becker, T., Stanghellini, G., Brencio, F., Morgan, A. and Hoff, P. (2025) ‘An Emil Kraepelin centenary: Psychiatry’s long 20th century, 1899–2026 and after’, </a:t>
            </a:r>
            <a:r>
              <a:rPr lang="en-GB" i="1" dirty="0">
                <a:latin typeface="Arial" panose="020B0604020202020204" pitchFamily="34" charset="0"/>
                <a:cs typeface="Arial" panose="020B0604020202020204" pitchFamily="34" charset="0"/>
              </a:rPr>
              <a:t>The British Journal of Psychiatry</a:t>
            </a:r>
            <a:r>
              <a:rPr lang="en-GB" dirty="0">
                <a:latin typeface="Arial" panose="020B0604020202020204" pitchFamily="34" charset="0"/>
                <a:cs typeface="Arial" panose="020B0604020202020204" pitchFamily="34" charset="0"/>
              </a:rPr>
              <a:t>, pp. 1–3.</a:t>
            </a:r>
            <a:endParaRPr lang="en-GB" b="1"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Kelebie, M.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(2025) ‘Effectiveness of antipsychotic medication in patients with schizophrenia in a real world retrospective observational study in Ethiopia’, </a:t>
            </a:r>
            <a:r>
              <a:rPr lang="en-GB" i="1" dirty="0">
                <a:latin typeface="Arial" panose="020B0604020202020204" pitchFamily="34" charset="0"/>
                <a:cs typeface="Arial" panose="020B0604020202020204" pitchFamily="34" charset="0"/>
              </a:rPr>
              <a:t>Scientific Reports</a:t>
            </a:r>
            <a:r>
              <a:rPr lang="en-GB" dirty="0">
                <a:latin typeface="Arial" panose="020B0604020202020204" pitchFamily="34" charset="0"/>
                <a:cs typeface="Arial" panose="020B0604020202020204" pitchFamily="34" charset="0"/>
              </a:rPr>
              <a:t>, 15(1), p.4663.</a:t>
            </a:r>
          </a:p>
          <a:p>
            <a:pPr>
              <a:lnSpc>
                <a:spcPct val="150000"/>
              </a:lnSpc>
            </a:pPr>
            <a:r>
              <a:rPr lang="en-GB" dirty="0">
                <a:latin typeface="Arial" panose="020B0604020202020204" pitchFamily="34" charset="0"/>
                <a:cs typeface="Arial" panose="020B0604020202020204" pitchFamily="34" charset="0"/>
              </a:rPr>
              <a:t>Medical News Today (2025a) </a:t>
            </a:r>
            <a:r>
              <a:rPr lang="en-GB" i="1" dirty="0">
                <a:latin typeface="Arial" panose="020B0604020202020204" pitchFamily="34" charset="0"/>
                <a:cs typeface="Arial" panose="020B0604020202020204" pitchFamily="34" charset="0"/>
              </a:rPr>
              <a:t>Timeline of schizophrenia treatments</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3"/>
              </a:rPr>
              <a:t>https://www.medicalnewstoday.com/articles/timeline-of-schizophrenia-treatments</a:t>
            </a:r>
            <a:r>
              <a:rPr lang="en-GB" dirty="0">
                <a:latin typeface="Arial" panose="020B0604020202020204" pitchFamily="34" charset="0"/>
                <a:cs typeface="Arial" panose="020B0604020202020204" pitchFamily="34" charset="0"/>
              </a:rPr>
              <a:t> (Accessed: 8 March 2026).</a:t>
            </a:r>
          </a:p>
          <a:p>
            <a:pPr>
              <a:lnSpc>
                <a:spcPct val="150000"/>
              </a:lnSpc>
            </a:pPr>
            <a:r>
              <a:rPr lang="en-GB" dirty="0">
                <a:latin typeface="Arial" panose="020B0604020202020204" pitchFamily="34" charset="0"/>
                <a:cs typeface="Arial" panose="020B0604020202020204" pitchFamily="34" charset="0"/>
              </a:rPr>
              <a:t>Medical News Today (2025b) </a:t>
            </a:r>
            <a:r>
              <a:rPr lang="en-GB" i="1" dirty="0">
                <a:latin typeface="Arial" panose="020B0604020202020204" pitchFamily="34" charset="0"/>
                <a:cs typeface="Arial" panose="020B0604020202020204" pitchFamily="34" charset="0"/>
              </a:rPr>
              <a:t>Schizophrenia brain illustration</a:t>
            </a:r>
            <a:r>
              <a:rPr lang="en-GB" dirty="0">
                <a:latin typeface="Arial" panose="020B0604020202020204" pitchFamily="34" charset="0"/>
                <a:cs typeface="Arial" panose="020B0604020202020204" pitchFamily="34" charset="0"/>
              </a:rPr>
              <a:t>. Available at: https://www.medicalnewstoday.com/articles/schizophrenia (Accessed: 8 March 2026).</a:t>
            </a:r>
          </a:p>
          <a:p>
            <a:pPr>
              <a:lnSpc>
                <a:spcPct val="150000"/>
              </a:lnSpc>
            </a:pPr>
            <a:r>
              <a:rPr lang="en-GB" dirty="0">
                <a:latin typeface="Arial" panose="020B0604020202020204" pitchFamily="34" charset="0"/>
                <a:cs typeface="Arial" panose="020B0604020202020204" pitchFamily="34" charset="0"/>
              </a:rPr>
              <a:t>Mental Capacity Act 2005 (2005) London: The Stationery Office.</a:t>
            </a:r>
          </a:p>
          <a:p>
            <a:pPr>
              <a:lnSpc>
                <a:spcPct val="150000"/>
              </a:lnSpc>
            </a:pPr>
            <a:r>
              <a:rPr lang="en-GB" dirty="0">
                <a:latin typeface="Arial" panose="020B0604020202020204" pitchFamily="34" charset="0"/>
                <a:cs typeface="Arial" panose="020B0604020202020204" pitchFamily="34" charset="0"/>
              </a:rPr>
              <a:t>Mental Health Act 1983 (amended 2007) (2007) London: The Stationery Office.</a:t>
            </a:r>
          </a:p>
          <a:p>
            <a:pPr>
              <a:lnSpc>
                <a:spcPct val="150000"/>
              </a:lnSpc>
            </a:pPr>
            <a:r>
              <a:rPr lang="en-GB" dirty="0">
                <a:latin typeface="Arial" panose="020B0604020202020204" pitchFamily="34" charset="0"/>
                <a:cs typeface="Arial" panose="020B0604020202020204" pitchFamily="34" charset="0"/>
              </a:rPr>
              <a:t>MentalHealth.com (2024) </a:t>
            </a:r>
            <a:r>
              <a:rPr lang="en-GB" i="1" dirty="0">
                <a:latin typeface="Arial" panose="020B0604020202020204" pitchFamily="34" charset="0"/>
                <a:cs typeface="Arial" panose="020B0604020202020204" pitchFamily="34" charset="0"/>
              </a:rPr>
              <a:t>Historical and modern view of schizophrenia</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4"/>
              </a:rPr>
              <a:t>https://www.mentalhealth.com/library/historical-contemporary-understandings-schizophrenia</a:t>
            </a:r>
            <a:r>
              <a:rPr lang="en-GB" dirty="0">
                <a:latin typeface="Arial" panose="020B0604020202020204" pitchFamily="34" charset="0"/>
                <a:cs typeface="Arial" panose="020B0604020202020204" pitchFamily="34" charset="0"/>
              </a:rPr>
              <a:t> (Accessed: 8 March 2026).</a:t>
            </a:r>
          </a:p>
          <a:p>
            <a:pPr>
              <a:lnSpc>
                <a:spcPct val="150000"/>
              </a:lnSpc>
            </a:pPr>
            <a:r>
              <a:rPr lang="en-GB" dirty="0">
                <a:latin typeface="Arial" panose="020B0604020202020204" pitchFamily="34" charset="0"/>
                <a:cs typeface="Arial" panose="020B0604020202020204" pitchFamily="34" charset="0"/>
              </a:rPr>
              <a:t>Monahan, Z.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(2025) ‘The use of person-centred language in scientific research articles focused on psychosis’, </a:t>
            </a:r>
            <a:r>
              <a:rPr lang="en-GB" i="1" dirty="0">
                <a:latin typeface="Arial" panose="020B0604020202020204" pitchFamily="34" charset="0"/>
                <a:cs typeface="Arial" panose="020B0604020202020204" pitchFamily="34" charset="0"/>
              </a:rPr>
              <a:t>Journal of Patient-Centered Research and Reviews</a:t>
            </a:r>
            <a:r>
              <a:rPr lang="en-GB" dirty="0">
                <a:latin typeface="Arial" panose="020B0604020202020204" pitchFamily="34" charset="0"/>
                <a:cs typeface="Arial" panose="020B0604020202020204" pitchFamily="34" charset="0"/>
              </a:rPr>
              <a:t>, 12(2), p.56.</a:t>
            </a:r>
          </a:p>
          <a:p>
            <a:pPr>
              <a:lnSpc>
                <a:spcPct val="150000"/>
              </a:lnSpc>
            </a:pPr>
            <a:r>
              <a:rPr lang="en-GB" dirty="0">
                <a:latin typeface="Arial" panose="020B0604020202020204" pitchFamily="34" charset="0"/>
                <a:cs typeface="Arial" panose="020B0604020202020204" pitchFamily="34" charset="0"/>
              </a:rPr>
              <a:t>NHS (2026a) </a:t>
            </a:r>
            <a:r>
              <a:rPr lang="en-GB" i="1" dirty="0">
                <a:latin typeface="Arial" panose="020B0604020202020204" pitchFamily="34" charset="0"/>
                <a:cs typeface="Arial" panose="020B0604020202020204" pitchFamily="34" charset="0"/>
              </a:rPr>
              <a:t>Mental health</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5"/>
              </a:rPr>
              <a:t>https://www.nhs.uk/mental-health/</a:t>
            </a:r>
            <a:r>
              <a:rPr lang="en-GB" dirty="0">
                <a:latin typeface="Arial" panose="020B0604020202020204" pitchFamily="34" charset="0"/>
                <a:cs typeface="Arial" panose="020B0604020202020204" pitchFamily="34" charset="0"/>
              </a:rPr>
              <a:t> (Accessed: 8 March 2026).</a:t>
            </a:r>
          </a:p>
          <a:p>
            <a:pPr>
              <a:lnSpc>
                <a:spcPct val="150000"/>
              </a:lnSpc>
            </a:pPr>
            <a:r>
              <a:rPr lang="en-GB" dirty="0">
                <a:latin typeface="Arial" panose="020B0604020202020204" pitchFamily="34" charset="0"/>
                <a:cs typeface="Arial" panose="020B0604020202020204" pitchFamily="34" charset="0"/>
              </a:rPr>
              <a:t>NHS (2026b) </a:t>
            </a:r>
            <a:r>
              <a:rPr lang="en-GB" i="1" dirty="0">
                <a:latin typeface="Arial" panose="020B0604020202020204" pitchFamily="34" charset="0"/>
                <a:cs typeface="Arial" panose="020B0604020202020204" pitchFamily="34" charset="0"/>
              </a:rPr>
              <a:t>Mental health awareness illustration</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5"/>
              </a:rPr>
              <a:t>https://www.nhs.uk/mental-health/</a:t>
            </a:r>
            <a:r>
              <a:rPr lang="en-GB" dirty="0">
                <a:latin typeface="Arial" panose="020B0604020202020204" pitchFamily="34" charset="0"/>
                <a:cs typeface="Arial" panose="020B0604020202020204" pitchFamily="34" charset="0"/>
              </a:rPr>
              <a:t> (Accessed: 8 March 2026).</a:t>
            </a:r>
          </a:p>
          <a:p>
            <a:pPr>
              <a:lnSpc>
                <a:spcPct val="150000"/>
              </a:lnSpc>
            </a:pPr>
            <a:r>
              <a:rPr lang="en-GB" dirty="0">
                <a:latin typeface="Arial" panose="020B0604020202020204" pitchFamily="34" charset="0"/>
                <a:cs typeface="Arial" panose="020B0604020202020204" pitchFamily="34" charset="0"/>
              </a:rPr>
              <a:t>Onye, I.C. (2025) </a:t>
            </a:r>
            <a:r>
              <a:rPr lang="en-GB" i="1" dirty="0">
                <a:latin typeface="Arial" panose="020B0604020202020204" pitchFamily="34" charset="0"/>
                <a:cs typeface="Arial" panose="020B0604020202020204" pitchFamily="34" charset="0"/>
              </a:rPr>
              <a:t>A standardized approach to patient teaching regarding medication adherence for schizophrenic patients</a:t>
            </a:r>
            <a:r>
              <a:rPr lang="en-GB" dirty="0">
                <a:latin typeface="Arial" panose="020B0604020202020204" pitchFamily="34" charset="0"/>
                <a:cs typeface="Arial" panose="020B0604020202020204" pitchFamily="34" charset="0"/>
              </a:rPr>
              <a:t>.</a:t>
            </a:r>
          </a:p>
          <a:p>
            <a:pPr>
              <a:lnSpc>
                <a:spcPct val="150000"/>
              </a:lnSpc>
            </a:pPr>
            <a:r>
              <a:rPr lang="en-GB" dirty="0">
                <a:latin typeface="Arial" panose="020B0604020202020204" pitchFamily="34" charset="0"/>
                <a:cs typeface="Arial" panose="020B0604020202020204" pitchFamily="34" charset="0"/>
              </a:rPr>
              <a:t>Saperia, S.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(2025) ‘The cognitive model of negative symptoms: A systematic review and meta-analysis of the dysfunctional belief systems associated with negative symptoms in schizophrenia spectrum disorders’, </a:t>
            </a:r>
            <a:r>
              <a:rPr lang="en-GB" i="1" dirty="0">
                <a:latin typeface="Arial" panose="020B0604020202020204" pitchFamily="34" charset="0"/>
                <a:cs typeface="Arial" panose="020B0604020202020204" pitchFamily="34" charset="0"/>
              </a:rPr>
              <a:t>Psychological Medicine</a:t>
            </a:r>
            <a:r>
              <a:rPr lang="en-GB" dirty="0">
                <a:latin typeface="Arial" panose="020B0604020202020204" pitchFamily="34" charset="0"/>
                <a:cs typeface="Arial" panose="020B0604020202020204" pitchFamily="34" charset="0"/>
              </a:rPr>
              <a:t>, 55, p.e11.</a:t>
            </a:r>
          </a:p>
          <a:p>
            <a:pPr>
              <a:lnSpc>
                <a:spcPct val="150000"/>
              </a:lnSpc>
            </a:pPr>
            <a:r>
              <a:rPr lang="en-GB" dirty="0">
                <a:latin typeface="Arial" panose="020B0604020202020204" pitchFamily="34" charset="0"/>
                <a:cs typeface="Arial" panose="020B0604020202020204" pitchFamily="34" charset="0"/>
              </a:rPr>
              <a:t>World Health Organization (2023) </a:t>
            </a:r>
            <a:r>
              <a:rPr lang="en-GB" i="1" dirty="0">
                <a:latin typeface="Arial" panose="020B0604020202020204" pitchFamily="34" charset="0"/>
                <a:cs typeface="Arial" panose="020B0604020202020204" pitchFamily="34" charset="0"/>
              </a:rPr>
              <a:t>Mental health concept illustration</a:t>
            </a:r>
            <a:r>
              <a:rPr lang="en-GB" dirty="0">
                <a:latin typeface="Arial" panose="020B0604020202020204" pitchFamily="34" charset="0"/>
                <a:cs typeface="Arial" panose="020B0604020202020204" pitchFamily="34" charset="0"/>
              </a:rPr>
              <a:t>. Available at: </a:t>
            </a:r>
            <a:r>
              <a:rPr lang="en-GB" dirty="0">
                <a:latin typeface="Arial" panose="020B0604020202020204" pitchFamily="34" charset="0"/>
                <a:cs typeface="Arial" panose="020B0604020202020204" pitchFamily="34" charset="0"/>
                <a:hlinkClick r:id="rId6"/>
              </a:rPr>
              <a:t>https://www.who.int</a:t>
            </a:r>
            <a:r>
              <a:rPr lang="en-GB" dirty="0">
                <a:latin typeface="Arial" panose="020B0604020202020204" pitchFamily="34" charset="0"/>
                <a:cs typeface="Arial" panose="020B0604020202020204" pitchFamily="34" charset="0"/>
              </a:rPr>
              <a:t> (Accessed: 8 March 2026).</a:t>
            </a:r>
          </a:p>
          <a:p>
            <a:pPr>
              <a:lnSpc>
                <a:spcPct val="150000"/>
              </a:lnSpc>
            </a:pPr>
            <a:r>
              <a:rPr lang="en-GB" dirty="0">
                <a:latin typeface="Arial" panose="020B0604020202020204" pitchFamily="34" charset="0"/>
                <a:cs typeface="Arial" panose="020B0604020202020204" pitchFamily="34" charset="0"/>
              </a:rPr>
              <a:t>Zeidabadi, B. </a:t>
            </a:r>
            <a:r>
              <a:rPr lang="en-GB" i="1" dirty="0">
                <a:latin typeface="Arial" panose="020B0604020202020204" pitchFamily="34" charset="0"/>
                <a:cs typeface="Arial" panose="020B0604020202020204" pitchFamily="34" charset="0"/>
              </a:rPr>
              <a:t>et al.</a:t>
            </a:r>
            <a:r>
              <a:rPr lang="en-GB" dirty="0">
                <a:latin typeface="Arial" panose="020B0604020202020204" pitchFamily="34" charset="0"/>
                <a:cs typeface="Arial" panose="020B0604020202020204" pitchFamily="34" charset="0"/>
              </a:rPr>
              <a:t> (2025) ‘Evaluating the effect of mental health curriculum on secondary school students’ mental health literacy and knowledge and attitude to mental illness’, </a:t>
            </a:r>
            <a:r>
              <a:rPr lang="en-GB" i="1" dirty="0">
                <a:latin typeface="Arial" panose="020B0604020202020204" pitchFamily="34" charset="0"/>
                <a:cs typeface="Arial" panose="020B0604020202020204" pitchFamily="34" charset="0"/>
              </a:rPr>
              <a:t>Scientific Reports</a:t>
            </a:r>
            <a:r>
              <a:rPr lang="en-GB" dirty="0">
                <a:latin typeface="Arial" panose="020B0604020202020204" pitchFamily="34" charset="0"/>
                <a:cs typeface="Arial" panose="020B0604020202020204" pitchFamily="34" charset="0"/>
              </a:rPr>
              <a:t>, 15(1), p.25693</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211</TotalTime>
  <Words>1498</Words>
  <Application>Microsoft Office PowerPoint</Application>
  <PresentationFormat>Custom</PresentationFormat>
  <Paragraphs>59</Paragraphs>
  <Slides>4</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vt:i4>
      </vt:variant>
    </vt:vector>
  </HeadingPairs>
  <TitlesOfParts>
    <vt:vector size="11" baseType="lpstr">
      <vt:lpstr>Libre Baskerville Bold</vt:lpstr>
      <vt:lpstr>Arial Nova Bold</vt:lpstr>
      <vt:lpstr>Aptos</vt:lpstr>
      <vt:lpstr>Arial</vt:lpstr>
      <vt:lpstr>Calibri</vt:lpstr>
      <vt:lpstr>Arial Nova</vt:lpstr>
      <vt:lpstr>Office Theme</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Historical and contemporary understanding of the Schizophrenia</dc:title>
  <cp:lastModifiedBy>Sylwia Abdul</cp:lastModifiedBy>
  <cp:revision>2</cp:revision>
  <dcterms:created xsi:type="dcterms:W3CDTF">2006-08-16T00:00:00Z</dcterms:created>
  <dcterms:modified xsi:type="dcterms:W3CDTF">2026-03-08T09:01:41Z</dcterms:modified>
  <dc:identifier>DAHDQbrQb58</dc:identifier>
</cp:coreProperties>
</file>