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6858000" cy="9906000" type="A4"/>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F8D29EB-307F-2238-6CB6-BFDE0CF6CE25}" v="4" dt="2026-10-12T10:23:25.810"/>
    <p1510:client id="{73550697-5D1F-E0AB-DB1C-50CD6E0E2FFB}" v="2" dt="2026-10-12T10:23:44.4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ylia Gavin (2427090)" userId="S::2427090@student.uwtsd.ac.uk::dc424cf3-afb3-4404-b0c3-753f5d6ec8f3" providerId="AD" clId="Web-{73550697-5D1F-E0AB-DB1C-50CD6E0E2FFB}"/>
    <pc:docChg chg="modSld">
      <pc:chgData name="Daylia Gavin (2427090)" userId="S::2427090@student.uwtsd.ac.uk::dc424cf3-afb3-4404-b0c3-753f5d6ec8f3" providerId="AD" clId="Web-{73550697-5D1F-E0AB-DB1C-50CD6E0E2FFB}" dt="2026-10-12T10:23:44.480" v="1" actId="20577"/>
      <pc:docMkLst>
        <pc:docMk/>
      </pc:docMkLst>
      <pc:sldChg chg="modSp">
        <pc:chgData name="Daylia Gavin (2427090)" userId="S::2427090@student.uwtsd.ac.uk::dc424cf3-afb3-4404-b0c3-753f5d6ec8f3" providerId="AD" clId="Web-{73550697-5D1F-E0AB-DB1C-50CD6E0E2FFB}" dt="2026-10-12T10:23:44.480" v="1" actId="20577"/>
        <pc:sldMkLst>
          <pc:docMk/>
          <pc:sldMk cId="978611079" sldId="256"/>
        </pc:sldMkLst>
        <pc:spChg chg="mod">
          <ac:chgData name="Daylia Gavin (2427090)" userId="S::2427090@student.uwtsd.ac.uk::dc424cf3-afb3-4404-b0c3-753f5d6ec8f3" providerId="AD" clId="Web-{73550697-5D1F-E0AB-DB1C-50CD6E0E2FFB}" dt="2026-10-12T10:23:44.480" v="1" actId="20577"/>
          <ac:spMkLst>
            <pc:docMk/>
            <pc:sldMk cId="978611079" sldId="256"/>
            <ac:spMk id="9" creationId="{019C8F0E-7C72-3BB9-769A-610C23ED6F97}"/>
          </ac:spMkLst>
        </pc:spChg>
      </pc:sldChg>
    </pc:docChg>
  </pc:docChgLst>
  <pc:docChgLst>
    <pc:chgData name="Daylia Gavin (2427090)" userId="S::2427090@student.uwtsd.ac.uk::dc424cf3-afb3-4404-b0c3-753f5d6ec8f3" providerId="AD" clId="Web-{5F8D29EB-307F-2238-6CB6-BFDE0CF6CE25}"/>
    <pc:docChg chg="modSld">
      <pc:chgData name="Daylia Gavin (2427090)" userId="S::2427090@student.uwtsd.ac.uk::dc424cf3-afb3-4404-b0c3-753f5d6ec8f3" providerId="AD" clId="Web-{5F8D29EB-307F-2238-6CB6-BFDE0CF6CE25}" dt="2026-10-12T10:23:25.810" v="3"/>
      <pc:docMkLst>
        <pc:docMk/>
      </pc:docMkLst>
      <pc:sldChg chg="modSp mod modShow">
        <pc:chgData name="Daylia Gavin (2427090)" userId="S::2427090@student.uwtsd.ac.uk::dc424cf3-afb3-4404-b0c3-753f5d6ec8f3" providerId="AD" clId="Web-{5F8D29EB-307F-2238-6CB6-BFDE0CF6CE25}" dt="2026-10-12T10:23:25.810" v="3"/>
        <pc:sldMkLst>
          <pc:docMk/>
          <pc:sldMk cId="978611079" sldId="256"/>
        </pc:sldMkLst>
        <pc:spChg chg="mod">
          <ac:chgData name="Daylia Gavin (2427090)" userId="S::2427090@student.uwtsd.ac.uk::dc424cf3-afb3-4404-b0c3-753f5d6ec8f3" providerId="AD" clId="Web-{5F8D29EB-307F-2238-6CB6-BFDE0CF6CE25}" dt="2026-10-12T10:23:14.779" v="2" actId="20577"/>
          <ac:spMkLst>
            <pc:docMk/>
            <pc:sldMk cId="978611079" sldId="256"/>
            <ac:spMk id="9" creationId="{019C8F0E-7C72-3BB9-769A-610C23ED6F9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621191"/>
            <a:ext cx="5829300" cy="3448756"/>
          </a:xfrm>
        </p:spPr>
        <p:txBody>
          <a:bodyPr anchor="b"/>
          <a:lstStyle>
            <a:lvl1pPr algn="ctr">
              <a:defRPr sz="4500"/>
            </a:lvl1pPr>
          </a:lstStyle>
          <a:p>
            <a:r>
              <a:rPr lang="en-US"/>
              <a:t>Click to edit Master title style</a:t>
            </a:r>
          </a:p>
        </p:txBody>
      </p:sp>
      <p:sp>
        <p:nvSpPr>
          <p:cNvPr id="3" name="Subtitle 2"/>
          <p:cNvSpPr>
            <a:spLocks noGrp="1"/>
          </p:cNvSpPr>
          <p:nvPr>
            <p:ph type="subTitle" idx="1"/>
          </p:nvPr>
        </p:nvSpPr>
        <p:spPr>
          <a:xfrm>
            <a:off x="857250" y="5202944"/>
            <a:ext cx="5143500" cy="2391656"/>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E4F78A03-0C0C-4CFE-B8E4-5CE98F195330}"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168FB6-7AE4-4ADC-B140-864930545A1A}" type="slidenum">
              <a:rPr lang="en-GB" smtClean="0"/>
              <a:t>‹#›</a:t>
            </a:fld>
            <a:endParaRPr lang="en-GB"/>
          </a:p>
        </p:txBody>
      </p:sp>
    </p:spTree>
    <p:extLst>
      <p:ext uri="{BB962C8B-B14F-4D97-AF65-F5344CB8AC3E}">
        <p14:creationId xmlns:p14="http://schemas.microsoft.com/office/powerpoint/2010/main" val="33448484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4F78A03-0C0C-4CFE-B8E4-5CE98F195330}"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168FB6-7AE4-4ADC-B140-864930545A1A}" type="slidenum">
              <a:rPr lang="en-GB" smtClean="0"/>
              <a:t>‹#›</a:t>
            </a:fld>
            <a:endParaRPr lang="en-GB"/>
          </a:p>
        </p:txBody>
      </p:sp>
    </p:spTree>
    <p:extLst>
      <p:ext uri="{BB962C8B-B14F-4D97-AF65-F5344CB8AC3E}">
        <p14:creationId xmlns:p14="http://schemas.microsoft.com/office/powerpoint/2010/main" val="31631969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2469624"/>
            <a:ext cx="5915025" cy="4120620"/>
          </a:xfrm>
        </p:spPr>
        <p:txBody>
          <a:bodyPr anchor="b"/>
          <a:lstStyle>
            <a:lvl1pPr>
              <a:defRPr sz="4500"/>
            </a:lvl1pPr>
          </a:lstStyle>
          <a:p>
            <a:r>
              <a:rPr lang="en-US"/>
              <a:t>Click to edit Master title style</a:t>
            </a:r>
          </a:p>
        </p:txBody>
      </p:sp>
      <p:sp>
        <p:nvSpPr>
          <p:cNvPr id="3" name="Text Placeholder 2"/>
          <p:cNvSpPr>
            <a:spLocks noGrp="1"/>
          </p:cNvSpPr>
          <p:nvPr>
            <p:ph type="body" idx="1"/>
          </p:nvPr>
        </p:nvSpPr>
        <p:spPr>
          <a:xfrm>
            <a:off x="467916" y="6629226"/>
            <a:ext cx="5915025" cy="2166937"/>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4F78A03-0C0C-4CFE-B8E4-5CE98F195330}"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168FB6-7AE4-4ADC-B140-864930545A1A}" type="slidenum">
              <a:rPr lang="en-GB" smtClean="0"/>
              <a:t>‹#›</a:t>
            </a:fld>
            <a:endParaRPr lang="en-GB"/>
          </a:p>
        </p:txBody>
      </p:sp>
    </p:spTree>
    <p:extLst>
      <p:ext uri="{BB962C8B-B14F-4D97-AF65-F5344CB8AC3E}">
        <p14:creationId xmlns:p14="http://schemas.microsoft.com/office/powerpoint/2010/main" val="20004062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71488" y="2637014"/>
            <a:ext cx="2914650" cy="62852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3471863" y="2637014"/>
            <a:ext cx="2914650" cy="62852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4F78A03-0C0C-4CFE-B8E4-5CE98F195330}" type="datetimeFigureOut">
              <a:rPr lang="en-GB" smtClean="0"/>
              <a:t>12/10/2026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168FB6-7AE4-4ADC-B140-864930545A1A}" type="slidenum">
              <a:rPr lang="en-GB" smtClean="0"/>
              <a:t>‹#›</a:t>
            </a:fld>
            <a:endParaRPr lang="en-GB"/>
          </a:p>
        </p:txBody>
      </p:sp>
    </p:spTree>
    <p:extLst>
      <p:ext uri="{BB962C8B-B14F-4D97-AF65-F5344CB8AC3E}">
        <p14:creationId xmlns:p14="http://schemas.microsoft.com/office/powerpoint/2010/main" val="8721747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527405"/>
            <a:ext cx="5915025" cy="1914702"/>
          </a:xfrm>
        </p:spPr>
        <p:txBody>
          <a:bodyPr/>
          <a:lstStyle/>
          <a:p>
            <a:r>
              <a:rPr lang="en-US"/>
              <a:t>Click to edit Master title style</a:t>
            </a:r>
          </a:p>
        </p:txBody>
      </p:sp>
      <p:sp>
        <p:nvSpPr>
          <p:cNvPr id="3" name="Text Placeholder 2"/>
          <p:cNvSpPr>
            <a:spLocks noGrp="1"/>
          </p:cNvSpPr>
          <p:nvPr>
            <p:ph type="body" idx="1"/>
          </p:nvPr>
        </p:nvSpPr>
        <p:spPr>
          <a:xfrm>
            <a:off x="472381" y="2428347"/>
            <a:ext cx="2901255" cy="119009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72381" y="3618442"/>
            <a:ext cx="2901255" cy="53221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3471863" y="2428347"/>
            <a:ext cx="2915543" cy="119009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471863" y="3618442"/>
            <a:ext cx="2915543" cy="53221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4F78A03-0C0C-4CFE-B8E4-5CE98F195330}" type="datetimeFigureOut">
              <a:rPr lang="en-GB" smtClean="0"/>
              <a:t>12/10/2026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B168FB6-7AE4-4ADC-B140-864930545A1A}" type="slidenum">
              <a:rPr lang="en-GB" smtClean="0"/>
              <a:t>‹#›</a:t>
            </a:fld>
            <a:endParaRPr lang="en-GB"/>
          </a:p>
        </p:txBody>
      </p:sp>
    </p:spTree>
    <p:extLst>
      <p:ext uri="{BB962C8B-B14F-4D97-AF65-F5344CB8AC3E}">
        <p14:creationId xmlns:p14="http://schemas.microsoft.com/office/powerpoint/2010/main" val="15740451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4F78A03-0C0C-4CFE-B8E4-5CE98F195330}" type="datetimeFigureOut">
              <a:rPr lang="en-GB" smtClean="0"/>
              <a:t>12/10/2026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B168FB6-7AE4-4ADC-B140-864930545A1A}" type="slidenum">
              <a:rPr lang="en-GB" smtClean="0"/>
              <a:t>‹#›</a:t>
            </a:fld>
            <a:endParaRPr lang="en-GB"/>
          </a:p>
        </p:txBody>
      </p:sp>
    </p:spTree>
    <p:extLst>
      <p:ext uri="{BB962C8B-B14F-4D97-AF65-F5344CB8AC3E}">
        <p14:creationId xmlns:p14="http://schemas.microsoft.com/office/powerpoint/2010/main" val="31379517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4F78A03-0C0C-4CFE-B8E4-5CE98F195330}" type="datetimeFigureOut">
              <a:rPr lang="en-GB" smtClean="0"/>
              <a:t>12/10/2026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B168FB6-7AE4-4ADC-B140-864930545A1A}" type="slidenum">
              <a:rPr lang="en-GB" smtClean="0"/>
              <a:t>‹#›</a:t>
            </a:fld>
            <a:endParaRPr lang="en-GB"/>
          </a:p>
        </p:txBody>
      </p:sp>
    </p:spTree>
    <p:extLst>
      <p:ext uri="{BB962C8B-B14F-4D97-AF65-F5344CB8AC3E}">
        <p14:creationId xmlns:p14="http://schemas.microsoft.com/office/powerpoint/2010/main" val="1603679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400"/>
            <a:ext cx="2211884" cy="2311400"/>
          </a:xfrm>
        </p:spPr>
        <p:txBody>
          <a:bodyPr anchor="b"/>
          <a:lstStyle>
            <a:lvl1pPr>
              <a:defRPr sz="2400"/>
            </a:lvl1pPr>
          </a:lstStyle>
          <a:p>
            <a:r>
              <a:rPr lang="en-US"/>
              <a:t>Click to edit Master title style</a:t>
            </a:r>
          </a:p>
        </p:txBody>
      </p:sp>
      <p:sp>
        <p:nvSpPr>
          <p:cNvPr id="3" name="Content Placeholder 2"/>
          <p:cNvSpPr>
            <a:spLocks noGrp="1"/>
          </p:cNvSpPr>
          <p:nvPr>
            <p:ph idx="1"/>
          </p:nvPr>
        </p:nvSpPr>
        <p:spPr>
          <a:xfrm>
            <a:off x="2915543" y="1426283"/>
            <a:ext cx="3471863" cy="7039681"/>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72381" y="2971800"/>
            <a:ext cx="2211884" cy="550562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E4F78A03-0C0C-4CFE-B8E4-5CE98F195330}" type="datetimeFigureOut">
              <a:rPr lang="en-GB" smtClean="0"/>
              <a:t>12/10/2026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168FB6-7AE4-4ADC-B140-864930545A1A}" type="slidenum">
              <a:rPr lang="en-GB" smtClean="0"/>
              <a:t>‹#›</a:t>
            </a:fld>
            <a:endParaRPr lang="en-GB"/>
          </a:p>
        </p:txBody>
      </p:sp>
    </p:spTree>
    <p:extLst>
      <p:ext uri="{BB962C8B-B14F-4D97-AF65-F5344CB8AC3E}">
        <p14:creationId xmlns:p14="http://schemas.microsoft.com/office/powerpoint/2010/main" val="8550131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400"/>
            <a:ext cx="2211884" cy="2311400"/>
          </a:xfrm>
        </p:spPr>
        <p:txBody>
          <a:bodyPr anchor="b"/>
          <a:lstStyle>
            <a:lvl1pPr>
              <a:defRPr sz="2400"/>
            </a:lvl1pPr>
          </a:lstStyle>
          <a:p>
            <a:r>
              <a:rPr lang="en-US"/>
              <a:t>Click to edit Master title style</a:t>
            </a:r>
          </a:p>
        </p:txBody>
      </p:sp>
      <p:sp>
        <p:nvSpPr>
          <p:cNvPr id="3" name="Picture Placeholder 2"/>
          <p:cNvSpPr>
            <a:spLocks noGrp="1" noChangeAspect="1"/>
          </p:cNvSpPr>
          <p:nvPr>
            <p:ph type="pic" idx="1"/>
          </p:nvPr>
        </p:nvSpPr>
        <p:spPr>
          <a:xfrm>
            <a:off x="2915543" y="1426283"/>
            <a:ext cx="3471863" cy="7039681"/>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p>
        </p:txBody>
      </p:sp>
      <p:sp>
        <p:nvSpPr>
          <p:cNvPr id="4" name="Text Placeholder 3"/>
          <p:cNvSpPr>
            <a:spLocks noGrp="1"/>
          </p:cNvSpPr>
          <p:nvPr>
            <p:ph type="body" sz="half" idx="2"/>
          </p:nvPr>
        </p:nvSpPr>
        <p:spPr>
          <a:xfrm>
            <a:off x="472381" y="2971800"/>
            <a:ext cx="2211884" cy="550562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E4F78A03-0C0C-4CFE-B8E4-5CE98F195330}" type="datetimeFigureOut">
              <a:rPr lang="en-GB" smtClean="0"/>
              <a:t>12/10/2026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168FB6-7AE4-4ADC-B140-864930545A1A}" type="slidenum">
              <a:rPr lang="en-GB" smtClean="0"/>
              <a:t>‹#›</a:t>
            </a:fld>
            <a:endParaRPr lang="en-GB"/>
          </a:p>
        </p:txBody>
      </p:sp>
    </p:spTree>
    <p:extLst>
      <p:ext uri="{BB962C8B-B14F-4D97-AF65-F5344CB8AC3E}">
        <p14:creationId xmlns:p14="http://schemas.microsoft.com/office/powerpoint/2010/main" val="32262750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4F78A03-0C0C-4CFE-B8E4-5CE98F195330}"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168FB6-7AE4-4ADC-B140-864930545A1A}" type="slidenum">
              <a:rPr lang="en-GB" smtClean="0"/>
              <a:t>‹#›</a:t>
            </a:fld>
            <a:endParaRPr lang="en-GB"/>
          </a:p>
        </p:txBody>
      </p:sp>
    </p:spTree>
    <p:extLst>
      <p:ext uri="{BB962C8B-B14F-4D97-AF65-F5344CB8AC3E}">
        <p14:creationId xmlns:p14="http://schemas.microsoft.com/office/powerpoint/2010/main" val="9710109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527403"/>
            <a:ext cx="1478756" cy="839487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71488" y="527403"/>
            <a:ext cx="4350544" cy="839487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4F78A03-0C0C-4CFE-B8E4-5CE98F195330}"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168FB6-7AE4-4ADC-B140-864930545A1A}" type="slidenum">
              <a:rPr lang="en-GB" smtClean="0"/>
              <a:t>‹#›</a:t>
            </a:fld>
            <a:endParaRPr lang="en-GB"/>
          </a:p>
        </p:txBody>
      </p:sp>
    </p:spTree>
    <p:extLst>
      <p:ext uri="{BB962C8B-B14F-4D97-AF65-F5344CB8AC3E}">
        <p14:creationId xmlns:p14="http://schemas.microsoft.com/office/powerpoint/2010/main" val="34456582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527405"/>
            <a:ext cx="5915025" cy="1914702"/>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71488" y="2637014"/>
            <a:ext cx="5915025" cy="628526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71488" y="9181397"/>
            <a:ext cx="1543050" cy="527403"/>
          </a:xfrm>
          <a:prstGeom prst="rect">
            <a:avLst/>
          </a:prstGeom>
        </p:spPr>
        <p:txBody>
          <a:bodyPr vert="horz" lIns="91440" tIns="45720" rIns="91440" bIns="45720" rtlCol="0" anchor="ctr"/>
          <a:lstStyle>
            <a:lvl1pPr algn="l">
              <a:defRPr sz="900">
                <a:solidFill>
                  <a:schemeClr val="tx1">
                    <a:tint val="82000"/>
                  </a:schemeClr>
                </a:solidFill>
              </a:defRPr>
            </a:lvl1pPr>
          </a:lstStyle>
          <a:p>
            <a:fld id="{E4F78A03-0C0C-4CFE-B8E4-5CE98F195330}" type="datetimeFigureOut">
              <a:rPr lang="en-GB" smtClean="0"/>
              <a:t>12/10/2026</a:t>
            </a:fld>
            <a:endParaRPr lang="en-GB"/>
          </a:p>
        </p:txBody>
      </p:sp>
      <p:sp>
        <p:nvSpPr>
          <p:cNvPr id="5" name="Footer Placeholder 4"/>
          <p:cNvSpPr>
            <a:spLocks noGrp="1"/>
          </p:cNvSpPr>
          <p:nvPr>
            <p:ph type="ftr" sz="quarter" idx="3"/>
          </p:nvPr>
        </p:nvSpPr>
        <p:spPr>
          <a:xfrm>
            <a:off x="2271713" y="9181397"/>
            <a:ext cx="2314575" cy="527403"/>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4843463" y="9181397"/>
            <a:ext cx="1543050" cy="527403"/>
          </a:xfrm>
          <a:prstGeom prst="rect">
            <a:avLst/>
          </a:prstGeom>
        </p:spPr>
        <p:txBody>
          <a:bodyPr vert="horz" lIns="91440" tIns="45720" rIns="91440" bIns="45720" rtlCol="0" anchor="ctr"/>
          <a:lstStyle>
            <a:lvl1pPr algn="r">
              <a:defRPr sz="900">
                <a:solidFill>
                  <a:schemeClr val="tx1">
                    <a:tint val="82000"/>
                  </a:schemeClr>
                </a:solidFill>
              </a:defRPr>
            </a:lvl1pPr>
          </a:lstStyle>
          <a:p>
            <a:fld id="{5B168FB6-7AE4-4ADC-B140-864930545A1A}" type="slidenum">
              <a:rPr lang="en-GB" smtClean="0"/>
              <a:t>‹#›</a:t>
            </a:fld>
            <a:endParaRPr lang="en-GB"/>
          </a:p>
        </p:txBody>
      </p:sp>
    </p:spTree>
    <p:extLst>
      <p:ext uri="{BB962C8B-B14F-4D97-AF65-F5344CB8AC3E}">
        <p14:creationId xmlns:p14="http://schemas.microsoft.com/office/powerpoint/2010/main" val="262663364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doi.org/10.1037/bul0000219" TargetMode="External"/><Relationship Id="rId2" Type="http://schemas.openxmlformats.org/officeDocument/2006/relationships/hyperlink" Target="https://doi.org/10.1007/s41347-023-00321-6" TargetMode="External"/><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show="0">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51D56A3-E979-AE50-70F8-02579C892B6A}"/>
              </a:ext>
            </a:extLst>
          </p:cNvPr>
          <p:cNvSpPr/>
          <p:nvPr/>
        </p:nvSpPr>
        <p:spPr>
          <a:xfrm>
            <a:off x="0" y="0"/>
            <a:ext cx="6857999" cy="714375"/>
          </a:xfrm>
          <a:prstGeom prst="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4FB0449A-9CA4-53DD-20D7-17BBF829CBFE}"/>
              </a:ext>
            </a:extLst>
          </p:cNvPr>
          <p:cNvSpPr>
            <a:spLocks noGrp="1"/>
          </p:cNvSpPr>
          <p:nvPr>
            <p:ph type="ctrTitle"/>
          </p:nvPr>
        </p:nvSpPr>
        <p:spPr>
          <a:xfrm>
            <a:off x="0" y="1"/>
            <a:ext cx="4248149" cy="630941"/>
          </a:xfrm>
        </p:spPr>
        <p:txBody>
          <a:bodyPr>
            <a:normAutofit fontScale="90000"/>
          </a:bodyPr>
          <a:lstStyle/>
          <a:p>
            <a:pPr algn="l"/>
            <a:r>
              <a:rPr lang="en-GB" sz="3100" b="1">
                <a:solidFill>
                  <a:schemeClr val="bg1"/>
                </a:solidFill>
                <a:effectLst/>
                <a:latin typeface="Arial" panose="020B0604020202020204" pitchFamily="34" charset="0"/>
                <a:ea typeface="Aptos" panose="020B0004020202020204" pitchFamily="34" charset="0"/>
                <a:cs typeface="Arial" panose="020B0604020202020204" pitchFamily="34" charset="0"/>
              </a:rPr>
              <a:t>Emotional Intelligence</a:t>
            </a:r>
            <a:br>
              <a:rPr lang="en-GB" sz="2400" b="1">
                <a:solidFill>
                  <a:schemeClr val="bg1"/>
                </a:solidFill>
                <a:effectLst/>
                <a:latin typeface="Arial" panose="020B0604020202020204" pitchFamily="34" charset="0"/>
                <a:ea typeface="Aptos" panose="020B0004020202020204" pitchFamily="34" charset="0"/>
                <a:cs typeface="Arial" panose="020B0604020202020204" pitchFamily="34" charset="0"/>
              </a:rPr>
            </a:br>
            <a:r>
              <a:rPr lang="en-GB" sz="1200" b="1" i="1">
                <a:solidFill>
                  <a:schemeClr val="bg1"/>
                </a:solidFill>
                <a:effectLst/>
                <a:latin typeface="Arial" panose="020B0604020202020204" pitchFamily="34" charset="0"/>
                <a:ea typeface="Aptos" panose="020B0004020202020204" pitchFamily="34" charset="0"/>
                <a:cs typeface="Arial" panose="020B0604020202020204" pitchFamily="34" charset="0"/>
              </a:rPr>
              <a:t>Academic Success and Mindful Learning</a:t>
            </a:r>
            <a:endParaRPr lang="en-GB" sz="5400" i="1">
              <a:solidFill>
                <a:schemeClr val="bg1"/>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3433BCDB-4B09-5A40-F16A-FBB2C8F4F42F}"/>
              </a:ext>
            </a:extLst>
          </p:cNvPr>
          <p:cNvSpPr txBox="1"/>
          <p:nvPr/>
        </p:nvSpPr>
        <p:spPr>
          <a:xfrm>
            <a:off x="4333875" y="0"/>
            <a:ext cx="2524126" cy="630942"/>
          </a:xfrm>
          <a:prstGeom prst="rect">
            <a:avLst/>
          </a:prstGeom>
          <a:noFill/>
        </p:spPr>
        <p:txBody>
          <a:bodyPr wrap="square" rtlCol="0">
            <a:spAutoFit/>
          </a:bodyPr>
          <a:lstStyle/>
          <a:p>
            <a:pPr marL="0" marR="0">
              <a:spcBef>
                <a:spcPts val="600"/>
              </a:spcBef>
              <a:spcAft>
                <a:spcPts val="600"/>
              </a:spcAft>
            </a:pPr>
            <a:r>
              <a:rPr lang="en-GB" sz="700" b="1">
                <a:solidFill>
                  <a:schemeClr val="bg1"/>
                </a:solidFill>
                <a:effectLst/>
                <a:latin typeface="Arial" panose="020B0604020202020204" pitchFamily="34" charset="0"/>
                <a:ea typeface="Times New Roman" panose="02020603050405020304" pitchFamily="18" charset="0"/>
                <a:cs typeface="Arial" panose="020B0604020202020204" pitchFamily="34" charset="0"/>
              </a:rPr>
              <a:t>Student name:</a:t>
            </a:r>
            <a:br>
              <a:rPr lang="en-GB" sz="700" b="1">
                <a:solidFill>
                  <a:schemeClr val="bg1"/>
                </a:solidFill>
                <a:effectLst/>
                <a:latin typeface="Arial" panose="020B0604020202020204" pitchFamily="34" charset="0"/>
                <a:ea typeface="Times New Roman" panose="02020603050405020304" pitchFamily="18" charset="0"/>
                <a:cs typeface="Arial" panose="020B0604020202020204" pitchFamily="34" charset="0"/>
              </a:rPr>
            </a:br>
            <a:r>
              <a:rPr lang="en-GB" sz="700" b="1">
                <a:solidFill>
                  <a:schemeClr val="bg1"/>
                </a:solidFill>
                <a:effectLst/>
                <a:latin typeface="Arial" panose="020B0604020202020204" pitchFamily="34" charset="0"/>
                <a:ea typeface="Times New Roman" panose="02020603050405020304" pitchFamily="18" charset="0"/>
                <a:cs typeface="Arial" panose="020B0604020202020204" pitchFamily="34" charset="0"/>
              </a:rPr>
              <a:t>STU:</a:t>
            </a:r>
            <a:br>
              <a:rPr lang="en-GB" sz="700" b="1">
                <a:solidFill>
                  <a:schemeClr val="bg1"/>
                </a:solidFill>
                <a:effectLst/>
                <a:latin typeface="Arial" panose="020B0604020202020204" pitchFamily="34" charset="0"/>
                <a:ea typeface="Times New Roman" panose="02020603050405020304" pitchFamily="18" charset="0"/>
                <a:cs typeface="Arial" panose="020B0604020202020204" pitchFamily="34" charset="0"/>
              </a:rPr>
            </a:br>
            <a:r>
              <a:rPr lang="en-GB" sz="700" b="1">
                <a:solidFill>
                  <a:schemeClr val="bg1"/>
                </a:solidFill>
                <a:effectLst/>
                <a:latin typeface="Arial" panose="020B0604020202020204" pitchFamily="34" charset="0"/>
                <a:ea typeface="Times New Roman" panose="02020603050405020304" pitchFamily="18" charset="0"/>
                <a:cs typeface="Arial" panose="020B0604020202020204" pitchFamily="34" charset="0"/>
              </a:rPr>
              <a:t>Module code: LCLM5006</a:t>
            </a:r>
            <a:br>
              <a:rPr lang="en-GB" sz="700" b="1">
                <a:solidFill>
                  <a:schemeClr val="bg1"/>
                </a:solidFill>
                <a:effectLst/>
                <a:latin typeface="Arial" panose="020B0604020202020204" pitchFamily="34" charset="0"/>
                <a:ea typeface="Times New Roman" panose="02020603050405020304" pitchFamily="18" charset="0"/>
                <a:cs typeface="Arial" panose="020B0604020202020204" pitchFamily="34" charset="0"/>
              </a:rPr>
            </a:br>
            <a:r>
              <a:rPr lang="en-GB" sz="700" b="1">
                <a:solidFill>
                  <a:schemeClr val="bg1"/>
                </a:solidFill>
                <a:effectLst/>
                <a:latin typeface="Arial" panose="020B0604020202020204" pitchFamily="34" charset="0"/>
                <a:ea typeface="Times New Roman" panose="02020603050405020304" pitchFamily="18" charset="0"/>
                <a:cs typeface="Arial" panose="020B0604020202020204" pitchFamily="34" charset="0"/>
              </a:rPr>
              <a:t>Lecturer’s name: Nishi </a:t>
            </a:r>
            <a:r>
              <a:rPr lang="en-GB" sz="700" b="1"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Ramsurrun</a:t>
            </a:r>
            <a:r>
              <a:rPr lang="en-GB" sz="700" b="1">
                <a:solidFill>
                  <a:schemeClr val="bg1"/>
                </a:solidFill>
                <a:latin typeface="Arial" panose="020B0604020202020204" pitchFamily="34" charset="0"/>
                <a:ea typeface="Times New Roman" panose="02020603050405020304" pitchFamily="18" charset="0"/>
                <a:cs typeface="Arial" panose="020B0604020202020204" pitchFamily="34" charset="0"/>
              </a:rPr>
              <a:t> and </a:t>
            </a:r>
            <a:r>
              <a:rPr lang="en-GB" sz="700" b="1">
                <a:solidFill>
                  <a:schemeClr val="bg1"/>
                </a:solidFill>
                <a:effectLst/>
                <a:latin typeface="Arial" panose="020B0604020202020204" pitchFamily="34" charset="0"/>
                <a:ea typeface="Times New Roman" panose="02020603050405020304" pitchFamily="18" charset="0"/>
                <a:cs typeface="Arial" panose="020B0604020202020204" pitchFamily="34" charset="0"/>
              </a:rPr>
              <a:t>Abdallah Naser</a:t>
            </a:r>
            <a:br>
              <a:rPr lang="en-GB" sz="700" b="1">
                <a:solidFill>
                  <a:schemeClr val="bg1"/>
                </a:solidFill>
                <a:effectLst/>
                <a:latin typeface="Arial" panose="020B0604020202020204" pitchFamily="34" charset="0"/>
                <a:ea typeface="Times New Roman" panose="02020603050405020304" pitchFamily="18" charset="0"/>
                <a:cs typeface="Arial" panose="020B0604020202020204" pitchFamily="34" charset="0"/>
              </a:rPr>
            </a:br>
            <a:r>
              <a:rPr lang="en-GB" sz="700" b="1">
                <a:solidFill>
                  <a:schemeClr val="bg1"/>
                </a:solidFill>
                <a:effectLst/>
                <a:latin typeface="Arial" panose="020B0604020202020204" pitchFamily="34" charset="0"/>
                <a:ea typeface="Times New Roman" panose="02020603050405020304" pitchFamily="18" charset="0"/>
                <a:cs typeface="Arial" panose="020B0604020202020204" pitchFamily="34" charset="0"/>
              </a:rPr>
              <a:t>Assignment title: C1- Individual Poster Presentation</a:t>
            </a:r>
            <a:endParaRPr lang="en-GB" sz="700" b="1">
              <a:solidFill>
                <a:schemeClr val="bg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7B9DF9F7-FBDF-092D-F300-E5B463C00536}"/>
              </a:ext>
            </a:extLst>
          </p:cNvPr>
          <p:cNvSpPr txBox="1"/>
          <p:nvPr/>
        </p:nvSpPr>
        <p:spPr>
          <a:xfrm>
            <a:off x="0" y="713525"/>
            <a:ext cx="3429000" cy="1277273"/>
          </a:xfrm>
          <a:prstGeom prst="rect">
            <a:avLst/>
          </a:prstGeom>
          <a:noFill/>
        </p:spPr>
        <p:txBody>
          <a:bodyPr wrap="square" rtlCol="0">
            <a:spAutoFit/>
          </a:bodyPr>
          <a:lstStyle/>
          <a:p>
            <a:pPr marL="0" marR="0" algn="just">
              <a:spcBef>
                <a:spcPts val="0"/>
              </a:spcBef>
              <a:spcAft>
                <a:spcPts val="0"/>
              </a:spcAft>
            </a:pPr>
            <a:r>
              <a:rPr lang="en-GB" sz="700" b="1">
                <a:effectLst/>
                <a:latin typeface="Arial" panose="020B0604020202020204" pitchFamily="34" charset="0"/>
                <a:ea typeface="Aptos" panose="020B0004020202020204" pitchFamily="34" charset="0"/>
                <a:cs typeface="Arial" panose="020B0604020202020204" pitchFamily="34" charset="0"/>
              </a:rPr>
              <a:t>Introduction</a:t>
            </a:r>
            <a:endParaRPr lang="en-GB" sz="700">
              <a:effectLst/>
              <a:latin typeface="Arial" panose="020B0604020202020204" pitchFamily="34" charset="0"/>
              <a:ea typeface="Aptos" panose="020B0004020202020204" pitchFamily="34" charset="0"/>
              <a:cs typeface="Arial" panose="020B0604020202020204" pitchFamily="34" charset="0"/>
            </a:endParaRPr>
          </a:p>
          <a:p>
            <a:pPr marL="0" marR="0" algn="just">
              <a:spcBef>
                <a:spcPts val="0"/>
              </a:spcBef>
              <a:spcAft>
                <a:spcPts val="0"/>
              </a:spcAft>
            </a:pPr>
            <a:r>
              <a:rPr lang="en-GB" sz="700">
                <a:effectLst/>
                <a:latin typeface="Arial" panose="020B0604020202020204" pitchFamily="34" charset="0"/>
                <a:ea typeface="Aptos" panose="020B0004020202020204" pitchFamily="34" charset="0"/>
                <a:cs typeface="Arial" panose="020B0604020202020204" pitchFamily="34" charset="0"/>
              </a:rPr>
              <a:t>The assessment scenario stresses the importance of paying attention to emotions for better thinking and decision making. Emotions are experienced at university during deadlines, presentations, feedback and group work. Emotional intelligence (EI) is defined as the capacity to perceive, comprehend, utilise and regulate emotions in self and others (Mayer and Salovey, 1997). EI does not always look happy. It involves paying attention to the message of the emotion and whether our reaction is logical. This poster examines emotional awareness, the role EI can play in academic success, as well as reflection and mindfulness as ways of improving learning. It also takes into account the limitations of emotional strategies and their usefulness in the future job.</a:t>
            </a:r>
          </a:p>
        </p:txBody>
      </p:sp>
      <p:sp>
        <p:nvSpPr>
          <p:cNvPr id="7" name="TextBox 6">
            <a:extLst>
              <a:ext uri="{FF2B5EF4-FFF2-40B4-BE49-F238E27FC236}">
                <a16:creationId xmlns:a16="http://schemas.microsoft.com/office/drawing/2014/main" id="{97C1D050-C92E-56B4-3029-223CD98AE8E4}"/>
              </a:ext>
            </a:extLst>
          </p:cNvPr>
          <p:cNvSpPr txBox="1"/>
          <p:nvPr/>
        </p:nvSpPr>
        <p:spPr>
          <a:xfrm>
            <a:off x="3428999" y="696380"/>
            <a:ext cx="3429000" cy="1277273"/>
          </a:xfrm>
          <a:prstGeom prst="rect">
            <a:avLst/>
          </a:prstGeom>
          <a:noFill/>
        </p:spPr>
        <p:txBody>
          <a:bodyPr wrap="square" rtlCol="0">
            <a:spAutoFit/>
          </a:bodyPr>
          <a:lstStyle/>
          <a:p>
            <a:pPr marL="0" marR="0" algn="just">
              <a:spcBef>
                <a:spcPts val="0"/>
              </a:spcBef>
              <a:spcAft>
                <a:spcPts val="0"/>
              </a:spcAft>
            </a:pPr>
            <a:r>
              <a:rPr lang="en-GB" sz="700" b="1">
                <a:effectLst/>
                <a:latin typeface="Arial" panose="020B0604020202020204" pitchFamily="34" charset="0"/>
                <a:ea typeface="Aptos" panose="020B0004020202020204" pitchFamily="34" charset="0"/>
                <a:cs typeface="Arial" panose="020B0604020202020204" pitchFamily="34" charset="0"/>
              </a:rPr>
              <a:t>Method</a:t>
            </a:r>
          </a:p>
          <a:p>
            <a:pPr marL="0" marR="0" algn="just">
              <a:spcBef>
                <a:spcPts val="0"/>
              </a:spcBef>
              <a:spcAft>
                <a:spcPts val="0"/>
              </a:spcAft>
            </a:pPr>
            <a:r>
              <a:rPr lang="en-GB" sz="700">
                <a:effectLst/>
                <a:latin typeface="Arial" panose="020B0604020202020204" pitchFamily="34" charset="0"/>
                <a:ea typeface="Aptos" panose="020B0004020202020204" pitchFamily="34" charset="0"/>
                <a:cs typeface="Arial" panose="020B0604020202020204" pitchFamily="34" charset="0"/>
              </a:rPr>
              <a:t>This poster is based on the module lectures regarding EI models, self-awareness, self-management, performance, mindfulness, stress, adaptability and communication. Four academic sources were chosen to link the teaching to existing theory and new evidence. A comparison was made between Mayer and Salovey's ability model and Goleman's approach in the workplace and research related to student achievement and mindfulness was looked into. These ideas are demonstrated through examples of how they could be applied in real university life. A survey and experiment or completed skills diary is not claimed. The reflection is a realistic plan for personal development and not a demonstration of measured improvement.</a:t>
            </a:r>
          </a:p>
        </p:txBody>
      </p:sp>
      <p:sp>
        <p:nvSpPr>
          <p:cNvPr id="8" name="TextBox 7">
            <a:extLst>
              <a:ext uri="{FF2B5EF4-FFF2-40B4-BE49-F238E27FC236}">
                <a16:creationId xmlns:a16="http://schemas.microsoft.com/office/drawing/2014/main" id="{2CEC6DDB-2D7A-5D2A-EC3E-CA818BFD5237}"/>
              </a:ext>
            </a:extLst>
          </p:cNvPr>
          <p:cNvSpPr txBox="1"/>
          <p:nvPr/>
        </p:nvSpPr>
        <p:spPr>
          <a:xfrm>
            <a:off x="1" y="3604032"/>
            <a:ext cx="2286000" cy="4508927"/>
          </a:xfrm>
          <a:prstGeom prst="rect">
            <a:avLst/>
          </a:prstGeom>
          <a:noFill/>
        </p:spPr>
        <p:txBody>
          <a:bodyPr wrap="square" rtlCol="0">
            <a:spAutoFit/>
          </a:bodyPr>
          <a:lstStyle/>
          <a:p>
            <a:pPr marL="0" marR="0" algn="just">
              <a:spcBef>
                <a:spcPts val="0"/>
              </a:spcBef>
              <a:spcAft>
                <a:spcPts val="0"/>
              </a:spcAft>
            </a:pPr>
            <a:r>
              <a:rPr lang="en-GB" sz="700" b="1">
                <a:effectLst/>
                <a:latin typeface="Arial" panose="020B0604020202020204" pitchFamily="34" charset="0"/>
                <a:ea typeface="Aptos" panose="020B0004020202020204" pitchFamily="34" charset="0"/>
                <a:cs typeface="Arial" panose="020B0604020202020204" pitchFamily="34" charset="0"/>
              </a:rPr>
              <a:t>Emotional Awareness and Decision Making</a:t>
            </a:r>
          </a:p>
          <a:p>
            <a:pPr marL="0" marR="0" algn="just">
              <a:spcBef>
                <a:spcPts val="0"/>
              </a:spcBef>
              <a:spcAft>
                <a:spcPts val="0"/>
              </a:spcAft>
            </a:pPr>
            <a:r>
              <a:rPr lang="en-GB" sz="700">
                <a:effectLst/>
                <a:latin typeface="Arial" panose="020B0604020202020204" pitchFamily="34" charset="0"/>
                <a:ea typeface="Aptos" panose="020B0004020202020204" pitchFamily="34" charset="0"/>
                <a:cs typeface="Arial" panose="020B0604020202020204" pitchFamily="34" charset="0"/>
              </a:rPr>
              <a:t>Emotional awareness enables students to be mindful of emotions before responding. For instance, a student who was disappointed by a grade may be embarrassed, attribute the grading to the lecturer and disregard the comments. But the same sense might lead the student to "see" his own faults and to make the next assignment better. Emotions affect attention, confidence and judgment; they are not always accurate.</a:t>
            </a:r>
          </a:p>
          <a:p>
            <a:pPr marL="0" marR="0" algn="just">
              <a:spcBef>
                <a:spcPts val="0"/>
              </a:spcBef>
              <a:spcAft>
                <a:spcPts val="0"/>
              </a:spcAft>
            </a:pPr>
            <a:r>
              <a:rPr lang="en-GB" sz="700">
                <a:effectLst/>
                <a:latin typeface="Arial" panose="020B0604020202020204" pitchFamily="34" charset="0"/>
                <a:ea typeface="Aptos" panose="020B0004020202020204" pitchFamily="34" charset="0"/>
                <a:cs typeface="Arial" panose="020B0604020202020204" pitchFamily="34" charset="0"/>
              </a:rPr>
              <a:t>The ability model by Mayer and Salovey (1997) comprises four abilities: perceiving, using, understanding and managing emotions. I can acknowledge when I feel anxious before a presentation, see that this is related to my performance and use the feeling to remind myself to prepare. This allows me to handle my response by rehearsing, having a realistic plan and breathing calmly. The model is helpful because it views emotions as data, not as issues to be eradicated. However, recognising an emotion does not, in and of itself, lead to a good decision; facts and academic advice remain important.</a:t>
            </a:r>
          </a:p>
          <a:p>
            <a:pPr marL="0" marR="0" algn="just">
              <a:spcBef>
                <a:spcPts val="0"/>
              </a:spcBef>
              <a:spcAft>
                <a:spcPts val="0"/>
              </a:spcAft>
            </a:pPr>
            <a:r>
              <a:rPr lang="en-GB" sz="700">
                <a:effectLst/>
                <a:latin typeface="Arial" panose="020B0604020202020204" pitchFamily="34" charset="0"/>
                <a:ea typeface="Aptos" panose="020B0004020202020204" pitchFamily="34" charset="0"/>
                <a:cs typeface="Arial" panose="020B0604020202020204" pitchFamily="34" charset="0"/>
              </a:rPr>
              <a:t>As mentioned in our lectures, the approach Goleman (1998) highlights is the approach that focuses on: self-awareness, self-management, empathy and relationship skills. However, Goleman's more general way of thinking also incorporates other social competencies that facilitate teamwork, along with motivation. It's useful for collaborative efforts. Empathy helps me ask what happened if my classmate is not in a meeting rather than accusing them. Empathy needs to be paired with expectations and responsibilities, though. I would create awareness via a brief emotions diary and respectful feedback and reflection on triggers. This relates to understanding emotions and self-control in communication and good judgement. The breadth, however, makes it difficult to separate EI from personality, confidence and other learned behaviours.</a:t>
            </a:r>
          </a:p>
        </p:txBody>
      </p:sp>
      <p:sp>
        <p:nvSpPr>
          <p:cNvPr id="9" name="TextBox 8">
            <a:extLst>
              <a:ext uri="{FF2B5EF4-FFF2-40B4-BE49-F238E27FC236}">
                <a16:creationId xmlns:a16="http://schemas.microsoft.com/office/drawing/2014/main" id="{019C8F0E-7C72-3BB9-769A-610C23ED6F97}"/>
              </a:ext>
            </a:extLst>
          </p:cNvPr>
          <p:cNvSpPr txBox="1"/>
          <p:nvPr/>
        </p:nvSpPr>
        <p:spPr>
          <a:xfrm>
            <a:off x="2202873" y="3586887"/>
            <a:ext cx="2299855" cy="3754874"/>
          </a:xfrm>
          <a:prstGeom prst="rect">
            <a:avLst/>
          </a:prstGeom>
          <a:noFill/>
        </p:spPr>
        <p:txBody>
          <a:bodyPr wrap="square" lIns="91440" tIns="45720" rIns="91440" bIns="45720" rtlCol="0" anchor="t">
            <a:spAutoFit/>
          </a:bodyPr>
          <a:lstStyle/>
          <a:p>
            <a:pPr marL="0" marR="0" algn="just">
              <a:spcBef>
                <a:spcPts val="0"/>
              </a:spcBef>
              <a:spcAft>
                <a:spcPts val="0"/>
              </a:spcAft>
            </a:pPr>
            <a:r>
              <a:rPr lang="en-GB" sz="700" b="1">
                <a:effectLst/>
                <a:latin typeface="Arial" panose="020B0604020202020204" pitchFamily="34" charset="0"/>
                <a:ea typeface="Aptos" panose="020B0004020202020204" pitchFamily="34" charset="0"/>
                <a:cs typeface="Arial" panose="020B0604020202020204" pitchFamily="34" charset="0"/>
              </a:rPr>
              <a:t>Emotional Intelligence and Academic Success</a:t>
            </a:r>
          </a:p>
          <a:p>
            <a:pPr marL="0" marR="0" algn="just">
              <a:spcBef>
                <a:spcPts val="0"/>
              </a:spcBef>
              <a:spcAft>
                <a:spcPts val="0"/>
              </a:spcAft>
            </a:pPr>
            <a:r>
              <a:rPr lang="en-GB" sz="700">
                <a:effectLst/>
                <a:latin typeface="Arial"/>
                <a:ea typeface="Aptos" panose="020B0004020202020204" pitchFamily="34" charset="0"/>
                <a:cs typeface="Arial"/>
              </a:rPr>
              <a:t>Students' work is impacted by stress, motivation and resilience. There may be some pressure that helps to focus preparation but too much worry can cause a lack of focus. Motivation is linked to consistent effort; resilience is related to constructive responses to failure. The module lessons on stress management and adaptability detail how recognising stressors, identifying goals that can be achieved and understanding personal strengths can help to improve reactions.</a:t>
            </a:r>
          </a:p>
          <a:p>
            <a:pPr marL="0" marR="0" algn="just">
              <a:spcBef>
                <a:spcPts val="0"/>
              </a:spcBef>
              <a:spcAft>
                <a:spcPts val="0"/>
              </a:spcAft>
            </a:pPr>
            <a:r>
              <a:rPr lang="en-GB" sz="700">
                <a:effectLst/>
                <a:latin typeface="Arial"/>
                <a:ea typeface="Aptos" panose="020B0004020202020204" pitchFamily="34" charset="0"/>
                <a:cs typeface="Arial"/>
              </a:rPr>
              <a:t>In a review of studies involving 42,529 students, MacCann et al. (2020) found a modest positive correlation between EI and academic achievement. There was a greater association for ability EI than self-rated EI. This helps in the teaching of emotional skills but it does not indicate that EI alone leads to higher marks. There are also factors of subject knowledge, time, finances, teaching quality and access to support. Thus, there is a need to integrate emotional skills as supplemental tools in study skills.</a:t>
            </a:r>
          </a:p>
          <a:p>
            <a:pPr marL="0" marR="0" algn="just">
              <a:spcBef>
                <a:spcPts val="0"/>
              </a:spcBef>
              <a:spcAft>
                <a:spcPts val="0"/>
              </a:spcAft>
            </a:pPr>
            <a:r>
              <a:rPr lang="en-GB" sz="700">
                <a:effectLst/>
                <a:latin typeface="Arial"/>
                <a:ea typeface="Aptos" panose="020B0004020202020204" pitchFamily="34" charset="0"/>
                <a:cs typeface="Arial"/>
              </a:rPr>
              <a:t>Putting things off may be associated with negative emotions. A hard essay, for instance, may generate a worry of failure and looking at social networking provides some brief reprieve. I can address this by identifying the fear, creating a straightforward plan, breaking the work into smaller parts and committing to 15 minutes. When I lack motivation, I can connect it to my future career and track my progress rather than waiting until I feel motivated. Mindfulness, realistic timetables and tutor advice may be helpful for anxiety. Resilience does not imply coping without anyone's help and sometimes it is the right choice to ask for help.</a:t>
            </a:r>
          </a:p>
        </p:txBody>
      </p:sp>
      <p:sp>
        <p:nvSpPr>
          <p:cNvPr id="10" name="TextBox 9">
            <a:extLst>
              <a:ext uri="{FF2B5EF4-FFF2-40B4-BE49-F238E27FC236}">
                <a16:creationId xmlns:a16="http://schemas.microsoft.com/office/drawing/2014/main" id="{A43E4508-E6C0-3338-374C-635D8E6F2FA8}"/>
              </a:ext>
            </a:extLst>
          </p:cNvPr>
          <p:cNvSpPr txBox="1"/>
          <p:nvPr/>
        </p:nvSpPr>
        <p:spPr>
          <a:xfrm>
            <a:off x="4571999" y="3580508"/>
            <a:ext cx="2286000" cy="4185761"/>
          </a:xfrm>
          <a:prstGeom prst="rect">
            <a:avLst/>
          </a:prstGeom>
          <a:noFill/>
        </p:spPr>
        <p:txBody>
          <a:bodyPr wrap="square" rtlCol="0">
            <a:spAutoFit/>
          </a:bodyPr>
          <a:lstStyle/>
          <a:p>
            <a:pPr marL="0" marR="0" algn="just">
              <a:spcBef>
                <a:spcPts val="0"/>
              </a:spcBef>
              <a:spcAft>
                <a:spcPts val="0"/>
              </a:spcAft>
            </a:pPr>
            <a:r>
              <a:rPr lang="en-GB" sz="700" b="1">
                <a:effectLst/>
                <a:latin typeface="Arial" panose="020B0604020202020204" pitchFamily="34" charset="0"/>
                <a:ea typeface="Aptos" panose="020B0004020202020204" pitchFamily="34" charset="0"/>
                <a:cs typeface="Arial" panose="020B0604020202020204" pitchFamily="34" charset="0"/>
              </a:rPr>
              <a:t>Critical Personal Reflection and Mindfulness</a:t>
            </a:r>
          </a:p>
          <a:p>
            <a:pPr marL="0" marR="0" algn="just">
              <a:spcBef>
                <a:spcPts val="0"/>
              </a:spcBef>
              <a:spcAft>
                <a:spcPts val="0"/>
              </a:spcAft>
            </a:pPr>
            <a:r>
              <a:rPr lang="en-GB" sz="700">
                <a:effectLst/>
                <a:latin typeface="Arial" panose="020B0604020202020204" pitchFamily="34" charset="0"/>
                <a:ea typeface="Aptos" panose="020B0004020202020204" pitchFamily="34" charset="0"/>
                <a:cs typeface="Arial" panose="020B0604020202020204" pitchFamily="34" charset="0"/>
              </a:rPr>
              <a:t>My realistic challenge is to deal with the overlapping deadlines on assignments. I can become distracted by things that haven't been completed, particularly when I compare my work with others in the class. This reaction may cause the workload to seem larger and decrease concentration. Looking back, I should make sure to accept my own initial instincts, but also make decisions on priorities by considering deadlines and the amount of work involved.</a:t>
            </a:r>
          </a:p>
          <a:p>
            <a:pPr marL="0" marR="0" algn="just">
              <a:spcBef>
                <a:spcPts val="0"/>
              </a:spcBef>
              <a:spcAft>
                <a:spcPts val="0"/>
              </a:spcAft>
            </a:pPr>
            <a:r>
              <a:rPr lang="en-GB" sz="700">
                <a:effectLst/>
                <a:latin typeface="Arial" panose="020B0604020202020204" pitchFamily="34" charset="0"/>
                <a:ea typeface="Aptos" panose="020B0004020202020204" pitchFamily="34" charset="0"/>
                <a:cs typeface="Arial" panose="020B0604020202020204" pitchFamily="34" charset="0"/>
              </a:rPr>
              <a:t>Our mindfulness lessons talk about being mindful, which is paying attention to the here and now without judgement. It may be helpful for me to take a few moments to breathe and pause before responding to worry. As a result, I could go back to a particular task. Some measures of stress and anxiety were shown to decrease following online mindfulness programs, as compared to inactive controls, in </a:t>
            </a:r>
            <a:r>
              <a:rPr lang="en-GB" sz="700" err="1">
                <a:effectLst/>
                <a:latin typeface="Arial" panose="020B0604020202020204" pitchFamily="34" charset="0"/>
                <a:ea typeface="Aptos" panose="020B0004020202020204" pitchFamily="34" charset="0"/>
                <a:cs typeface="Arial" panose="020B0604020202020204" pitchFamily="34" charset="0"/>
              </a:rPr>
              <a:t>Alrashdi</a:t>
            </a:r>
            <a:r>
              <a:rPr lang="en-GB" sz="700">
                <a:effectLst/>
                <a:latin typeface="Arial" panose="020B0604020202020204" pitchFamily="34" charset="0"/>
                <a:ea typeface="Aptos" panose="020B0004020202020204" pitchFamily="34" charset="0"/>
                <a:cs typeface="Arial" panose="020B0604020202020204" pitchFamily="34" charset="0"/>
              </a:rPr>
              <a:t> et al. (2024). But results were less clear with active comparisons and numerous studies were limited. Planning, rest or professional support are not provided by mindfulness; they may be relevant to attention and self-regulation.</a:t>
            </a:r>
          </a:p>
          <a:p>
            <a:pPr marL="0" marR="0" algn="just">
              <a:spcBef>
                <a:spcPts val="0"/>
              </a:spcBef>
              <a:spcAft>
                <a:spcPts val="0"/>
              </a:spcAft>
            </a:pPr>
            <a:r>
              <a:rPr lang="en-GB" sz="700">
                <a:effectLst/>
                <a:latin typeface="Arial" panose="020B0604020202020204" pitchFamily="34" charset="0"/>
                <a:ea typeface="Aptos" panose="020B0004020202020204" pitchFamily="34" charset="0"/>
                <a:cs typeface="Arial" panose="020B0604020202020204" pitchFamily="34" charset="0"/>
              </a:rPr>
              <a:t>My suggested skills log would include the date, the trigger, the emotion, my response and one thing learnt. One example of an entry could be a description of anxiety before opening feedback, followed by a set of breathing exercises, reading the comments and identifying one improvement. It is not a statement that it has occurred; it's an example of what I can record. I would check the log once a week and search for tangible changes such as going to sleep earlier or communicating more calmly. Self-reporting can be skewed; I need to assess progress by my behaviour and not my mood. Such behaviours may also contribute to positive work relationships and teamwork.</a:t>
            </a:r>
          </a:p>
        </p:txBody>
      </p:sp>
      <p:sp>
        <p:nvSpPr>
          <p:cNvPr id="12" name="TextBox 11">
            <a:extLst>
              <a:ext uri="{FF2B5EF4-FFF2-40B4-BE49-F238E27FC236}">
                <a16:creationId xmlns:a16="http://schemas.microsoft.com/office/drawing/2014/main" id="{D6E8308E-85C2-E0A1-1687-0EC83322E1E6}"/>
              </a:ext>
            </a:extLst>
          </p:cNvPr>
          <p:cNvSpPr txBox="1"/>
          <p:nvPr/>
        </p:nvSpPr>
        <p:spPr>
          <a:xfrm>
            <a:off x="-1" y="8059239"/>
            <a:ext cx="6857999" cy="630942"/>
          </a:xfrm>
          <a:prstGeom prst="rect">
            <a:avLst/>
          </a:prstGeom>
          <a:noFill/>
        </p:spPr>
        <p:txBody>
          <a:bodyPr wrap="square">
            <a:spAutoFit/>
          </a:bodyPr>
          <a:lstStyle/>
          <a:p>
            <a:pPr marL="0" marR="0" algn="just">
              <a:spcBef>
                <a:spcPts val="0"/>
              </a:spcBef>
              <a:spcAft>
                <a:spcPts val="0"/>
              </a:spcAft>
            </a:pPr>
            <a:r>
              <a:rPr lang="en-GB" sz="700" b="1">
                <a:effectLst/>
                <a:latin typeface="Arial" panose="020B0604020202020204" pitchFamily="34" charset="0"/>
                <a:ea typeface="Aptos" panose="020B0004020202020204" pitchFamily="34" charset="0"/>
                <a:cs typeface="Arial" panose="020B0604020202020204" pitchFamily="34" charset="0"/>
              </a:rPr>
              <a:t>Conclusion</a:t>
            </a:r>
            <a:endParaRPr lang="en-GB" sz="700">
              <a:effectLst/>
              <a:latin typeface="Arial" panose="020B0604020202020204" pitchFamily="34" charset="0"/>
              <a:ea typeface="Aptos" panose="020B0004020202020204" pitchFamily="34" charset="0"/>
              <a:cs typeface="Arial" panose="020B0604020202020204" pitchFamily="34" charset="0"/>
            </a:endParaRPr>
          </a:p>
          <a:p>
            <a:pPr marL="0" marR="0" algn="just">
              <a:spcBef>
                <a:spcPts val="0"/>
              </a:spcBef>
              <a:spcAft>
                <a:spcPts val="0"/>
              </a:spcAft>
            </a:pPr>
            <a:r>
              <a:rPr lang="en-GB" sz="700">
                <a:effectLst/>
                <a:latin typeface="Arial" panose="020B0604020202020204" pitchFamily="34" charset="0"/>
                <a:ea typeface="Aptos" panose="020B0004020202020204" pitchFamily="34" charset="0"/>
                <a:cs typeface="Arial" panose="020B0604020202020204" pitchFamily="34" charset="0"/>
              </a:rPr>
              <a:t>EI can help students recognise feelings, make thoughtful decisions and respond to academic challenges. The ability model explains how emotions can guide reasoning, while Goleman's approach highlights everyday relationships and self-management. Mindfulness adds a useful pause, although evidence and practical circumstances limit what it can achieve. Combining emotional awareness, realistic goals, reflection and appropriate support offers a balanced way to strengthen learning and prepare for work and future professional responsibilities.</a:t>
            </a:r>
          </a:p>
        </p:txBody>
      </p:sp>
      <p:sp>
        <p:nvSpPr>
          <p:cNvPr id="13" name="TextBox 12">
            <a:extLst>
              <a:ext uri="{FF2B5EF4-FFF2-40B4-BE49-F238E27FC236}">
                <a16:creationId xmlns:a16="http://schemas.microsoft.com/office/drawing/2014/main" id="{394A5D2E-0110-8C3B-6149-12D4C37C469A}"/>
              </a:ext>
            </a:extLst>
          </p:cNvPr>
          <p:cNvSpPr txBox="1"/>
          <p:nvPr/>
        </p:nvSpPr>
        <p:spPr>
          <a:xfrm>
            <a:off x="1" y="8851522"/>
            <a:ext cx="6857999" cy="1061829"/>
          </a:xfrm>
          <a:prstGeom prst="rect">
            <a:avLst/>
          </a:prstGeom>
          <a:solidFill>
            <a:srgbClr val="002060"/>
          </a:solidFill>
        </p:spPr>
        <p:txBody>
          <a:bodyPr wrap="square">
            <a:spAutoFit/>
          </a:bodyPr>
          <a:lstStyle/>
          <a:p>
            <a:pPr marL="0" marR="0" algn="just">
              <a:spcBef>
                <a:spcPts val="0"/>
              </a:spcBef>
              <a:spcAft>
                <a:spcPts val="0"/>
              </a:spcAft>
            </a:pPr>
            <a:r>
              <a:rPr lang="en-GB" sz="700" b="1">
                <a:solidFill>
                  <a:schemeClr val="bg1"/>
                </a:solidFill>
                <a:effectLst/>
                <a:latin typeface="Arial" panose="020B0604020202020204" pitchFamily="34" charset="0"/>
                <a:ea typeface="Aptos" panose="020B0004020202020204" pitchFamily="34" charset="0"/>
                <a:cs typeface="Arial" panose="020B0604020202020204" pitchFamily="34" charset="0"/>
              </a:rPr>
              <a:t>Harvard Reference List</a:t>
            </a:r>
            <a:endParaRPr lang="en-GB" sz="700">
              <a:solidFill>
                <a:schemeClr val="bg1"/>
              </a:solidFill>
              <a:effectLst/>
              <a:latin typeface="Arial" panose="020B0604020202020204" pitchFamily="34" charset="0"/>
              <a:ea typeface="Aptos" panose="020B0004020202020204" pitchFamily="34" charset="0"/>
              <a:cs typeface="Arial" panose="020B0604020202020204" pitchFamily="34" charset="0"/>
            </a:endParaRPr>
          </a:p>
          <a:p>
            <a:pPr marL="0" marR="0" algn="just">
              <a:spcBef>
                <a:spcPts val="0"/>
              </a:spcBef>
              <a:spcAft>
                <a:spcPts val="0"/>
              </a:spcAft>
            </a:pPr>
            <a:r>
              <a:rPr lang="en-GB" sz="700" err="1">
                <a:solidFill>
                  <a:schemeClr val="bg1"/>
                </a:solidFill>
                <a:effectLst/>
                <a:latin typeface="Arial" panose="020B0604020202020204" pitchFamily="34" charset="0"/>
                <a:ea typeface="Aptos" panose="020B0004020202020204" pitchFamily="34" charset="0"/>
                <a:cs typeface="Arial" panose="020B0604020202020204" pitchFamily="34" charset="0"/>
              </a:rPr>
              <a:t>Alrashdi</a:t>
            </a:r>
            <a:r>
              <a:rPr lang="en-GB" sz="700">
                <a:solidFill>
                  <a:schemeClr val="bg1"/>
                </a:solidFill>
                <a:effectLst/>
                <a:latin typeface="Arial" panose="020B0604020202020204" pitchFamily="34" charset="0"/>
                <a:ea typeface="Aptos" panose="020B0004020202020204" pitchFamily="34" charset="0"/>
                <a:cs typeface="Arial" panose="020B0604020202020204" pitchFamily="34" charset="0"/>
              </a:rPr>
              <a:t>, D.H., Chen, K.K., Meyer, C. and Gould, R.L. (2024) 'A systematic review and meta-analysis of online mindfulness-based interventions for university students: An examination of psychological distress and well-being, and attrition rates', </a:t>
            </a:r>
            <a:r>
              <a:rPr lang="en-GB" sz="700" i="1">
                <a:solidFill>
                  <a:schemeClr val="bg1"/>
                </a:solidFill>
                <a:effectLst/>
                <a:latin typeface="Arial" panose="020B0604020202020204" pitchFamily="34" charset="0"/>
                <a:ea typeface="Aptos" panose="020B0004020202020204" pitchFamily="34" charset="0"/>
                <a:cs typeface="Arial" panose="020B0604020202020204" pitchFamily="34" charset="0"/>
              </a:rPr>
              <a:t>Journal of Technology in </a:t>
            </a:r>
            <a:r>
              <a:rPr lang="en-GB" sz="700" i="1" err="1">
                <a:solidFill>
                  <a:schemeClr val="bg1"/>
                </a:solidFill>
                <a:effectLst/>
                <a:latin typeface="Arial" panose="020B0604020202020204" pitchFamily="34" charset="0"/>
                <a:ea typeface="Aptos" panose="020B0004020202020204" pitchFamily="34" charset="0"/>
                <a:cs typeface="Arial" panose="020B0604020202020204" pitchFamily="34" charset="0"/>
              </a:rPr>
              <a:t>Behavioral</a:t>
            </a:r>
            <a:r>
              <a:rPr lang="en-GB" sz="700" i="1">
                <a:solidFill>
                  <a:schemeClr val="bg1"/>
                </a:solidFill>
                <a:effectLst/>
                <a:latin typeface="Arial" panose="020B0604020202020204" pitchFamily="34" charset="0"/>
                <a:ea typeface="Aptos" panose="020B0004020202020204" pitchFamily="34" charset="0"/>
                <a:cs typeface="Arial" panose="020B0604020202020204" pitchFamily="34" charset="0"/>
              </a:rPr>
              <a:t> Science</a:t>
            </a:r>
            <a:r>
              <a:rPr lang="en-GB" sz="700">
                <a:solidFill>
                  <a:schemeClr val="bg1"/>
                </a:solidFill>
                <a:effectLst/>
                <a:latin typeface="Arial" panose="020B0604020202020204" pitchFamily="34" charset="0"/>
                <a:ea typeface="Aptos" panose="020B0004020202020204" pitchFamily="34" charset="0"/>
                <a:cs typeface="Arial" panose="020B0604020202020204" pitchFamily="34" charset="0"/>
              </a:rPr>
              <a:t>, 9, pp. 211–223. Available at: </a:t>
            </a:r>
            <a:r>
              <a:rPr lang="en-GB" sz="700" u="sng">
                <a:solidFill>
                  <a:schemeClr val="bg1"/>
                </a:solidFill>
                <a:effectLst/>
                <a:latin typeface="Arial" panose="020B0604020202020204" pitchFamily="34" charset="0"/>
                <a:ea typeface="Aptos" panose="020B00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https://doi.org/10.1007/s41347-023-00321-6</a:t>
            </a:r>
            <a:endParaRPr lang="en-GB" sz="700">
              <a:solidFill>
                <a:schemeClr val="bg1"/>
              </a:solidFill>
              <a:effectLst/>
              <a:latin typeface="Arial" panose="020B0604020202020204" pitchFamily="34" charset="0"/>
              <a:ea typeface="Aptos" panose="020B0004020202020204" pitchFamily="34" charset="0"/>
              <a:cs typeface="Arial" panose="020B0604020202020204" pitchFamily="34" charset="0"/>
            </a:endParaRPr>
          </a:p>
          <a:p>
            <a:pPr marL="0" marR="0" algn="just">
              <a:spcBef>
                <a:spcPts val="0"/>
              </a:spcBef>
              <a:spcAft>
                <a:spcPts val="0"/>
              </a:spcAft>
            </a:pPr>
            <a:r>
              <a:rPr lang="en-GB" sz="700">
                <a:solidFill>
                  <a:schemeClr val="bg1"/>
                </a:solidFill>
                <a:effectLst/>
                <a:latin typeface="Arial" panose="020B0604020202020204" pitchFamily="34" charset="0"/>
                <a:ea typeface="Aptos" panose="020B0004020202020204" pitchFamily="34" charset="0"/>
                <a:cs typeface="Arial" panose="020B0604020202020204" pitchFamily="34" charset="0"/>
              </a:rPr>
              <a:t>Goleman, D. (1998) </a:t>
            </a:r>
            <a:r>
              <a:rPr lang="en-GB" sz="700" i="1">
                <a:solidFill>
                  <a:schemeClr val="bg1"/>
                </a:solidFill>
                <a:effectLst/>
                <a:latin typeface="Arial" panose="020B0604020202020204" pitchFamily="34" charset="0"/>
                <a:ea typeface="Aptos" panose="020B0004020202020204" pitchFamily="34" charset="0"/>
                <a:cs typeface="Arial" panose="020B0604020202020204" pitchFamily="34" charset="0"/>
              </a:rPr>
              <a:t>Working with Emotional Intelligence</a:t>
            </a:r>
            <a:r>
              <a:rPr lang="en-GB" sz="700">
                <a:solidFill>
                  <a:schemeClr val="bg1"/>
                </a:solidFill>
                <a:effectLst/>
                <a:latin typeface="Arial" panose="020B0604020202020204" pitchFamily="34" charset="0"/>
                <a:ea typeface="Aptos" panose="020B0004020202020204" pitchFamily="34" charset="0"/>
                <a:cs typeface="Arial" panose="020B0604020202020204" pitchFamily="34" charset="0"/>
              </a:rPr>
              <a:t>. London: Bloomsbury.</a:t>
            </a:r>
          </a:p>
          <a:p>
            <a:pPr marL="0" marR="0" algn="just">
              <a:spcBef>
                <a:spcPts val="0"/>
              </a:spcBef>
              <a:spcAft>
                <a:spcPts val="0"/>
              </a:spcAft>
            </a:pPr>
            <a:r>
              <a:rPr lang="en-GB" sz="700" err="1">
                <a:solidFill>
                  <a:schemeClr val="bg1"/>
                </a:solidFill>
                <a:effectLst/>
                <a:latin typeface="Arial" panose="020B0604020202020204" pitchFamily="34" charset="0"/>
                <a:ea typeface="Aptos" panose="020B0004020202020204" pitchFamily="34" charset="0"/>
                <a:cs typeface="Arial" panose="020B0604020202020204" pitchFamily="34" charset="0"/>
              </a:rPr>
              <a:t>MacCann</a:t>
            </a:r>
            <a:r>
              <a:rPr lang="en-GB" sz="700">
                <a:solidFill>
                  <a:schemeClr val="bg1"/>
                </a:solidFill>
                <a:effectLst/>
                <a:latin typeface="Arial" panose="020B0604020202020204" pitchFamily="34" charset="0"/>
                <a:ea typeface="Aptos" panose="020B0004020202020204" pitchFamily="34" charset="0"/>
                <a:cs typeface="Arial" panose="020B0604020202020204" pitchFamily="34" charset="0"/>
              </a:rPr>
              <a:t>, C., Jiang, Y., Brown, L.E.R., Double, K.S., </a:t>
            </a:r>
            <a:r>
              <a:rPr lang="en-GB" sz="700" err="1">
                <a:solidFill>
                  <a:schemeClr val="bg1"/>
                </a:solidFill>
                <a:effectLst/>
                <a:latin typeface="Arial" panose="020B0604020202020204" pitchFamily="34" charset="0"/>
                <a:ea typeface="Aptos" panose="020B0004020202020204" pitchFamily="34" charset="0"/>
                <a:cs typeface="Arial" panose="020B0604020202020204" pitchFamily="34" charset="0"/>
              </a:rPr>
              <a:t>Bucich</a:t>
            </a:r>
            <a:r>
              <a:rPr lang="en-GB" sz="700">
                <a:solidFill>
                  <a:schemeClr val="bg1"/>
                </a:solidFill>
                <a:effectLst/>
                <a:latin typeface="Arial" panose="020B0604020202020204" pitchFamily="34" charset="0"/>
                <a:ea typeface="Aptos" panose="020B0004020202020204" pitchFamily="34" charset="0"/>
                <a:cs typeface="Arial" panose="020B0604020202020204" pitchFamily="34" charset="0"/>
              </a:rPr>
              <a:t>, M. and </a:t>
            </a:r>
            <a:r>
              <a:rPr lang="en-GB" sz="700" err="1">
                <a:solidFill>
                  <a:schemeClr val="bg1"/>
                </a:solidFill>
                <a:effectLst/>
                <a:latin typeface="Arial" panose="020B0604020202020204" pitchFamily="34" charset="0"/>
                <a:ea typeface="Aptos" panose="020B0004020202020204" pitchFamily="34" charset="0"/>
                <a:cs typeface="Arial" panose="020B0604020202020204" pitchFamily="34" charset="0"/>
              </a:rPr>
              <a:t>Minbashian</a:t>
            </a:r>
            <a:r>
              <a:rPr lang="en-GB" sz="700">
                <a:solidFill>
                  <a:schemeClr val="bg1"/>
                </a:solidFill>
                <a:effectLst/>
                <a:latin typeface="Arial" panose="020B0604020202020204" pitchFamily="34" charset="0"/>
                <a:ea typeface="Aptos" panose="020B0004020202020204" pitchFamily="34" charset="0"/>
                <a:cs typeface="Arial" panose="020B0604020202020204" pitchFamily="34" charset="0"/>
              </a:rPr>
              <a:t>, A. (2020) 'Emotional intelligence predicts academic performance: A meta-analysis', </a:t>
            </a:r>
            <a:r>
              <a:rPr lang="en-GB" sz="700" i="1">
                <a:solidFill>
                  <a:schemeClr val="bg1"/>
                </a:solidFill>
                <a:effectLst/>
                <a:latin typeface="Arial" panose="020B0604020202020204" pitchFamily="34" charset="0"/>
                <a:ea typeface="Aptos" panose="020B0004020202020204" pitchFamily="34" charset="0"/>
                <a:cs typeface="Arial" panose="020B0604020202020204" pitchFamily="34" charset="0"/>
              </a:rPr>
              <a:t>Psychological Bulletin</a:t>
            </a:r>
            <a:r>
              <a:rPr lang="en-GB" sz="700">
                <a:solidFill>
                  <a:schemeClr val="bg1"/>
                </a:solidFill>
                <a:effectLst/>
                <a:latin typeface="Arial" panose="020B0604020202020204" pitchFamily="34" charset="0"/>
                <a:ea typeface="Aptos" panose="020B0004020202020204" pitchFamily="34" charset="0"/>
                <a:cs typeface="Arial" panose="020B0604020202020204" pitchFamily="34" charset="0"/>
              </a:rPr>
              <a:t>, 146(2), pp. 150–186. Available at: </a:t>
            </a:r>
            <a:r>
              <a:rPr lang="en-GB" sz="700" u="sng">
                <a:solidFill>
                  <a:schemeClr val="bg1"/>
                </a:solidFill>
                <a:effectLst/>
                <a:latin typeface="Arial" panose="020B0604020202020204" pitchFamily="34" charset="0"/>
                <a:ea typeface="Aptos" panose="020B00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https://doi.org/10.1037/bul0000219</a:t>
            </a:r>
            <a:endParaRPr lang="en-GB" sz="700">
              <a:solidFill>
                <a:schemeClr val="bg1"/>
              </a:solidFill>
              <a:effectLst/>
              <a:latin typeface="Arial" panose="020B0604020202020204" pitchFamily="34" charset="0"/>
              <a:ea typeface="Aptos" panose="020B0004020202020204" pitchFamily="34" charset="0"/>
              <a:cs typeface="Arial" panose="020B0604020202020204" pitchFamily="34" charset="0"/>
            </a:endParaRPr>
          </a:p>
          <a:p>
            <a:pPr marL="0" marR="0" algn="just">
              <a:spcBef>
                <a:spcPts val="0"/>
              </a:spcBef>
              <a:spcAft>
                <a:spcPts val="0"/>
              </a:spcAft>
            </a:pPr>
            <a:r>
              <a:rPr lang="en-GB" sz="700">
                <a:solidFill>
                  <a:schemeClr val="bg1"/>
                </a:solidFill>
                <a:effectLst/>
                <a:latin typeface="Arial" panose="020B0604020202020204" pitchFamily="34" charset="0"/>
                <a:ea typeface="Aptos" panose="020B0004020202020204" pitchFamily="34" charset="0"/>
                <a:cs typeface="Arial" panose="020B0604020202020204" pitchFamily="34" charset="0"/>
              </a:rPr>
              <a:t>Mayer, J.D. and Salovey, P. (1997) 'What is emotional intelligence?', in Salovey, P. and </a:t>
            </a:r>
            <a:r>
              <a:rPr lang="en-GB" sz="700" err="1">
                <a:solidFill>
                  <a:schemeClr val="bg1"/>
                </a:solidFill>
                <a:effectLst/>
                <a:latin typeface="Arial" panose="020B0604020202020204" pitchFamily="34" charset="0"/>
                <a:ea typeface="Aptos" panose="020B0004020202020204" pitchFamily="34" charset="0"/>
                <a:cs typeface="Arial" panose="020B0604020202020204" pitchFamily="34" charset="0"/>
              </a:rPr>
              <a:t>Sluyter</a:t>
            </a:r>
            <a:r>
              <a:rPr lang="en-GB" sz="700">
                <a:solidFill>
                  <a:schemeClr val="bg1"/>
                </a:solidFill>
                <a:effectLst/>
                <a:latin typeface="Arial" panose="020B0604020202020204" pitchFamily="34" charset="0"/>
                <a:ea typeface="Aptos" panose="020B0004020202020204" pitchFamily="34" charset="0"/>
                <a:cs typeface="Arial" panose="020B0604020202020204" pitchFamily="34" charset="0"/>
              </a:rPr>
              <a:t>, D.J. (eds.) </a:t>
            </a:r>
            <a:r>
              <a:rPr lang="en-GB" sz="700" i="1">
                <a:solidFill>
                  <a:schemeClr val="bg1"/>
                </a:solidFill>
                <a:effectLst/>
                <a:latin typeface="Arial" panose="020B0604020202020204" pitchFamily="34" charset="0"/>
                <a:ea typeface="Aptos" panose="020B0004020202020204" pitchFamily="34" charset="0"/>
                <a:cs typeface="Arial" panose="020B0604020202020204" pitchFamily="34" charset="0"/>
              </a:rPr>
              <a:t>Emotional Development and Emotional Intelligence: Educational Implications</a:t>
            </a:r>
            <a:r>
              <a:rPr lang="en-GB" sz="700">
                <a:solidFill>
                  <a:schemeClr val="bg1"/>
                </a:solidFill>
                <a:effectLst/>
                <a:latin typeface="Arial" panose="020B0604020202020204" pitchFamily="34" charset="0"/>
                <a:ea typeface="Aptos" panose="020B0004020202020204" pitchFamily="34" charset="0"/>
                <a:cs typeface="Arial" panose="020B0604020202020204" pitchFamily="34" charset="0"/>
              </a:rPr>
              <a:t>. New York: Basic Books, pp. 3–31.</a:t>
            </a:r>
          </a:p>
        </p:txBody>
      </p:sp>
      <p:pic>
        <p:nvPicPr>
          <p:cNvPr id="17" name="Picture 16">
            <a:extLst>
              <a:ext uri="{FF2B5EF4-FFF2-40B4-BE49-F238E27FC236}">
                <a16:creationId xmlns:a16="http://schemas.microsoft.com/office/drawing/2014/main" id="{1EBCB7B9-21D9-5272-AC62-ADFE0DF9E26F}"/>
              </a:ext>
            </a:extLst>
          </p:cNvPr>
          <p:cNvPicPr>
            <a:picLocks noChangeAspect="1"/>
          </p:cNvPicPr>
          <p:nvPr/>
        </p:nvPicPr>
        <p:blipFill>
          <a:blip r:embed="rId4">
            <a:extLst>
              <a:ext uri="{28A0092B-C50C-407E-A947-70E740481C1C}">
                <a14:useLocalDpi xmlns:a14="http://schemas.microsoft.com/office/drawing/2010/main" val="0"/>
              </a:ext>
            </a:extLst>
          </a:blip>
          <a:srcRect t="7309"/>
          <a:stretch/>
        </p:blipFill>
        <p:spPr>
          <a:xfrm>
            <a:off x="2375479" y="2037170"/>
            <a:ext cx="2107041" cy="1549718"/>
          </a:xfrm>
          <a:prstGeom prst="rect">
            <a:avLst/>
          </a:prstGeom>
        </p:spPr>
      </p:pic>
      <p:pic>
        <p:nvPicPr>
          <p:cNvPr id="21" name="Picture 20">
            <a:extLst>
              <a:ext uri="{FF2B5EF4-FFF2-40B4-BE49-F238E27FC236}">
                <a16:creationId xmlns:a16="http://schemas.microsoft.com/office/drawing/2014/main" id="{94CCA1E3-0D97-6C68-29E2-2002AB9A0FDD}"/>
              </a:ext>
            </a:extLst>
          </p:cNvPr>
          <p:cNvPicPr>
            <a:picLocks noChangeAspect="1"/>
          </p:cNvPicPr>
          <p:nvPr/>
        </p:nvPicPr>
        <p:blipFill>
          <a:blip r:embed="rId5">
            <a:extLst>
              <a:ext uri="{28A0092B-C50C-407E-A947-70E740481C1C}">
                <a14:useLocalDpi xmlns:a14="http://schemas.microsoft.com/office/drawing/2010/main" val="0"/>
              </a:ext>
            </a:extLst>
          </a:blip>
          <a:srcRect b="13827"/>
          <a:stretch/>
        </p:blipFill>
        <p:spPr>
          <a:xfrm>
            <a:off x="0" y="2114227"/>
            <a:ext cx="2196521" cy="1472659"/>
          </a:xfrm>
          <a:prstGeom prst="rect">
            <a:avLst/>
          </a:prstGeom>
        </p:spPr>
      </p:pic>
      <p:pic>
        <p:nvPicPr>
          <p:cNvPr id="23" name="Picture 22">
            <a:extLst>
              <a:ext uri="{FF2B5EF4-FFF2-40B4-BE49-F238E27FC236}">
                <a16:creationId xmlns:a16="http://schemas.microsoft.com/office/drawing/2014/main" id="{594EF151-13AC-78DD-0A44-9F5381931B48}"/>
              </a:ext>
            </a:extLst>
          </p:cNvPr>
          <p:cNvPicPr>
            <a:picLocks noChangeAspect="1"/>
          </p:cNvPicPr>
          <p:nvPr/>
        </p:nvPicPr>
        <p:blipFill>
          <a:blip r:embed="rId6">
            <a:extLst>
              <a:ext uri="{28A0092B-C50C-407E-A947-70E740481C1C}">
                <a14:useLocalDpi xmlns:a14="http://schemas.microsoft.com/office/drawing/2010/main" val="0"/>
              </a:ext>
            </a:extLst>
          </a:blip>
          <a:srcRect b="14234"/>
          <a:stretch/>
        </p:blipFill>
        <p:spPr>
          <a:xfrm>
            <a:off x="4661478" y="2114226"/>
            <a:ext cx="2196520" cy="1466282"/>
          </a:xfrm>
          <a:prstGeom prst="rect">
            <a:avLst/>
          </a:prstGeom>
        </p:spPr>
      </p:pic>
    </p:spTree>
    <p:extLst>
      <p:ext uri="{BB962C8B-B14F-4D97-AF65-F5344CB8AC3E}">
        <p14:creationId xmlns:p14="http://schemas.microsoft.com/office/powerpoint/2010/main" val="97861107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A4 Paper (210x297 mm)</PresentationFormat>
  <Slides>1</Slides>
  <Notes>0</Notes>
  <HiddenSlides>1</HiddenSlide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Emotional Intelligence Academic Success and Mindful Learning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1</cp:revision>
  <dcterms:created xsi:type="dcterms:W3CDTF">2026-10-11T14:09:55Z</dcterms:created>
  <dcterms:modified xsi:type="dcterms:W3CDTF">2026-10-12T10:23:46Z</dcterms:modified>
</cp:coreProperties>
</file>