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12192000"/>
  <p:embeddedFontLst>
    <p:embeddedFont>
      <p:font typeface="Calibri" panose="020F0502020204030204" pitchFamily="34" charset="0"/>
      <p:regular r:id="rId23"/>
      <p:bold r:id="rId24"/>
      <p:italic r:id="rId25"/>
      <p:boldItalic r:id="rId26"/>
    </p:embeddedFont>
    <p:embeddedFont>
      <p:font typeface="Raleway" pitchFamily="2" charset="0"/>
      <p:regular r:id="rId27"/>
      <p:bold r:id="rId28"/>
    </p:embeddedFont>
    <p:embeddedFont>
      <p:font typeface="Roboto" panose="02000000000000000000" pitchFamily="2" charset="0"/>
      <p:regular r:id="rId29"/>
      <p:bold r:id="rId30"/>
      <p:italic r:id="rId31"/>
      <p:boldItalic r:id="rId32"/>
    </p:embeddedFont>
    <p:embeddedFont>
      <p:font typeface="Roboto Bold" panose="02000000000000000000" charset="0"/>
      <p:regular r:id="rId33"/>
    </p:embeddedFont>
  </p:embeddedFontLst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548" autoAdjust="0"/>
    <p:restoredTop sz="94610"/>
  </p:normalViewPr>
  <p:slideViewPr>
    <p:cSldViewPr snapToGrid="0" snapToObjects="1">
      <p:cViewPr varScale="1">
        <p:scale>
          <a:sx n="94" d="100"/>
          <a:sy n="94" d="100"/>
        </p:scale>
        <p:origin x="110" y="1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font" Target="fonts/font3.fntdata"/><Relationship Id="rId33" Type="http://schemas.openxmlformats.org/officeDocument/2006/relationships/font" Target="fonts/font11.fntdata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2.fntdata"/><Relationship Id="rId32" Type="http://schemas.openxmlformats.org/officeDocument/2006/relationships/font" Target="fonts/font10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1.fntdata"/><Relationship Id="rId28" Type="http://schemas.openxmlformats.org/officeDocument/2006/relationships/font" Target="fonts/font6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9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font" Target="fonts/font5.fntdata"/><Relationship Id="rId30" Type="http://schemas.openxmlformats.org/officeDocument/2006/relationships/font" Target="fonts/font8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bub Mahi" userId="27c6e608b54c3683" providerId="LiveId" clId="{E55D702C-6F0E-4662-ABD8-9F2603B2D265}"/>
    <pc:docChg chg="undo custSel modSld">
      <pc:chgData name="Mahbub Mahi" userId="27c6e608b54c3683" providerId="LiveId" clId="{E55D702C-6F0E-4662-ABD8-9F2603B2D265}" dt="2026-10-07T14:01:04.414" v="803" actId="113"/>
      <pc:docMkLst>
        <pc:docMk/>
      </pc:docMkLst>
      <pc:sldChg chg="modSp mod">
        <pc:chgData name="Mahbub Mahi" userId="27c6e608b54c3683" providerId="LiveId" clId="{E55D702C-6F0E-4662-ABD8-9F2603B2D265}" dt="2026-10-07T14:01:04.414" v="803" actId="113"/>
        <pc:sldMkLst>
          <pc:docMk/>
          <pc:sldMk cId="0" sldId="256"/>
        </pc:sldMkLst>
        <pc:spChg chg="mod">
          <ac:chgData name="Mahbub Mahi" userId="27c6e608b54c3683" providerId="LiveId" clId="{E55D702C-6F0E-4662-ABD8-9F2603B2D265}" dt="2026-10-07T14:01:04.414" v="803" actId="113"/>
          <ac:spMkLst>
            <pc:docMk/>
            <pc:sldMk cId="0" sldId="256"/>
            <ac:spMk id="4" creationId="{00000000-0000-0000-0000-000000000000}"/>
          </ac:spMkLst>
        </pc:spChg>
      </pc:sldChg>
      <pc:sldChg chg="modSp mod">
        <pc:chgData name="Mahbub Mahi" userId="27c6e608b54c3683" providerId="LiveId" clId="{E55D702C-6F0E-4662-ABD8-9F2603B2D265}" dt="2026-10-06T11:51:16.461" v="8" actId="403"/>
        <pc:sldMkLst>
          <pc:docMk/>
          <pc:sldMk cId="0" sldId="258"/>
        </pc:sldMkLst>
        <pc:spChg chg="mod">
          <ac:chgData name="Mahbub Mahi" userId="27c6e608b54c3683" providerId="LiveId" clId="{E55D702C-6F0E-4662-ABD8-9F2603B2D265}" dt="2026-10-06T11:51:16.461" v="8" actId="403"/>
          <ac:spMkLst>
            <pc:docMk/>
            <pc:sldMk cId="0" sldId="258"/>
            <ac:spMk id="2" creationId="{00000000-0000-0000-0000-000000000000}"/>
          </ac:spMkLst>
        </pc:spChg>
        <pc:spChg chg="mod">
          <ac:chgData name="Mahbub Mahi" userId="27c6e608b54c3683" providerId="LiveId" clId="{E55D702C-6F0E-4662-ABD8-9F2603B2D265}" dt="2026-10-06T11:50:54.657" v="5" actId="403"/>
          <ac:spMkLst>
            <pc:docMk/>
            <pc:sldMk cId="0" sldId="258"/>
            <ac:spMk id="3" creationId="{00000000-0000-0000-0000-000000000000}"/>
          </ac:spMkLst>
        </pc:spChg>
        <pc:picChg chg="mod">
          <ac:chgData name="Mahbub Mahi" userId="27c6e608b54c3683" providerId="LiveId" clId="{E55D702C-6F0E-4662-ABD8-9F2603B2D265}" dt="2026-10-06T11:50:30.210" v="1" actId="1076"/>
          <ac:picMkLst>
            <pc:docMk/>
            <pc:sldMk cId="0" sldId="258"/>
            <ac:picMk id="4" creationId="{00000000-0000-0000-0000-000000000000}"/>
          </ac:picMkLst>
        </pc:picChg>
      </pc:sldChg>
      <pc:sldChg chg="modSp mod">
        <pc:chgData name="Mahbub Mahi" userId="27c6e608b54c3683" providerId="LiveId" clId="{E55D702C-6F0E-4662-ABD8-9F2603B2D265}" dt="2026-10-06T12:39:16.476" v="565"/>
        <pc:sldMkLst>
          <pc:docMk/>
          <pc:sldMk cId="0" sldId="259"/>
        </pc:sldMkLst>
        <pc:spChg chg="mod">
          <ac:chgData name="Mahbub Mahi" userId="27c6e608b54c3683" providerId="LiveId" clId="{E55D702C-6F0E-4662-ABD8-9F2603B2D265}" dt="2026-10-06T12:39:16.476" v="565"/>
          <ac:spMkLst>
            <pc:docMk/>
            <pc:sldMk cId="0" sldId="259"/>
            <ac:spMk id="9" creationId="{00000000-0000-0000-0000-000000000000}"/>
          </ac:spMkLst>
        </pc:spChg>
      </pc:sldChg>
      <pc:sldChg chg="addSp modSp mod">
        <pc:chgData name="Mahbub Mahi" userId="27c6e608b54c3683" providerId="LiveId" clId="{E55D702C-6F0E-4662-ABD8-9F2603B2D265}" dt="2026-10-07T13:51:05.186" v="711" actId="20577"/>
        <pc:sldMkLst>
          <pc:docMk/>
          <pc:sldMk cId="0" sldId="263"/>
        </pc:sldMkLst>
        <pc:spChg chg="mod">
          <ac:chgData name="Mahbub Mahi" userId="27c6e608b54c3683" providerId="LiveId" clId="{E55D702C-6F0E-4662-ABD8-9F2603B2D265}" dt="2026-10-06T12:30:33.496" v="441" actId="1076"/>
          <ac:spMkLst>
            <pc:docMk/>
            <pc:sldMk cId="0" sldId="263"/>
            <ac:spMk id="5" creationId="{00000000-0000-0000-0000-000000000000}"/>
          </ac:spMkLst>
        </pc:spChg>
        <pc:spChg chg="add mod">
          <ac:chgData name="Mahbub Mahi" userId="27c6e608b54c3683" providerId="LiveId" clId="{E55D702C-6F0E-4662-ABD8-9F2603B2D265}" dt="2026-10-07T13:51:05.186" v="711" actId="20577"/>
          <ac:spMkLst>
            <pc:docMk/>
            <pc:sldMk cId="0" sldId="263"/>
            <ac:spMk id="6" creationId="{C08D3F05-566D-45FD-A866-2B9075EA2E8E}"/>
          </ac:spMkLst>
        </pc:spChg>
      </pc:sldChg>
      <pc:sldChg chg="addSp modSp mod">
        <pc:chgData name="Mahbub Mahi" userId="27c6e608b54c3683" providerId="LiveId" clId="{E55D702C-6F0E-4662-ABD8-9F2603B2D265}" dt="2026-10-06T12:02:03.734" v="70" actId="14100"/>
        <pc:sldMkLst>
          <pc:docMk/>
          <pc:sldMk cId="910759827" sldId="268"/>
        </pc:sldMkLst>
        <pc:spChg chg="mod">
          <ac:chgData name="Mahbub Mahi" userId="27c6e608b54c3683" providerId="LiveId" clId="{E55D702C-6F0E-4662-ABD8-9F2603B2D265}" dt="2026-10-06T12:02:03.734" v="70" actId="14100"/>
          <ac:spMkLst>
            <pc:docMk/>
            <pc:sldMk cId="910759827" sldId="268"/>
            <ac:spMk id="10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01:49.873" v="69" actId="403"/>
          <ac:spMkLst>
            <pc:docMk/>
            <pc:sldMk cId="910759827" sldId="268"/>
            <ac:spMk id="11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01:38.063" v="66" actId="403"/>
          <ac:spMkLst>
            <pc:docMk/>
            <pc:sldMk cId="910759827" sldId="268"/>
            <ac:spMk id="12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01:24.729" v="63" actId="1076"/>
          <ac:spMkLst>
            <pc:docMk/>
            <pc:sldMk cId="910759827" sldId="268"/>
            <ac:spMk id="13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01:18.411" v="62" actId="1076"/>
          <ac:spMkLst>
            <pc:docMk/>
            <pc:sldMk cId="910759827" sldId="268"/>
            <ac:spMk id="14" creationId="{00000000-0000-0000-0000-000000000000}"/>
          </ac:spMkLst>
        </pc:spChg>
        <pc:spChg chg="add mod">
          <ac:chgData name="Mahbub Mahi" userId="27c6e608b54c3683" providerId="LiveId" clId="{E55D702C-6F0E-4662-ABD8-9F2603B2D265}" dt="2026-10-06T12:00:10.511" v="51" actId="20577"/>
          <ac:spMkLst>
            <pc:docMk/>
            <pc:sldMk cId="910759827" sldId="268"/>
            <ac:spMk id="15" creationId="{1425E4A3-C1E4-468E-ABE2-56C992A7A4A4}"/>
          </ac:spMkLst>
        </pc:spChg>
      </pc:sldChg>
      <pc:sldChg chg="addSp delSp modSp mod">
        <pc:chgData name="Mahbub Mahi" userId="27c6e608b54c3683" providerId="LiveId" clId="{E55D702C-6F0E-4662-ABD8-9F2603B2D265}" dt="2026-10-06T12:42:44.034" v="588"/>
        <pc:sldMkLst>
          <pc:docMk/>
          <pc:sldMk cId="2179191283" sldId="269"/>
        </pc:sldMkLst>
        <pc:spChg chg="add mod">
          <ac:chgData name="Mahbub Mahi" userId="27c6e608b54c3683" providerId="LiveId" clId="{E55D702C-6F0E-4662-ABD8-9F2603B2D265}" dt="2026-10-06T12:42:41.713" v="586" actId="1076"/>
          <ac:spMkLst>
            <pc:docMk/>
            <pc:sldMk cId="2179191283" sldId="269"/>
            <ac:spMk id="11" creationId="{F8192E9F-A4DF-4236-B4B9-0777DB805463}"/>
          </ac:spMkLst>
        </pc:spChg>
        <pc:spChg chg="add del mod">
          <ac:chgData name="Mahbub Mahi" userId="27c6e608b54c3683" providerId="LiveId" clId="{E55D702C-6F0E-4662-ABD8-9F2603B2D265}" dt="2026-10-06T12:42:44.034" v="588"/>
          <ac:spMkLst>
            <pc:docMk/>
            <pc:sldMk cId="2179191283" sldId="269"/>
            <ac:spMk id="12" creationId="{044B2F8A-9178-4923-BABE-6003432ACD13}"/>
          </ac:spMkLst>
        </pc:spChg>
        <pc:picChg chg="mod">
          <ac:chgData name="Mahbub Mahi" userId="27c6e608b54c3683" providerId="LiveId" clId="{E55D702C-6F0E-4662-ABD8-9F2603B2D265}" dt="2026-10-06T12:42:39.270" v="583" actId="1076"/>
          <ac:picMkLst>
            <pc:docMk/>
            <pc:sldMk cId="2179191283" sldId="269"/>
            <ac:picMk id="3" creationId="{00000000-0000-0000-0000-000000000000}"/>
          </ac:picMkLst>
        </pc:picChg>
      </pc:sldChg>
      <pc:sldChg chg="addSp modSp mod">
        <pc:chgData name="Mahbub Mahi" userId="27c6e608b54c3683" providerId="LiveId" clId="{E55D702C-6F0E-4662-ABD8-9F2603B2D265}" dt="2026-10-07T13:54:55.392" v="780" actId="1076"/>
        <pc:sldMkLst>
          <pc:docMk/>
          <pc:sldMk cId="346378547" sldId="270"/>
        </pc:sldMkLst>
        <pc:spChg chg="add mod">
          <ac:chgData name="Mahbub Mahi" userId="27c6e608b54c3683" providerId="LiveId" clId="{E55D702C-6F0E-4662-ABD8-9F2603B2D265}" dt="2026-10-06T12:05:55.761" v="101" actId="21"/>
          <ac:spMkLst>
            <pc:docMk/>
            <pc:sldMk cId="346378547" sldId="270"/>
            <ac:spMk id="21" creationId="{7040A293-9002-41BF-A1E0-BEB7CE472440}"/>
          </ac:spMkLst>
        </pc:spChg>
        <pc:spChg chg="add mod">
          <ac:chgData name="Mahbub Mahi" userId="27c6e608b54c3683" providerId="LiveId" clId="{E55D702C-6F0E-4662-ABD8-9F2603B2D265}" dt="2026-10-07T13:54:55.392" v="780" actId="1076"/>
          <ac:spMkLst>
            <pc:docMk/>
            <pc:sldMk cId="346378547" sldId="270"/>
            <ac:spMk id="22" creationId="{AEFACADF-76C0-4436-8B9E-91A760E1B02E}"/>
          </ac:spMkLst>
        </pc:spChg>
      </pc:sldChg>
      <pc:sldChg chg="addSp delSp modSp mod">
        <pc:chgData name="Mahbub Mahi" userId="27c6e608b54c3683" providerId="LiveId" clId="{E55D702C-6F0E-4662-ABD8-9F2603B2D265}" dt="2026-10-07T13:57:15.521" v="795" actId="20577"/>
        <pc:sldMkLst>
          <pc:docMk/>
          <pc:sldMk cId="1432928953" sldId="271"/>
        </pc:sldMkLst>
        <pc:spChg chg="mod">
          <ac:chgData name="Mahbub Mahi" userId="27c6e608b54c3683" providerId="LiveId" clId="{E55D702C-6F0E-4662-ABD8-9F2603B2D265}" dt="2026-10-07T13:57:15.521" v="795" actId="20577"/>
          <ac:spMkLst>
            <pc:docMk/>
            <pc:sldMk cId="1432928953" sldId="271"/>
            <ac:spMk id="5" creationId="{00000000-0000-0000-0000-000000000000}"/>
          </ac:spMkLst>
        </pc:spChg>
        <pc:spChg chg="add del mod">
          <ac:chgData name="Mahbub Mahi" userId="27c6e608b54c3683" providerId="LiveId" clId="{E55D702C-6F0E-4662-ABD8-9F2603B2D265}" dt="2026-10-06T12:25:25.216" v="220"/>
          <ac:spMkLst>
            <pc:docMk/>
            <pc:sldMk cId="1432928953" sldId="271"/>
            <ac:spMk id="13" creationId="{711BE78D-6B6A-420E-A047-3B1078084198}"/>
          </ac:spMkLst>
        </pc:spChg>
        <pc:spChg chg="add mod">
          <ac:chgData name="Mahbub Mahi" userId="27c6e608b54c3683" providerId="LiveId" clId="{E55D702C-6F0E-4662-ABD8-9F2603B2D265}" dt="2026-10-06T12:28:02.655" v="298" actId="1076"/>
          <ac:spMkLst>
            <pc:docMk/>
            <pc:sldMk cId="1432928953" sldId="271"/>
            <ac:spMk id="14" creationId="{CB454A4E-5F0B-4353-BBE8-C85A7AB149AC}"/>
          </ac:spMkLst>
        </pc:spChg>
      </pc:sldChg>
      <pc:sldChg chg="addSp delSp modSp mod">
        <pc:chgData name="Mahbub Mahi" userId="27c6e608b54c3683" providerId="LiveId" clId="{E55D702C-6F0E-4662-ABD8-9F2603B2D265}" dt="2026-10-06T12:57:15.010" v="680" actId="313"/>
        <pc:sldMkLst>
          <pc:docMk/>
          <pc:sldMk cId="1450264746" sldId="273"/>
        </pc:sldMkLst>
        <pc:spChg chg="mod">
          <ac:chgData name="Mahbub Mahi" userId="27c6e608b54c3683" providerId="LiveId" clId="{E55D702C-6F0E-4662-ABD8-9F2603B2D265}" dt="2026-10-06T12:14:35.976" v="185" actId="403"/>
          <ac:spMkLst>
            <pc:docMk/>
            <pc:sldMk cId="1450264746" sldId="273"/>
            <ac:spMk id="3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0:05.656" v="132" actId="1076"/>
          <ac:spMkLst>
            <pc:docMk/>
            <pc:sldMk cId="1450264746" sldId="273"/>
            <ac:spMk id="5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0:13.086" v="133" actId="113"/>
          <ac:spMkLst>
            <pc:docMk/>
            <pc:sldMk cId="1450264746" sldId="273"/>
            <ac:spMk id="6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0:22.085" v="134" actId="1076"/>
          <ac:spMkLst>
            <pc:docMk/>
            <pc:sldMk cId="1450264746" sldId="273"/>
            <ac:spMk id="7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0:37.456" v="138" actId="1076"/>
          <ac:spMkLst>
            <pc:docMk/>
            <pc:sldMk cId="1450264746" sldId="273"/>
            <ac:spMk id="8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3:03.362" v="172" actId="27636"/>
          <ac:spMkLst>
            <pc:docMk/>
            <pc:sldMk cId="1450264746" sldId="273"/>
            <ac:spMk id="9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2:11.852" v="159" actId="1076"/>
          <ac:spMkLst>
            <pc:docMk/>
            <pc:sldMk cId="1450264746" sldId="273"/>
            <ac:spMk id="10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2:24.658" v="161" actId="1076"/>
          <ac:spMkLst>
            <pc:docMk/>
            <pc:sldMk cId="1450264746" sldId="273"/>
            <ac:spMk id="11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3:17.833" v="173" actId="20577"/>
          <ac:spMkLst>
            <pc:docMk/>
            <pc:sldMk cId="1450264746" sldId="273"/>
            <ac:spMk id="12" creationId="{00000000-0000-0000-0000-000000000000}"/>
          </ac:spMkLst>
        </pc:spChg>
        <pc:spChg chg="mod">
          <ac:chgData name="Mahbub Mahi" userId="27c6e608b54c3683" providerId="LiveId" clId="{E55D702C-6F0E-4662-ABD8-9F2603B2D265}" dt="2026-10-06T12:14:00.861" v="180" actId="403"/>
          <ac:spMkLst>
            <pc:docMk/>
            <pc:sldMk cId="1450264746" sldId="273"/>
            <ac:spMk id="13" creationId="{00000000-0000-0000-0000-000000000000}"/>
          </ac:spMkLst>
        </pc:spChg>
        <pc:spChg chg="add mod">
          <ac:chgData name="Mahbub Mahi" userId="27c6e608b54c3683" providerId="LiveId" clId="{E55D702C-6F0E-4662-ABD8-9F2603B2D265}" dt="2026-10-06T12:48:52.891" v="623" actId="14100"/>
          <ac:spMkLst>
            <pc:docMk/>
            <pc:sldMk cId="1450264746" sldId="273"/>
            <ac:spMk id="23" creationId="{78A2588A-583E-44E6-87B7-A54D590C7EF8}"/>
          </ac:spMkLst>
        </pc:spChg>
        <pc:spChg chg="add mod">
          <ac:chgData name="Mahbub Mahi" userId="27c6e608b54c3683" providerId="LiveId" clId="{E55D702C-6F0E-4662-ABD8-9F2603B2D265}" dt="2026-10-06T12:56:35.494" v="678" actId="1076"/>
          <ac:spMkLst>
            <pc:docMk/>
            <pc:sldMk cId="1450264746" sldId="273"/>
            <ac:spMk id="24" creationId="{CF2B7520-1BFD-4C36-AAA6-FCA3312E6A80}"/>
          </ac:spMkLst>
        </pc:spChg>
        <pc:spChg chg="add del mod">
          <ac:chgData name="Mahbub Mahi" userId="27c6e608b54c3683" providerId="LiveId" clId="{E55D702C-6F0E-4662-ABD8-9F2603B2D265}" dt="2026-10-06T12:48:22.338" v="619"/>
          <ac:spMkLst>
            <pc:docMk/>
            <pc:sldMk cId="1450264746" sldId="273"/>
            <ac:spMk id="25" creationId="{79FE1F09-EDDF-4521-99F1-178C37A4C245}"/>
          </ac:spMkLst>
        </pc:spChg>
        <pc:spChg chg="add mod">
          <ac:chgData name="Mahbub Mahi" userId="27c6e608b54c3683" providerId="LiveId" clId="{E55D702C-6F0E-4662-ABD8-9F2603B2D265}" dt="2026-10-06T12:48:34.175" v="621" actId="1076"/>
          <ac:spMkLst>
            <pc:docMk/>
            <pc:sldMk cId="1450264746" sldId="273"/>
            <ac:spMk id="26" creationId="{40A821C6-6A7A-4103-B81B-A7746962FBB9}"/>
          </ac:spMkLst>
        </pc:spChg>
        <pc:spChg chg="add del mod">
          <ac:chgData name="Mahbub Mahi" userId="27c6e608b54c3683" providerId="LiveId" clId="{E55D702C-6F0E-4662-ABD8-9F2603B2D265}" dt="2026-10-06T12:50:50.498" v="635"/>
          <ac:spMkLst>
            <pc:docMk/>
            <pc:sldMk cId="1450264746" sldId="273"/>
            <ac:spMk id="27" creationId="{687B9A13-360F-42CC-9C04-A956D9A58337}"/>
          </ac:spMkLst>
        </pc:spChg>
        <pc:spChg chg="add del mod">
          <ac:chgData name="Mahbub Mahi" userId="27c6e608b54c3683" providerId="LiveId" clId="{E55D702C-6F0E-4662-ABD8-9F2603B2D265}" dt="2026-10-06T12:50:50.498" v="633" actId="21"/>
          <ac:spMkLst>
            <pc:docMk/>
            <pc:sldMk cId="1450264746" sldId="273"/>
            <ac:spMk id="28" creationId="{21255443-1695-4961-BF61-2BB82ADF3BB3}"/>
          </ac:spMkLst>
        </pc:spChg>
        <pc:spChg chg="add mod">
          <ac:chgData name="Mahbub Mahi" userId="27c6e608b54c3683" providerId="LiveId" clId="{E55D702C-6F0E-4662-ABD8-9F2603B2D265}" dt="2026-10-06T12:57:15.010" v="680" actId="313"/>
          <ac:spMkLst>
            <pc:docMk/>
            <pc:sldMk cId="1450264746" sldId="273"/>
            <ac:spMk id="29" creationId="{627681F4-9A36-4C60-8990-3181BBC112D0}"/>
          </ac:spMkLst>
        </pc:spChg>
        <pc:picChg chg="mod">
          <ac:chgData name="Mahbub Mahi" userId="27c6e608b54c3683" providerId="LiveId" clId="{E55D702C-6F0E-4662-ABD8-9F2603B2D265}" dt="2026-10-06T12:46:47.695" v="602" actId="1076"/>
          <ac:picMkLst>
            <pc:docMk/>
            <pc:sldMk cId="1450264746" sldId="273"/>
            <ac:picMk id="14" creationId="{00000000-0000-0000-0000-000000000000}"/>
          </ac:picMkLst>
        </pc:picChg>
      </pc:sldChg>
      <pc:sldChg chg="addSp delSp modSp mod">
        <pc:chgData name="Mahbub Mahi" userId="27c6e608b54c3683" providerId="LiveId" clId="{E55D702C-6F0E-4662-ABD8-9F2603B2D265}" dt="2026-10-06T12:21:42.352" v="217" actId="1076"/>
        <pc:sldMkLst>
          <pc:docMk/>
          <pc:sldMk cId="4075830973" sldId="274"/>
        </pc:sldMkLst>
        <pc:spChg chg="mod">
          <ac:chgData name="Mahbub Mahi" userId="27c6e608b54c3683" providerId="LiveId" clId="{E55D702C-6F0E-4662-ABD8-9F2603B2D265}" dt="2026-10-06T12:21:40.990" v="215" actId="1076"/>
          <ac:spMkLst>
            <pc:docMk/>
            <pc:sldMk cId="4075830973" sldId="274"/>
            <ac:spMk id="5" creationId="{00000000-0000-0000-0000-000000000000}"/>
          </ac:spMkLst>
        </pc:spChg>
        <pc:spChg chg="del mod">
          <ac:chgData name="Mahbub Mahi" userId="27c6e608b54c3683" providerId="LiveId" clId="{E55D702C-6F0E-4662-ABD8-9F2603B2D265}" dt="2026-10-06T12:17:36.483" v="196" actId="478"/>
          <ac:spMkLst>
            <pc:docMk/>
            <pc:sldMk cId="4075830973" sldId="274"/>
            <ac:spMk id="6" creationId="{00000000-0000-0000-0000-000000000000}"/>
          </ac:spMkLst>
        </pc:spChg>
        <pc:spChg chg="add mod">
          <ac:chgData name="Mahbub Mahi" userId="27c6e608b54c3683" providerId="LiveId" clId="{E55D702C-6F0E-4662-ABD8-9F2603B2D265}" dt="2026-10-06T12:21:42.352" v="217" actId="1076"/>
          <ac:spMkLst>
            <pc:docMk/>
            <pc:sldMk cId="4075830973" sldId="274"/>
            <ac:spMk id="8" creationId="{3AF058D2-4882-46BD-A5E0-C41D9A5B49A2}"/>
          </ac:spMkLst>
        </pc:spChg>
      </pc:sldChg>
      <pc:sldChg chg="delSp modSp mod">
        <pc:chgData name="Mahbub Mahi" userId="27c6e608b54c3683" providerId="LiveId" clId="{E55D702C-6F0E-4662-ABD8-9F2603B2D265}" dt="2026-10-06T12:16:42.650" v="189" actId="478"/>
        <pc:sldMkLst>
          <pc:docMk/>
          <pc:sldMk cId="3812990306" sldId="275"/>
        </pc:sldMkLst>
        <pc:spChg chg="mod">
          <ac:chgData name="Mahbub Mahi" userId="27c6e608b54c3683" providerId="LiveId" clId="{E55D702C-6F0E-4662-ABD8-9F2603B2D265}" dt="2026-10-06T11:56:19.903" v="19" actId="20577"/>
          <ac:spMkLst>
            <pc:docMk/>
            <pc:sldMk cId="3812990306" sldId="275"/>
            <ac:spMk id="16" creationId="{00000000-0000-0000-0000-000000000000}"/>
          </ac:spMkLst>
        </pc:spChg>
        <pc:spChg chg="del">
          <ac:chgData name="Mahbub Mahi" userId="27c6e608b54c3683" providerId="LiveId" clId="{E55D702C-6F0E-4662-ABD8-9F2603B2D265}" dt="2026-10-06T12:15:55.719" v="186" actId="21"/>
          <ac:spMkLst>
            <pc:docMk/>
            <pc:sldMk cId="3812990306" sldId="275"/>
            <ac:spMk id="18" creationId="{00000000-0000-0000-0000-000000000000}"/>
          </ac:spMkLst>
        </pc:spChg>
        <pc:spChg chg="del">
          <ac:chgData name="Mahbub Mahi" userId="27c6e608b54c3683" providerId="LiveId" clId="{E55D702C-6F0E-4662-ABD8-9F2603B2D265}" dt="2026-10-06T12:16:42.650" v="189" actId="478"/>
          <ac:spMkLst>
            <pc:docMk/>
            <pc:sldMk cId="3812990306" sldId="275"/>
            <ac:spMk id="19" creationId="{00000000-0000-0000-0000-000000000000}"/>
          </ac:spMkLst>
        </pc:spChg>
        <pc:spChg chg="del mod">
          <ac:chgData name="Mahbub Mahi" userId="27c6e608b54c3683" providerId="LiveId" clId="{E55D702C-6F0E-4662-ABD8-9F2603B2D265}" dt="2026-10-06T12:16:37.919" v="188" actId="478"/>
          <ac:spMkLst>
            <pc:docMk/>
            <pc:sldMk cId="3812990306" sldId="275"/>
            <ac:spMk id="20" creationId="{00000000-0000-0000-0000-000000000000}"/>
          </ac:spMkLst>
        </pc:spChg>
        <pc:spChg chg="mod">
          <ac:chgData name="Mahbub Mahi" userId="27c6e608b54c3683" providerId="LiveId" clId="{E55D702C-6F0E-4662-ABD8-9F2603B2D265}" dt="2026-10-06T11:55:56.674" v="9" actId="20577"/>
          <ac:spMkLst>
            <pc:docMk/>
            <pc:sldMk cId="3812990306" sldId="275"/>
            <ac:spMk id="21" creationId="{00000000-0000-0000-0000-000000000000}"/>
          </ac:spMkLst>
        </pc:spChg>
      </pc:sldChg>
    </pc:docChg>
  </pc:docChgLst>
  <pc:docChgLst>
    <pc:chgData name="Mahbub Mahi" userId="27c6e608b54c3683" providerId="LiveId" clId="{CD6E1466-19B5-4221-8DB6-BD9EB52A64B1}"/>
    <pc:docChg chg="custSel modSld">
      <pc:chgData name="Mahbub Mahi" userId="27c6e608b54c3683" providerId="LiveId" clId="{CD6E1466-19B5-4221-8DB6-BD9EB52A64B1}" dt="2026-10-07T14:57:13.632" v="123" actId="21"/>
      <pc:docMkLst>
        <pc:docMk/>
      </pc:docMkLst>
      <pc:sldChg chg="addSp delSp modSp mod">
        <pc:chgData name="Mahbub Mahi" userId="27c6e608b54c3683" providerId="LiveId" clId="{CD6E1466-19B5-4221-8DB6-BD9EB52A64B1}" dt="2026-10-07T14:51:11.702" v="67" actId="1076"/>
        <pc:sldMkLst>
          <pc:docMk/>
          <pc:sldMk cId="77756932" sldId="266"/>
        </pc:sldMkLst>
        <pc:spChg chg="mod">
          <ac:chgData name="Mahbub Mahi" userId="27c6e608b54c3683" providerId="LiveId" clId="{CD6E1466-19B5-4221-8DB6-BD9EB52A64B1}" dt="2026-10-07T14:47:50.512" v="28" actId="20577"/>
          <ac:spMkLst>
            <pc:docMk/>
            <pc:sldMk cId="77756932" sldId="266"/>
            <ac:spMk id="4" creationId="{00000000-0000-0000-0000-000000000000}"/>
          </ac:spMkLst>
        </pc:spChg>
        <pc:spChg chg="add del mod">
          <ac:chgData name="Mahbub Mahi" userId="27c6e608b54c3683" providerId="LiveId" clId="{CD6E1466-19B5-4221-8DB6-BD9EB52A64B1}" dt="2026-10-07T14:50:35.426" v="59"/>
          <ac:spMkLst>
            <pc:docMk/>
            <pc:sldMk cId="77756932" sldId="266"/>
            <ac:spMk id="13" creationId="{7DA2A729-2FFF-4E4B-B23D-E02239174BF3}"/>
          </ac:spMkLst>
        </pc:spChg>
        <pc:spChg chg="add mod">
          <ac:chgData name="Mahbub Mahi" userId="27c6e608b54c3683" providerId="LiveId" clId="{CD6E1466-19B5-4221-8DB6-BD9EB52A64B1}" dt="2026-10-07T14:48:30.515" v="31" actId="14100"/>
          <ac:spMkLst>
            <pc:docMk/>
            <pc:sldMk cId="77756932" sldId="266"/>
            <ac:spMk id="14" creationId="{94A63EA3-B312-4248-9A7C-9306A163D7C0}"/>
          </ac:spMkLst>
        </pc:spChg>
        <pc:spChg chg="add mod">
          <ac:chgData name="Mahbub Mahi" userId="27c6e608b54c3683" providerId="LiveId" clId="{CD6E1466-19B5-4221-8DB6-BD9EB52A64B1}" dt="2026-10-07T14:51:11.702" v="67" actId="1076"/>
          <ac:spMkLst>
            <pc:docMk/>
            <pc:sldMk cId="77756932" sldId="266"/>
            <ac:spMk id="15" creationId="{66778531-1443-4E3C-A03C-FDC5BC13CA3C}"/>
          </ac:spMkLst>
        </pc:spChg>
      </pc:sldChg>
      <pc:sldChg chg="modSp mod">
        <pc:chgData name="Mahbub Mahi" userId="27c6e608b54c3683" providerId="LiveId" clId="{CD6E1466-19B5-4221-8DB6-BD9EB52A64B1}" dt="2026-10-07T14:05:24.560" v="3" actId="2"/>
        <pc:sldMkLst>
          <pc:docMk/>
          <pc:sldMk cId="2179191283" sldId="269"/>
        </pc:sldMkLst>
        <pc:spChg chg="mod">
          <ac:chgData name="Mahbub Mahi" userId="27c6e608b54c3683" providerId="LiveId" clId="{CD6E1466-19B5-4221-8DB6-BD9EB52A64B1}" dt="2026-10-07T14:05:24.560" v="3" actId="2"/>
          <ac:spMkLst>
            <pc:docMk/>
            <pc:sldMk cId="2179191283" sldId="269"/>
            <ac:spMk id="11" creationId="{F8192E9F-A4DF-4236-B4B9-0777DB805463}"/>
          </ac:spMkLst>
        </pc:spChg>
      </pc:sldChg>
      <pc:sldChg chg="modSp mod">
        <pc:chgData name="Mahbub Mahi" userId="27c6e608b54c3683" providerId="LiveId" clId="{CD6E1466-19B5-4221-8DB6-BD9EB52A64B1}" dt="2026-10-07T14:12:53.168" v="19" actId="20577"/>
        <pc:sldMkLst>
          <pc:docMk/>
          <pc:sldMk cId="1432928953" sldId="271"/>
        </pc:sldMkLst>
        <pc:spChg chg="mod">
          <ac:chgData name="Mahbub Mahi" userId="27c6e608b54c3683" providerId="LiveId" clId="{CD6E1466-19B5-4221-8DB6-BD9EB52A64B1}" dt="2026-10-07T14:12:53.168" v="19" actId="20577"/>
          <ac:spMkLst>
            <pc:docMk/>
            <pc:sldMk cId="1432928953" sldId="271"/>
            <ac:spMk id="5" creationId="{00000000-0000-0000-0000-000000000000}"/>
          </ac:spMkLst>
        </pc:spChg>
      </pc:sldChg>
      <pc:sldChg chg="addSp delSp modSp mod">
        <pc:chgData name="Mahbub Mahi" userId="27c6e608b54c3683" providerId="LiveId" clId="{CD6E1466-19B5-4221-8DB6-BD9EB52A64B1}" dt="2026-10-07T14:57:13.632" v="123" actId="21"/>
        <pc:sldMkLst>
          <pc:docMk/>
          <pc:sldMk cId="1450264746" sldId="273"/>
        </pc:sldMkLst>
        <pc:spChg chg="mod">
          <ac:chgData name="Mahbub Mahi" userId="27c6e608b54c3683" providerId="LiveId" clId="{CD6E1466-19B5-4221-8DB6-BD9EB52A64B1}" dt="2026-10-07T14:56:06.005" v="112" actId="403"/>
          <ac:spMkLst>
            <pc:docMk/>
            <pc:sldMk cId="1450264746" sldId="273"/>
            <ac:spMk id="8" creationId="{00000000-0000-0000-0000-000000000000}"/>
          </ac:spMkLst>
        </pc:spChg>
        <pc:spChg chg="mod">
          <ac:chgData name="Mahbub Mahi" userId="27c6e608b54c3683" providerId="LiveId" clId="{CD6E1466-19B5-4221-8DB6-BD9EB52A64B1}" dt="2026-10-07T14:55:41.135" v="108" actId="403"/>
          <ac:spMkLst>
            <pc:docMk/>
            <pc:sldMk cId="1450264746" sldId="273"/>
            <ac:spMk id="9" creationId="{00000000-0000-0000-0000-000000000000}"/>
          </ac:spMkLst>
        </pc:spChg>
        <pc:spChg chg="mod">
          <ac:chgData name="Mahbub Mahi" userId="27c6e608b54c3683" providerId="LiveId" clId="{CD6E1466-19B5-4221-8DB6-BD9EB52A64B1}" dt="2026-10-07T14:56:18.838" v="115" actId="14100"/>
          <ac:spMkLst>
            <pc:docMk/>
            <pc:sldMk cId="1450264746" sldId="273"/>
            <ac:spMk id="11" creationId="{00000000-0000-0000-0000-000000000000}"/>
          </ac:spMkLst>
        </pc:spChg>
        <pc:spChg chg="mod">
          <ac:chgData name="Mahbub Mahi" userId="27c6e608b54c3683" providerId="LiveId" clId="{CD6E1466-19B5-4221-8DB6-BD9EB52A64B1}" dt="2026-10-07T14:56:35.673" v="121" actId="403"/>
          <ac:spMkLst>
            <pc:docMk/>
            <pc:sldMk cId="1450264746" sldId="273"/>
            <ac:spMk id="12" creationId="{00000000-0000-0000-0000-000000000000}"/>
          </ac:spMkLst>
        </pc:spChg>
        <pc:spChg chg="add del mod">
          <ac:chgData name="Mahbub Mahi" userId="27c6e608b54c3683" providerId="LiveId" clId="{CD6E1466-19B5-4221-8DB6-BD9EB52A64B1}" dt="2026-10-07T14:57:13.632" v="123" actId="21"/>
          <ac:spMkLst>
            <pc:docMk/>
            <pc:sldMk cId="1450264746" sldId="273"/>
            <ac:spMk id="25" creationId="{F1ACB128-88C0-4443-9A2E-EC798C92C398}"/>
          </ac:spMkLst>
        </pc:spChg>
      </pc:sldChg>
      <pc:sldChg chg="modSp mod">
        <pc:chgData name="Mahbub Mahi" userId="27c6e608b54c3683" providerId="LiveId" clId="{CD6E1466-19B5-4221-8DB6-BD9EB52A64B1}" dt="2026-10-07T14:16:34.954" v="26" actId="20577"/>
        <pc:sldMkLst>
          <pc:docMk/>
          <pc:sldMk cId="4075830973" sldId="274"/>
        </pc:sldMkLst>
        <pc:spChg chg="mod">
          <ac:chgData name="Mahbub Mahi" userId="27c6e608b54c3683" providerId="LiveId" clId="{CD6E1466-19B5-4221-8DB6-BD9EB52A64B1}" dt="2026-10-07T14:16:34.954" v="26" actId="20577"/>
          <ac:spMkLst>
            <pc:docMk/>
            <pc:sldMk cId="4075830973" sldId="274"/>
            <ac:spMk id="4" creationId="{00000000-0000-0000-0000-000000000000}"/>
          </ac:spMkLst>
        </pc:spChg>
        <pc:spChg chg="mod">
          <ac:chgData name="Mahbub Mahi" userId="27c6e608b54c3683" providerId="LiveId" clId="{CD6E1466-19B5-4221-8DB6-BD9EB52A64B1}" dt="2026-10-07T14:05:29.492" v="4" actId="2"/>
          <ac:spMkLst>
            <pc:docMk/>
            <pc:sldMk cId="4075830973" sldId="274"/>
            <ac:spMk id="8" creationId="{3AF058D2-4882-46BD-A5E0-C41D9A5B49A2}"/>
          </ac:spMkLst>
        </pc:spChg>
      </pc:sldChg>
      <pc:sldChg chg="modSp mod">
        <pc:chgData name="Mahbub Mahi" userId="27c6e608b54c3683" providerId="LiveId" clId="{CD6E1466-19B5-4221-8DB6-BD9EB52A64B1}" dt="2026-10-07T14:05:31.818" v="5" actId="2"/>
        <pc:sldMkLst>
          <pc:docMk/>
          <pc:sldMk cId="3812990306" sldId="275"/>
        </pc:sldMkLst>
        <pc:spChg chg="mod">
          <ac:chgData name="Mahbub Mahi" userId="27c6e608b54c3683" providerId="LiveId" clId="{CD6E1466-19B5-4221-8DB6-BD9EB52A64B1}" dt="2026-10-07T14:05:31.818" v="5" actId="2"/>
          <ac:spMkLst>
            <pc:docMk/>
            <pc:sldMk cId="3812990306" sldId="275"/>
            <ac:spMk id="21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64219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5038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32160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57447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07226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6584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202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265326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1138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61145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1080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master 1">
    <p:bg>
      <p:bgPr>
        <a:solidFill>
          <a:srgbClr val="ECECF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>
              <a:alpha val="95000"/>
            </a:srgbClr>
          </a:solidFill>
          <a:ln/>
        </p:spPr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sv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jpeg"/><Relationship Id="rId7" Type="http://schemas.openxmlformats.org/officeDocument/2006/relationships/image" Target="../media/image29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png"/><Relationship Id="rId11" Type="http://schemas.openxmlformats.org/officeDocument/2006/relationships/image" Target="../media/image33.svg"/><Relationship Id="rId5" Type="http://schemas.openxmlformats.org/officeDocument/2006/relationships/image" Target="../media/image27.svg"/><Relationship Id="rId10" Type="http://schemas.openxmlformats.org/officeDocument/2006/relationships/image" Target="../media/image32.png"/><Relationship Id="rId4" Type="http://schemas.openxmlformats.org/officeDocument/2006/relationships/image" Target="../media/image26.png"/><Relationship Id="rId9" Type="http://schemas.openxmlformats.org/officeDocument/2006/relationships/image" Target="../media/image31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6.jpeg"/><Relationship Id="rId4" Type="http://schemas.openxmlformats.org/officeDocument/2006/relationships/image" Target="../media/image35.sv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7" Type="http://schemas.openxmlformats.org/officeDocument/2006/relationships/image" Target="../media/image4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1690092"/>
            <a:ext cx="6296860" cy="17719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Dignity and Precarity Among Bengali Migrant School Cleaners in Cardiff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661475" y="3745508"/>
            <a:ext cx="6296860" cy="18388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ct val="133000"/>
              </a:lnSpc>
              <a:spcAft>
                <a:spcPts val="1650"/>
              </a:spcAft>
              <a:buNone/>
            </a:pPr>
            <a:r>
              <a:rPr lang="en-US" sz="1450" b="1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 Critical Interpretivist Study Using Reflexive Thematic Analy</a:t>
            </a:r>
            <a:r>
              <a:rPr lang="en-US" sz="14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sis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Nusrat Jahan Jeba | Student ID: 2508904 </a:t>
            </a:r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Module: LCDB7012 — Advancing to Doctoral Research Stage</a:t>
            </a:r>
            <a:endParaRPr lang="en-US" sz="1450" dirty="0"/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Module Lead: Dr Caroline Jawad </a:t>
            </a:r>
          </a:p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University of Wales Trinity Saint David</a:t>
            </a:r>
            <a:endParaRPr lang="en-US" sz="145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1916906"/>
            <a:ext cx="6296860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Who Cleans Our Schools?</a:t>
            </a:r>
            <a:endParaRPr lang="en-US" sz="3700" dirty="0"/>
          </a:p>
        </p:txBody>
      </p:sp>
      <p:sp>
        <p:nvSpPr>
          <p:cNvPr id="4" name="Text 1"/>
          <p:cNvSpPr/>
          <p:nvPr/>
        </p:nvSpPr>
        <p:spPr>
          <a:xfrm>
            <a:off x="5516821" y="3003649"/>
            <a:ext cx="6013399" cy="60483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"Behind every gleaming corridor and sanitised classroom is a person—often unseen, rarely named, and seldom heard."</a:t>
            </a:r>
            <a:endParaRPr lang="en-US" sz="1450" dirty="0"/>
          </a:p>
        </p:txBody>
      </p:sp>
      <p:sp>
        <p:nvSpPr>
          <p:cNvPr id="5" name="Shape 2"/>
          <p:cNvSpPr/>
          <p:nvPr/>
        </p:nvSpPr>
        <p:spPr>
          <a:xfrm>
            <a:off x="5233360" y="2791023"/>
            <a:ext cx="25399" cy="1030089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</p:sp>
      <p:sp>
        <p:nvSpPr>
          <p:cNvPr id="6" name="Text 3"/>
          <p:cNvSpPr/>
          <p:nvPr/>
        </p:nvSpPr>
        <p:spPr>
          <a:xfrm>
            <a:off x="5233360" y="4033738"/>
            <a:ext cx="6296860" cy="90725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This research turns the lens toward those who make learning environments possible: Bengali migrant school cleaners in Cardiff—and asks what </a:t>
            </a:r>
            <a:r>
              <a:rPr lang="en-US" sz="14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dignity</a:t>
            </a: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</a:t>
            </a:r>
            <a:r>
              <a:rPr lang="en-US" sz="14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precarity</a:t>
            </a: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mean in their own words.</a:t>
            </a:r>
            <a:endParaRPr lang="en-US" sz="14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96613" y="1194801"/>
            <a:ext cx="10868745" cy="547287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800" b="1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What Is a Paradigm?</a:t>
            </a:r>
            <a:endParaRPr lang="en-US" sz="2800" b="1" dirty="0">
              <a:solidFill>
                <a:schemeClr val="accent1"/>
              </a:solidFill>
            </a:endParaRPr>
          </a:p>
        </p:txBody>
      </p:sp>
      <p:sp>
        <p:nvSpPr>
          <p:cNvPr id="3" name="Text 1"/>
          <p:cNvSpPr/>
          <p:nvPr/>
        </p:nvSpPr>
        <p:spPr>
          <a:xfrm>
            <a:off x="496613" y="2215055"/>
            <a:ext cx="6172200" cy="2427889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1000"/>
              </a:lnSpc>
              <a:spcAft>
                <a:spcPts val="350"/>
              </a:spcAft>
              <a:buNone/>
            </a:pP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 paradigm is a set of shared assumptions, beliefs, methods</a:t>
            </a:r>
          </a:p>
          <a:p>
            <a:pPr marL="0" indent="0" algn="l">
              <a:lnSpc>
                <a:spcPct val="101000"/>
              </a:lnSpc>
              <a:spcAft>
                <a:spcPts val="350"/>
              </a:spcAft>
              <a:buNone/>
            </a:pP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values that guide scientific inquiry—shaping</a:t>
            </a:r>
          </a:p>
          <a:p>
            <a:pPr marL="0" indent="0" algn="l">
              <a:lnSpc>
                <a:spcPct val="101000"/>
              </a:lnSpc>
              <a:spcAft>
                <a:spcPts val="350"/>
              </a:spcAft>
              <a:buNone/>
            </a:pP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what questions we even think to ask.</a:t>
            </a:r>
          </a:p>
          <a:p>
            <a:pPr marL="0" indent="0" algn="l">
              <a:lnSpc>
                <a:spcPct val="101000"/>
              </a:lnSpc>
              <a:spcAft>
                <a:spcPts val="350"/>
              </a:spcAft>
              <a:buNone/>
            </a:pPr>
            <a:endParaRPr lang="en-US" sz="1600" b="1" dirty="0">
              <a:solidFill>
                <a:schemeClr val="accent2"/>
              </a:solidFill>
            </a:endParaRPr>
          </a:p>
          <a:p>
            <a:pPr marL="0" indent="0" algn="l">
              <a:lnSpc>
                <a:spcPct val="101000"/>
              </a:lnSpc>
              <a:spcAft>
                <a:spcPts val="350"/>
              </a:spcAft>
              <a:buNone/>
            </a:pP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Paradigms determine what counts as </a:t>
            </a:r>
            <a:r>
              <a:rPr lang="en-US" sz="1600" b="1" dirty="0">
                <a:solidFill>
                  <a:schemeClr val="accent2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acceptable evidence</a:t>
            </a: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</a:t>
            </a:r>
            <a:r>
              <a:rPr lang="en-US" sz="1600" b="1" dirty="0">
                <a:solidFill>
                  <a:schemeClr val="accent2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legitimate methodology</a:t>
            </a:r>
            <a:r>
              <a:rPr lang="en-US" sz="1600" b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within a field.</a:t>
            </a:r>
            <a:endParaRPr lang="en-US" sz="1600" b="1" dirty="0">
              <a:solidFill>
                <a:schemeClr val="accent2"/>
              </a:solidFill>
            </a:endParaRPr>
          </a:p>
          <a:p>
            <a:pPr marL="0" indent="0" algn="l">
              <a:lnSpc>
                <a:spcPct val="101000"/>
              </a:lnSpc>
              <a:buNone/>
            </a:pPr>
            <a:r>
              <a:rPr lang="en-US" sz="1600" b="1" i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Kuhn, T.S. (1962) </a:t>
            </a:r>
            <a:r>
              <a:rPr lang="en-US" sz="1600" b="1" i="1" dirty="0">
                <a:solidFill>
                  <a:schemeClr val="accent2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The Structure of Scientific Revolutions.</a:t>
            </a:r>
            <a:r>
              <a:rPr lang="en-US" sz="1600" b="1" i="1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Chicago: University of Chicago Press.</a:t>
            </a:r>
            <a:endParaRPr lang="en-US" sz="1600" b="1" dirty="0">
              <a:solidFill>
                <a:schemeClr val="accent2"/>
              </a:solidFill>
            </a:endParaRPr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499" y="1335845"/>
            <a:ext cx="4186204" cy="418630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36575"/>
            <a:ext cx="10868745" cy="4060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 Foundational Sequence</a:t>
            </a:r>
            <a:endParaRPr lang="en-US" sz="2550" dirty="0"/>
          </a:p>
        </p:txBody>
      </p:sp>
      <p:sp>
        <p:nvSpPr>
          <p:cNvPr id="3" name="Text 1"/>
          <p:cNvSpPr/>
          <p:nvPr/>
        </p:nvSpPr>
        <p:spPr>
          <a:xfrm>
            <a:off x="356682" y="1121172"/>
            <a:ext cx="11478330" cy="175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13000"/>
              </a:lnSpc>
              <a:buNone/>
            </a:pPr>
            <a:r>
              <a:rPr lang="en-US" sz="1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Each commitment constrains what follows — methodology is not a free choice.</a:t>
            </a:r>
            <a:endParaRPr lang="en-US" sz="10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21" y="1397099"/>
            <a:ext cx="10779153" cy="4648299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1431583" y="5163907"/>
            <a:ext cx="2445408" cy="305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Methodology</a:t>
            </a:r>
            <a:endParaRPr lang="en-US" sz="1900" dirty="0"/>
          </a:p>
        </p:txBody>
      </p:sp>
      <p:sp>
        <p:nvSpPr>
          <p:cNvPr id="6" name="Text 3"/>
          <p:cNvSpPr/>
          <p:nvPr/>
        </p:nvSpPr>
        <p:spPr>
          <a:xfrm>
            <a:off x="1431583" y="4087901"/>
            <a:ext cx="2445408" cy="3056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Axiology</a:t>
            </a:r>
            <a:endParaRPr lang="en-US" sz="1900" dirty="0"/>
          </a:p>
        </p:txBody>
      </p:sp>
      <p:sp>
        <p:nvSpPr>
          <p:cNvPr id="7" name="Text 4"/>
          <p:cNvSpPr/>
          <p:nvPr/>
        </p:nvSpPr>
        <p:spPr>
          <a:xfrm>
            <a:off x="1431583" y="3022763"/>
            <a:ext cx="2445408" cy="305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Epistemology</a:t>
            </a:r>
            <a:endParaRPr lang="en-US" sz="1900" dirty="0"/>
          </a:p>
        </p:txBody>
      </p:sp>
      <p:sp>
        <p:nvSpPr>
          <p:cNvPr id="8" name="Text 5"/>
          <p:cNvSpPr/>
          <p:nvPr/>
        </p:nvSpPr>
        <p:spPr>
          <a:xfrm>
            <a:off x="1431583" y="1946757"/>
            <a:ext cx="2445408" cy="30568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Ontology</a:t>
            </a:r>
            <a:endParaRPr lang="en-US" sz="1900" dirty="0"/>
          </a:p>
        </p:txBody>
      </p:sp>
      <p:sp>
        <p:nvSpPr>
          <p:cNvPr id="9" name="Text 6"/>
          <p:cNvSpPr/>
          <p:nvPr/>
        </p:nvSpPr>
        <p:spPr>
          <a:xfrm>
            <a:off x="356682" y="6145907"/>
            <a:ext cx="11478330" cy="175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13000"/>
              </a:lnSpc>
              <a:buNone/>
            </a:pPr>
            <a:r>
              <a:rPr lang="en-US" sz="10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Lincoln, Y.S. and Guba, E.G. (1985) Naturalistic Inquiry. Beverly Hills: SAGE; Heron, J. and Reason, P. (1997) 'A participatory inquiry paradigm', Qualitative Inquiry, 3(3), pp. 274–294.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36674"/>
            <a:ext cx="10868745" cy="58142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Why Kuhn Matters for My Research</a:t>
            </a:r>
            <a:endParaRPr lang="en-US" sz="3650" dirty="0"/>
          </a:p>
        </p:txBody>
      </p:sp>
      <p:sp>
        <p:nvSpPr>
          <p:cNvPr id="3" name="Text 1"/>
          <p:cNvSpPr/>
          <p:nvPr/>
        </p:nvSpPr>
        <p:spPr>
          <a:xfrm>
            <a:off x="940570" y="1763613"/>
            <a:ext cx="4928370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"What we take for granted as 'good evidence' is a philosophical commitment."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1598811"/>
            <a:ext cx="25399" cy="920155"/>
          </a:xfrm>
          <a:prstGeom prst="roundRect">
            <a:avLst>
              <a:gd name="adj" fmla="val 50001"/>
            </a:avLst>
          </a:prstGeom>
          <a:solidFill>
            <a:srgbClr val="1B1B27"/>
          </a:solidFill>
          <a:ln/>
        </p:spPr>
      </p:sp>
      <p:sp>
        <p:nvSpPr>
          <p:cNvPr id="5" name="Text 3"/>
          <p:cNvSpPr/>
          <p:nvPr/>
        </p:nvSpPr>
        <p:spPr>
          <a:xfrm>
            <a:off x="661475" y="2724944"/>
            <a:ext cx="5817050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Kuhn (1962); Masterman (1970)</a:t>
            </a:r>
            <a:endParaRPr lang="en-US" sz="1450" dirty="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98854" y="1604516"/>
            <a:ext cx="279095" cy="27910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6933729" y="1598811"/>
            <a:ext cx="4602841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Statistics as gold standard</a:t>
            </a:r>
            <a:endParaRPr lang="en-US" sz="1800" dirty="0"/>
          </a:p>
        </p:txBody>
      </p:sp>
      <p:sp>
        <p:nvSpPr>
          <p:cNvPr id="8" name="Text 5"/>
          <p:cNvSpPr/>
          <p:nvPr/>
        </p:nvSpPr>
        <p:spPr>
          <a:xfrm>
            <a:off x="6933729" y="2072680"/>
            <a:ext cx="4602841" cy="8858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Dominant research on migrant labour has privileged statistics, surveys, and economic metrics as the gold standard of evidence.</a:t>
            </a:r>
            <a:endParaRPr lang="en-US" sz="1450" dirty="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98854" y="3330525"/>
            <a:ext cx="279095" cy="279102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933729" y="3324820"/>
            <a:ext cx="4602841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Lived experience as equally valid</a:t>
            </a:r>
            <a:endParaRPr lang="en-US" sz="1800" dirty="0"/>
          </a:p>
        </p:txBody>
      </p:sp>
      <p:sp>
        <p:nvSpPr>
          <p:cNvPr id="11" name="Text 7"/>
          <p:cNvSpPr/>
          <p:nvPr/>
        </p:nvSpPr>
        <p:spPr>
          <a:xfrm>
            <a:off x="6933729" y="3798689"/>
            <a:ext cx="4602841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This research asks: what if we took lived experience as seriously as statistics?</a:t>
            </a:r>
            <a:endParaRPr lang="en-US" sz="145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398854" y="4761260"/>
            <a:ext cx="279095" cy="27910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6933729" y="4755555"/>
            <a:ext cx="4602841" cy="29071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Permission to challenge</a:t>
            </a:r>
            <a:endParaRPr lang="en-US" sz="1800" dirty="0"/>
          </a:p>
        </p:txBody>
      </p:sp>
      <p:sp>
        <p:nvSpPr>
          <p:cNvPr id="14" name="Text 9"/>
          <p:cNvSpPr/>
          <p:nvPr/>
        </p:nvSpPr>
        <p:spPr>
          <a:xfrm>
            <a:off x="6933729" y="5229423"/>
            <a:ext cx="4602841" cy="8858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2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Kuhn provides a framework to challenge what counts as legitimate knowledge in the study of precarious work.</a:t>
            </a:r>
            <a:endParaRPr lang="en-US" sz="14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724495"/>
            <a:ext cx="10868745" cy="49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1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Three Paradigms in Cleaning and Migrant Labour Research</a:t>
            </a:r>
            <a:endParaRPr lang="en-US" sz="310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661475" y="1491952"/>
          <a:ext cx="10868745" cy="4242289"/>
        </p:xfrm>
        <a:graphic>
          <a:graphicData uri="http://schemas.openxmlformats.org/drawingml/2006/table">
            <a:tbl>
              <a:tblPr/>
              <a:tblGrid>
                <a:gridCol w="239111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9111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9111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9111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04281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1234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Paradigm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Ontological Assumption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Epistemological Assumption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Method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FFFFFF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Limitation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1B2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B2A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6088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Economic-Managerial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Single objective reality: efficiency and cost are measurable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Knowledge through measurement and modelling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Quantitative, survey, cost-benefit analysis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Ignores stigma, power, immigration controls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0945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Dignity / Sustainability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Reality shaped by fairness norms and policy frameworks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Knowledge through policy analysis and normative reasoning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Policy analysis, case study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Focuses on policy, not lived experience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352913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b="1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Critical-Emancipatory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Reality shaped by power relations and structural inequality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Knowledge through critique and engagement with marginalised voices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Critical ethnography, participatory methods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250" dirty="0">
                          <a:solidFill>
                            <a:srgbClr val="3C3939"/>
                          </a:solidFill>
                          <a:latin typeface="Roboto" pitchFamily="34" charset="0"/>
                          <a:ea typeface="Roboto" pitchFamily="34" charset="-122"/>
                          <a:cs typeface="Roboto" pitchFamily="34" charset="-120"/>
                        </a:rPr>
                        <a:t>Requires deep trust and time; limited policy engagement</a:t>
                      </a:r>
                      <a:endParaRPr lang="en-US" sz="1250" dirty="0">
                        <a:latin typeface="Roboto" charset="0"/>
                        <a:ea typeface="Roboto" charset="0"/>
                        <a:cs typeface="Roboto" charset="0"/>
                      </a:endParaRPr>
                    </a:p>
                  </a:txBody>
                  <a:tcPr marL="159485" marR="159485" marT="6350" marB="6350" anchor="ctr">
                    <a:lnL w="12700" cap="flat" cmpd="sng" algn="ctr">
                      <a:solidFill>
                        <a:srgbClr val="FEFEFE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C7C7D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Text 1"/>
          <p:cNvSpPr/>
          <p:nvPr/>
        </p:nvSpPr>
        <p:spPr>
          <a:xfrm>
            <a:off x="661475" y="5898356"/>
            <a:ext cx="11478330" cy="2351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23000"/>
              </a:lnSpc>
              <a:buNone/>
            </a:pPr>
            <a:r>
              <a:rPr lang="en-US" sz="12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Anderson (2010); Sharma et al. (2022); Marcel (2024); Cleaning up Westminster (2025); Welsh Government Fair Work Commission (2023).</a:t>
            </a:r>
            <a:endParaRPr lang="en-US" sz="12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37170"/>
            <a:ext cx="10868745" cy="57219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6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What the Field Has Left Underexplored</a:t>
            </a:r>
            <a:endParaRPr lang="en-US" sz="36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1464072"/>
            <a:ext cx="457685" cy="45769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61475" y="2143423"/>
            <a:ext cx="5323548" cy="286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Invisible Yet Indispensable</a:t>
            </a:r>
            <a:endParaRPr lang="en-US" sz="1800" dirty="0"/>
          </a:p>
        </p:txBody>
      </p:sp>
      <p:sp>
        <p:nvSpPr>
          <p:cNvPr id="5" name="Text 2"/>
          <p:cNvSpPr/>
          <p:nvPr/>
        </p:nvSpPr>
        <p:spPr>
          <a:xfrm>
            <a:off x="661475" y="2535833"/>
            <a:ext cx="5323548" cy="5768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Cleaning is essential yet invisible — indispensable work rendered socially and institutionally unseen.</a:t>
            </a:r>
            <a:endParaRPr lang="en-US" sz="1400" dirty="0"/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206672" y="1464072"/>
            <a:ext cx="457685" cy="457696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6206672" y="2143423"/>
            <a:ext cx="5323548" cy="286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Pure Spaces, Dirty Labour</a:t>
            </a:r>
            <a:endParaRPr lang="en-US" sz="1800" dirty="0"/>
          </a:p>
        </p:txBody>
      </p:sp>
      <p:sp>
        <p:nvSpPr>
          <p:cNvPr id="8" name="Text 4"/>
          <p:cNvSpPr/>
          <p:nvPr/>
        </p:nvSpPr>
        <p:spPr>
          <a:xfrm>
            <a:off x="6206672" y="2535833"/>
            <a:ext cx="5323548" cy="5768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Schools are 'pure' spaces, yet rely on labour coded as 'dirty' — a moral contradiction at the heart of education.</a:t>
            </a:r>
            <a:endParaRPr lang="en-US" sz="1400" dirty="0"/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61475" y="3467398"/>
            <a:ext cx="457685" cy="457696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661475" y="4146748"/>
            <a:ext cx="5323548" cy="286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Immigration Controls and Vulnerability</a:t>
            </a:r>
            <a:endParaRPr lang="en-US" sz="1800" dirty="0"/>
          </a:p>
        </p:txBody>
      </p:sp>
      <p:sp>
        <p:nvSpPr>
          <p:cNvPr id="11" name="Text 6"/>
          <p:cNvSpPr/>
          <p:nvPr/>
        </p:nvSpPr>
        <p:spPr>
          <a:xfrm>
            <a:off x="661475" y="4539159"/>
            <a:ext cx="5323548" cy="5768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Immigration controls claim to protect, yet systematically create vulnerability for those they purport to serve.</a:t>
            </a:r>
            <a:endParaRPr lang="en-US" sz="1400" dirty="0"/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6206672" y="3467398"/>
            <a:ext cx="457685" cy="457696"/>
          </a:xfrm>
          <a:prstGeom prst="rect">
            <a:avLst/>
          </a:prstGeom>
        </p:spPr>
      </p:pic>
      <p:sp>
        <p:nvSpPr>
          <p:cNvPr id="13" name="Text 7"/>
          <p:cNvSpPr/>
          <p:nvPr/>
        </p:nvSpPr>
        <p:spPr>
          <a:xfrm>
            <a:off x="6206672" y="4146748"/>
            <a:ext cx="5323548" cy="28604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Policy and Lived Reality</a:t>
            </a:r>
            <a:endParaRPr lang="en-US" sz="1800" dirty="0"/>
          </a:p>
        </p:txBody>
      </p:sp>
      <p:sp>
        <p:nvSpPr>
          <p:cNvPr id="14" name="Text 8"/>
          <p:cNvSpPr/>
          <p:nvPr/>
        </p:nvSpPr>
        <p:spPr>
          <a:xfrm>
            <a:off x="6206672" y="4539159"/>
            <a:ext cx="5323548" cy="5768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Welsh Fair Work promises fairness, yet cleaners may not experience it — policy and reality diverge.</a:t>
            </a:r>
            <a:endParaRPr lang="en-US" sz="1400" dirty="0"/>
          </a:p>
        </p:txBody>
      </p:sp>
      <p:sp>
        <p:nvSpPr>
          <p:cNvPr id="15" name="Shape 9"/>
          <p:cNvSpPr/>
          <p:nvPr/>
        </p:nvSpPr>
        <p:spPr>
          <a:xfrm>
            <a:off x="661475" y="5315545"/>
            <a:ext cx="10868745" cy="1005284"/>
          </a:xfrm>
          <a:prstGeom prst="roundRect">
            <a:avLst>
              <a:gd name="adj" fmla="val 7650"/>
            </a:avLst>
          </a:prstGeom>
          <a:solidFill>
            <a:srgbClr val="E1E1EA"/>
          </a:solidFill>
          <a:ln/>
        </p:spPr>
      </p:sp>
      <p:pic>
        <p:nvPicPr>
          <p:cNvPr id="16" name="Image 4" descr="preencoded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44529" y="5568851"/>
            <a:ext cx="228793" cy="183059"/>
          </a:xfrm>
          <a:prstGeom prst="rect">
            <a:avLst/>
          </a:prstGeom>
        </p:spPr>
      </p:pic>
      <p:sp>
        <p:nvSpPr>
          <p:cNvPr id="17" name="Text 10"/>
          <p:cNvSpPr/>
          <p:nvPr/>
        </p:nvSpPr>
        <p:spPr>
          <a:xfrm>
            <a:off x="1256376" y="5538589"/>
            <a:ext cx="10090791" cy="5768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1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are not anomalies. They are structural gaps that require a different paradigmatic lens. What the field has left underexplored is the intersection of dirty work, migration, and family life.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24768"/>
            <a:ext cx="10868745" cy="3046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9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My Paradigm: Critical Interpretivist</a:t>
            </a:r>
            <a:endParaRPr lang="en-US" sz="19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961132"/>
            <a:ext cx="5315512" cy="5315645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214707" y="1453604"/>
            <a:ext cx="5475423" cy="2267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52400" indent="-152400" algn="l">
              <a:lnSpc>
                <a:spcPct val="101000"/>
              </a:lnSpc>
              <a:buSzPct val="100000"/>
              <a:buChar char="•"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Critical Interpretivism unites interpretivism's focus on meaning-making with critical theory's interrogation of power structures.</a:t>
            </a:r>
            <a:endParaRPr lang="en-US" sz="1400" dirty="0"/>
          </a:p>
          <a:p>
            <a:pPr marL="152400" indent="-152400" algn="l">
              <a:lnSpc>
                <a:spcPct val="101000"/>
              </a:lnSpc>
              <a:buSzPct val="100000"/>
              <a:buChar char="•"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Meanings are constructed by individuals, but shaped by structural conditions not of their choosing.</a:t>
            </a:r>
            <a:endParaRPr lang="en-US" sz="1400" dirty="0"/>
          </a:p>
          <a:p>
            <a:pPr marL="152400" indent="-152400" algn="l">
              <a:lnSpc>
                <a:spcPct val="101000"/>
              </a:lnSpc>
              <a:buSzPct val="100000"/>
              <a:buChar char="•"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Immigration controls, employment law, and labour market segmentation create the conditions in which cleaners make sense of their work.</a:t>
            </a:r>
            <a:endParaRPr lang="en-US" sz="1400" dirty="0"/>
          </a:p>
          <a:p>
            <a:pPr marL="152400" indent="-152400" algn="l">
              <a:lnSpc>
                <a:spcPct val="101000"/>
              </a:lnSpc>
              <a:buSzPct val="100000"/>
              <a:buChar char="•"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Structures like visas, contracts, and outsourcing are real but historically produced.</a:t>
            </a:r>
            <a:endParaRPr lang="en-US" sz="1400" dirty="0"/>
          </a:p>
        </p:txBody>
      </p:sp>
      <p:sp>
        <p:nvSpPr>
          <p:cNvPr id="5" name="Text 2"/>
          <p:cNvSpPr/>
          <p:nvPr/>
        </p:nvSpPr>
        <p:spPr>
          <a:xfrm>
            <a:off x="10209471" y="3644118"/>
            <a:ext cx="4601970" cy="58133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1000"/>
              </a:lnSpc>
              <a:buNone/>
            </a:pPr>
            <a:r>
              <a:rPr lang="en-US" sz="10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Guba and Lincoln (1994) </a:t>
            </a:r>
            <a:endParaRPr lang="en-US" sz="105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08D3F05-566D-45FD-A866-2B9075EA2E8E}"/>
              </a:ext>
            </a:extLst>
          </p:cNvPr>
          <p:cNvSpPr txBox="1"/>
          <p:nvPr/>
        </p:nvSpPr>
        <p:spPr>
          <a:xfrm>
            <a:off x="3437165" y="4102337"/>
            <a:ext cx="473528" cy="123111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endParaRPr lang="en-US" sz="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806549"/>
            <a:ext cx="10868745" cy="51673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2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Ontology: Historical Realist</a:t>
            </a:r>
            <a:endParaRPr lang="en-US" sz="32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1834158"/>
            <a:ext cx="6923410" cy="3923308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7994648" y="1670447"/>
            <a:ext cx="3541822" cy="31283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5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Structures like visas, contracts, and outsourcing are </a:t>
            </a:r>
            <a:r>
              <a:rPr lang="en-US" sz="13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real but historically produced</a:t>
            </a: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— not eternal or natural.</a:t>
            </a:r>
            <a:endParaRPr lang="en-US" sz="1300" dirty="0"/>
          </a:p>
          <a:p>
            <a:pPr marL="264160" indent="-264160" algn="l">
              <a:lnSpc>
                <a:spcPct val="125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There is no single objective truth about what dignity and precarity mean for Bengali migrant cleaners.</a:t>
            </a:r>
            <a:endParaRPr lang="en-US" sz="1300" dirty="0"/>
          </a:p>
          <a:p>
            <a:pPr marL="264160" indent="-264160" algn="l">
              <a:lnSpc>
                <a:spcPct val="125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Meanings are constructed through lived experience, shaped by migration history, cultural background, and conditions of work.</a:t>
            </a:r>
            <a:endParaRPr lang="en-US" sz="1300" dirty="0"/>
          </a:p>
          <a:p>
            <a:pPr marL="264160" indent="-264160" algn="l">
              <a:lnSpc>
                <a:spcPct val="125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constructions are not entirely free: they are constrained by immigration status and labour market position.</a:t>
            </a:r>
            <a:endParaRPr lang="en-US" sz="1300" dirty="0"/>
          </a:p>
        </p:txBody>
      </p:sp>
      <p:sp>
        <p:nvSpPr>
          <p:cNvPr id="5" name="Text 2"/>
          <p:cNvSpPr/>
          <p:nvPr/>
        </p:nvSpPr>
        <p:spPr>
          <a:xfrm>
            <a:off x="7994648" y="4928989"/>
            <a:ext cx="3541822" cy="992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5000"/>
              </a:lnSpc>
              <a:buNone/>
            </a:pPr>
            <a:r>
              <a:rPr lang="en-US" sz="13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Guba and Lincoln (1994) 'Competing paradigms in qualitative research', in Denzin and Lincoln (eds) </a:t>
            </a:r>
            <a:r>
              <a:rPr lang="en-US" sz="1300" b="1" i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Handbook of Qualitative Research.</a:t>
            </a:r>
            <a:r>
              <a:rPr lang="en-US" sz="13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Thousand Oaks: SAGE, pp. 105–117.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48184"/>
            <a:ext cx="10868745" cy="5537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4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Epistemology: Subjectivist</a:t>
            </a:r>
            <a:endParaRPr lang="en-US" sz="3450" dirty="0"/>
          </a:p>
        </p:txBody>
      </p:sp>
      <p:sp>
        <p:nvSpPr>
          <p:cNvPr id="3" name="Text 1"/>
          <p:cNvSpPr/>
          <p:nvPr/>
        </p:nvSpPr>
        <p:spPr>
          <a:xfrm>
            <a:off x="661475" y="1500485"/>
            <a:ext cx="3523070" cy="341193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74320" indent="-274320" algn="l">
              <a:lnSpc>
                <a:spcPct val="129000"/>
              </a:lnSpc>
              <a:buSzPct val="100000"/>
              <a:buChar char="•"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Knowledge about dignity and precarity must be generated through </a:t>
            </a:r>
            <a:r>
              <a:rPr lang="en-US" sz="13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engagement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with those who construct these meanings in their daily lives.</a:t>
            </a:r>
            <a:endParaRPr lang="en-US" sz="1350" dirty="0"/>
          </a:p>
          <a:p>
            <a:pPr marL="274320" indent="-274320" algn="l">
              <a:lnSpc>
                <a:spcPct val="129000"/>
              </a:lnSpc>
              <a:buSzPct val="100000"/>
              <a:buChar char="•"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 cannot stand apart and measure dignity. I must engage with cleaners' accounts, co-constructing knowledge through dialogue.</a:t>
            </a:r>
            <a:endParaRPr lang="en-US" sz="1350" dirty="0"/>
          </a:p>
          <a:p>
            <a:pPr marL="274320" indent="-274320" algn="l">
              <a:lnSpc>
                <a:spcPct val="129000"/>
              </a:lnSpc>
              <a:buSzPct val="100000"/>
              <a:buChar char="•"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Following the critical tradition, I also bring analytical attention to the </a:t>
            </a:r>
            <a:r>
              <a:rPr lang="en-US" sz="13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structural conditions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that shape those accounts.</a:t>
            </a:r>
            <a:endParaRPr lang="en-US" sz="1350" dirty="0"/>
          </a:p>
        </p:txBody>
      </p:sp>
      <p:sp>
        <p:nvSpPr>
          <p:cNvPr id="4" name="Text 2"/>
          <p:cNvSpPr/>
          <p:nvPr/>
        </p:nvSpPr>
        <p:spPr>
          <a:xfrm>
            <a:off x="661475" y="5061843"/>
            <a:ext cx="3523070" cy="1098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Lincoln and Guba (1985) </a:t>
            </a:r>
            <a:r>
              <a:rPr lang="en-US" sz="1350" b="1" i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Naturalistic Inquiry.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Beverly Hills: SAGE; Crotty, M. (1998) </a:t>
            </a:r>
            <a:r>
              <a:rPr lang="en-US" sz="1350" b="1" i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The Foundations of Social Research.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London: SAGE.</a:t>
            </a:r>
            <a:endParaRPr lang="en-US" sz="135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23081" y="1756370"/>
            <a:ext cx="6913390" cy="414813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678359"/>
            <a:ext cx="6296860" cy="526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Axiology &amp; Ethical Tensions</a:t>
            </a:r>
            <a:endParaRPr lang="en-US" sz="3300" dirty="0"/>
          </a:p>
        </p:txBody>
      </p:sp>
      <p:sp>
        <p:nvSpPr>
          <p:cNvPr id="4" name="Shape 1"/>
          <p:cNvSpPr/>
          <p:nvPr/>
        </p:nvSpPr>
        <p:spPr>
          <a:xfrm>
            <a:off x="5233360" y="1597918"/>
            <a:ext cx="836492" cy="255786"/>
          </a:xfrm>
          <a:prstGeom prst="roundRect">
            <a:avLst>
              <a:gd name="adj" fmla="val 22114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Text 2"/>
          <p:cNvSpPr/>
          <p:nvPr/>
        </p:nvSpPr>
        <p:spPr>
          <a:xfrm>
            <a:off x="5334363" y="1648420"/>
            <a:ext cx="1244073" cy="1547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0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AXIOLOGY</a:t>
            </a:r>
            <a:endParaRPr lang="en-US" sz="1050" dirty="0"/>
          </a:p>
        </p:txBody>
      </p:sp>
      <p:sp>
        <p:nvSpPr>
          <p:cNvPr id="6" name="Text 3"/>
          <p:cNvSpPr/>
          <p:nvPr/>
        </p:nvSpPr>
        <p:spPr>
          <a:xfrm>
            <a:off x="5233360" y="1913632"/>
            <a:ext cx="2943052" cy="52605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Values as Research Foundation</a:t>
            </a:r>
            <a:endParaRPr lang="en-US" sz="1650" dirty="0"/>
          </a:p>
        </p:txBody>
      </p:sp>
      <p:sp>
        <p:nvSpPr>
          <p:cNvPr id="7" name="Text 4"/>
          <p:cNvSpPr/>
          <p:nvPr/>
        </p:nvSpPr>
        <p:spPr>
          <a:xfrm>
            <a:off x="5233360" y="2589609"/>
            <a:ext cx="2943052" cy="265072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Values are central to research, not bias to be eliminated</a:t>
            </a:r>
            <a:endParaRPr lang="en-US" sz="1300" dirty="0"/>
          </a:p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Social Justice:</a:t>
            </a: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Dignity of cleaning labour is systematically undervalued and connected to immigration status, ethnicity, and class</a:t>
            </a:r>
            <a:endParaRPr lang="en-US" sz="1300" dirty="0"/>
          </a:p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My values shape which questions I ask, how I engage with participants, and how I interpret their accounts</a:t>
            </a:r>
            <a:endParaRPr lang="en-US" sz="1300" dirty="0"/>
          </a:p>
        </p:txBody>
      </p:sp>
      <p:sp>
        <p:nvSpPr>
          <p:cNvPr id="8" name="Shape 5"/>
          <p:cNvSpPr/>
          <p:nvPr/>
        </p:nvSpPr>
        <p:spPr>
          <a:xfrm>
            <a:off x="8593518" y="1597918"/>
            <a:ext cx="1408772" cy="255786"/>
          </a:xfrm>
          <a:prstGeom prst="roundRect">
            <a:avLst>
              <a:gd name="adj" fmla="val 22114"/>
            </a:avLst>
          </a:prstGeom>
          <a:noFill/>
          <a:ln w="6350">
            <a:solidFill>
              <a:srgbClr val="1B1B27"/>
            </a:solidFill>
            <a:prstDash val="solid"/>
          </a:ln>
        </p:spPr>
      </p:sp>
      <p:sp>
        <p:nvSpPr>
          <p:cNvPr id="9" name="Text 6"/>
          <p:cNvSpPr/>
          <p:nvPr/>
        </p:nvSpPr>
        <p:spPr>
          <a:xfrm>
            <a:off x="8694520" y="1648420"/>
            <a:ext cx="1816352" cy="154781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050" dirty="0">
                <a:solidFill>
                  <a:srgbClr val="1B1B2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ETHICAL TENSIONS</a:t>
            </a:r>
            <a:endParaRPr lang="en-US" sz="1050" dirty="0"/>
          </a:p>
        </p:txBody>
      </p:sp>
      <p:sp>
        <p:nvSpPr>
          <p:cNvPr id="10" name="Text 7"/>
          <p:cNvSpPr/>
          <p:nvPr/>
        </p:nvSpPr>
        <p:spPr>
          <a:xfrm>
            <a:off x="8593518" y="1913632"/>
            <a:ext cx="294305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Commitments to Be Held</a:t>
            </a:r>
            <a:endParaRPr lang="en-US" sz="1650" dirty="0"/>
          </a:p>
        </p:txBody>
      </p:sp>
      <p:sp>
        <p:nvSpPr>
          <p:cNvPr id="11" name="Text 8"/>
          <p:cNvSpPr/>
          <p:nvPr/>
        </p:nvSpPr>
        <p:spPr>
          <a:xfrm>
            <a:off x="8593518" y="2326580"/>
            <a:ext cx="2943052" cy="239613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Depth vs. harm:</a:t>
            </a: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In-depth interviews may surface painful experiences; protocols exist for pausing and supporting participants</a:t>
            </a:r>
            <a:endParaRPr lang="en-US" sz="1300" dirty="0"/>
          </a:p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Gatekeeper access vs. diversity:</a:t>
            </a: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Recruiting through multiple routes to privilege diverse voices</a:t>
            </a:r>
            <a:endParaRPr lang="en-US" sz="1300" dirty="0"/>
          </a:p>
          <a:p>
            <a:pPr marL="264160" indent="-264160" algn="l">
              <a:lnSpc>
                <a:spcPct val="126000"/>
              </a:lnSpc>
              <a:buSzPct val="100000"/>
              <a:buChar char="•"/>
            </a:pPr>
            <a:r>
              <a:rPr lang="en-US" sz="13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Resilience vs. precarity:</a:t>
            </a:r>
            <a:r>
              <a:rPr lang="en-US" sz="13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Honouring both without erasing either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8593518" y="4857651"/>
            <a:ext cx="2943052" cy="76378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tensions are not problems to solve. They are ethical commitments to be held.</a:t>
            </a:r>
            <a:endParaRPr lang="en-US" sz="1300" dirty="0"/>
          </a:p>
        </p:txBody>
      </p:sp>
      <p:sp>
        <p:nvSpPr>
          <p:cNvPr id="14" name="Shape 1">
            <a:extLst>
              <a:ext uri="{FF2B5EF4-FFF2-40B4-BE49-F238E27FC236}">
                <a16:creationId xmlns:a16="http://schemas.microsoft.com/office/drawing/2014/main" id="{94A63EA3-B312-4248-9A7C-9306A163D7C0}"/>
              </a:ext>
            </a:extLst>
          </p:cNvPr>
          <p:cNvSpPr/>
          <p:nvPr/>
        </p:nvSpPr>
        <p:spPr>
          <a:xfrm>
            <a:off x="4916116" y="6338646"/>
            <a:ext cx="7142533" cy="347904"/>
          </a:xfrm>
          <a:prstGeom prst="roundRect">
            <a:avLst>
              <a:gd name="adj" fmla="val 22114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6778531-1443-4E3C-A03C-FDC5BC13CA3C}"/>
              </a:ext>
            </a:extLst>
          </p:cNvPr>
          <p:cNvSpPr txBox="1"/>
          <p:nvPr/>
        </p:nvSpPr>
        <p:spPr>
          <a:xfrm>
            <a:off x="5009396" y="6293307"/>
            <a:ext cx="6955971" cy="4385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dirty="0"/>
              <a:t>Heron, J. and Reason, P. (1997) 'A participatory inquiry paradigm', Qualitative Inquiry, 3(3), pp. 274–294; Guba, E.G. and Lincoln, Y.S. (2005) 'Paradigmatic</a:t>
            </a:r>
            <a:r>
              <a:rPr lang="en-US" sz="1100" dirty="0"/>
              <a:t> </a:t>
            </a:r>
            <a:r>
              <a:rPr lang="en-US" sz="1050" dirty="0"/>
              <a:t>controversies', in Denzin and Lincoln (eds) Handbook of</a:t>
            </a:r>
            <a:r>
              <a:rPr lang="en-US" sz="700" dirty="0"/>
              <a:t> </a:t>
            </a:r>
            <a:r>
              <a:rPr lang="en-US" sz="1050" dirty="0"/>
              <a:t>Qualitative Research. 3rd </a:t>
            </a:r>
            <a:r>
              <a:rPr lang="en-US" sz="1050" dirty="0" err="1"/>
              <a:t>edn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569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24867"/>
            <a:ext cx="10868745" cy="56306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5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My Research Questions</a:t>
            </a:r>
            <a:endParaRPr lang="en-US" sz="3500" dirty="0"/>
          </a:p>
        </p:txBody>
      </p:sp>
      <p:sp>
        <p:nvSpPr>
          <p:cNvPr id="3" name="Text 1"/>
          <p:cNvSpPr/>
          <p:nvPr/>
        </p:nvSpPr>
        <p:spPr>
          <a:xfrm>
            <a:off x="661475" y="1431330"/>
            <a:ext cx="11478330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questions require a paradigm that takes lived experience seriously, attends to power, and treats meaning as constructed.</a:t>
            </a:r>
            <a:endParaRPr lang="en-US" sz="1400" dirty="0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1905992"/>
            <a:ext cx="5348551" cy="1890415"/>
          </a:xfrm>
          <a:prstGeom prst="rect">
            <a:avLst/>
          </a:prstGeom>
        </p:spPr>
      </p:pic>
      <p:sp>
        <p:nvSpPr>
          <p:cNvPr id="5" name="Text 2"/>
          <p:cNvSpPr/>
          <p:nvPr/>
        </p:nvSpPr>
        <p:spPr>
          <a:xfrm>
            <a:off x="3200618" y="2029520"/>
            <a:ext cx="270166" cy="3377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1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1</a:t>
            </a:r>
            <a:endParaRPr lang="en-US" sz="2100" dirty="0"/>
          </a:p>
        </p:txBody>
      </p:sp>
      <p:sp>
        <p:nvSpPr>
          <p:cNvPr id="6" name="Text 3"/>
          <p:cNvSpPr/>
          <p:nvPr/>
        </p:nvSpPr>
        <p:spPr>
          <a:xfrm>
            <a:off x="866952" y="2643485"/>
            <a:ext cx="493759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Stigma and Dirty Work</a:t>
            </a:r>
            <a:endParaRPr lang="en-US" sz="1750" dirty="0">
              <a:solidFill>
                <a:schemeClr val="accent1"/>
              </a:solidFill>
            </a:endParaRPr>
          </a:p>
        </p:txBody>
      </p:sp>
      <p:sp>
        <p:nvSpPr>
          <p:cNvPr id="7" name="Text 4"/>
          <p:cNvSpPr/>
          <p:nvPr/>
        </p:nvSpPr>
        <p:spPr>
          <a:xfrm>
            <a:off x="866952" y="3027958"/>
            <a:ext cx="4937597" cy="5629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 do cleaners interpret and respond to the stigma of dirty work?</a:t>
            </a:r>
            <a:endParaRPr lang="en-US" sz="1400" dirty="0">
              <a:solidFill>
                <a:schemeClr val="accent2"/>
              </a:solidFill>
            </a:endParaRPr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5847" y="1910792"/>
            <a:ext cx="5348551" cy="1890415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8720812" y="2029520"/>
            <a:ext cx="270166" cy="3377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1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2</a:t>
            </a:r>
            <a:endParaRPr lang="en-US" sz="2100" dirty="0"/>
          </a:p>
        </p:txBody>
      </p:sp>
      <p:sp>
        <p:nvSpPr>
          <p:cNvPr id="10" name="Text 6"/>
          <p:cNvSpPr/>
          <p:nvPr/>
        </p:nvSpPr>
        <p:spPr>
          <a:xfrm>
            <a:off x="6387146" y="2643485"/>
            <a:ext cx="493759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Structural Conditions</a:t>
            </a:r>
            <a:endParaRPr lang="en-US" sz="1750" dirty="0">
              <a:solidFill>
                <a:schemeClr val="accent1"/>
              </a:solidFill>
            </a:endParaRPr>
          </a:p>
        </p:txBody>
      </p:sp>
      <p:sp>
        <p:nvSpPr>
          <p:cNvPr id="11" name="Text 7"/>
          <p:cNvSpPr/>
          <p:nvPr/>
        </p:nvSpPr>
        <p:spPr>
          <a:xfrm>
            <a:off x="6387146" y="3027958"/>
            <a:ext cx="4937597" cy="5629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 do they experience structural conditions of employment and insecurity?</a:t>
            </a:r>
            <a:endParaRPr lang="en-US" sz="1400" dirty="0">
              <a:solidFill>
                <a:schemeClr val="accent2"/>
              </a:solidFill>
            </a:endParaRPr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27641" y="3950952"/>
            <a:ext cx="5348551" cy="1890415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3200618" y="4091583"/>
            <a:ext cx="270166" cy="3377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1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3</a:t>
            </a:r>
            <a:endParaRPr lang="en-US" sz="2100" dirty="0"/>
          </a:p>
        </p:txBody>
      </p:sp>
      <p:sp>
        <p:nvSpPr>
          <p:cNvPr id="14" name="Text 9"/>
          <p:cNvSpPr/>
          <p:nvPr/>
        </p:nvSpPr>
        <p:spPr>
          <a:xfrm>
            <a:off x="866952" y="4705548"/>
            <a:ext cx="493759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Policy Context</a:t>
            </a:r>
            <a:endParaRPr lang="en-US" sz="1750" dirty="0">
              <a:solidFill>
                <a:schemeClr val="accent1"/>
              </a:solidFill>
            </a:endParaRPr>
          </a:p>
        </p:txBody>
      </p:sp>
      <p:sp>
        <p:nvSpPr>
          <p:cNvPr id="15" name="Text 10"/>
          <p:cNvSpPr/>
          <p:nvPr/>
        </p:nvSpPr>
        <p:spPr>
          <a:xfrm>
            <a:off x="866952" y="5090021"/>
            <a:ext cx="4937597" cy="5629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 does the Welsh Fair Work policy context feature in their accounts?</a:t>
            </a:r>
            <a:endParaRPr lang="en-US" sz="1400" dirty="0">
              <a:solidFill>
                <a:schemeClr val="accent2"/>
              </a:solidFill>
            </a:endParaRPr>
          </a:p>
        </p:txBody>
      </p:sp>
      <p:pic>
        <p:nvPicPr>
          <p:cNvPr id="16" name="Image 3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095847" y="3968055"/>
            <a:ext cx="5348551" cy="1890415"/>
          </a:xfrm>
          <a:prstGeom prst="rect">
            <a:avLst/>
          </a:prstGeom>
        </p:spPr>
      </p:pic>
      <p:sp>
        <p:nvSpPr>
          <p:cNvPr id="17" name="Text 11"/>
          <p:cNvSpPr/>
          <p:nvPr/>
        </p:nvSpPr>
        <p:spPr>
          <a:xfrm>
            <a:off x="8720812" y="4091583"/>
            <a:ext cx="270166" cy="337741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/>
          <a:p>
            <a:pPr marL="0" indent="0" algn="ctr">
              <a:lnSpc>
                <a:spcPct val="100000"/>
              </a:lnSpc>
              <a:buNone/>
            </a:pPr>
            <a:r>
              <a:rPr lang="en-US" sz="21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4</a:t>
            </a:r>
            <a:endParaRPr lang="en-US" sz="2100" dirty="0"/>
          </a:p>
        </p:txBody>
      </p:sp>
      <p:sp>
        <p:nvSpPr>
          <p:cNvPr id="18" name="Text 12"/>
          <p:cNvSpPr/>
          <p:nvPr/>
        </p:nvSpPr>
        <p:spPr>
          <a:xfrm>
            <a:off x="6387146" y="4705548"/>
            <a:ext cx="4937597" cy="2814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Family and Parenting</a:t>
            </a:r>
            <a:endParaRPr lang="en-US" sz="1750" dirty="0">
              <a:solidFill>
                <a:schemeClr val="accent1"/>
              </a:solidFill>
            </a:endParaRPr>
          </a:p>
        </p:txBody>
      </p:sp>
      <p:sp>
        <p:nvSpPr>
          <p:cNvPr id="19" name="Text 13"/>
          <p:cNvSpPr/>
          <p:nvPr/>
        </p:nvSpPr>
        <p:spPr>
          <a:xfrm>
            <a:off x="6387146" y="5090021"/>
            <a:ext cx="4937597" cy="56296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0000"/>
              </a:lnSpc>
              <a:buNone/>
            </a:pPr>
            <a:r>
              <a:rPr lang="en-US" sz="14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 do they narrate the bearing of work conditions on family life and parenting?</a:t>
            </a:r>
            <a:endParaRPr lang="en-US" sz="14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27996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33102"/>
            <a:ext cx="10868745" cy="4244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6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Methodology and What Counts as Data</a:t>
            </a:r>
            <a:endParaRPr lang="en-US" sz="26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228" y="1213842"/>
            <a:ext cx="4987106" cy="4704556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2121037" y="4241033"/>
            <a:ext cx="1583200" cy="248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Interviews</a:t>
            </a:r>
            <a:endParaRPr lang="en-US" sz="1550" dirty="0"/>
          </a:p>
        </p:txBody>
      </p:sp>
      <p:sp>
        <p:nvSpPr>
          <p:cNvPr id="5" name="Text 2"/>
          <p:cNvSpPr/>
          <p:nvPr/>
        </p:nvSpPr>
        <p:spPr>
          <a:xfrm>
            <a:off x="2121037" y="4560054"/>
            <a:ext cx="1583200" cy="5120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Semi-structured interviews gather rich participant accounts.</a:t>
            </a:r>
            <a:endParaRPr lang="en-US" sz="1250" dirty="0"/>
          </a:p>
        </p:txBody>
      </p:sp>
      <p:sp>
        <p:nvSpPr>
          <p:cNvPr id="6" name="Text 3"/>
          <p:cNvSpPr/>
          <p:nvPr/>
        </p:nvSpPr>
        <p:spPr>
          <a:xfrm>
            <a:off x="3313198" y="1944411"/>
            <a:ext cx="1583200" cy="49674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Thematic Analysis</a:t>
            </a:r>
            <a:endParaRPr lang="en-US" sz="1550" dirty="0"/>
          </a:p>
        </p:txBody>
      </p:sp>
      <p:sp>
        <p:nvSpPr>
          <p:cNvPr id="7" name="Text 4"/>
          <p:cNvSpPr/>
          <p:nvPr/>
        </p:nvSpPr>
        <p:spPr>
          <a:xfrm>
            <a:off x="3313198" y="2511805"/>
            <a:ext cx="1583200" cy="5120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Reflexive coding develops patterns across the data.</a:t>
            </a:r>
            <a:endParaRPr lang="en-US" sz="1250" dirty="0"/>
          </a:p>
        </p:txBody>
      </p:sp>
      <p:sp>
        <p:nvSpPr>
          <p:cNvPr id="8" name="Text 5"/>
          <p:cNvSpPr/>
          <p:nvPr/>
        </p:nvSpPr>
        <p:spPr>
          <a:xfrm>
            <a:off x="4575867" y="4241033"/>
            <a:ext cx="1583200" cy="24837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Interpretation</a:t>
            </a:r>
            <a:endParaRPr lang="en-US" sz="1550" dirty="0"/>
          </a:p>
        </p:txBody>
      </p:sp>
      <p:sp>
        <p:nvSpPr>
          <p:cNvPr id="9" name="Text 6"/>
          <p:cNvSpPr/>
          <p:nvPr/>
        </p:nvSpPr>
        <p:spPr>
          <a:xfrm>
            <a:off x="4575867" y="4560054"/>
            <a:ext cx="1583200" cy="512062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Meaning-making links themes to context and policy.</a:t>
            </a:r>
            <a:endParaRPr lang="en-US" sz="1250" dirty="0"/>
          </a:p>
        </p:txBody>
      </p:sp>
      <p:sp>
        <p:nvSpPr>
          <p:cNvPr id="10" name="Shape 7"/>
          <p:cNvSpPr/>
          <p:nvPr/>
        </p:nvSpPr>
        <p:spPr>
          <a:xfrm>
            <a:off x="7947818" y="2247503"/>
            <a:ext cx="1803154" cy="193654"/>
          </a:xfrm>
          <a:prstGeom prst="roundRect">
            <a:avLst>
              <a:gd name="adj" fmla="val 22130"/>
            </a:avLst>
          </a:prstGeom>
          <a:solidFill>
            <a:srgbClr val="E1E1EA"/>
          </a:solidFill>
          <a:ln/>
        </p:spPr>
      </p:sp>
      <p:sp>
        <p:nvSpPr>
          <p:cNvPr id="11" name="Text 8"/>
          <p:cNvSpPr/>
          <p:nvPr/>
        </p:nvSpPr>
        <p:spPr>
          <a:xfrm>
            <a:off x="8029275" y="2288183"/>
            <a:ext cx="1969443" cy="1249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000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METHODOLOGICAL DESIGN</a:t>
            </a:r>
            <a:endParaRPr lang="en-US" sz="1000" b="1" dirty="0"/>
          </a:p>
        </p:txBody>
      </p:sp>
      <p:sp>
        <p:nvSpPr>
          <p:cNvPr id="12" name="Text 9"/>
          <p:cNvSpPr/>
          <p:nvPr/>
        </p:nvSpPr>
        <p:spPr>
          <a:xfrm>
            <a:off x="7907159" y="2629481"/>
            <a:ext cx="3588652" cy="118864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13360" indent="-213360" algn="l">
              <a:lnSpc>
                <a:spcPct val="115000"/>
              </a:lnSpc>
              <a:buSzPct val="100000"/>
              <a:buChar char="•"/>
            </a:pPr>
            <a:r>
              <a:rPr lang="en-US" sz="1100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Methodology:</a:t>
            </a:r>
            <a:r>
              <a:rPr lang="en-US" sz="11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Qualitative, Reflexive Thematic Analysis</a:t>
            </a:r>
            <a:endParaRPr lang="en-US" sz="1100" dirty="0"/>
          </a:p>
          <a:p>
            <a:pPr marL="213360" indent="-213360" algn="l">
              <a:lnSpc>
                <a:spcPct val="115000"/>
              </a:lnSpc>
              <a:buSzPct val="100000"/>
              <a:buChar char="•"/>
            </a:pPr>
            <a:r>
              <a:rPr lang="en-US" sz="1100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Method:</a:t>
            </a:r>
            <a:r>
              <a:rPr lang="en-US" sz="11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Semi-structured interviews with 12–15 Bengali school cleaners in Cardiff; policy documents analysed thematically</a:t>
            </a:r>
            <a:endParaRPr lang="en-US" sz="1100" dirty="0"/>
          </a:p>
          <a:p>
            <a:pPr marL="213360" indent="-213360" algn="l">
              <a:lnSpc>
                <a:spcPct val="115000"/>
              </a:lnSpc>
              <a:buSzPct val="100000"/>
              <a:buChar char="•"/>
            </a:pPr>
            <a:r>
              <a:rPr lang="en-US" sz="1100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Stance:</a:t>
            </a:r>
            <a:r>
              <a:rPr lang="en-US" sz="11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Researcher as instrument — reflexivity throughout</a:t>
            </a:r>
            <a:endParaRPr lang="en-US" sz="1100" dirty="0"/>
          </a:p>
        </p:txBody>
      </p:sp>
      <p:sp>
        <p:nvSpPr>
          <p:cNvPr id="13" name="Text 10"/>
          <p:cNvSpPr/>
          <p:nvPr/>
        </p:nvSpPr>
        <p:spPr>
          <a:xfrm>
            <a:off x="7947818" y="3953144"/>
            <a:ext cx="3588652" cy="3099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400" b="1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What Counts as Data</a:t>
            </a:r>
            <a:endParaRPr lang="en-US" sz="1400" b="1" dirty="0"/>
          </a:p>
        </p:txBody>
      </p:sp>
      <p:sp>
        <p:nvSpPr>
          <p:cNvPr id="14" name="Text 11"/>
          <p:cNvSpPr/>
          <p:nvPr/>
        </p:nvSpPr>
        <p:spPr>
          <a:xfrm>
            <a:off x="7947818" y="4265356"/>
            <a:ext cx="3588652" cy="987596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l">
              <a:lnSpc>
                <a:spcPct val="115000"/>
              </a:lnSpc>
              <a:buNone/>
            </a:pP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Interview transcripts reveal how meaning is constructed and how structural conditions are experienced. Frequency statistics would not answer my research questions because they tell </a:t>
            </a:r>
            <a:r>
              <a:rPr lang="en-US" sz="12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 many</a:t>
            </a: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not </a:t>
            </a:r>
            <a:r>
              <a:rPr lang="en-US" sz="12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how</a:t>
            </a: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</a:t>
            </a:r>
            <a:r>
              <a:rPr lang="en-US" sz="12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why</a:t>
            </a: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200" dirty="0"/>
          </a:p>
        </p:txBody>
      </p:sp>
      <p:sp>
        <p:nvSpPr>
          <p:cNvPr id="15" name="Shape 1">
            <a:extLst>
              <a:ext uri="{FF2B5EF4-FFF2-40B4-BE49-F238E27FC236}">
                <a16:creationId xmlns:a16="http://schemas.microsoft.com/office/drawing/2014/main" id="{1425E4A3-C1E4-468E-ABE2-56C992A7A4A4}"/>
              </a:ext>
            </a:extLst>
          </p:cNvPr>
          <p:cNvSpPr/>
          <p:nvPr/>
        </p:nvSpPr>
        <p:spPr>
          <a:xfrm>
            <a:off x="10222524" y="5915603"/>
            <a:ext cx="1538552" cy="305185"/>
          </a:xfrm>
          <a:prstGeom prst="roundRect">
            <a:avLst>
              <a:gd name="adj" fmla="val 22134"/>
            </a:avLst>
          </a:prstGeom>
          <a:solidFill>
            <a:srgbClr val="E1E1EA"/>
          </a:solidFill>
          <a:ln/>
        </p:spPr>
        <p:txBody>
          <a:bodyPr/>
          <a:lstStyle/>
          <a:p>
            <a:r>
              <a:rPr lang="en-US" sz="1100" dirty="0"/>
              <a:t>Braun &amp; Clarke (2022)</a:t>
            </a:r>
          </a:p>
        </p:txBody>
      </p:sp>
    </p:spTree>
    <p:extLst>
      <p:ext uri="{BB962C8B-B14F-4D97-AF65-F5344CB8AC3E}">
        <p14:creationId xmlns:p14="http://schemas.microsoft.com/office/powerpoint/2010/main" val="910759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19807"/>
            <a:ext cx="1086874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Theoretical Framework</a:t>
            </a:r>
            <a:endParaRPr lang="en-US" sz="185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475" y="939006"/>
            <a:ext cx="5319083" cy="5319216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147138" y="2315880"/>
            <a:ext cx="1538552" cy="305185"/>
          </a:xfrm>
          <a:prstGeom prst="roundRect">
            <a:avLst>
              <a:gd name="adj" fmla="val 22134"/>
            </a:avLst>
          </a:prstGeom>
          <a:solidFill>
            <a:srgbClr val="E1E1EA"/>
          </a:solidFill>
          <a:ln/>
        </p:spPr>
      </p:sp>
      <p:sp>
        <p:nvSpPr>
          <p:cNvPr id="5" name="Text 2"/>
          <p:cNvSpPr/>
          <p:nvPr/>
        </p:nvSpPr>
        <p:spPr>
          <a:xfrm>
            <a:off x="6211444" y="2420007"/>
            <a:ext cx="1407780" cy="22277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THEORETICAL PILLARS</a:t>
            </a:r>
            <a:endParaRPr lang="en-US" sz="1000" dirty="0"/>
          </a:p>
        </p:txBody>
      </p:sp>
      <p:sp>
        <p:nvSpPr>
          <p:cNvPr id="6" name="Text 3"/>
          <p:cNvSpPr/>
          <p:nvPr/>
        </p:nvSpPr>
        <p:spPr>
          <a:xfrm>
            <a:off x="6095847" y="2758331"/>
            <a:ext cx="5319083" cy="52532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142240" indent="-142240" algn="l">
              <a:lnSpc>
                <a:spcPct val="100000"/>
              </a:lnSpc>
              <a:buSzPct val="100000"/>
              <a:buChar char="•"/>
            </a:pPr>
            <a:r>
              <a:rPr lang="en-US" sz="1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Dirty Work Theory:</a:t>
            </a: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Hughes (1951, 1962); Ashforth and Kreiner (1999)</a:t>
            </a:r>
            <a:endParaRPr lang="en-US" sz="1000" dirty="0"/>
          </a:p>
          <a:p>
            <a:pPr marL="142240" indent="-142240" algn="l">
              <a:lnSpc>
                <a:spcPct val="100000"/>
              </a:lnSpc>
              <a:buSzPct val="100000"/>
              <a:buChar char="•"/>
            </a:pPr>
            <a:r>
              <a:rPr lang="en-US" sz="1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Precarity Theory:</a:t>
            </a: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Anderson (2010)</a:t>
            </a:r>
            <a:endParaRPr lang="en-US" sz="1000" dirty="0"/>
          </a:p>
          <a:p>
            <a:pPr marL="142240" indent="-142240" algn="l">
              <a:lnSpc>
                <a:spcPct val="100000"/>
              </a:lnSpc>
              <a:buSzPct val="100000"/>
              <a:buChar char="•"/>
            </a:pPr>
            <a:r>
              <a:rPr lang="en-US" sz="1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Recognition Theory:</a:t>
            </a: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Honneth (1995)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6217487" y="3420921"/>
            <a:ext cx="5319083" cy="57159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My contribution bridges dirty work and precarity through recognition. These theories function as </a:t>
            </a:r>
            <a:r>
              <a:rPr lang="en-US" sz="10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etic</a:t>
            </a: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frameworks that help me analyse how structural conditions shape the </a:t>
            </a:r>
            <a:r>
              <a:rPr lang="en-US" sz="10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emic</a:t>
            </a: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experiences participants narrate.</a:t>
            </a:r>
            <a:endParaRPr lang="en-US" sz="1000" dirty="0"/>
          </a:p>
        </p:txBody>
      </p:sp>
      <p:sp>
        <p:nvSpPr>
          <p:cNvPr id="8" name="Shape 5"/>
          <p:cNvSpPr/>
          <p:nvPr/>
        </p:nvSpPr>
        <p:spPr>
          <a:xfrm>
            <a:off x="6217487" y="4146469"/>
            <a:ext cx="5319083" cy="548112"/>
          </a:xfrm>
          <a:prstGeom prst="roundRect">
            <a:avLst>
              <a:gd name="adj" fmla="val 16164"/>
            </a:avLst>
          </a:prstGeom>
          <a:solidFill>
            <a:srgbClr val="E1E1EA"/>
          </a:solidFill>
          <a:ln/>
        </p:spPr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7642" y="4256456"/>
            <a:ext cx="218564" cy="174856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6736360" y="4271009"/>
            <a:ext cx="5527239" cy="42357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centre of the Venn represents my original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scholarly contribution</a:t>
            </a:r>
            <a:r>
              <a:rPr lang="en-US" sz="700" dirty="0">
                <a:solidFill>
                  <a:srgbClr val="000000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7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8192E9F-A4DF-4236-B4B9-0777DB805463}"/>
              </a:ext>
            </a:extLst>
          </p:cNvPr>
          <p:cNvSpPr txBox="1"/>
          <p:nvPr/>
        </p:nvSpPr>
        <p:spPr>
          <a:xfrm>
            <a:off x="179614" y="6258222"/>
            <a:ext cx="1187903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Hughes, E.C. (1951) 'Work and the self', in Rohrer, J.H. and Sherif, M. (eds) Social Psychology at the Crossroads. New York: Harper; Ashforth, B.E. and Kreiner, G.E. (1999) 'How can you do it? Dirty work and the challenge of constructing a positive identity', Academy of Management Review, 24(3), pp. 413–434; Anderson, B. (2010) 'Migration, immigration controls and the fashioning of precarious workers', Work, Employment and Society, 24(2), pp. 300–317; Honneth, A. (1995) The Struggle for Recognition: The Moral Grammar of Social Conflicts. Cambridge: Polity Press</a:t>
            </a:r>
          </a:p>
        </p:txBody>
      </p:sp>
    </p:spTree>
    <p:extLst>
      <p:ext uri="{BB962C8B-B14F-4D97-AF65-F5344CB8AC3E}">
        <p14:creationId xmlns:p14="http://schemas.microsoft.com/office/powerpoint/2010/main" val="2179191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9809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1475" y="519906"/>
            <a:ext cx="6296860" cy="4060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25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Positionality and Rigour</a:t>
            </a:r>
            <a:endParaRPr lang="en-US" sz="2550" dirty="0"/>
          </a:p>
        </p:txBody>
      </p:sp>
      <p:sp>
        <p:nvSpPr>
          <p:cNvPr id="4" name="Shape 1"/>
          <p:cNvSpPr/>
          <p:nvPr/>
        </p:nvSpPr>
        <p:spPr>
          <a:xfrm>
            <a:off x="661475" y="1160363"/>
            <a:ext cx="2215732" cy="388838"/>
          </a:xfrm>
          <a:prstGeom prst="roundRect">
            <a:avLst>
              <a:gd name="adj" fmla="val 22125"/>
            </a:avLst>
          </a:prstGeom>
          <a:solidFill>
            <a:srgbClr val="E1E1EA"/>
          </a:solidFill>
          <a:ln/>
        </p:spPr>
      </p:sp>
      <p:sp>
        <p:nvSpPr>
          <p:cNvPr id="5" name="Text 2"/>
          <p:cNvSpPr/>
          <p:nvPr/>
        </p:nvSpPr>
        <p:spPr>
          <a:xfrm>
            <a:off x="957532" y="1241695"/>
            <a:ext cx="1783123" cy="39290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POSITIONALITY</a:t>
            </a:r>
            <a:endParaRPr lang="en-US" dirty="0"/>
          </a:p>
        </p:txBody>
      </p:sp>
      <p:sp>
        <p:nvSpPr>
          <p:cNvPr id="6" name="Text 3"/>
          <p:cNvSpPr/>
          <p:nvPr/>
        </p:nvSpPr>
        <p:spPr>
          <a:xfrm>
            <a:off x="591825" y="1745654"/>
            <a:ext cx="2989981" cy="324514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fontScale="85000" lnSpcReduction="20000"/>
          </a:bodyPr>
          <a:lstStyle/>
          <a:p>
            <a:pPr marL="203200" indent="-203200" algn="l">
              <a:lnSpc>
                <a:spcPct val="113000"/>
              </a:lnSpc>
              <a:buSzPct val="100000"/>
              <a:buChar char="•"/>
            </a:pPr>
            <a:r>
              <a:rPr lang="en-US" sz="2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Emic (Insider):</a:t>
            </a:r>
            <a:r>
              <a:rPr lang="en-US" sz="2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Shared language, migration experience, cultural trust</a:t>
            </a:r>
          </a:p>
          <a:p>
            <a:pPr marL="203200" indent="-203200" algn="l">
              <a:lnSpc>
                <a:spcPct val="113000"/>
              </a:lnSpc>
              <a:buSzPct val="100000"/>
              <a:buChar char="•"/>
            </a:pPr>
            <a:endParaRPr lang="en-US" sz="2000" dirty="0"/>
          </a:p>
          <a:p>
            <a:pPr marL="203200" indent="-203200" algn="l">
              <a:lnSpc>
                <a:spcPct val="113000"/>
              </a:lnSpc>
              <a:buSzPct val="100000"/>
              <a:buChar char="•"/>
            </a:pPr>
            <a:r>
              <a:rPr lang="en-US" sz="20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Etic (Outsider):</a:t>
            </a:r>
            <a:r>
              <a:rPr lang="en-US" sz="2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University researcher, analytical distance, control over representation</a:t>
            </a:r>
          </a:p>
          <a:p>
            <a:pPr algn="l">
              <a:lnSpc>
                <a:spcPct val="113000"/>
              </a:lnSpc>
              <a:buSzPct val="100000"/>
            </a:pPr>
            <a:endParaRPr lang="en-US" sz="2000" dirty="0"/>
          </a:p>
          <a:p>
            <a:pPr marL="203200" indent="-203200" algn="l">
              <a:lnSpc>
                <a:spcPct val="113000"/>
              </a:lnSpc>
              <a:buSzPct val="100000"/>
              <a:buChar char="•"/>
            </a:pPr>
            <a:r>
              <a:rPr lang="en-US" sz="20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Proximity is not the same as sameness.</a:t>
            </a:r>
            <a:r>
              <a:rPr lang="en-US" sz="2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Both emic and etic — a critical interpretivist stance</a:t>
            </a:r>
            <a:endParaRPr lang="en-US" sz="2000" dirty="0"/>
          </a:p>
        </p:txBody>
      </p:sp>
      <p:sp>
        <p:nvSpPr>
          <p:cNvPr id="7" name="Shape 4"/>
          <p:cNvSpPr/>
          <p:nvPr/>
        </p:nvSpPr>
        <p:spPr>
          <a:xfrm>
            <a:off x="3974703" y="1160363"/>
            <a:ext cx="987797" cy="197346"/>
          </a:xfrm>
          <a:prstGeom prst="roundRect">
            <a:avLst>
              <a:gd name="adj" fmla="val 22125"/>
            </a:avLst>
          </a:prstGeom>
          <a:noFill/>
          <a:ln w="6350">
            <a:solidFill>
              <a:srgbClr val="1B1B27"/>
            </a:solidFill>
            <a:prstDash val="solid"/>
          </a:ln>
        </p:spPr>
      </p:sp>
      <p:sp>
        <p:nvSpPr>
          <p:cNvPr id="8" name="Text 5"/>
          <p:cNvSpPr/>
          <p:nvPr/>
        </p:nvSpPr>
        <p:spPr>
          <a:xfrm>
            <a:off x="4052588" y="1199257"/>
            <a:ext cx="1441612" cy="11955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800" dirty="0">
                <a:solidFill>
                  <a:srgbClr val="1B1B27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RIGOUR CRITERIA</a:t>
            </a:r>
            <a:endParaRPr lang="en-US" sz="800" dirty="0"/>
          </a:p>
        </p:txBody>
      </p:sp>
      <p:pic>
        <p:nvPicPr>
          <p:cNvPr id="9" name="Image 1" descr="preencoded.png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74703" y="1458218"/>
            <a:ext cx="324834" cy="324842"/>
          </a:xfrm>
          <a:prstGeom prst="rect">
            <a:avLst/>
          </a:prstGeom>
        </p:spPr>
      </p:pic>
      <p:sp>
        <p:nvSpPr>
          <p:cNvPr id="10" name="Text 6"/>
          <p:cNvSpPr/>
          <p:nvPr/>
        </p:nvSpPr>
        <p:spPr>
          <a:xfrm>
            <a:off x="3974703" y="1894681"/>
            <a:ext cx="2989981" cy="203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Credibility</a:t>
            </a:r>
            <a:endParaRPr lang="en-US" sz="1250" dirty="0"/>
          </a:p>
        </p:txBody>
      </p:sp>
      <p:sp>
        <p:nvSpPr>
          <p:cNvPr id="11" name="Text 7"/>
          <p:cNvSpPr/>
          <p:nvPr/>
        </p:nvSpPr>
        <p:spPr>
          <a:xfrm>
            <a:off x="3974703" y="2186980"/>
            <a:ext cx="2989981" cy="3508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3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Prolonged engagement; member checking of interpretations</a:t>
            </a:r>
            <a:endParaRPr lang="en-US" sz="1000" dirty="0"/>
          </a:p>
        </p:txBody>
      </p:sp>
      <p:pic>
        <p:nvPicPr>
          <p:cNvPr id="12" name="Image 2" descr="preencoded.png"/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74703" y="2716411"/>
            <a:ext cx="324834" cy="324842"/>
          </a:xfrm>
          <a:prstGeom prst="rect">
            <a:avLst/>
          </a:prstGeom>
        </p:spPr>
      </p:pic>
      <p:sp>
        <p:nvSpPr>
          <p:cNvPr id="13" name="Text 8"/>
          <p:cNvSpPr/>
          <p:nvPr/>
        </p:nvSpPr>
        <p:spPr>
          <a:xfrm>
            <a:off x="3974703" y="3152874"/>
            <a:ext cx="2989981" cy="203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Transferability</a:t>
            </a:r>
            <a:endParaRPr lang="en-US" sz="1250" dirty="0"/>
          </a:p>
        </p:txBody>
      </p:sp>
      <p:sp>
        <p:nvSpPr>
          <p:cNvPr id="14" name="Text 9"/>
          <p:cNvSpPr/>
          <p:nvPr/>
        </p:nvSpPr>
        <p:spPr>
          <a:xfrm>
            <a:off x="3974703" y="3445173"/>
            <a:ext cx="2989981" cy="175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3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Thick description so readers assess applicability</a:t>
            </a:r>
            <a:endParaRPr lang="en-US" sz="1000" dirty="0"/>
          </a:p>
        </p:txBody>
      </p:sp>
      <p:pic>
        <p:nvPicPr>
          <p:cNvPr id="15" name="Image 3" descr="preencoded.png"/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3974703" y="3799185"/>
            <a:ext cx="324834" cy="324842"/>
          </a:xfrm>
          <a:prstGeom prst="rect">
            <a:avLst/>
          </a:prstGeom>
        </p:spPr>
      </p:pic>
      <p:sp>
        <p:nvSpPr>
          <p:cNvPr id="16" name="Text 10"/>
          <p:cNvSpPr/>
          <p:nvPr/>
        </p:nvSpPr>
        <p:spPr>
          <a:xfrm>
            <a:off x="3974703" y="4235648"/>
            <a:ext cx="2989981" cy="203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Dependability</a:t>
            </a:r>
            <a:endParaRPr lang="en-US" sz="1250" dirty="0"/>
          </a:p>
        </p:txBody>
      </p:sp>
      <p:sp>
        <p:nvSpPr>
          <p:cNvPr id="17" name="Text 11"/>
          <p:cNvSpPr/>
          <p:nvPr/>
        </p:nvSpPr>
        <p:spPr>
          <a:xfrm>
            <a:off x="3974703" y="4527947"/>
            <a:ext cx="2989981" cy="175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13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Audit trail of analytical decisions</a:t>
            </a:r>
            <a:endParaRPr lang="en-US" sz="1000" dirty="0"/>
          </a:p>
        </p:txBody>
      </p:sp>
      <p:pic>
        <p:nvPicPr>
          <p:cNvPr id="18" name="Image 4" descr="preencoded.png"/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3974703" y="4881959"/>
            <a:ext cx="324834" cy="324842"/>
          </a:xfrm>
          <a:prstGeom prst="rect">
            <a:avLst/>
          </a:prstGeom>
        </p:spPr>
      </p:pic>
      <p:sp>
        <p:nvSpPr>
          <p:cNvPr id="19" name="Text 12"/>
          <p:cNvSpPr/>
          <p:nvPr/>
        </p:nvSpPr>
        <p:spPr>
          <a:xfrm>
            <a:off x="3974703" y="5318423"/>
            <a:ext cx="2989981" cy="20300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Confirmability</a:t>
            </a:r>
            <a:endParaRPr lang="en-US" sz="1250" dirty="0"/>
          </a:p>
        </p:txBody>
      </p:sp>
      <p:sp>
        <p:nvSpPr>
          <p:cNvPr id="20" name="Text 13"/>
          <p:cNvSpPr/>
          <p:nvPr/>
        </p:nvSpPr>
        <p:spPr>
          <a:xfrm>
            <a:off x="3974703" y="5610721"/>
            <a:ext cx="2989981" cy="350837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13000"/>
              </a:lnSpc>
              <a:buNone/>
            </a:pPr>
            <a:r>
              <a:rPr lang="en-US" sz="10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Reflexivity about how positionality shapes interpretation</a:t>
            </a:r>
            <a:endParaRPr lang="en-US" sz="1000" dirty="0"/>
          </a:p>
        </p:txBody>
      </p:sp>
      <p:sp>
        <p:nvSpPr>
          <p:cNvPr id="21" name="Shape 1">
            <a:extLst>
              <a:ext uri="{FF2B5EF4-FFF2-40B4-BE49-F238E27FC236}">
                <a16:creationId xmlns:a16="http://schemas.microsoft.com/office/drawing/2014/main" id="{7040A293-9002-41BF-A1E0-BEB7CE472440}"/>
              </a:ext>
            </a:extLst>
          </p:cNvPr>
          <p:cNvSpPr/>
          <p:nvPr/>
        </p:nvSpPr>
        <p:spPr>
          <a:xfrm>
            <a:off x="1000064" y="6353923"/>
            <a:ext cx="5400735" cy="203002"/>
          </a:xfrm>
          <a:prstGeom prst="roundRect">
            <a:avLst>
              <a:gd name="adj" fmla="val 22134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US" sz="11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EFACADF-76C0-4436-8B9E-91A760E1B02E}"/>
              </a:ext>
            </a:extLst>
          </p:cNvPr>
          <p:cNvSpPr txBox="1"/>
          <p:nvPr/>
        </p:nvSpPr>
        <p:spPr>
          <a:xfrm>
            <a:off x="1549765" y="6333314"/>
            <a:ext cx="474138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Lincoln &amp; Guba (1985),Dwyer &amp; Buckle(2009),Geertz(1973),Nowell et al 2007</a:t>
            </a:r>
          </a:p>
        </p:txBody>
      </p:sp>
    </p:spTree>
    <p:extLst>
      <p:ext uri="{BB962C8B-B14F-4D97-AF65-F5344CB8AC3E}">
        <p14:creationId xmlns:p14="http://schemas.microsoft.com/office/powerpoint/2010/main" val="3463785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78148"/>
            <a:ext cx="10868745" cy="5260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3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Boundaries: What My Paradigm Cannot Do</a:t>
            </a:r>
            <a:endParaRPr lang="en-US" sz="3300" dirty="0"/>
          </a:p>
        </p:txBody>
      </p:sp>
      <p:pic>
        <p:nvPicPr>
          <p:cNvPr id="3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1497707"/>
            <a:ext cx="5792940" cy="129678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24993" y="1685032"/>
            <a:ext cx="534210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Cannot Predict Outcomes</a:t>
            </a:r>
            <a:endParaRPr lang="en-US" sz="1650" dirty="0">
              <a:solidFill>
                <a:schemeClr val="accent1"/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924993" y="2097980"/>
            <a:ext cx="534210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Critical interpretivism cannot predict outcomes or </a:t>
            </a:r>
            <a:r>
              <a:rPr lang="en-US" sz="1300" dirty="0" err="1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generalise</a:t>
            </a:r>
            <a:endParaRPr lang="en-US" sz="1300" dirty="0">
              <a:solidFill>
                <a:schemeClr val="accent2"/>
              </a:solidFill>
              <a:latin typeface="Roboto" pitchFamily="34" charset="0"/>
              <a:ea typeface="Roboto" pitchFamily="34" charset="-122"/>
              <a:cs typeface="Roboto" pitchFamily="34" charset="-120"/>
            </a:endParaRPr>
          </a:p>
          <a:p>
            <a:pPr marL="0" indent="0" algn="l">
              <a:lnSpc>
                <a:spcPct val="126000"/>
              </a:lnSpc>
              <a:buNone/>
            </a:pPr>
            <a:r>
              <a:rPr lang="en-US" sz="13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to populations.</a:t>
            </a:r>
            <a:endParaRPr lang="en-US" sz="1300" dirty="0">
              <a:solidFill>
                <a:schemeClr val="accent2"/>
              </a:solidFill>
            </a:endParaRPr>
          </a:p>
        </p:txBody>
      </p:sp>
      <p:pic>
        <p:nvPicPr>
          <p:cNvPr id="6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2944416"/>
            <a:ext cx="5792940" cy="1296789"/>
          </a:xfrm>
          <a:prstGeom prst="rect">
            <a:avLst/>
          </a:prstGeom>
        </p:spPr>
      </p:pic>
      <p:sp>
        <p:nvSpPr>
          <p:cNvPr id="7" name="Text 3"/>
          <p:cNvSpPr/>
          <p:nvPr/>
        </p:nvSpPr>
        <p:spPr>
          <a:xfrm>
            <a:off x="924993" y="3131741"/>
            <a:ext cx="534210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Cannot Establish Statistical Patterns</a:t>
            </a:r>
            <a:endParaRPr lang="en-US" sz="1650" dirty="0">
              <a:solidFill>
                <a:schemeClr val="accent1"/>
              </a:solidFill>
            </a:endParaRPr>
          </a:p>
        </p:txBody>
      </p:sp>
      <p:sp>
        <p:nvSpPr>
          <p:cNvPr id="8" name="Text 4"/>
          <p:cNvSpPr/>
          <p:nvPr/>
        </p:nvSpPr>
        <p:spPr>
          <a:xfrm>
            <a:off x="924993" y="3544689"/>
            <a:ext cx="534210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Cannot tell whether patterns are statistically representative of any broader group.</a:t>
            </a:r>
            <a:endParaRPr lang="en-US" sz="1300" dirty="0">
              <a:solidFill>
                <a:schemeClr val="accent2"/>
              </a:solidFill>
            </a:endParaRPr>
          </a:p>
        </p:txBody>
      </p:sp>
      <p:pic>
        <p:nvPicPr>
          <p:cNvPr id="9" name="Image 2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1475" y="4391124"/>
            <a:ext cx="5792940" cy="1296789"/>
          </a:xfrm>
          <a:prstGeom prst="rect">
            <a:avLst/>
          </a:prstGeom>
        </p:spPr>
      </p:pic>
      <p:sp>
        <p:nvSpPr>
          <p:cNvPr id="10" name="Text 5"/>
          <p:cNvSpPr/>
          <p:nvPr/>
        </p:nvSpPr>
        <p:spPr>
          <a:xfrm>
            <a:off x="924993" y="4578449"/>
            <a:ext cx="5342102" cy="26302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650" dirty="0">
                <a:solidFill>
                  <a:schemeClr val="accent1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Not a Failure — a Position</a:t>
            </a:r>
            <a:endParaRPr lang="en-US" sz="1650" dirty="0">
              <a:solidFill>
                <a:schemeClr val="accent1"/>
              </a:solidFill>
            </a:endParaRPr>
          </a:p>
        </p:txBody>
      </p:sp>
      <p:sp>
        <p:nvSpPr>
          <p:cNvPr id="11" name="Text 6"/>
          <p:cNvSpPr/>
          <p:nvPr/>
        </p:nvSpPr>
        <p:spPr>
          <a:xfrm>
            <a:off x="924993" y="4991398"/>
            <a:ext cx="5342102" cy="5091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6000"/>
              </a:lnSpc>
              <a:buNone/>
            </a:pPr>
            <a:r>
              <a:rPr lang="en-US" sz="13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This is not a failure. It is a consequence of my epistemological position. I am not measuring prevalence; I am </a:t>
            </a:r>
            <a:r>
              <a:rPr lang="en-US" sz="1300" b="1" dirty="0">
                <a:solidFill>
                  <a:schemeClr val="accent2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understanding meaning</a:t>
            </a:r>
            <a:r>
              <a:rPr lang="en-US" sz="1300" dirty="0">
                <a:solidFill>
                  <a:schemeClr val="accent2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300" dirty="0">
              <a:solidFill>
                <a:schemeClr val="accent2"/>
              </a:solidFill>
            </a:endParaRPr>
          </a:p>
        </p:txBody>
      </p:sp>
      <p:pic>
        <p:nvPicPr>
          <p:cNvPr id="12" name="Image 3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71520" y="2271018"/>
            <a:ext cx="4664950" cy="264348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CB454A4E-5F0B-4353-BBE8-C85A7AB149AC}"/>
              </a:ext>
            </a:extLst>
          </p:cNvPr>
          <p:cNvSpPr txBox="1"/>
          <p:nvPr/>
        </p:nvSpPr>
        <p:spPr>
          <a:xfrm>
            <a:off x="7787640" y="6149047"/>
            <a:ext cx="49530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>
                <a:solidFill>
                  <a:schemeClr val="tx2">
                    <a:lumMod val="50000"/>
                  </a:schemeClr>
                </a:solidFill>
              </a:rPr>
              <a:t>On the next slide, I distinguish what I have chosen to leave out</a:t>
            </a:r>
          </a:p>
        </p:txBody>
      </p:sp>
    </p:spTree>
    <p:extLst>
      <p:ext uri="{BB962C8B-B14F-4D97-AF65-F5344CB8AC3E}">
        <p14:creationId xmlns:p14="http://schemas.microsoft.com/office/powerpoint/2010/main" val="14329289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1126232"/>
            <a:ext cx="10868745" cy="59064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7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What I Chose to Leave Out</a:t>
            </a:r>
            <a:endParaRPr lang="en-US" sz="3700" dirty="0"/>
          </a:p>
        </p:txBody>
      </p:sp>
      <p:sp>
        <p:nvSpPr>
          <p:cNvPr id="3" name="Text 1"/>
          <p:cNvSpPr/>
          <p:nvPr/>
        </p:nvSpPr>
        <p:spPr>
          <a:xfrm>
            <a:off x="661475" y="2094905"/>
            <a:ext cx="11478330" cy="302419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These are not limitations of the paradigm. They are </a:t>
            </a:r>
            <a:r>
              <a:rPr lang="en-US" sz="14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scope decisions</a:t>
            </a: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450" dirty="0"/>
          </a:p>
        </p:txBody>
      </p:sp>
      <p:sp>
        <p:nvSpPr>
          <p:cNvPr id="4" name="Shape 2"/>
          <p:cNvSpPr/>
          <p:nvPr/>
        </p:nvSpPr>
        <p:spPr>
          <a:xfrm>
            <a:off x="661475" y="2609949"/>
            <a:ext cx="3496877" cy="2606774"/>
          </a:xfrm>
          <a:prstGeom prst="roundRect">
            <a:avLst>
              <a:gd name="adj" fmla="val 3045"/>
            </a:avLst>
          </a:prstGeom>
          <a:solidFill>
            <a:srgbClr val="E1E1EA"/>
          </a:solidFill>
          <a:ln w="6350">
            <a:solidFill>
              <a:srgbClr val="C7C7D0"/>
            </a:solidFill>
            <a:prstDash val="solid"/>
          </a:ln>
        </p:spPr>
      </p:sp>
      <p:sp>
        <p:nvSpPr>
          <p:cNvPr id="5" name="Text 3"/>
          <p:cNvSpPr/>
          <p:nvPr/>
        </p:nvSpPr>
        <p:spPr>
          <a:xfrm>
            <a:off x="856832" y="2805311"/>
            <a:ext cx="3106164" cy="590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Legal Compliance of Employers</a:t>
            </a:r>
            <a:endParaRPr lang="en-US" sz="1850" dirty="0"/>
          </a:p>
        </p:txBody>
      </p:sp>
      <p:sp>
        <p:nvSpPr>
          <p:cNvPr id="6" name="Text 4"/>
          <p:cNvSpPr/>
          <p:nvPr/>
        </p:nvSpPr>
        <p:spPr>
          <a:xfrm>
            <a:off x="856832" y="3509268"/>
            <a:ext cx="3106164" cy="1512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Investigating whether employers break the law would shift my role from researcher to whistleblower — a role outside the scope and ethics of this design.</a:t>
            </a:r>
            <a:endParaRPr lang="en-US" sz="1450" dirty="0"/>
          </a:p>
        </p:txBody>
      </p:sp>
      <p:sp>
        <p:nvSpPr>
          <p:cNvPr id="7" name="Shape 5"/>
          <p:cNvSpPr/>
          <p:nvPr/>
        </p:nvSpPr>
        <p:spPr>
          <a:xfrm>
            <a:off x="4347359" y="2609949"/>
            <a:ext cx="3496877" cy="2606774"/>
          </a:xfrm>
          <a:prstGeom prst="roundRect">
            <a:avLst>
              <a:gd name="adj" fmla="val 3045"/>
            </a:avLst>
          </a:prstGeom>
          <a:solidFill>
            <a:srgbClr val="E1E1EA"/>
          </a:solidFill>
          <a:ln w="6350">
            <a:solidFill>
              <a:srgbClr val="C7C7D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4542716" y="2805311"/>
            <a:ext cx="310616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Interviewing Children</a:t>
            </a:r>
            <a:endParaRPr lang="en-US" sz="1850" dirty="0"/>
          </a:p>
        </p:txBody>
      </p:sp>
      <p:sp>
        <p:nvSpPr>
          <p:cNvPr id="9" name="Text 7"/>
          <p:cNvSpPr/>
          <p:nvPr/>
        </p:nvSpPr>
        <p:spPr>
          <a:xfrm>
            <a:off x="4542716" y="3213993"/>
            <a:ext cx="3106164" cy="151209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Including children would widen the scope and raise ethical stakes considerably beyond what this doctoral study is designed to address.</a:t>
            </a:r>
            <a:endParaRPr lang="en-US" sz="1450" dirty="0"/>
          </a:p>
        </p:txBody>
      </p:sp>
      <p:sp>
        <p:nvSpPr>
          <p:cNvPr id="10" name="Shape 8"/>
          <p:cNvSpPr/>
          <p:nvPr/>
        </p:nvSpPr>
        <p:spPr>
          <a:xfrm>
            <a:off x="8033244" y="2609949"/>
            <a:ext cx="3496877" cy="2606774"/>
          </a:xfrm>
          <a:prstGeom prst="roundRect">
            <a:avLst>
              <a:gd name="adj" fmla="val 3045"/>
            </a:avLst>
          </a:prstGeom>
          <a:solidFill>
            <a:srgbClr val="E1E1EA"/>
          </a:solidFill>
          <a:ln w="6350">
            <a:solidFill>
              <a:srgbClr val="C7C7D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8228600" y="2805311"/>
            <a:ext cx="3106164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Participatory Approach</a:t>
            </a:r>
            <a:endParaRPr lang="en-US" sz="1850" dirty="0"/>
          </a:p>
        </p:txBody>
      </p:sp>
      <p:sp>
        <p:nvSpPr>
          <p:cNvPr id="12" name="Text 10"/>
          <p:cNvSpPr/>
          <p:nvPr/>
        </p:nvSpPr>
        <p:spPr>
          <a:xfrm>
            <a:off x="8228600" y="3213993"/>
            <a:ext cx="3106164" cy="120967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33000"/>
              </a:lnSpc>
              <a:buNone/>
            </a:pPr>
            <a:r>
              <a:rPr lang="en-US" sz="14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Requires trust, time, and shared ownership that are difficult to sustain within a doctoral study operating on a fixed timeline.</a:t>
            </a:r>
            <a:endParaRPr lang="en-US" sz="1450" dirty="0"/>
          </a:p>
        </p:txBody>
      </p:sp>
    </p:spTree>
    <p:extLst>
      <p:ext uri="{BB962C8B-B14F-4D97-AF65-F5344CB8AC3E}">
        <p14:creationId xmlns:p14="http://schemas.microsoft.com/office/powerpoint/2010/main" val="671481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19807"/>
            <a:ext cx="10868745" cy="29527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8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Central Argument and Paradigm Journey</a:t>
            </a:r>
            <a:endParaRPr lang="en-US" sz="1850" dirty="0"/>
          </a:p>
        </p:txBody>
      </p:sp>
      <p:sp>
        <p:nvSpPr>
          <p:cNvPr id="3" name="Text 1"/>
          <p:cNvSpPr/>
          <p:nvPr/>
        </p:nvSpPr>
        <p:spPr>
          <a:xfrm>
            <a:off x="803156" y="962620"/>
            <a:ext cx="11336649" cy="22681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400" b="1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Dignity is not a personal quality but a relational achievement — something claimed, recognised and denied within structures of power</a:t>
            </a:r>
            <a:r>
              <a:rPr lang="en-US" sz="70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700" dirty="0"/>
          </a:p>
        </p:txBody>
      </p:sp>
      <p:sp>
        <p:nvSpPr>
          <p:cNvPr id="4" name="Shape 2"/>
          <p:cNvSpPr/>
          <p:nvPr/>
        </p:nvSpPr>
        <p:spPr>
          <a:xfrm>
            <a:off x="661475" y="909538"/>
            <a:ext cx="12700" cy="219571"/>
          </a:xfrm>
          <a:prstGeom prst="roundRect">
            <a:avLst>
              <a:gd name="adj" fmla="val 49999"/>
            </a:avLst>
          </a:prstGeom>
          <a:solidFill>
            <a:srgbClr val="1B1B27"/>
          </a:solidFill>
          <a:ln/>
        </p:spPr>
      </p:sp>
      <p:sp>
        <p:nvSpPr>
          <p:cNvPr id="5" name="Shape 3"/>
          <p:cNvSpPr/>
          <p:nvPr/>
        </p:nvSpPr>
        <p:spPr>
          <a:xfrm>
            <a:off x="674175" y="1532640"/>
            <a:ext cx="2236665" cy="181420"/>
          </a:xfrm>
          <a:prstGeom prst="roundRect">
            <a:avLst>
              <a:gd name="adj" fmla="val 22134"/>
            </a:avLst>
          </a:prstGeom>
          <a:solidFill>
            <a:srgbClr val="E1E1EA"/>
          </a:solidFill>
          <a:ln/>
        </p:spPr>
      </p:sp>
      <p:sp>
        <p:nvSpPr>
          <p:cNvPr id="6" name="Text 4"/>
          <p:cNvSpPr/>
          <p:nvPr/>
        </p:nvSpPr>
        <p:spPr>
          <a:xfrm>
            <a:off x="767785" y="1575166"/>
            <a:ext cx="1967955" cy="16615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900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TWO GAPS IN MY REFLEXIVE PRACTICE</a:t>
            </a:r>
            <a:endParaRPr lang="en-US" sz="900" b="1" dirty="0"/>
          </a:p>
        </p:txBody>
      </p:sp>
      <p:sp>
        <p:nvSpPr>
          <p:cNvPr id="7" name="Shape 5"/>
          <p:cNvSpPr/>
          <p:nvPr/>
        </p:nvSpPr>
        <p:spPr>
          <a:xfrm>
            <a:off x="661475" y="1885012"/>
            <a:ext cx="212620" cy="212626"/>
          </a:xfrm>
          <a:prstGeom prst="roundRect">
            <a:avLst>
              <a:gd name="adj" fmla="val 18669"/>
            </a:avLst>
          </a:prstGeom>
          <a:solidFill>
            <a:srgbClr val="E1E1EA"/>
          </a:solidFill>
          <a:ln w="6350">
            <a:solidFill>
              <a:srgbClr val="C7C7D0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974662" y="1941707"/>
            <a:ext cx="3394288" cy="19064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Soothing Distress</a:t>
            </a:r>
            <a:endParaRPr lang="en-US" sz="1200" b="1" dirty="0"/>
          </a:p>
        </p:txBody>
      </p:sp>
      <p:sp>
        <p:nvSpPr>
          <p:cNvPr id="9" name="Text 7"/>
          <p:cNvSpPr/>
          <p:nvPr/>
        </p:nvSpPr>
        <p:spPr>
          <a:xfrm>
            <a:off x="974662" y="2188363"/>
            <a:ext cx="3475418" cy="4561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Pause when I feel the urge to soothe. 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Ask what the participant is experiencing</a:t>
            </a:r>
            <a:r>
              <a:rPr lang="en-US" sz="11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.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661475" y="2770427"/>
            <a:ext cx="212620" cy="212626"/>
          </a:xfrm>
          <a:prstGeom prst="roundRect">
            <a:avLst>
              <a:gd name="adj" fmla="val 18669"/>
            </a:avLst>
          </a:prstGeom>
          <a:solidFill>
            <a:srgbClr val="E1E1EA"/>
          </a:solidFill>
          <a:ln w="6350">
            <a:solidFill>
              <a:srgbClr val="C7C7D0"/>
            </a:solidFill>
            <a:prstDash val="solid"/>
          </a:ln>
        </p:spPr>
      </p:sp>
      <p:sp>
        <p:nvSpPr>
          <p:cNvPr id="11" name="Text 9"/>
          <p:cNvSpPr/>
          <p:nvPr/>
        </p:nvSpPr>
        <p:spPr>
          <a:xfrm>
            <a:off x="974662" y="2806668"/>
            <a:ext cx="3394288" cy="19741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200" b="1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Reaching for Pattern</a:t>
            </a:r>
            <a:endParaRPr lang="en-US" sz="1200" b="1" dirty="0"/>
          </a:p>
        </p:txBody>
      </p:sp>
      <p:sp>
        <p:nvSpPr>
          <p:cNvPr id="12" name="Text 10"/>
          <p:cNvSpPr/>
          <p:nvPr/>
        </p:nvSpPr>
        <p:spPr>
          <a:xfrm>
            <a:off x="974662" y="3122800"/>
            <a:ext cx="3394288" cy="456163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100" b="1" i="1" dirty="0"/>
              <a:t>Work with single transcripts without comparison before moving to cross-case analysis.</a:t>
            </a:r>
            <a:endParaRPr lang="en-US" sz="1050" b="1" i="1" dirty="0"/>
          </a:p>
        </p:txBody>
      </p:sp>
      <p:sp>
        <p:nvSpPr>
          <p:cNvPr id="13" name="Text 11"/>
          <p:cNvSpPr/>
          <p:nvPr/>
        </p:nvSpPr>
        <p:spPr>
          <a:xfrm>
            <a:off x="974662" y="3907287"/>
            <a:ext cx="4263720" cy="30618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0000"/>
              </a:lnSpc>
              <a:buNone/>
            </a:pPr>
            <a:r>
              <a:rPr lang="en-US" sz="10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My doctorate is not only a research project.</a:t>
            </a:r>
          </a:p>
          <a:p>
            <a:pPr marL="0" indent="0" algn="l">
              <a:lnSpc>
                <a:spcPct val="100000"/>
              </a:lnSpc>
              <a:buNone/>
            </a:pPr>
            <a:r>
              <a:rPr lang="en-US" sz="10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It is a paradigm journey.</a:t>
            </a:r>
            <a:endParaRPr lang="en-US" sz="1050" dirty="0"/>
          </a:p>
        </p:txBody>
      </p:sp>
      <p:pic>
        <p:nvPicPr>
          <p:cNvPr id="1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5260" y="1277962"/>
            <a:ext cx="4938490" cy="4938514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6054928" y="2125058"/>
            <a:ext cx="1591248" cy="249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Positivism</a:t>
            </a:r>
            <a:endParaRPr lang="en-US" sz="1550" dirty="0"/>
          </a:p>
        </p:txBody>
      </p:sp>
      <p:sp>
        <p:nvSpPr>
          <p:cNvPr id="16" name="Text 13"/>
          <p:cNvSpPr/>
          <p:nvPr/>
        </p:nvSpPr>
        <p:spPr>
          <a:xfrm>
            <a:off x="6054928" y="2445701"/>
            <a:ext cx="1591248" cy="4493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78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Objective laws guide inquiry into social facts.</a:t>
            </a:r>
            <a:endParaRPr lang="en-US" sz="1250" dirty="0"/>
          </a:p>
        </p:txBody>
      </p:sp>
      <p:sp>
        <p:nvSpPr>
          <p:cNvPr id="17" name="Text 14"/>
          <p:cNvSpPr/>
          <p:nvPr/>
        </p:nvSpPr>
        <p:spPr>
          <a:xfrm>
            <a:off x="8451369" y="2125058"/>
            <a:ext cx="1591248" cy="249635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Post-Positivism</a:t>
            </a:r>
            <a:endParaRPr lang="en-US" sz="1550" dirty="0"/>
          </a:p>
        </p:txBody>
      </p:sp>
      <p:sp>
        <p:nvSpPr>
          <p:cNvPr id="18" name="Text 15"/>
          <p:cNvSpPr/>
          <p:nvPr/>
        </p:nvSpPr>
        <p:spPr>
          <a:xfrm>
            <a:off x="8451369" y="2445701"/>
            <a:ext cx="1591248" cy="4493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78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Recognizes limits of certainty and refines methods.</a:t>
            </a:r>
            <a:endParaRPr lang="en-US" sz="1250" dirty="0"/>
          </a:p>
        </p:txBody>
      </p:sp>
      <p:sp>
        <p:nvSpPr>
          <p:cNvPr id="19" name="Text 16"/>
          <p:cNvSpPr/>
          <p:nvPr/>
        </p:nvSpPr>
        <p:spPr>
          <a:xfrm>
            <a:off x="6055067" y="4446529"/>
            <a:ext cx="1591248" cy="24963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Interpretivism</a:t>
            </a:r>
            <a:endParaRPr lang="en-US" sz="1550" dirty="0"/>
          </a:p>
        </p:txBody>
      </p:sp>
      <p:sp>
        <p:nvSpPr>
          <p:cNvPr id="20" name="Text 17"/>
          <p:cNvSpPr/>
          <p:nvPr/>
        </p:nvSpPr>
        <p:spPr>
          <a:xfrm>
            <a:off x="6055067" y="4767172"/>
            <a:ext cx="1591248" cy="599125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78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Seeks meaning through participants' subjective experiences.</a:t>
            </a:r>
            <a:endParaRPr lang="en-US" sz="1250" dirty="0"/>
          </a:p>
        </p:txBody>
      </p:sp>
      <p:sp>
        <p:nvSpPr>
          <p:cNvPr id="21" name="Text 18"/>
          <p:cNvSpPr/>
          <p:nvPr/>
        </p:nvSpPr>
        <p:spPr>
          <a:xfrm>
            <a:off x="8451369" y="4396602"/>
            <a:ext cx="1591248" cy="49927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1550" dirty="0">
                <a:solidFill>
                  <a:srgbClr val="FFFFFF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Social Constructionism</a:t>
            </a:r>
            <a:endParaRPr lang="en-US" sz="1550" dirty="0"/>
          </a:p>
        </p:txBody>
      </p:sp>
      <p:sp>
        <p:nvSpPr>
          <p:cNvPr id="22" name="Text 19"/>
          <p:cNvSpPr/>
          <p:nvPr/>
        </p:nvSpPr>
        <p:spPr>
          <a:xfrm>
            <a:off x="8451369" y="4966881"/>
            <a:ext cx="1591248" cy="449344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 lnSpcReduction="10000"/>
          </a:bodyPr>
          <a:lstStyle/>
          <a:p>
            <a:pPr marL="0" indent="0" algn="ctr">
              <a:lnSpc>
                <a:spcPct val="78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Highlights how knowledge and dignity are socially produced.</a:t>
            </a:r>
            <a:endParaRPr lang="en-US" sz="1250" dirty="0"/>
          </a:p>
        </p:txBody>
      </p:sp>
      <p:sp>
        <p:nvSpPr>
          <p:cNvPr id="23" name="Shape 5">
            <a:extLst>
              <a:ext uri="{FF2B5EF4-FFF2-40B4-BE49-F238E27FC236}">
                <a16:creationId xmlns:a16="http://schemas.microsoft.com/office/drawing/2014/main" id="{78A2588A-583E-44E6-87B7-A54D590C7EF8}"/>
              </a:ext>
            </a:extLst>
          </p:cNvPr>
          <p:cNvSpPr/>
          <p:nvPr/>
        </p:nvSpPr>
        <p:spPr>
          <a:xfrm flipV="1">
            <a:off x="6587451" y="6268411"/>
            <a:ext cx="5422442" cy="499590"/>
          </a:xfrm>
          <a:prstGeom prst="roundRect">
            <a:avLst>
              <a:gd name="adj" fmla="val 16164"/>
            </a:avLst>
          </a:prstGeom>
          <a:solidFill>
            <a:srgbClr val="E1E1EA"/>
          </a:solidFill>
          <a:ln/>
        </p:spPr>
        <p:txBody>
          <a:bodyPr/>
          <a:lstStyle/>
          <a:p>
            <a:endParaRPr lang="en-US" dirty="0"/>
          </a:p>
        </p:txBody>
      </p:sp>
      <p:sp>
        <p:nvSpPr>
          <p:cNvPr id="24" name="Flowchart: Connector 23">
            <a:extLst>
              <a:ext uri="{FF2B5EF4-FFF2-40B4-BE49-F238E27FC236}">
                <a16:creationId xmlns:a16="http://schemas.microsoft.com/office/drawing/2014/main" id="{CF2B7520-1BFD-4C36-AAA6-FCA3312E6A80}"/>
              </a:ext>
            </a:extLst>
          </p:cNvPr>
          <p:cNvSpPr/>
          <p:nvPr/>
        </p:nvSpPr>
        <p:spPr>
          <a:xfrm>
            <a:off x="10128734" y="2863500"/>
            <a:ext cx="2008406" cy="1940360"/>
          </a:xfrm>
          <a:prstGeom prst="flowChartConnector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0A821C6-6A7A-4103-B81B-A7746962FBB9}"/>
              </a:ext>
            </a:extLst>
          </p:cNvPr>
          <p:cNvSpPr txBox="1"/>
          <p:nvPr/>
        </p:nvSpPr>
        <p:spPr>
          <a:xfrm>
            <a:off x="6850552" y="6305004"/>
            <a:ext cx="51593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Guba, E.G. and Lincoln, Y.S. (1994) 'Competing paradigms in qualitative research', in Denzin, N.K. and Lincoln, Y.S. (eds) Handbook of Qualitative Research. Thousand Oaks: SAGE, pp. 105–117</a:t>
            </a:r>
            <a:r>
              <a:rPr lang="en-US" dirty="0"/>
              <a:t>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27681F4-9A36-4C60-8990-3181BBC112D0}"/>
              </a:ext>
            </a:extLst>
          </p:cNvPr>
          <p:cNvSpPr txBox="1"/>
          <p:nvPr/>
        </p:nvSpPr>
        <p:spPr>
          <a:xfrm>
            <a:off x="10308715" y="3276345"/>
            <a:ext cx="1701178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dirty="0">
                <a:latin typeface="Roboto" panose="02000000000000000000" pitchFamily="2" charset="0"/>
                <a:ea typeface="Roboto" panose="02000000000000000000" pitchFamily="2" charset="0"/>
              </a:rPr>
              <a:t>Critical Theory</a:t>
            </a:r>
          </a:p>
          <a:p>
            <a:r>
              <a:rPr lang="en-US" sz="1400" b="1" dirty="0">
                <a:latin typeface="Roboto" panose="02000000000000000000" pitchFamily="2" charset="0"/>
                <a:ea typeface="Roboto" panose="02000000000000000000" pitchFamily="2" charset="0"/>
              </a:rPr>
              <a:t> </a:t>
            </a:r>
          </a:p>
          <a:p>
            <a:r>
              <a:rPr lang="en-US" sz="1200" dirty="0">
                <a:latin typeface="Roboto" panose="02000000000000000000" pitchFamily="2" charset="0"/>
                <a:ea typeface="Roboto" panose="02000000000000000000" pitchFamily="2" charset="0"/>
              </a:rPr>
              <a:t> Questions</a:t>
            </a:r>
          </a:p>
          <a:p>
            <a:r>
              <a:rPr lang="en-US" sz="1200" dirty="0">
                <a:latin typeface="Roboto" panose="02000000000000000000" pitchFamily="2" charset="0"/>
                <a:ea typeface="Roboto" panose="02000000000000000000" pitchFamily="2" charset="0"/>
              </a:rPr>
              <a:t>power structures and center's marginalized voices.</a:t>
            </a:r>
          </a:p>
        </p:txBody>
      </p:sp>
    </p:spTree>
    <p:extLst>
      <p:ext uri="{BB962C8B-B14F-4D97-AF65-F5344CB8AC3E}">
        <p14:creationId xmlns:p14="http://schemas.microsoft.com/office/powerpoint/2010/main" val="1450264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1886" cy="68580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5233360" y="591245"/>
            <a:ext cx="6296860" cy="4983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1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Conclusion</a:t>
            </a:r>
            <a:endParaRPr lang="en-US" sz="3100" dirty="0"/>
          </a:p>
        </p:txBody>
      </p:sp>
      <p:sp>
        <p:nvSpPr>
          <p:cNvPr id="4" name="Text 1"/>
          <p:cNvSpPr/>
          <p:nvPr/>
        </p:nvSpPr>
        <p:spPr>
          <a:xfrm>
            <a:off x="5233360" y="1412478"/>
            <a:ext cx="2953867" cy="4420791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254000" indent="-254000" algn="l">
              <a:lnSpc>
                <a:spcPct val="123000"/>
              </a:lnSpc>
              <a:buSzPct val="100000"/>
              <a:buChar char="•"/>
            </a:pP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My research asks how Bengali migrant school cleaners in Cardiff </a:t>
            </a:r>
            <a:r>
              <a:rPr lang="en-US" sz="12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construct dignity and precarity</a:t>
            </a: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under conditions of stigma, insecurity and invisibility.</a:t>
            </a:r>
            <a:endParaRPr lang="en-US" sz="1250" dirty="0"/>
          </a:p>
          <a:p>
            <a:pPr marL="254000" indent="-254000" algn="l">
              <a:lnSpc>
                <a:spcPct val="123000"/>
              </a:lnSpc>
              <a:buSzPct val="100000"/>
              <a:buChar char="•"/>
            </a:pP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Answering these questions requires a </a:t>
            </a:r>
            <a:r>
              <a:rPr lang="en-US" sz="12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relativist ontology</a:t>
            </a: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, </a:t>
            </a:r>
            <a:r>
              <a:rPr lang="en-US" sz="125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subjectivist epistemology</a:t>
            </a: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and axiology centring social justice.</a:t>
            </a:r>
            <a:endParaRPr lang="en-US" sz="1250" dirty="0"/>
          </a:p>
          <a:p>
            <a:pPr marL="254000" indent="-254000" algn="l">
              <a:lnSpc>
                <a:spcPct val="123000"/>
              </a:lnSpc>
              <a:buSzPct val="100000"/>
              <a:buChar char="•"/>
            </a:pP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Critical interpretivism holds these commitments together while attending to structural conditions that shape meaning-making.</a:t>
            </a:r>
            <a:endParaRPr lang="en-US" sz="1250" dirty="0"/>
          </a:p>
          <a:p>
            <a:pPr marL="254000" indent="-254000" algn="l">
              <a:lnSpc>
                <a:spcPct val="123000"/>
              </a:lnSpc>
              <a:buSzPct val="100000"/>
              <a:buChar char="•"/>
            </a:pP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Reflexive thematic analysis follows logically as my methodology.</a:t>
            </a:r>
            <a:endParaRPr lang="en-US" sz="1250" dirty="0"/>
          </a:p>
          <a:p>
            <a:pPr marL="254000" indent="-254000" algn="l">
              <a:lnSpc>
                <a:spcPct val="123000"/>
              </a:lnSpc>
              <a:buSzPct val="100000"/>
              <a:buChar char="•"/>
            </a:pPr>
            <a:r>
              <a:rPr lang="en-US" sz="12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limits of this approach are real but do not undermine what my research questions require.</a:t>
            </a:r>
            <a:endParaRPr lang="en-US" sz="1250" dirty="0"/>
          </a:p>
        </p:txBody>
      </p:sp>
      <p:sp>
        <p:nvSpPr>
          <p:cNvPr id="5" name="Text 2"/>
          <p:cNvSpPr/>
          <p:nvPr/>
        </p:nvSpPr>
        <p:spPr>
          <a:xfrm>
            <a:off x="8582703" y="1425972"/>
            <a:ext cx="2953867" cy="68778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04000"/>
              </a:lnSpc>
              <a:buNone/>
            </a:pPr>
            <a:r>
              <a:rPr lang="en-US" sz="430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Thank you</a:t>
            </a:r>
            <a:endParaRPr lang="en-US" sz="43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F058D2-4882-46BD-A5E0-C41D9A5B49A2}"/>
              </a:ext>
            </a:extLst>
          </p:cNvPr>
          <p:cNvSpPr txBox="1"/>
          <p:nvPr/>
        </p:nvSpPr>
        <p:spPr>
          <a:xfrm>
            <a:off x="8381790" y="2249253"/>
            <a:ext cx="3828167" cy="11797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2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LCDB7012:</a:t>
            </a: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</a:t>
            </a:r>
            <a:r>
              <a:rPr lang="en-US" sz="1100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Advancing to Doctoral Research Stage</a:t>
            </a:r>
            <a:endParaRPr lang="en-US" sz="1100" b="1" dirty="0"/>
          </a:p>
          <a:p>
            <a:pPr marL="0" indent="0" algn="l">
              <a:lnSpc>
                <a:spcPct val="129000"/>
              </a:lnSpc>
              <a:spcAft>
                <a:spcPts val="1150"/>
              </a:spcAft>
              <a:buNone/>
            </a:pPr>
            <a:r>
              <a:rPr lang="en-US" sz="1100" b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University of Wales Trinity Saint David</a:t>
            </a:r>
            <a:endParaRPr lang="en-US" sz="1100" b="1" dirty="0"/>
          </a:p>
          <a:p>
            <a:pPr marL="0" indent="0" algn="l">
              <a:lnSpc>
                <a:spcPct val="129000"/>
              </a:lnSpc>
              <a:buNone/>
            </a:pP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Researcher: </a:t>
            </a:r>
            <a:r>
              <a:rPr lang="en-US" sz="12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Nusrat Jahan Jeba</a:t>
            </a:r>
            <a:endParaRPr lang="en-US" sz="1200" dirty="0"/>
          </a:p>
          <a:p>
            <a:pPr marL="0" indent="0" algn="l">
              <a:lnSpc>
                <a:spcPct val="129000"/>
              </a:lnSpc>
              <a:buNone/>
            </a:pPr>
            <a:r>
              <a:rPr lang="en-US" sz="12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Student ID: </a:t>
            </a:r>
            <a:r>
              <a:rPr lang="en-US" sz="1200" b="1" dirty="0">
                <a:solidFill>
                  <a:srgbClr val="3C3939"/>
                </a:solidFill>
                <a:latin typeface="Roboto Bold" pitchFamily="34" charset="0"/>
                <a:ea typeface="Roboto Bold" pitchFamily="34" charset="-122"/>
                <a:cs typeface="Roboto Bold" pitchFamily="34" charset="-120"/>
              </a:rPr>
              <a:t>2508904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07583097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61475" y="524966"/>
            <a:ext cx="10868745" cy="5537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3450" dirty="0">
                <a:solidFill>
                  <a:srgbClr val="1B1B27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References and Module Context</a:t>
            </a:r>
            <a:endParaRPr lang="en-US" sz="3450" dirty="0"/>
          </a:p>
        </p:txBody>
      </p:sp>
      <p:sp>
        <p:nvSpPr>
          <p:cNvPr id="3" name="Shape 1"/>
          <p:cNvSpPr/>
          <p:nvPr/>
        </p:nvSpPr>
        <p:spPr>
          <a:xfrm>
            <a:off x="661475" y="1526679"/>
            <a:ext cx="2069056" cy="269180"/>
          </a:xfrm>
          <a:prstGeom prst="roundRect">
            <a:avLst>
              <a:gd name="adj" fmla="val 22119"/>
            </a:avLst>
          </a:prstGeom>
          <a:solidFill>
            <a:srgbClr val="E1E1EA"/>
          </a:solidFill>
          <a:ln/>
        </p:spPr>
      </p:sp>
      <p:sp>
        <p:nvSpPr>
          <p:cNvPr id="4" name="Text 2"/>
          <p:cNvSpPr/>
          <p:nvPr/>
        </p:nvSpPr>
        <p:spPr>
          <a:xfrm>
            <a:off x="767735" y="1579761"/>
            <a:ext cx="2466120" cy="16301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96000"/>
              </a:lnSpc>
              <a:buNone/>
            </a:pPr>
            <a:r>
              <a:rPr lang="en-US" sz="110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KEY THEORETICAL SOURCES</a:t>
            </a:r>
            <a:endParaRPr lang="en-US" sz="1100" dirty="0"/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42425" y="1963638"/>
            <a:ext cx="3089396" cy="1854299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876774" y="1982688"/>
            <a:ext cx="285504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Dirty Work</a:t>
            </a:r>
            <a:endParaRPr lang="en-US" sz="1700" dirty="0"/>
          </a:p>
        </p:txBody>
      </p:sp>
      <p:sp>
        <p:nvSpPr>
          <p:cNvPr id="7" name="Text 4"/>
          <p:cNvSpPr/>
          <p:nvPr/>
        </p:nvSpPr>
        <p:spPr>
          <a:xfrm>
            <a:off x="876774" y="2425700"/>
            <a:ext cx="2855047" cy="1373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Hughes, E.C. (1951, 1962). 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Sociological Eye.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Ashforth, B.E. and Kreiner, G.E. (1999). 'How can you do it?' 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Academy of Management Review,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24(3), pp.413–434.</a:t>
            </a:r>
            <a:endParaRPr lang="en-US" sz="1350" dirty="0"/>
          </a:p>
        </p:txBody>
      </p:sp>
      <p:pic>
        <p:nvPicPr>
          <p:cNvPr id="8" name="Image 1" descr="preencoded.png"/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920432" y="1963638"/>
            <a:ext cx="3089396" cy="1854299"/>
          </a:xfrm>
          <a:prstGeom prst="rect">
            <a:avLst/>
          </a:prstGeom>
        </p:spPr>
      </p:pic>
      <p:sp>
        <p:nvSpPr>
          <p:cNvPr id="9" name="Text 5"/>
          <p:cNvSpPr/>
          <p:nvPr/>
        </p:nvSpPr>
        <p:spPr>
          <a:xfrm>
            <a:off x="4154780" y="1982688"/>
            <a:ext cx="285504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Precarity</a:t>
            </a:r>
            <a:endParaRPr lang="en-US" sz="1700" dirty="0"/>
          </a:p>
        </p:txBody>
      </p:sp>
      <p:sp>
        <p:nvSpPr>
          <p:cNvPr id="10" name="Text 6"/>
          <p:cNvSpPr/>
          <p:nvPr/>
        </p:nvSpPr>
        <p:spPr>
          <a:xfrm>
            <a:off x="4154780" y="2425700"/>
            <a:ext cx="2855047" cy="1373188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Anderson, B. (2010). Migration, immigration controls and the fashioning of precarious workers. 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Work, Employment and Society,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24(2), pp.300–317.</a:t>
            </a:r>
            <a:endParaRPr lang="en-US" sz="1350" dirty="0"/>
          </a:p>
        </p:txBody>
      </p:sp>
      <p:pic>
        <p:nvPicPr>
          <p:cNvPr id="11" name="Image 2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42425" y="4112022"/>
            <a:ext cx="3089396" cy="1579662"/>
          </a:xfrm>
          <a:prstGeom prst="rect">
            <a:avLst/>
          </a:prstGeom>
        </p:spPr>
      </p:pic>
      <p:sp>
        <p:nvSpPr>
          <p:cNvPr id="12" name="Text 7"/>
          <p:cNvSpPr/>
          <p:nvPr/>
        </p:nvSpPr>
        <p:spPr>
          <a:xfrm>
            <a:off x="876774" y="4131072"/>
            <a:ext cx="285504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Recognition</a:t>
            </a:r>
            <a:endParaRPr lang="en-US" sz="1700" dirty="0"/>
          </a:p>
        </p:txBody>
      </p:sp>
      <p:sp>
        <p:nvSpPr>
          <p:cNvPr id="13" name="Text 8"/>
          <p:cNvSpPr/>
          <p:nvPr/>
        </p:nvSpPr>
        <p:spPr>
          <a:xfrm>
            <a:off x="876774" y="4574084"/>
            <a:ext cx="2855047" cy="1098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Honneth, A. (1995). 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The Struggle for Recognition: The Moral Grammar of Social Conflicts.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Cambridge: Polity Press.</a:t>
            </a:r>
            <a:endParaRPr lang="en-US" sz="1350" dirty="0"/>
          </a:p>
        </p:txBody>
      </p:sp>
      <p:pic>
        <p:nvPicPr>
          <p:cNvPr id="14" name="Image 3" descr="preencoded.png"/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920432" y="4112022"/>
            <a:ext cx="3089396" cy="1579662"/>
          </a:xfrm>
          <a:prstGeom prst="rect">
            <a:avLst/>
          </a:prstGeom>
        </p:spPr>
      </p:pic>
      <p:sp>
        <p:nvSpPr>
          <p:cNvPr id="15" name="Text 9"/>
          <p:cNvSpPr/>
          <p:nvPr/>
        </p:nvSpPr>
        <p:spPr>
          <a:xfrm>
            <a:off x="4154780" y="4131072"/>
            <a:ext cx="2855047" cy="2769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ct val="104000"/>
              </a:lnSpc>
              <a:buNone/>
            </a:pPr>
            <a:r>
              <a:rPr lang="en-US" sz="1700" dirty="0">
                <a:solidFill>
                  <a:srgbClr val="3C3939"/>
                </a:solidFill>
                <a:latin typeface="Raleway" pitchFamily="34" charset="0"/>
                <a:ea typeface="Raleway" pitchFamily="34" charset="-122"/>
                <a:cs typeface="Raleway" pitchFamily="34" charset="-120"/>
              </a:rPr>
              <a:t>Reflexive Thematic Analysis</a:t>
            </a:r>
            <a:endParaRPr lang="en-US" sz="1700" dirty="0"/>
          </a:p>
        </p:txBody>
      </p:sp>
      <p:sp>
        <p:nvSpPr>
          <p:cNvPr id="16" name="Text 10"/>
          <p:cNvSpPr/>
          <p:nvPr/>
        </p:nvSpPr>
        <p:spPr>
          <a:xfrm>
            <a:off x="4154780" y="4574084"/>
            <a:ext cx="2855047" cy="1098550"/>
          </a:xfrm>
          <a:prstGeom prst="rect">
            <a:avLst/>
          </a:prstGeom>
          <a:noFill/>
          <a:ln/>
        </p:spPr>
        <p:txBody>
          <a:bodyPr wrap="square" lIns="0" tIns="0" rIns="0" bIns="0" rtlCol="0" anchor="t">
            <a:normAutofit/>
          </a:bodyPr>
          <a:lstStyle/>
          <a:p>
            <a:pPr marL="0" indent="0" algn="l">
              <a:lnSpc>
                <a:spcPct val="129000"/>
              </a:lnSpc>
              <a:buNone/>
            </a:pP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Braun, V. and Clarke, V. (2022). Using thematic analysis in psychology. </a:t>
            </a:r>
            <a:r>
              <a:rPr lang="en-US" sz="1350" i="1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Qualitative Research in Psychology,</a:t>
            </a:r>
            <a:r>
              <a:rPr lang="en-US" sz="1350" dirty="0">
                <a:solidFill>
                  <a:srgbClr val="3C3939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 3(2), pp.77–101.</a:t>
            </a:r>
            <a:endParaRPr lang="en-US" sz="1350" dirty="0"/>
          </a:p>
        </p:txBody>
      </p:sp>
      <p:pic>
        <p:nvPicPr>
          <p:cNvPr id="17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48364" y="1514673"/>
            <a:ext cx="4088107" cy="2316559"/>
          </a:xfrm>
          <a:prstGeom prst="rect">
            <a:avLst/>
          </a:prstGeom>
        </p:spPr>
      </p:pic>
      <p:sp>
        <p:nvSpPr>
          <p:cNvPr id="21" name="Text 14"/>
          <p:cNvSpPr/>
          <p:nvPr/>
        </p:nvSpPr>
        <p:spPr>
          <a:xfrm>
            <a:off x="356682" y="6058297"/>
            <a:ext cx="11478330" cy="27463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ct val="129000"/>
              </a:lnSpc>
              <a:buNone/>
            </a:pPr>
            <a:r>
              <a:rPr lang="en-US" sz="1350" dirty="0">
                <a:solidFill>
                  <a:srgbClr val="888888"/>
                </a:solidFill>
                <a:latin typeface="Roboto" pitchFamily="34" charset="0"/>
                <a:ea typeface="Roboto" pitchFamily="34" charset="-122"/>
                <a:cs typeface="Roboto" pitchFamily="34" charset="-120"/>
              </a:rPr>
              <a:t>LCDB7012 | Nusrat Jahan Jeba | 2508904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812990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2224</Words>
  <Application>Microsoft Office PowerPoint</Application>
  <PresentationFormat>Widescreen</PresentationFormat>
  <Paragraphs>230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Roboto Bold</vt:lpstr>
      <vt:lpstr>Arial</vt:lpstr>
      <vt:lpstr>Raleway</vt:lpstr>
      <vt:lpstr>Roboto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Hp</dc:creator>
  <cp:lastModifiedBy>Mahbub Mahi</cp:lastModifiedBy>
  <cp:revision>6</cp:revision>
  <dcterms:created xsi:type="dcterms:W3CDTF">2026-10-06T01:24:25Z</dcterms:created>
  <dcterms:modified xsi:type="dcterms:W3CDTF">2026-10-07T14:57:38Z</dcterms:modified>
</cp:coreProperties>
</file>