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3" autoAdjust="0"/>
    <p:restoredTop sz="93957" autoAdjust="0"/>
  </p:normalViewPr>
  <p:slideViewPr>
    <p:cSldViewPr>
      <p:cViewPr varScale="1">
        <p:scale>
          <a:sx n="77" d="100"/>
          <a:sy n="77" d="100"/>
        </p:scale>
        <p:origin x="1622"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762460-2182-40EA-B5A5-A750060D4AEC}" type="datetimeFigureOut">
              <a:rPr lang="en-US" smtClean="0"/>
              <a:t>2/3/2024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98237C-4477-48E4-AA18-A476AC35A0C6}" type="slidenum">
              <a:rPr lang="en-US" smtClean="0"/>
              <a:t>‹#›</a:t>
            </a:fld>
            <a:endParaRPr lang="en-US"/>
          </a:p>
        </p:txBody>
      </p:sp>
    </p:spTree>
    <p:extLst>
      <p:ext uri="{BB962C8B-B14F-4D97-AF65-F5344CB8AC3E}">
        <p14:creationId xmlns:p14="http://schemas.microsoft.com/office/powerpoint/2010/main" val="2269268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98237C-4477-48E4-AA18-A476AC35A0C6}" type="slidenum">
              <a:rPr lang="en-US" smtClean="0"/>
              <a:t>1</a:t>
            </a:fld>
            <a:endParaRPr lang="en-US"/>
          </a:p>
        </p:txBody>
      </p:sp>
    </p:spTree>
    <p:extLst>
      <p:ext uri="{BB962C8B-B14F-4D97-AF65-F5344CB8AC3E}">
        <p14:creationId xmlns:p14="http://schemas.microsoft.com/office/powerpoint/2010/main" val="2971393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Introduction</a:t>
            </a:r>
            <a:endParaRPr lang="en-US"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Employee engagement refers to the active involvement and contribution of employees towards the economic growth of the organisation (Byrne, 2022). Therefore, the following presentation will be created with the intent of highlighting the role of hospitality training programs in strengthening the productivity of the workforce in the hospitality industry to enhance their participation. Following that, the presentation will evaluate the set of standards employed by the housekeeping section of Premier Inn Leicester Fosse Park in order to maintain enhanced hygiene as per the specifications. Moreover, certain employee engagement models will be emphasised to upgrade the customer service of the company.</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198237C-4477-48E4-AA18-A476AC35A0C6}" type="slidenum">
              <a:rPr lang="en-US" smtClean="0"/>
              <a:t>3</a:t>
            </a:fld>
            <a:endParaRPr lang="en-US"/>
          </a:p>
        </p:txBody>
      </p:sp>
    </p:spTree>
    <p:extLst>
      <p:ext uri="{BB962C8B-B14F-4D97-AF65-F5344CB8AC3E}">
        <p14:creationId xmlns:p14="http://schemas.microsoft.com/office/powerpoint/2010/main" val="963754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Model of employee engagement </a:t>
            </a:r>
          </a:p>
          <a:p>
            <a:r>
              <a:rPr lang="en-US" sz="1200" b="1" kern="1200" dirty="0">
                <a:solidFill>
                  <a:schemeClr val="tx1"/>
                </a:solidFill>
                <a:effectLst/>
                <a:latin typeface="+mn-lt"/>
                <a:ea typeface="+mn-ea"/>
                <a:cs typeface="+mn-cs"/>
              </a:rPr>
              <a:t>Zinger Model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are plenty of models available that could be </a:t>
            </a:r>
            <a:r>
              <a:rPr lang="en-US" sz="1200" kern="1200" dirty="0" err="1">
                <a:solidFill>
                  <a:schemeClr val="tx1"/>
                </a:solidFill>
                <a:effectLst/>
                <a:latin typeface="+mn-lt"/>
                <a:ea typeface="+mn-ea"/>
                <a:cs typeface="+mn-cs"/>
              </a:rPr>
              <a:t>utilised</a:t>
            </a:r>
            <a:r>
              <a:rPr lang="en-US" sz="1200" kern="1200" dirty="0">
                <a:solidFill>
                  <a:schemeClr val="tx1"/>
                </a:solidFill>
                <a:effectLst/>
                <a:latin typeface="+mn-lt"/>
                <a:ea typeface="+mn-ea"/>
                <a:cs typeface="+mn-cs"/>
              </a:rPr>
              <a:t> by firms in order to make their employees more engaged with the operations. Some of the hotel chain firms already </a:t>
            </a:r>
            <a:r>
              <a:rPr lang="en-US" sz="1200" kern="1200" dirty="0" err="1">
                <a:solidFill>
                  <a:schemeClr val="tx1"/>
                </a:solidFill>
                <a:effectLst/>
                <a:latin typeface="+mn-lt"/>
                <a:ea typeface="+mn-ea"/>
                <a:cs typeface="+mn-cs"/>
              </a:rPr>
              <a:t>utilise</a:t>
            </a:r>
            <a:r>
              <a:rPr lang="en-US" sz="1200" kern="1200" dirty="0">
                <a:solidFill>
                  <a:schemeClr val="tx1"/>
                </a:solidFill>
                <a:effectLst/>
                <a:latin typeface="+mn-lt"/>
                <a:ea typeface="+mn-ea"/>
                <a:cs typeface="+mn-cs"/>
              </a:rPr>
              <a:t> them in order to achieve a better engagement rate within the workplace. One of the most prominent ones is the Zinger Model (ERESIA-EKE et al., 2023). As per this framework, there are around 10 essential actions that should be taken by the management of any firm. Furthermore, the actions are also divided into four segments in accordance with their prominence. </a:t>
            </a:r>
          </a:p>
          <a:p>
            <a:r>
              <a:rPr lang="en-US" sz="1200" b="1" i="1" kern="1200" dirty="0">
                <a:solidFill>
                  <a:schemeClr val="tx1"/>
                </a:solidFill>
                <a:effectLst/>
                <a:latin typeface="+mn-lt"/>
                <a:ea typeface="+mn-ea"/>
                <a:cs typeface="+mn-cs"/>
              </a:rPr>
              <a:t>Bottom layer:</a:t>
            </a:r>
            <a:r>
              <a:rPr lang="en-US" sz="1200" kern="1200" dirty="0">
                <a:solidFill>
                  <a:schemeClr val="tx1"/>
                </a:solidFill>
                <a:effectLst/>
                <a:latin typeface="+mn-lt"/>
                <a:ea typeface="+mn-ea"/>
                <a:cs typeface="+mn-cs"/>
              </a:rPr>
              <a:t> This includes the basic necessities such as well-being, enlivening energy, making meaning, and leveraging strengths. Doing all of these can help the firms to motivate their employees and boost their satisfaction levels. As such, they will become more likely to engage more within the work premises (Zinger et al, 2022). </a:t>
            </a:r>
            <a:r>
              <a:rPr lang="en-US" sz="1200" kern="1200" dirty="0" err="1">
                <a:solidFill>
                  <a:schemeClr val="tx1"/>
                </a:solidFill>
                <a:effectLst/>
                <a:latin typeface="+mn-lt"/>
                <a:ea typeface="+mn-ea"/>
                <a:cs typeface="+mn-cs"/>
              </a:rPr>
              <a:t>EasyHotel</a:t>
            </a:r>
            <a:r>
              <a:rPr lang="en-US" sz="1200" kern="1200" dirty="0">
                <a:solidFill>
                  <a:schemeClr val="tx1"/>
                </a:solidFill>
                <a:effectLst/>
                <a:latin typeface="+mn-lt"/>
                <a:ea typeface="+mn-ea"/>
                <a:cs typeface="+mn-cs"/>
              </a:rPr>
              <a:t> UK is one noteworthy hotel chain that already provides work-life balance to employees. This helps to satisfy the well-being of the team members and they can also leverage their strengths. </a:t>
            </a:r>
          </a:p>
          <a:p>
            <a:r>
              <a:rPr lang="en-US" sz="1200" b="1" i="1" kern="1200" dirty="0">
                <a:solidFill>
                  <a:schemeClr val="tx1"/>
                </a:solidFill>
                <a:effectLst/>
                <a:latin typeface="+mn-lt"/>
                <a:ea typeface="+mn-ea"/>
                <a:cs typeface="+mn-cs"/>
              </a:rPr>
              <a:t>Second layer:</a:t>
            </a:r>
            <a:r>
              <a:rPr lang="en-US" sz="1200" kern="1200" dirty="0">
                <a:solidFill>
                  <a:schemeClr val="tx1"/>
                </a:solidFill>
                <a:effectLst/>
                <a:latin typeface="+mn-lt"/>
                <a:ea typeface="+mn-ea"/>
                <a:cs typeface="+mn-cs"/>
              </a:rPr>
              <a:t> The second layer consists of factors that could unite the company and build strong bonds between team members. This typically includes building relationships, fostering recognition, and mastering each and every moment. Britannia Hotels is a noteworthy example of following these actions in order to create a better bond between the employees and the firm (Britannia Hotels, 2024). </a:t>
            </a:r>
          </a:p>
          <a:p>
            <a:endParaRPr lang="en-US" dirty="0"/>
          </a:p>
        </p:txBody>
      </p:sp>
      <p:sp>
        <p:nvSpPr>
          <p:cNvPr id="4" name="Slide Number Placeholder 3"/>
          <p:cNvSpPr>
            <a:spLocks noGrp="1"/>
          </p:cNvSpPr>
          <p:nvPr>
            <p:ph type="sldNum" sz="quarter" idx="10"/>
          </p:nvPr>
        </p:nvSpPr>
        <p:spPr/>
        <p:txBody>
          <a:bodyPr/>
          <a:lstStyle/>
          <a:p>
            <a:fld id="{0198237C-4477-48E4-AA18-A476AC35A0C6}" type="slidenum">
              <a:rPr lang="en-US" smtClean="0"/>
              <a:t>4</a:t>
            </a:fld>
            <a:endParaRPr lang="en-US"/>
          </a:p>
        </p:txBody>
      </p:sp>
    </p:spTree>
    <p:extLst>
      <p:ext uri="{BB962C8B-B14F-4D97-AF65-F5344CB8AC3E}">
        <p14:creationId xmlns:p14="http://schemas.microsoft.com/office/powerpoint/2010/main" val="1793429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Arial" panose="020B0604020202020204" pitchFamily="34" charset="0"/>
                <a:ea typeface="+mn-ea"/>
                <a:cs typeface="Arial" panose="020B0604020202020204" pitchFamily="34" charset="0"/>
              </a:rPr>
              <a:t>Third layer:</a:t>
            </a:r>
            <a:r>
              <a:rPr lang="en-US" sz="1200" kern="1200" dirty="0">
                <a:solidFill>
                  <a:schemeClr val="tx1"/>
                </a:solidFill>
                <a:effectLst/>
                <a:latin typeface="Arial" panose="020B0604020202020204" pitchFamily="34" charset="0"/>
                <a:ea typeface="+mn-ea"/>
                <a:cs typeface="Arial" panose="020B0604020202020204" pitchFamily="34" charset="0"/>
              </a:rPr>
              <a:t> The performance of the workers is key to ensuring better engagement within the workplace. As such, </a:t>
            </a:r>
            <a:r>
              <a:rPr lang="en-US" sz="1200" kern="1200" dirty="0" err="1">
                <a:solidFill>
                  <a:schemeClr val="tx1"/>
                </a:solidFill>
                <a:effectLst/>
                <a:latin typeface="Arial" panose="020B0604020202020204" pitchFamily="34" charset="0"/>
                <a:ea typeface="+mn-ea"/>
                <a:cs typeface="Arial" panose="020B0604020202020204" pitchFamily="34" charset="0"/>
              </a:rPr>
              <a:t>maximising</a:t>
            </a:r>
            <a:r>
              <a:rPr lang="en-US" sz="1200" kern="1200" dirty="0">
                <a:solidFill>
                  <a:schemeClr val="tx1"/>
                </a:solidFill>
                <a:effectLst/>
                <a:latin typeface="Arial" panose="020B0604020202020204" pitchFamily="34" charset="0"/>
                <a:ea typeface="+mn-ea"/>
                <a:cs typeface="Arial" panose="020B0604020202020204" pitchFamily="34" charset="0"/>
              </a:rPr>
              <a:t> performance and marking progress are a key part of this layer of the model. Companies like </a:t>
            </a:r>
            <a:r>
              <a:rPr lang="en-US" sz="1200" kern="1200" dirty="0" err="1">
                <a:solidFill>
                  <a:schemeClr val="tx1"/>
                </a:solidFill>
                <a:effectLst/>
                <a:latin typeface="Arial" panose="020B0604020202020204" pitchFamily="34" charset="0"/>
                <a:ea typeface="+mn-ea"/>
                <a:cs typeface="Arial" panose="020B0604020202020204" pitchFamily="34" charset="0"/>
              </a:rPr>
              <a:t>EasyHotel</a:t>
            </a:r>
            <a:r>
              <a:rPr lang="en-US" sz="1200" kern="1200" dirty="0">
                <a:solidFill>
                  <a:schemeClr val="tx1"/>
                </a:solidFill>
                <a:effectLst/>
                <a:latin typeface="Arial" panose="020B0604020202020204" pitchFamily="34" charset="0"/>
                <a:ea typeface="+mn-ea"/>
                <a:cs typeface="Arial" panose="020B0604020202020204" pitchFamily="34" charset="0"/>
              </a:rPr>
              <a:t> regularly monitor the performance of their workers in order to make sure that they can maintain overall productivity. </a:t>
            </a:r>
          </a:p>
          <a:p>
            <a:r>
              <a:rPr lang="en-US" sz="1200" b="1" i="1" kern="1200" dirty="0">
                <a:solidFill>
                  <a:schemeClr val="tx1"/>
                </a:solidFill>
                <a:effectLst/>
                <a:latin typeface="Arial" panose="020B0604020202020204" pitchFamily="34" charset="0"/>
                <a:ea typeface="+mn-ea"/>
                <a:cs typeface="Arial" panose="020B0604020202020204" pitchFamily="34" charset="0"/>
              </a:rPr>
              <a:t>Top layer:</a:t>
            </a:r>
            <a:r>
              <a:rPr lang="en-US" sz="1200" kern="1200" dirty="0">
                <a:solidFill>
                  <a:schemeClr val="tx1"/>
                </a:solidFill>
                <a:effectLst/>
                <a:latin typeface="Arial" panose="020B0604020202020204" pitchFamily="34" charset="0"/>
                <a:ea typeface="+mn-ea"/>
                <a:cs typeface="Arial" panose="020B0604020202020204" pitchFamily="34" charset="0"/>
              </a:rPr>
              <a:t> The topmost layer is the crucial one and involves achieving results and ensuring that all the workers are properly engaged. Various target metrics are being used for this purpose including the use of team KPI. </a:t>
            </a:r>
            <a:r>
              <a:rPr lang="en-US" sz="1200" kern="1200" dirty="0" err="1">
                <a:solidFill>
                  <a:schemeClr val="tx1"/>
                </a:solidFill>
                <a:effectLst/>
                <a:latin typeface="Arial" panose="020B0604020202020204" pitchFamily="34" charset="0"/>
                <a:ea typeface="+mn-ea"/>
                <a:cs typeface="Arial" panose="020B0604020202020204" pitchFamily="34" charset="0"/>
              </a:rPr>
              <a:t>Yotel</a:t>
            </a:r>
            <a:r>
              <a:rPr lang="en-US" sz="1200" kern="1200" dirty="0">
                <a:solidFill>
                  <a:schemeClr val="tx1"/>
                </a:solidFill>
                <a:effectLst/>
                <a:latin typeface="Arial" panose="020B0604020202020204" pitchFamily="34" charset="0"/>
                <a:ea typeface="+mn-ea"/>
                <a:cs typeface="Arial" panose="020B0604020202020204" pitchFamily="34" charset="0"/>
              </a:rPr>
              <a:t> UK is a noteworthy hotel chain that used these actions for ensuring better engagement within the workplace (YOTEL, 2024). </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0198237C-4477-48E4-AA18-A476AC35A0C6}" type="slidenum">
              <a:rPr lang="en-US" smtClean="0"/>
              <a:t>5</a:t>
            </a:fld>
            <a:endParaRPr lang="en-US"/>
          </a:p>
        </p:txBody>
      </p:sp>
    </p:spTree>
    <p:extLst>
      <p:ext uri="{BB962C8B-B14F-4D97-AF65-F5344CB8AC3E}">
        <p14:creationId xmlns:p14="http://schemas.microsoft.com/office/powerpoint/2010/main" val="3524465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00"/>
              </a:spcBef>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Training strategies </a:t>
            </a:r>
            <a:endParaRPr lang="en-US"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According to David Zinger, finding the important strategies for better employee engagement is vital for any organisation. As of these, he developed the second point of crafting strategies within the Zinger model of employee engagement. Based on crafting the efficient strategies to increase the employee engagement, Premier Inn can increase their employee satisfaction and achieve better performance within the business simulation. This process involves various planning as well as consideration of the employees to select effective strategies and efficient implementation of them (</a:t>
            </a:r>
            <a:r>
              <a:rPr lang="en-US" sz="1800" dirty="0">
                <a:solidFill>
                  <a:srgbClr val="222222"/>
                </a:solidFill>
                <a:effectLst/>
                <a:latin typeface="Arial" panose="020B0604020202020204" pitchFamily="34" charset="0"/>
                <a:ea typeface="Times New Roman" panose="02020603050405020304" pitchFamily="18" charset="0"/>
              </a:rPr>
              <a:t>Bailey, 2022</a:t>
            </a:r>
            <a:r>
              <a:rPr lang="en-US" sz="1800" dirty="0">
                <a:solidFill>
                  <a:srgbClr val="000000"/>
                </a:solidFill>
                <a:effectLst/>
                <a:latin typeface="Arial" panose="020B0604020202020204" pitchFamily="34" charset="0"/>
                <a:ea typeface="Times New Roman" panose="02020603050405020304" pitchFamily="18" charset="0"/>
              </a:rPr>
              <a:t>). Major strategies of employee engagement Premier Inn can implement to increase their employee engagement rate are mentioned below.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Arial" panose="020B0604020202020204" pitchFamily="34" charset="0"/>
                <a:ea typeface="Times New Roman" panose="02020603050405020304" pitchFamily="18" charset="0"/>
              </a:rPr>
              <a:t>Conducting employee surveys</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Conducting various employee survey programs to determine major problems as well as understanding the employees more closely, employee engagement can be increased to a higher extent. Apart from that, concerning the problems of employees and implementing flexibility according to the demand of the plurality of staff can also enhance the employee satisfaction rate and finally uplift employee engagement (</a:t>
            </a:r>
            <a:r>
              <a:rPr lang="en-US" sz="1800" dirty="0">
                <a:solidFill>
                  <a:srgbClr val="222222"/>
                </a:solidFill>
                <a:effectLst/>
                <a:latin typeface="Arial" panose="020B0604020202020204" pitchFamily="34" charset="0"/>
                <a:ea typeface="Times New Roman" panose="02020603050405020304" pitchFamily="18" charset="0"/>
              </a:rPr>
              <a:t>Nienaber and Martins, 2020</a:t>
            </a:r>
            <a:r>
              <a:rPr lang="en-US" sz="1800" dirty="0">
                <a:solidFill>
                  <a:srgbClr val="000000"/>
                </a:solidFill>
                <a:effectLst/>
                <a:latin typeface="Arial" panose="020B0604020202020204" pitchFamily="34" charset="0"/>
                <a:ea typeface="Times New Roman" panose="02020603050405020304" pitchFamily="18" charset="0"/>
              </a:rPr>
              <a:t>). Through following the above-mentioned initiatives of the employee survey program, Premier Inn can increase their employee engagement as well as can also improve organisational performance affirmatively.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Arial" panose="020B0604020202020204" pitchFamily="34" charset="0"/>
                <a:ea typeface="Times New Roman" panose="02020603050405020304" pitchFamily="18" charset="0"/>
              </a:rPr>
              <a:t>Uplifting the company's core values </a:t>
            </a:r>
            <a:endParaRPr lang="en-US"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rial" panose="020B0604020202020204" pitchFamily="34" charset="0"/>
                <a:ea typeface="Calibri" panose="020F0502020204030204" pitchFamily="34" charset="0"/>
              </a:rPr>
              <a:t>Uplifting the core values of an organisation, employees can be managed better within a smooth hierarchical division. Contextually the notable aspect is that, by uplifting the core values of the company, employees remain more motivated and perform at their best (</a:t>
            </a:r>
            <a:r>
              <a:rPr lang="en-GB" sz="1800" dirty="0">
                <a:solidFill>
                  <a:srgbClr val="222222"/>
                </a:solidFill>
                <a:effectLst/>
                <a:latin typeface="Arial" panose="020B0604020202020204" pitchFamily="34" charset="0"/>
                <a:ea typeface="Calibri" panose="020F0502020204030204" pitchFamily="34" charset="0"/>
              </a:rPr>
              <a:t>Riyanto et al., 2021</a:t>
            </a:r>
            <a:r>
              <a:rPr lang="en-GB" sz="1800" dirty="0">
                <a:solidFill>
                  <a:srgbClr val="000000"/>
                </a:solidFill>
                <a:effectLst/>
                <a:latin typeface="Arial" panose="020B0604020202020204" pitchFamily="34" charset="0"/>
                <a:ea typeface="Calibri" panose="020F0502020204030204" pitchFamily="34" charset="0"/>
              </a:rPr>
              <a:t>). As for these motivational initiatives, employee engagement can be increased efficiently. Concerning this, Premier Inn needs to develop its core values by achieving a competitive advantage in the market to increase its employee engagement rate and lead the hospitality industry within the United Kingdom. </a:t>
            </a:r>
            <a:endParaRPr lang="en-US" dirty="0"/>
          </a:p>
        </p:txBody>
      </p:sp>
      <p:sp>
        <p:nvSpPr>
          <p:cNvPr id="4" name="Slide Number Placeholder 3"/>
          <p:cNvSpPr>
            <a:spLocks noGrp="1"/>
          </p:cNvSpPr>
          <p:nvPr>
            <p:ph type="sldNum" sz="quarter" idx="10"/>
          </p:nvPr>
        </p:nvSpPr>
        <p:spPr/>
        <p:txBody>
          <a:bodyPr/>
          <a:lstStyle/>
          <a:p>
            <a:fld id="{0198237C-4477-48E4-AA18-A476AC35A0C6}" type="slidenum">
              <a:rPr lang="en-US" smtClean="0"/>
              <a:t>6</a:t>
            </a:fld>
            <a:endParaRPr lang="en-US"/>
          </a:p>
        </p:txBody>
      </p:sp>
    </p:spTree>
    <p:extLst>
      <p:ext uri="{BB962C8B-B14F-4D97-AF65-F5344CB8AC3E}">
        <p14:creationId xmlns:p14="http://schemas.microsoft.com/office/powerpoint/2010/main" val="1572802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dirty="0">
                <a:solidFill>
                  <a:srgbClr val="000000"/>
                </a:solidFill>
                <a:effectLst/>
                <a:latin typeface="Arial" panose="020B0604020202020204" pitchFamily="34" charset="0"/>
                <a:ea typeface="Times New Roman" panose="02020603050405020304" pitchFamily="18" charset="0"/>
              </a:rPr>
              <a:t>Providing genuine feedback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Providing genuine feedback to the employees about their job, career and other relevant approaches, employee satisfaction can be enhanced to a higher extent. In relation to this, through the feedback program employees also </a:t>
            </a:r>
            <a:r>
              <a:rPr lang="en-US" sz="1800" dirty="0" err="1">
                <a:solidFill>
                  <a:srgbClr val="000000"/>
                </a:solidFill>
                <a:effectLst/>
                <a:latin typeface="Arial" panose="020B0604020202020204" pitchFamily="34" charset="0"/>
                <a:ea typeface="Times New Roman" panose="02020603050405020304" pitchFamily="18" charset="0"/>
              </a:rPr>
              <a:t>realise</a:t>
            </a:r>
            <a:r>
              <a:rPr lang="en-US" sz="1800" dirty="0">
                <a:solidFill>
                  <a:srgbClr val="000000"/>
                </a:solidFill>
                <a:effectLst/>
                <a:latin typeface="Arial" panose="020B0604020202020204" pitchFamily="34" charset="0"/>
                <a:ea typeface="Times New Roman" panose="02020603050405020304" pitchFamily="18" charset="0"/>
              </a:rPr>
              <a:t> their mistakes and based on this they simultaneously improve their capabilities or talents (</a:t>
            </a:r>
            <a:r>
              <a:rPr lang="en-US" sz="1800" dirty="0">
                <a:solidFill>
                  <a:srgbClr val="222222"/>
                </a:solidFill>
                <a:effectLst/>
                <a:latin typeface="Arial" panose="020B0604020202020204" pitchFamily="34" charset="0"/>
                <a:ea typeface="Times New Roman" panose="02020603050405020304" pitchFamily="18" charset="0"/>
              </a:rPr>
              <a:t>Riyanto et al., 2021</a:t>
            </a:r>
            <a:r>
              <a:rPr lang="en-US" sz="1800" dirty="0">
                <a:solidFill>
                  <a:srgbClr val="000000"/>
                </a:solidFill>
                <a:effectLst/>
                <a:latin typeface="Arial" panose="020B0604020202020204" pitchFamily="34" charset="0"/>
                <a:ea typeface="Times New Roman" panose="02020603050405020304" pitchFamily="18" charset="0"/>
              </a:rPr>
              <a:t>). As of these, through providing genuine feedback to the employees and making them understand about the shortcomings, employee engagement can be increased in Premier Inn.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Arial" panose="020B0604020202020204" pitchFamily="34" charset="0"/>
                <a:ea typeface="Times New Roman" panose="02020603050405020304" pitchFamily="18" charset="0"/>
              </a:rPr>
              <a:t>Promoting transparency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Promotion of transparency between the authority or organisational proceedings and employees is also responsible for making the employees loyal in the long term. Besides these, through promoting transparency employees can also remain clear and focused on their job role, reporting person and other relevant work roles, which influences the organisational performance (</a:t>
            </a:r>
            <a:r>
              <a:rPr lang="en-US" sz="1800" dirty="0">
                <a:solidFill>
                  <a:srgbClr val="222222"/>
                </a:solidFill>
                <a:effectLst/>
                <a:latin typeface="Arial" panose="020B0604020202020204" pitchFamily="34" charset="0"/>
                <a:ea typeface="Times New Roman" panose="02020603050405020304" pitchFamily="18" charset="0"/>
              </a:rPr>
              <a:t>Bailey, 2022</a:t>
            </a:r>
            <a:r>
              <a:rPr lang="en-US" sz="1800" dirty="0">
                <a:solidFill>
                  <a:srgbClr val="000000"/>
                </a:solidFill>
                <a:effectLst/>
                <a:latin typeface="Arial" panose="020B0604020202020204" pitchFamily="34" charset="0"/>
                <a:ea typeface="Times New Roman" panose="02020603050405020304" pitchFamily="18" charset="0"/>
              </a:rPr>
              <a:t>). Based on these initiatives, through improving transparency, Premier Inn can also make loyal employees for the long term to serve the community by conducting an effective business. On the contrary, transparency also encourages the organisation to achieve its objectives efficiently under the deadline.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Arial" panose="020B0604020202020204" pitchFamily="34" charset="0"/>
                <a:ea typeface="Times New Roman" panose="02020603050405020304" pitchFamily="18" charset="0"/>
              </a:rPr>
              <a:t>Rewarding top performances </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Rewarding extraordinary performances and talents can also increase employee engagement proficiently within any company or organisation. Through rewarding the best as well as top performers employees can be motivated easily to enrich their talents and work more effectively (</a:t>
            </a:r>
            <a:r>
              <a:rPr lang="en-US" sz="1800" dirty="0">
                <a:solidFill>
                  <a:srgbClr val="222222"/>
                </a:solidFill>
                <a:effectLst/>
                <a:latin typeface="Arial" panose="020B0604020202020204" pitchFamily="34" charset="0"/>
                <a:ea typeface="Times New Roman" panose="02020603050405020304" pitchFamily="18" charset="0"/>
              </a:rPr>
              <a:t>Nienaber and Martins, 2020</a:t>
            </a:r>
            <a:r>
              <a:rPr lang="en-US" sz="1800" dirty="0">
                <a:solidFill>
                  <a:srgbClr val="000000"/>
                </a:solidFill>
                <a:effectLst/>
                <a:latin typeface="Arial" panose="020B0604020202020204" pitchFamily="34" charset="0"/>
                <a:ea typeface="Times New Roman" panose="02020603050405020304" pitchFamily="18" charset="0"/>
              </a:rPr>
              <a:t>). Additionally, rewarding the best performances also influences each employee to perform better and achieve the reward on their next attempt. Based on these initiatives Premier Inn can also increase their employee engagement rate affirmatively.  </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198237C-4477-48E4-AA18-A476AC35A0C6}" type="slidenum">
              <a:rPr lang="en-US" smtClean="0"/>
              <a:t>7</a:t>
            </a:fld>
            <a:endParaRPr lang="en-US"/>
          </a:p>
        </p:txBody>
      </p:sp>
    </p:spTree>
    <p:extLst>
      <p:ext uri="{BB962C8B-B14F-4D97-AF65-F5344CB8AC3E}">
        <p14:creationId xmlns:p14="http://schemas.microsoft.com/office/powerpoint/2010/main" val="2786721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800"/>
              </a:spcAft>
            </a:pPr>
            <a:r>
              <a:rPr lang="en-US" sz="1800" b="1" dirty="0">
                <a:solidFill>
                  <a:srgbClr val="000000"/>
                </a:solidFill>
                <a:effectLst/>
                <a:latin typeface="Arial" panose="020B0604020202020204" pitchFamily="34" charset="0"/>
                <a:cs typeface="Times New Roman" panose="02020603050405020304" pitchFamily="18" charset="0"/>
              </a:rPr>
              <a:t>Conclusion </a:t>
            </a:r>
            <a:endParaRPr lang="en-US" sz="1800" b="1" dirty="0">
              <a:solidFill>
                <a:srgbClr val="000000"/>
              </a:solidFill>
              <a:effectLst/>
              <a:latin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This presentation has highlighted the importance of employee engagement and the ways to achieve them. For this purpose, the Zinger Model has been thoroughly described to have a better understanding of employee engagement. The layers of the engagement have been mentioned and the actions needed for employee engagement have been included. Some of the key actions include enhancing well-being, making meaning, building relationships, marking progress, and achieving results. Moreover, the strategies to properly improve engagement have also been noted. They include conducting employee surveys, uplifting the company's core values, providing genuine feedback, promoting transparency, and rewarding top performers. </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198237C-4477-48E4-AA18-A476AC35A0C6}" type="slidenum">
              <a:rPr lang="en-US" smtClean="0"/>
              <a:t>8</a:t>
            </a:fld>
            <a:endParaRPr lang="en-US"/>
          </a:p>
        </p:txBody>
      </p:sp>
    </p:spTree>
    <p:extLst>
      <p:ext uri="{BB962C8B-B14F-4D97-AF65-F5344CB8AC3E}">
        <p14:creationId xmlns:p14="http://schemas.microsoft.com/office/powerpoint/2010/main" val="3099271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1200"/>
              </a:spcBef>
              <a:spcAft>
                <a:spcPts val="800"/>
              </a:spcAft>
            </a:pPr>
            <a:r>
              <a:rPr lang="en-US" sz="1800" b="1" dirty="0">
                <a:solidFill>
                  <a:srgbClr val="000000"/>
                </a:solidFill>
                <a:effectLst/>
                <a:latin typeface="Arial" panose="020B0604020202020204" pitchFamily="34" charset="0"/>
                <a:cs typeface="Times New Roman" panose="02020603050405020304" pitchFamily="18" charset="0"/>
              </a:rPr>
              <a:t>References </a:t>
            </a:r>
            <a:endParaRPr lang="en-US" sz="1800" b="1" dirty="0">
              <a:solidFill>
                <a:srgbClr val="000000"/>
              </a:solidFill>
              <a:effectLst/>
              <a:latin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Bailey, C. (2022). Employee engagement: Do practitioners care what academics have to say–And should they? Human Resource Management Review, 32(1), 100589.</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Britannia Hotels, (2024). MODERN SLAVERY ACT 2015 STATEMENT. [Online] Available at: https://www.britanniahotels.com/modern-slavery-act-statement [Accessed 2 January 2024].</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Byrne, Z.S., (2022). Understanding employee engagement: Theory, research, and practice. Routledge. </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ERESIA-EKE, C., NDLOVU, O. and NYANGA, T., (2023). THE ROLE OF DIMENSIONS OF JOB ENGAGEMENT IN ORGANIZATIONAL PERFORMANCE. </a:t>
            </a:r>
            <a:r>
              <a:rPr lang="en-US" sz="1800" kern="0" dirty="0" err="1">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Prizren</a:t>
            </a:r>
            <a:r>
              <a:rPr lang="en-US" sz="1800" kern="0" dirty="0">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 Social Science Journal, 7(1), pp.53-65. </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Nienaber, H., and Martins, N. (2020). Exploratory study: Determine which dimensions enhance the levels of employee engagement to improve organisational effectiveness. The TQM Journal, 32(3), 475-495.</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Riyanto, S., Endri, E., and </a:t>
            </a:r>
            <a:r>
              <a:rPr lang="en-US" sz="1800"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Herlisha</a:t>
            </a:r>
            <a:r>
              <a:rPr lang="en-US" sz="18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N. (2021). Effect of work motivation and job satisfaction on employee performance: Mediating role of employee engagement. Problems and Perspectives in Management, 19(3), 162.</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YOTEL, (2024). Why YOTEL. [Online] Available at: https://careers.yotel.com/?_gl=1*z5rtnb*_ga_Z2SX1JXWNT*MTcwNDM4MDI0MC4xLjEuMTcwNDM4MDI1Mi40OC4wLjA. [Accessed 2 January 2024].</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kern="0" dirty="0">
                <a:solidFill>
                  <a:srgbClr val="272727"/>
                </a:solidFill>
                <a:effectLst/>
                <a:latin typeface="Arial" panose="020B0604020202020204" pitchFamily="34" charset="0"/>
                <a:ea typeface="Times New Roman" panose="02020603050405020304" pitchFamily="18" charset="0"/>
                <a:cs typeface="Times New Roman" panose="02020603050405020304" pitchFamily="18" charset="0"/>
              </a:rPr>
              <a:t>Zinger, E., Murrain, S.Y. and Thomson, E., (2022). Cooperative models for digital archives. Journal of Digital Media Management, 10(3), pp.215-226. </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198237C-4477-48E4-AA18-A476AC35A0C6}" type="slidenum">
              <a:rPr lang="en-US" smtClean="0"/>
              <a:t>9</a:t>
            </a:fld>
            <a:endParaRPr lang="en-US"/>
          </a:p>
        </p:txBody>
      </p:sp>
    </p:spTree>
    <p:extLst>
      <p:ext uri="{BB962C8B-B14F-4D97-AF65-F5344CB8AC3E}">
        <p14:creationId xmlns:p14="http://schemas.microsoft.com/office/powerpoint/2010/main" val="2233135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B9E50C-107D-4E82-B30E-66BA726A5DE6}"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1596610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B9E50C-107D-4E82-B30E-66BA726A5DE6}"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3671463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B9E50C-107D-4E82-B30E-66BA726A5DE6}"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3631549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AB9E50C-107D-4E82-B30E-66BA726A5DE6}"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3686699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AB9E50C-107D-4E82-B30E-66BA726A5DE6}"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4207411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AB9E50C-107D-4E82-B30E-66BA726A5DE6}"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2110851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B9E50C-107D-4E82-B30E-66BA726A5DE6}"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386110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B9E50C-107D-4E82-B30E-66BA726A5DE6}"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194908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B9E50C-107D-4E82-B30E-66BA726A5DE6}"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1610674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B9E50C-107D-4E82-B30E-66BA726A5DE6}"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2999947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B9E50C-107D-4E82-B30E-66BA726A5DE6}"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CA9A62-F1C6-4871-9E36-F0FA083F0066}" type="slidenum">
              <a:rPr lang="en-US" smtClean="0"/>
              <a:t>‹#›</a:t>
            </a:fld>
            <a:endParaRPr lang="en-US"/>
          </a:p>
        </p:txBody>
      </p:sp>
    </p:spTree>
    <p:extLst>
      <p:ext uri="{BB962C8B-B14F-4D97-AF65-F5344CB8AC3E}">
        <p14:creationId xmlns:p14="http://schemas.microsoft.com/office/powerpoint/2010/main" val="3885976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B9E50C-107D-4E82-B30E-66BA726A5DE6}" type="datetimeFigureOut">
              <a:rPr lang="en-US" smtClean="0"/>
              <a:t>2/3/2024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CA9A62-F1C6-4871-9E36-F0FA083F0066}" type="slidenum">
              <a:rPr lang="en-US" smtClean="0"/>
              <a:t>‹#›</a:t>
            </a:fld>
            <a:endParaRPr lang="en-US"/>
          </a:p>
        </p:txBody>
      </p:sp>
    </p:spTree>
    <p:extLst>
      <p:ext uri="{BB962C8B-B14F-4D97-AF65-F5344CB8AC3E}">
        <p14:creationId xmlns:p14="http://schemas.microsoft.com/office/powerpoint/2010/main" val="3039646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51C35DC-1EF6-E990-9531-3CEE0E83A7A9}"/>
              </a:ext>
            </a:extLst>
          </p:cNvPr>
          <p:cNvSpPr txBox="1"/>
          <p:nvPr/>
        </p:nvSpPr>
        <p:spPr>
          <a:xfrm>
            <a:off x="1333500" y="1981200"/>
            <a:ext cx="6477000" cy="2800767"/>
          </a:xfrm>
          <a:prstGeom prst="rect">
            <a:avLst/>
          </a:prstGeom>
          <a:noFill/>
        </p:spPr>
        <p:txBody>
          <a:bodyPr wrap="square">
            <a:spAutoFit/>
          </a:bodyPr>
          <a:lstStyle/>
          <a:p>
            <a:pPr marL="0" marR="0" algn="ctr">
              <a:lnSpc>
                <a:spcPct val="200000"/>
              </a:lnSpc>
              <a:spcBef>
                <a:spcPts val="0"/>
              </a:spcBef>
              <a:spcAft>
                <a:spcPts val="800"/>
              </a:spcAft>
            </a:pPr>
            <a:r>
              <a:rPr lang="en-GB" sz="2400" b="1" kern="100" dirty="0">
                <a:solidFill>
                  <a:srgbClr val="272727"/>
                </a:solidFill>
                <a:effectLst/>
                <a:latin typeface="Arial" panose="020B0604020202020204" pitchFamily="34" charset="0"/>
                <a:ea typeface="Calibri" panose="020F0502020204030204" pitchFamily="34" charset="0"/>
                <a:cs typeface="Arial" panose="020B0604020202020204" pitchFamily="34" charset="0"/>
              </a:rPr>
              <a:t>Module Title:</a:t>
            </a:r>
            <a:r>
              <a:rPr lang="en-GB"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2400" b="1" kern="100" dirty="0">
                <a:solidFill>
                  <a:srgbClr val="272727"/>
                </a:solidFill>
                <a:effectLst/>
                <a:latin typeface="Arial" panose="020B0604020202020204" pitchFamily="34" charset="0"/>
                <a:ea typeface="Calibri" panose="020F0502020204030204" pitchFamily="34" charset="0"/>
                <a:cs typeface="Arial" panose="020B0604020202020204" pitchFamily="34" charset="0"/>
              </a:rPr>
              <a:t>Operating Hotel Facilities</a:t>
            </a:r>
            <a:endParaRPr lang="en-US"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200000"/>
              </a:lnSpc>
              <a:spcBef>
                <a:spcPts val="0"/>
              </a:spcBef>
              <a:spcAft>
                <a:spcPts val="800"/>
              </a:spcAft>
            </a:pPr>
            <a:r>
              <a:rPr lang="en-GB" sz="2400" b="1" kern="100" dirty="0">
                <a:solidFill>
                  <a:srgbClr val="272727"/>
                </a:solidFill>
                <a:effectLst/>
                <a:latin typeface="Arial" panose="020B0604020202020204" pitchFamily="34" charset="0"/>
                <a:ea typeface="Calibri" panose="020F0502020204030204" pitchFamily="34" charset="0"/>
                <a:cs typeface="Arial" panose="020B0604020202020204" pitchFamily="34" charset="0"/>
              </a:rPr>
              <a:t>Assignment Type: Presentation</a:t>
            </a:r>
            <a:endParaRPr lang="en-US"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200000"/>
              </a:lnSpc>
              <a:spcBef>
                <a:spcPts val="0"/>
              </a:spcBef>
              <a:spcAft>
                <a:spcPts val="800"/>
              </a:spcAft>
            </a:pPr>
            <a:r>
              <a:rPr lang="en-GB" kern="100" dirty="0">
                <a:solidFill>
                  <a:srgbClr val="272727"/>
                </a:solidFill>
                <a:effectLst/>
                <a:latin typeface="Arial" panose="020B0604020202020204" pitchFamily="34" charset="0"/>
                <a:ea typeface="Calibri" panose="020F0502020204030204" pitchFamily="34" charset="0"/>
                <a:cs typeface="Arial" panose="020B0604020202020204" pitchFamily="34" charset="0"/>
              </a:rPr>
              <a:t>Student Name: Alexandra </a:t>
            </a:r>
            <a:r>
              <a:rPr lang="en-GB" kern="100" dirty="0" err="1">
                <a:solidFill>
                  <a:srgbClr val="272727"/>
                </a:solidFill>
                <a:effectLst/>
                <a:latin typeface="Arial" panose="020B0604020202020204" pitchFamily="34" charset="0"/>
                <a:ea typeface="Calibri" panose="020F0502020204030204" pitchFamily="34" charset="0"/>
                <a:cs typeface="Arial" panose="020B0604020202020204" pitchFamily="34" charset="0"/>
              </a:rPr>
              <a:t>Gjoka</a:t>
            </a:r>
            <a:endParaRPr lang="en-US"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lgn="ctr"/>
            <a:r>
              <a:rPr lang="en-GB" dirty="0">
                <a:solidFill>
                  <a:srgbClr val="272727"/>
                </a:solidFill>
                <a:effectLst/>
                <a:latin typeface="Arial" panose="020B0604020202020204" pitchFamily="34" charset="0"/>
                <a:ea typeface="Calibri" panose="020F0502020204030204" pitchFamily="34" charset="0"/>
                <a:cs typeface="Arial" panose="020B0604020202020204" pitchFamily="34" charset="0"/>
              </a:rPr>
              <a:t>Student ID: 2224325</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8879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0CA9D-BE95-E903-FE46-6B2EBFEBFE9E}"/>
              </a:ext>
            </a:extLst>
          </p:cNvPr>
          <p:cNvSpPr txBox="1"/>
          <p:nvPr/>
        </p:nvSpPr>
        <p:spPr>
          <a:xfrm>
            <a:off x="22485" y="2040799"/>
            <a:ext cx="4572000" cy="2776401"/>
          </a:xfrm>
          <a:prstGeom prst="rect">
            <a:avLst/>
          </a:prstGeom>
          <a:noFill/>
        </p:spPr>
        <p:txBody>
          <a:bodyPr wrap="square">
            <a:spAutoFit/>
          </a:bodyPr>
          <a:lstStyle/>
          <a:p>
            <a:pPr>
              <a:lnSpc>
                <a:spcPct val="200000"/>
              </a:lnSpc>
            </a:pPr>
            <a:r>
              <a:rPr lang="en-US" sz="1800" b="1" dirty="0">
                <a:latin typeface="Arial" panose="020B0604020202020204" pitchFamily="34" charset="0"/>
                <a:cs typeface="Arial" panose="020B0604020202020204" pitchFamily="34" charset="0"/>
              </a:rPr>
              <a:t>Introduction………………………………3</a:t>
            </a:r>
          </a:p>
          <a:p>
            <a:pPr>
              <a:lnSpc>
                <a:spcPct val="200000"/>
              </a:lnSpc>
            </a:pPr>
            <a:r>
              <a:rPr lang="en-US" sz="1800" b="1" dirty="0">
                <a:latin typeface="Arial" panose="020B0604020202020204" pitchFamily="34" charset="0"/>
                <a:cs typeface="Arial" panose="020B0604020202020204" pitchFamily="34" charset="0"/>
              </a:rPr>
              <a:t>Model of employee engagement……..4</a:t>
            </a:r>
          </a:p>
          <a:p>
            <a:pPr>
              <a:lnSpc>
                <a:spcPct val="200000"/>
              </a:lnSpc>
            </a:pPr>
            <a:r>
              <a:rPr lang="en-US" sz="1800" b="1" dirty="0">
                <a:latin typeface="Arial" panose="020B0604020202020204" pitchFamily="34" charset="0"/>
                <a:cs typeface="Arial" panose="020B0604020202020204" pitchFamily="34" charset="0"/>
              </a:rPr>
              <a:t>Training strategies……………………..6 </a:t>
            </a:r>
          </a:p>
          <a:p>
            <a:pPr>
              <a:lnSpc>
                <a:spcPct val="200000"/>
              </a:lnSpc>
            </a:pPr>
            <a:r>
              <a:rPr lang="en-US" sz="1800" b="1" dirty="0">
                <a:latin typeface="Arial" panose="020B0604020202020204" pitchFamily="34" charset="0"/>
                <a:cs typeface="Arial" panose="020B0604020202020204" pitchFamily="34" charset="0"/>
              </a:rPr>
              <a:t>Conclusion………………………………. 8</a:t>
            </a:r>
          </a:p>
          <a:p>
            <a:pPr>
              <a:lnSpc>
                <a:spcPct val="200000"/>
              </a:lnSpc>
            </a:pPr>
            <a:r>
              <a:rPr lang="en-US" sz="1800" b="1" dirty="0">
                <a:latin typeface="Arial" panose="020B0604020202020204" pitchFamily="34" charset="0"/>
                <a:cs typeface="Arial" panose="020B0604020202020204" pitchFamily="34" charset="0"/>
              </a:rPr>
              <a:t>References………………………………..9 </a:t>
            </a:r>
            <a:endParaRPr lang="en-US" b="1"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91D375A0-4791-E6F8-BE60-C75EA3E8369A}"/>
              </a:ext>
            </a:extLst>
          </p:cNvPr>
          <p:cNvSpPr>
            <a:spLocks noGrp="1"/>
          </p:cNvSpPr>
          <p:nvPr>
            <p:ph type="title"/>
          </p:nvPr>
        </p:nvSpPr>
        <p:spPr>
          <a:xfrm>
            <a:off x="0" y="9993"/>
            <a:ext cx="5257800" cy="923329"/>
          </a:xfrm>
        </p:spPr>
        <p:txBody>
          <a:bodyPr>
            <a:noAutofit/>
          </a:bodyPr>
          <a:lstStyle/>
          <a:p>
            <a:pPr algn="l"/>
            <a:r>
              <a:rPr lang="en-US" sz="3200" b="1" dirty="0">
                <a:latin typeface="Arial" panose="020B0604020202020204" pitchFamily="34" charset="0"/>
                <a:cs typeface="Arial" panose="020B0604020202020204" pitchFamily="34" charset="0"/>
              </a:rPr>
              <a:t>TABLE OF CONTENTS</a:t>
            </a:r>
          </a:p>
        </p:txBody>
      </p:sp>
    </p:spTree>
    <p:extLst>
      <p:ext uri="{BB962C8B-B14F-4D97-AF65-F5344CB8AC3E}">
        <p14:creationId xmlns:p14="http://schemas.microsoft.com/office/powerpoint/2010/main" val="1787243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10" y="97705"/>
            <a:ext cx="3276600" cy="923329"/>
          </a:xfrm>
        </p:spPr>
        <p:txBody>
          <a:bodyPr>
            <a:noAutofit/>
          </a:bodyPr>
          <a:lstStyle/>
          <a:p>
            <a:pPr algn="l"/>
            <a:r>
              <a:rPr lang="en-US" sz="3200" b="1" dirty="0">
                <a:latin typeface="Arial" panose="020B0604020202020204" pitchFamily="34" charset="0"/>
                <a:cs typeface="Arial" panose="020B0604020202020204" pitchFamily="34" charset="0"/>
              </a:rPr>
              <a:t>Introduction</a:t>
            </a:r>
            <a:br>
              <a:rPr lang="en-US" sz="3200" b="1" dirty="0">
                <a:latin typeface="Arial" panose="020B0604020202020204" pitchFamily="34" charset="0"/>
                <a:cs typeface="Arial" panose="020B0604020202020204" pitchFamily="34" charset="0"/>
              </a:rPr>
            </a:br>
            <a:endParaRPr lang="en-US" sz="3200" b="1" dirty="0">
              <a:latin typeface="Arial" panose="020B0604020202020204" pitchFamily="34" charset="0"/>
              <a:cs typeface="Arial" panose="020B0604020202020204" pitchFamily="34" charset="0"/>
            </a:endParaRPr>
          </a:p>
        </p:txBody>
      </p:sp>
      <p:sp>
        <p:nvSpPr>
          <p:cNvPr id="4" name="Rectangle 3"/>
          <p:cNvSpPr/>
          <p:nvPr/>
        </p:nvSpPr>
        <p:spPr>
          <a:xfrm>
            <a:off x="-45027" y="1703072"/>
            <a:ext cx="6019800" cy="923330"/>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Employee engagement refers to the active involvement and contribution of employees towards the economic growth of the organisation (Byrne, 2022)</a:t>
            </a:r>
            <a:endParaRPr lang="en-US" dirty="0">
              <a:latin typeface="Arial" panose="020B0604020202020204" pitchFamily="34" charset="0"/>
              <a:cs typeface="Arial" panose="020B0604020202020204" pitchFamily="34" charset="0"/>
            </a:endParaRPr>
          </a:p>
        </p:txBody>
      </p:sp>
      <p:sp>
        <p:nvSpPr>
          <p:cNvPr id="5" name="Rectangle 4"/>
          <p:cNvSpPr/>
          <p:nvPr/>
        </p:nvSpPr>
        <p:spPr>
          <a:xfrm>
            <a:off x="-45027" y="3186061"/>
            <a:ext cx="6019800" cy="1200329"/>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Following that, the presentation will evaluate the set of standards employed by the housekeeping section of Premier Inn Leicester Fosse Park in order to maintain enhanced hygiene as per the specifications.</a:t>
            </a:r>
            <a:endParaRPr lang="en-US" dirty="0">
              <a:latin typeface="Arial" panose="020B0604020202020204" pitchFamily="34" charset="0"/>
              <a:cs typeface="Arial" panose="020B0604020202020204" pitchFamily="34" charset="0"/>
            </a:endParaRPr>
          </a:p>
        </p:txBody>
      </p:sp>
      <p:sp>
        <p:nvSpPr>
          <p:cNvPr id="6" name="Rectangle 5"/>
          <p:cNvSpPr/>
          <p:nvPr/>
        </p:nvSpPr>
        <p:spPr>
          <a:xfrm>
            <a:off x="-62345" y="4827138"/>
            <a:ext cx="6054436"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Moreover, certain employee engagement models will be emphasised to upgrade the customer service of the company.</a:t>
            </a:r>
          </a:p>
        </p:txBody>
      </p:sp>
      <p:pic>
        <p:nvPicPr>
          <p:cNvPr id="8" name="Picture 7">
            <a:extLst>
              <a:ext uri="{FF2B5EF4-FFF2-40B4-BE49-F238E27FC236}">
                <a16:creationId xmlns:a16="http://schemas.microsoft.com/office/drawing/2014/main" id="{4E455286-32F4-D072-7525-CBC5BA3BAE44}"/>
              </a:ext>
            </a:extLst>
          </p:cNvPr>
          <p:cNvPicPr>
            <a:picLocks noChangeAspect="1"/>
          </p:cNvPicPr>
          <p:nvPr/>
        </p:nvPicPr>
        <p:blipFill>
          <a:blip r:embed="rId3"/>
          <a:stretch>
            <a:fillRect/>
          </a:stretch>
        </p:blipFill>
        <p:spPr>
          <a:xfrm>
            <a:off x="6109855" y="747002"/>
            <a:ext cx="2819400" cy="48781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a:extLst>
              <a:ext uri="{FF2B5EF4-FFF2-40B4-BE49-F238E27FC236}">
                <a16:creationId xmlns:a16="http://schemas.microsoft.com/office/drawing/2014/main" id="{6C13FF94-9BBF-CC75-5977-15E0CE2B6877}"/>
              </a:ext>
            </a:extLst>
          </p:cNvPr>
          <p:cNvSpPr txBox="1"/>
          <p:nvPr/>
        </p:nvSpPr>
        <p:spPr>
          <a:xfrm>
            <a:off x="6736773" y="5741666"/>
            <a:ext cx="2192482" cy="369332"/>
          </a:xfrm>
          <a:prstGeom prst="rect">
            <a:avLst/>
          </a:prstGeom>
          <a:noFill/>
        </p:spPr>
        <p:txBody>
          <a:bodyPr wrap="square">
            <a:spAutoFit/>
          </a:bodyPr>
          <a:lstStyle/>
          <a:p>
            <a:r>
              <a:rPr lang="en-US" dirty="0">
                <a:latin typeface="Arial" panose="020B0604020202020204" pitchFamily="34" charset="0"/>
                <a:cs typeface="Arial" panose="020B0604020202020204" pitchFamily="34" charset="0"/>
              </a:rPr>
              <a:t>(Byrne,  2022)</a:t>
            </a:r>
          </a:p>
        </p:txBody>
      </p:sp>
      <p:pic>
        <p:nvPicPr>
          <p:cNvPr id="3" name="Picture 2">
            <a:extLst>
              <a:ext uri="{FF2B5EF4-FFF2-40B4-BE49-F238E27FC236}">
                <a16:creationId xmlns:a16="http://schemas.microsoft.com/office/drawing/2014/main" id="{F640FD1D-8098-28A5-9885-9E75936A2BEE}"/>
              </a:ext>
            </a:extLst>
          </p:cNvPr>
          <p:cNvPicPr>
            <a:picLocks noChangeAspect="1"/>
          </p:cNvPicPr>
          <p:nvPr/>
        </p:nvPicPr>
        <p:blipFill>
          <a:blip r:embed="rId4"/>
          <a:stretch>
            <a:fillRect/>
          </a:stretch>
        </p:blipFill>
        <p:spPr>
          <a:xfrm>
            <a:off x="212247" y="5700981"/>
            <a:ext cx="1452563" cy="1157019"/>
          </a:xfrm>
          <a:prstGeom prst="ellipse">
            <a:avLst/>
          </a:prstGeom>
          <a:ln>
            <a:noFill/>
          </a:ln>
          <a:effectLst>
            <a:softEdge rad="112500"/>
          </a:effectLst>
        </p:spPr>
      </p:pic>
    </p:spTree>
    <p:extLst>
      <p:ext uri="{BB962C8B-B14F-4D97-AF65-F5344CB8AC3E}">
        <p14:creationId xmlns:p14="http://schemas.microsoft.com/office/powerpoint/2010/main" val="3604620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0963" y="152400"/>
            <a:ext cx="6400800" cy="879395"/>
          </a:xfrm>
        </p:spPr>
        <p:txBody>
          <a:bodyPr>
            <a:normAutofit/>
          </a:bodyPr>
          <a:lstStyle/>
          <a:p>
            <a:pPr algn="r"/>
            <a:r>
              <a:rPr lang="en-US" sz="3200" b="1" dirty="0">
                <a:latin typeface="Arial" panose="020B0604020202020204" pitchFamily="34" charset="0"/>
                <a:cs typeface="Arial" panose="020B0604020202020204" pitchFamily="34" charset="0"/>
              </a:rPr>
              <a:t>Model of employee engagement </a:t>
            </a:r>
          </a:p>
        </p:txBody>
      </p:sp>
      <p:sp>
        <p:nvSpPr>
          <p:cNvPr id="4" name="Rectangle 3"/>
          <p:cNvSpPr/>
          <p:nvPr/>
        </p:nvSpPr>
        <p:spPr>
          <a:xfrm>
            <a:off x="3173563" y="1013804"/>
            <a:ext cx="2613216" cy="461665"/>
          </a:xfrm>
          <a:prstGeom prst="rect">
            <a:avLst/>
          </a:prstGeom>
        </p:spPr>
        <p:txBody>
          <a:bodyPr wrap="none">
            <a:spAutoFit/>
          </a:bodyPr>
          <a:lstStyle/>
          <a:p>
            <a:pPr marL="342900" indent="-342900">
              <a:buFont typeface="Wingdings" panose="05000000000000000000" pitchFamily="2" charset="2"/>
              <a:buChar char="Ø"/>
            </a:pPr>
            <a:r>
              <a:rPr lang="en-US" sz="2400" b="1" dirty="0">
                <a:latin typeface="Arial" panose="020B0604020202020204" pitchFamily="34" charset="0"/>
                <a:cs typeface="Arial" panose="020B0604020202020204" pitchFamily="34" charset="0"/>
              </a:rPr>
              <a:t>Zinger Model  </a:t>
            </a:r>
          </a:p>
        </p:txBody>
      </p:sp>
      <p:sp>
        <p:nvSpPr>
          <p:cNvPr id="5" name="Rectangle 4"/>
          <p:cNvSpPr/>
          <p:nvPr/>
        </p:nvSpPr>
        <p:spPr>
          <a:xfrm>
            <a:off x="3201733" y="1673715"/>
            <a:ext cx="2097049" cy="400110"/>
          </a:xfrm>
          <a:prstGeom prst="rect">
            <a:avLst/>
          </a:prstGeom>
        </p:spPr>
        <p:txBody>
          <a:bodyPr wrap="none">
            <a:spAutoFit/>
          </a:bodyPr>
          <a:lstStyle/>
          <a:p>
            <a:pPr marL="342900" indent="-342900">
              <a:buFont typeface="Wingdings" panose="05000000000000000000" pitchFamily="2" charset="2"/>
              <a:buChar char="v"/>
            </a:pPr>
            <a:r>
              <a:rPr lang="en-US" sz="2000" b="1" dirty="0">
                <a:latin typeface="Arial" panose="020B0604020202020204" pitchFamily="34" charset="0"/>
                <a:cs typeface="Arial" panose="020B0604020202020204" pitchFamily="34" charset="0"/>
              </a:rPr>
              <a:t>Bottom layer</a:t>
            </a:r>
          </a:p>
        </p:txBody>
      </p:sp>
      <p:sp>
        <p:nvSpPr>
          <p:cNvPr id="6" name="Rectangle 5"/>
          <p:cNvSpPr/>
          <p:nvPr/>
        </p:nvSpPr>
        <p:spPr>
          <a:xfrm>
            <a:off x="3271820" y="2554517"/>
            <a:ext cx="5791200"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This includes the basic necessities such as well-being, enlivening energy, making meaning, and leveraging strengths. </a:t>
            </a:r>
          </a:p>
        </p:txBody>
      </p:sp>
      <p:sp>
        <p:nvSpPr>
          <p:cNvPr id="7" name="Rectangle 6"/>
          <p:cNvSpPr/>
          <p:nvPr/>
        </p:nvSpPr>
        <p:spPr>
          <a:xfrm>
            <a:off x="3329066" y="3812785"/>
            <a:ext cx="2069797" cy="400110"/>
          </a:xfrm>
          <a:prstGeom prst="rect">
            <a:avLst/>
          </a:prstGeom>
        </p:spPr>
        <p:txBody>
          <a:bodyPr wrap="none">
            <a:spAutoFit/>
          </a:bodyPr>
          <a:lstStyle/>
          <a:p>
            <a:pPr marL="285750" indent="-285750">
              <a:buFont typeface="Wingdings" panose="05000000000000000000" pitchFamily="2" charset="2"/>
              <a:buChar char="v"/>
            </a:pPr>
            <a:r>
              <a:rPr lang="en-US" sz="2000" b="1" dirty="0">
                <a:latin typeface="Arial" panose="020B0604020202020204" pitchFamily="34" charset="0"/>
                <a:cs typeface="Arial" panose="020B0604020202020204" pitchFamily="34" charset="0"/>
              </a:rPr>
              <a:t>Second layer</a:t>
            </a:r>
          </a:p>
        </p:txBody>
      </p:sp>
      <p:sp>
        <p:nvSpPr>
          <p:cNvPr id="8" name="Rectangle 7"/>
          <p:cNvSpPr/>
          <p:nvPr/>
        </p:nvSpPr>
        <p:spPr>
          <a:xfrm>
            <a:off x="3329066" y="4658894"/>
            <a:ext cx="5718964"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The second layer consists of factors that could unite the company and build strong bonds between team members.</a:t>
            </a:r>
          </a:p>
        </p:txBody>
      </p:sp>
      <p:pic>
        <p:nvPicPr>
          <p:cNvPr id="9" name="Picture 8">
            <a:extLst>
              <a:ext uri="{FF2B5EF4-FFF2-40B4-BE49-F238E27FC236}">
                <a16:creationId xmlns:a16="http://schemas.microsoft.com/office/drawing/2014/main" id="{AA30E9DB-455A-66D5-0534-B7DF3B0214EF}"/>
              </a:ext>
            </a:extLst>
          </p:cNvPr>
          <p:cNvPicPr>
            <a:picLocks noChangeAspect="1"/>
          </p:cNvPicPr>
          <p:nvPr/>
        </p:nvPicPr>
        <p:blipFill>
          <a:blip r:embed="rId3"/>
          <a:stretch>
            <a:fillRect/>
          </a:stretch>
        </p:blipFill>
        <p:spPr>
          <a:xfrm>
            <a:off x="7410147" y="5537231"/>
            <a:ext cx="1449835" cy="1154846"/>
          </a:xfrm>
          <a:prstGeom prst="ellipse">
            <a:avLst/>
          </a:prstGeom>
          <a:ln>
            <a:noFill/>
          </a:ln>
          <a:effectLst>
            <a:softEdge rad="112500"/>
          </a:effectLst>
        </p:spPr>
      </p:pic>
      <p:pic>
        <p:nvPicPr>
          <p:cNvPr id="12" name="Picture 11">
            <a:extLst>
              <a:ext uri="{FF2B5EF4-FFF2-40B4-BE49-F238E27FC236}">
                <a16:creationId xmlns:a16="http://schemas.microsoft.com/office/drawing/2014/main" id="{B38CBBAD-3B87-BC52-EAEC-8C316700DBE8}"/>
              </a:ext>
            </a:extLst>
          </p:cNvPr>
          <p:cNvPicPr>
            <a:picLocks noChangeAspect="1"/>
          </p:cNvPicPr>
          <p:nvPr/>
        </p:nvPicPr>
        <p:blipFill>
          <a:blip r:embed="rId4"/>
          <a:stretch>
            <a:fillRect/>
          </a:stretch>
        </p:blipFill>
        <p:spPr>
          <a:xfrm>
            <a:off x="80980" y="1265872"/>
            <a:ext cx="3106438" cy="4830128"/>
          </a:xfrm>
          <a:prstGeom prst="snip2DiagRect">
            <a:avLst/>
          </a:prstGeom>
          <a:solidFill>
            <a:srgbClr val="FFFFFF">
              <a:shade val="85000"/>
            </a:srgbClr>
          </a:solidFill>
          <a:ln w="88900" cap="sq">
            <a:solidFill>
              <a:schemeClr val="accent6">
                <a:lumMod val="75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4" name="TextBox 13">
            <a:extLst>
              <a:ext uri="{FF2B5EF4-FFF2-40B4-BE49-F238E27FC236}">
                <a16:creationId xmlns:a16="http://schemas.microsoft.com/office/drawing/2014/main" id="{344D5F1D-E788-9CBA-6496-40988C6F32BF}"/>
              </a:ext>
            </a:extLst>
          </p:cNvPr>
          <p:cNvSpPr txBox="1"/>
          <p:nvPr/>
        </p:nvSpPr>
        <p:spPr>
          <a:xfrm>
            <a:off x="120350" y="6378827"/>
            <a:ext cx="3452288" cy="369332"/>
          </a:xfrm>
          <a:prstGeom prst="rect">
            <a:avLst/>
          </a:prstGeom>
          <a:noFill/>
        </p:spPr>
        <p:txBody>
          <a:bodyPr wrap="square">
            <a:spAutoFit/>
          </a:bodyPr>
          <a:lstStyle/>
          <a:p>
            <a:r>
              <a:rPr lang="en-GB" sz="1800" dirty="0">
                <a:solidFill>
                  <a:srgbClr val="000000"/>
                </a:solidFill>
                <a:effectLst/>
                <a:latin typeface="Arial" panose="020B0604020202020204" pitchFamily="34" charset="0"/>
                <a:ea typeface="Calibri" panose="020F0502020204030204" pitchFamily="34" charset="0"/>
              </a:rPr>
              <a:t>(</a:t>
            </a:r>
            <a:r>
              <a:rPr lang="en-GB" sz="1800" dirty="0">
                <a:solidFill>
                  <a:srgbClr val="222222"/>
                </a:solidFill>
                <a:effectLst/>
                <a:latin typeface="Arial" panose="020B0604020202020204" pitchFamily="34" charset="0"/>
                <a:ea typeface="Calibri" panose="020F0502020204030204" pitchFamily="34" charset="0"/>
              </a:rPr>
              <a:t>Nienaber and Martins, 2020</a:t>
            </a:r>
            <a:r>
              <a:rPr lang="en-GB" sz="1800" dirty="0">
                <a:solidFill>
                  <a:srgbClr val="000000"/>
                </a:solidFill>
                <a:effectLst/>
                <a:latin typeface="Arial" panose="020B0604020202020204" pitchFamily="34" charset="0"/>
                <a:ea typeface="Calibri" panose="020F0502020204030204" pitchFamily="34" charset="0"/>
              </a:rPr>
              <a:t>)</a:t>
            </a:r>
            <a:endParaRPr lang="en-US" dirty="0"/>
          </a:p>
        </p:txBody>
      </p:sp>
    </p:spTree>
    <p:extLst>
      <p:ext uri="{BB962C8B-B14F-4D97-AF65-F5344CB8AC3E}">
        <p14:creationId xmlns:p14="http://schemas.microsoft.com/office/powerpoint/2010/main" val="1771447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7" y="157461"/>
            <a:ext cx="2286000" cy="1143000"/>
          </a:xfrm>
        </p:spPr>
        <p:txBody>
          <a:bodyPr>
            <a:normAutofit/>
          </a:bodyPr>
          <a:lstStyle/>
          <a:p>
            <a:pPr algn="l"/>
            <a:r>
              <a:rPr lang="en-US" sz="3200" b="1" dirty="0">
                <a:latin typeface="Arial" panose="020B0604020202020204" pitchFamily="34" charset="0"/>
                <a:cs typeface="Arial" panose="020B0604020202020204" pitchFamily="34" charset="0"/>
              </a:rPr>
              <a:t>CONTD….</a:t>
            </a:r>
          </a:p>
        </p:txBody>
      </p:sp>
      <p:sp>
        <p:nvSpPr>
          <p:cNvPr id="4" name="Rectangle 3"/>
          <p:cNvSpPr/>
          <p:nvPr/>
        </p:nvSpPr>
        <p:spPr>
          <a:xfrm>
            <a:off x="-68610" y="1195992"/>
            <a:ext cx="2133600" cy="400110"/>
          </a:xfrm>
          <a:prstGeom prst="rect">
            <a:avLst/>
          </a:prstGeom>
        </p:spPr>
        <p:txBody>
          <a:bodyPr wrap="square">
            <a:spAutoFit/>
          </a:bodyPr>
          <a:lstStyle/>
          <a:p>
            <a:pPr marL="342900" indent="-342900">
              <a:buFont typeface="Wingdings" panose="05000000000000000000" pitchFamily="2" charset="2"/>
              <a:buChar char="v"/>
            </a:pPr>
            <a:r>
              <a:rPr lang="en-US" sz="2000" b="1" dirty="0">
                <a:latin typeface="Arial" panose="020B0604020202020204" pitchFamily="34" charset="0"/>
                <a:cs typeface="Arial" panose="020B0604020202020204" pitchFamily="34" charset="0"/>
              </a:rPr>
              <a:t>Third layer</a:t>
            </a:r>
          </a:p>
        </p:txBody>
      </p:sp>
      <p:sp>
        <p:nvSpPr>
          <p:cNvPr id="5" name="Rectangle 4"/>
          <p:cNvSpPr/>
          <p:nvPr/>
        </p:nvSpPr>
        <p:spPr>
          <a:xfrm>
            <a:off x="0" y="1933838"/>
            <a:ext cx="5424054"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The performance of the workers is key to ensuring better engagement within the workplace.</a:t>
            </a:r>
          </a:p>
        </p:txBody>
      </p:sp>
      <p:sp>
        <p:nvSpPr>
          <p:cNvPr id="6" name="Rectangle 5"/>
          <p:cNvSpPr/>
          <p:nvPr/>
        </p:nvSpPr>
        <p:spPr>
          <a:xfrm>
            <a:off x="-34977" y="3319576"/>
            <a:ext cx="1651606" cy="400110"/>
          </a:xfrm>
          <a:prstGeom prst="rect">
            <a:avLst/>
          </a:prstGeom>
        </p:spPr>
        <p:txBody>
          <a:bodyPr wrap="none">
            <a:spAutoFit/>
          </a:bodyPr>
          <a:lstStyle/>
          <a:p>
            <a:pPr marL="342900" indent="-342900">
              <a:buFont typeface="Wingdings" panose="05000000000000000000" pitchFamily="2" charset="2"/>
              <a:buChar char="v"/>
            </a:pPr>
            <a:r>
              <a:rPr lang="en-US" sz="2000" b="1" dirty="0">
                <a:latin typeface="Arial" panose="020B0604020202020204" pitchFamily="34" charset="0"/>
                <a:cs typeface="Arial" panose="020B0604020202020204" pitchFamily="34" charset="0"/>
              </a:rPr>
              <a:t>Top layer</a:t>
            </a:r>
            <a:endParaRPr lang="en-US" sz="2000" dirty="0">
              <a:latin typeface="Arial" panose="020B0604020202020204" pitchFamily="34" charset="0"/>
              <a:cs typeface="Arial" panose="020B0604020202020204" pitchFamily="34" charset="0"/>
            </a:endParaRPr>
          </a:p>
        </p:txBody>
      </p:sp>
      <p:sp>
        <p:nvSpPr>
          <p:cNvPr id="7" name="Rectangle 6"/>
          <p:cNvSpPr/>
          <p:nvPr/>
        </p:nvSpPr>
        <p:spPr>
          <a:xfrm>
            <a:off x="0" y="4118235"/>
            <a:ext cx="5472546"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The topmost layer is the crucial one and involves achieving results and ensuring that all the workers are properly engaged. </a:t>
            </a:r>
          </a:p>
        </p:txBody>
      </p:sp>
      <p:pic>
        <p:nvPicPr>
          <p:cNvPr id="8" name="Picture 7">
            <a:extLst>
              <a:ext uri="{FF2B5EF4-FFF2-40B4-BE49-F238E27FC236}">
                <a16:creationId xmlns:a16="http://schemas.microsoft.com/office/drawing/2014/main" id="{4B3F01CE-AA79-1170-DD24-3D4379C16A73}"/>
              </a:ext>
            </a:extLst>
          </p:cNvPr>
          <p:cNvPicPr>
            <a:picLocks noChangeAspect="1"/>
          </p:cNvPicPr>
          <p:nvPr/>
        </p:nvPicPr>
        <p:blipFill>
          <a:blip r:embed="rId3"/>
          <a:stretch>
            <a:fillRect/>
          </a:stretch>
        </p:blipFill>
        <p:spPr>
          <a:xfrm>
            <a:off x="5562600" y="838200"/>
            <a:ext cx="3581399" cy="47066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TextBox 9">
            <a:extLst>
              <a:ext uri="{FF2B5EF4-FFF2-40B4-BE49-F238E27FC236}">
                <a16:creationId xmlns:a16="http://schemas.microsoft.com/office/drawing/2014/main" id="{C640E6F5-EE85-E19E-2B08-A209C6B146E4}"/>
              </a:ext>
            </a:extLst>
          </p:cNvPr>
          <p:cNvSpPr txBox="1"/>
          <p:nvPr/>
        </p:nvSpPr>
        <p:spPr>
          <a:xfrm>
            <a:off x="6324600" y="6386354"/>
            <a:ext cx="2400300" cy="369332"/>
          </a:xfrm>
          <a:prstGeom prst="rect">
            <a:avLst/>
          </a:prstGeom>
          <a:noFill/>
        </p:spPr>
        <p:txBody>
          <a:bodyPr wrap="square">
            <a:spAutoFit/>
          </a:bodyPr>
          <a:lstStyle/>
          <a:p>
            <a:r>
              <a:rPr lang="en-US" sz="1800" kern="0" dirty="0">
                <a:solidFill>
                  <a:srgbClr val="272727"/>
                </a:solidFill>
                <a:effectLst/>
                <a:latin typeface="Arial" panose="020B0604020202020204" pitchFamily="34" charset="0"/>
                <a:ea typeface="Times New Roman" panose="02020603050405020304" pitchFamily="18" charset="0"/>
              </a:rPr>
              <a:t> (YOTEL, 2024)</a:t>
            </a:r>
            <a:endParaRPr lang="en-US" dirty="0"/>
          </a:p>
        </p:txBody>
      </p:sp>
      <p:pic>
        <p:nvPicPr>
          <p:cNvPr id="3" name="Picture 2">
            <a:extLst>
              <a:ext uri="{FF2B5EF4-FFF2-40B4-BE49-F238E27FC236}">
                <a16:creationId xmlns:a16="http://schemas.microsoft.com/office/drawing/2014/main" id="{07F41DEB-1C30-EEAD-6C0F-06C6A67863C1}"/>
              </a:ext>
            </a:extLst>
          </p:cNvPr>
          <p:cNvPicPr>
            <a:picLocks noChangeAspect="1"/>
          </p:cNvPicPr>
          <p:nvPr/>
        </p:nvPicPr>
        <p:blipFill>
          <a:blip r:embed="rId4"/>
          <a:stretch>
            <a:fillRect/>
          </a:stretch>
        </p:blipFill>
        <p:spPr>
          <a:xfrm>
            <a:off x="143543" y="5462785"/>
            <a:ext cx="1646678" cy="1311639"/>
          </a:xfrm>
          <a:prstGeom prst="ellipse">
            <a:avLst/>
          </a:prstGeom>
          <a:ln>
            <a:noFill/>
          </a:ln>
          <a:effectLst>
            <a:softEdge rad="112500"/>
          </a:effectLst>
        </p:spPr>
      </p:pic>
    </p:spTree>
    <p:extLst>
      <p:ext uri="{BB962C8B-B14F-4D97-AF65-F5344CB8AC3E}">
        <p14:creationId xmlns:p14="http://schemas.microsoft.com/office/powerpoint/2010/main" val="2574669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211832"/>
            <a:ext cx="3953622" cy="990600"/>
          </a:xfrm>
        </p:spPr>
        <p:txBody>
          <a:bodyPr>
            <a:normAutofit/>
          </a:bodyPr>
          <a:lstStyle/>
          <a:p>
            <a:pPr algn="r"/>
            <a:r>
              <a:rPr lang="en-US" sz="3200" b="1" dirty="0">
                <a:latin typeface="Arial" panose="020B0604020202020204" pitchFamily="34" charset="0"/>
                <a:cs typeface="Arial" panose="020B0604020202020204" pitchFamily="34" charset="0"/>
              </a:rPr>
              <a:t>Training strategies </a:t>
            </a:r>
          </a:p>
        </p:txBody>
      </p:sp>
      <p:sp>
        <p:nvSpPr>
          <p:cNvPr id="4" name="Rectangle 3"/>
          <p:cNvSpPr/>
          <p:nvPr/>
        </p:nvSpPr>
        <p:spPr>
          <a:xfrm>
            <a:off x="3441004" y="1404851"/>
            <a:ext cx="4251485" cy="400110"/>
          </a:xfrm>
          <a:prstGeom prst="rect">
            <a:avLst/>
          </a:prstGeom>
        </p:spPr>
        <p:txBody>
          <a:bodyPr wrap="none">
            <a:spAutoFit/>
          </a:bodyPr>
          <a:lstStyle/>
          <a:p>
            <a:pPr marL="342900" indent="-342900">
              <a:buFont typeface="Wingdings" panose="05000000000000000000" pitchFamily="2" charset="2"/>
              <a:buChar char="ü"/>
            </a:pPr>
            <a:r>
              <a:rPr lang="en-US" sz="2000" b="1" dirty="0">
                <a:latin typeface="Arial" panose="020B0604020202020204" pitchFamily="34" charset="0"/>
                <a:cs typeface="Arial" panose="020B0604020202020204" pitchFamily="34" charset="0"/>
              </a:rPr>
              <a:t>Conducting employee surveys</a:t>
            </a:r>
            <a:endParaRPr lang="en-US" sz="2000" dirty="0">
              <a:latin typeface="Arial" panose="020B0604020202020204" pitchFamily="34" charset="0"/>
              <a:cs typeface="Arial" panose="020B0604020202020204" pitchFamily="34" charset="0"/>
            </a:endParaRPr>
          </a:p>
        </p:txBody>
      </p:sp>
      <p:sp>
        <p:nvSpPr>
          <p:cNvPr id="5" name="Rectangle 4"/>
          <p:cNvSpPr/>
          <p:nvPr/>
        </p:nvSpPr>
        <p:spPr>
          <a:xfrm>
            <a:off x="3429000" y="2209800"/>
            <a:ext cx="5714999" cy="1200329"/>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Conducting various employee survey programs to determine major problems as well as understanding the employees more closely, employee engagement can be increased to a higher extent.</a:t>
            </a:r>
            <a:endParaRPr lang="en-US" dirty="0">
              <a:latin typeface="Arial" panose="020B0604020202020204" pitchFamily="34" charset="0"/>
              <a:cs typeface="Arial" panose="020B0604020202020204" pitchFamily="34" charset="0"/>
            </a:endParaRPr>
          </a:p>
        </p:txBody>
      </p:sp>
      <p:sp>
        <p:nvSpPr>
          <p:cNvPr id="6" name="Rectangle 5"/>
          <p:cNvSpPr/>
          <p:nvPr/>
        </p:nvSpPr>
        <p:spPr>
          <a:xfrm>
            <a:off x="3316484" y="3729930"/>
            <a:ext cx="4977645" cy="400110"/>
          </a:xfrm>
          <a:prstGeom prst="rect">
            <a:avLst/>
          </a:prstGeom>
        </p:spPr>
        <p:txBody>
          <a:bodyPr wrap="none">
            <a:spAutoFit/>
          </a:bodyPr>
          <a:lstStyle/>
          <a:p>
            <a:pPr marL="342900" indent="-342900">
              <a:buFont typeface="Wingdings" panose="05000000000000000000" pitchFamily="2" charset="2"/>
              <a:buChar char="ü"/>
            </a:pPr>
            <a:r>
              <a:rPr lang="en-US" sz="2000" b="1" dirty="0">
                <a:latin typeface="Arial" panose="020B0604020202020204" pitchFamily="34" charset="0"/>
                <a:cs typeface="Arial" panose="020B0604020202020204" pitchFamily="34" charset="0"/>
              </a:rPr>
              <a:t>Uplifting the company's core values </a:t>
            </a:r>
            <a:endParaRPr lang="en-US" sz="2000" dirty="0">
              <a:latin typeface="Arial" panose="020B0604020202020204" pitchFamily="34" charset="0"/>
              <a:cs typeface="Arial" panose="020B0604020202020204" pitchFamily="34" charset="0"/>
            </a:endParaRPr>
          </a:p>
        </p:txBody>
      </p:sp>
      <p:sp>
        <p:nvSpPr>
          <p:cNvPr id="7" name="Rectangle 6"/>
          <p:cNvSpPr/>
          <p:nvPr/>
        </p:nvSpPr>
        <p:spPr>
          <a:xfrm>
            <a:off x="3429000" y="4648200"/>
            <a:ext cx="5714998" cy="923330"/>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Uplifting the core values of an organisation, employees can be managed better within a smooth hierarchical division. </a:t>
            </a:r>
            <a:endParaRPr lang="en-US"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B0AC619-D8F7-0CBF-4730-BF74D16949AD}"/>
              </a:ext>
            </a:extLst>
          </p:cNvPr>
          <p:cNvPicPr>
            <a:picLocks noChangeAspect="1"/>
          </p:cNvPicPr>
          <p:nvPr/>
        </p:nvPicPr>
        <p:blipFill>
          <a:blip r:embed="rId3"/>
          <a:stretch>
            <a:fillRect/>
          </a:stretch>
        </p:blipFill>
        <p:spPr>
          <a:xfrm>
            <a:off x="304800" y="1348677"/>
            <a:ext cx="2819400" cy="3782406"/>
          </a:xfrm>
          <a:prstGeom prst="rect">
            <a:avLst/>
          </a:prstGeom>
          <a:solidFill>
            <a:srgbClr val="FFFFFF">
              <a:shade val="85000"/>
            </a:srgbClr>
          </a:solidFill>
          <a:ln w="190500" cap="sq">
            <a:solidFill>
              <a:schemeClr val="bg2">
                <a:lumMod val="7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Box 8">
            <a:extLst>
              <a:ext uri="{FF2B5EF4-FFF2-40B4-BE49-F238E27FC236}">
                <a16:creationId xmlns:a16="http://schemas.microsoft.com/office/drawing/2014/main" id="{F852CDAB-F36C-5A46-11E5-D77D59786B98}"/>
              </a:ext>
            </a:extLst>
          </p:cNvPr>
          <p:cNvSpPr txBox="1"/>
          <p:nvPr/>
        </p:nvSpPr>
        <p:spPr>
          <a:xfrm>
            <a:off x="1004455" y="5609697"/>
            <a:ext cx="2119745" cy="369332"/>
          </a:xfrm>
          <a:prstGeom prst="rect">
            <a:avLst/>
          </a:prstGeom>
          <a:noFill/>
        </p:spPr>
        <p:txBody>
          <a:bodyPr wrap="square">
            <a:spAutoFit/>
          </a:bodyPr>
          <a:lstStyle/>
          <a:p>
            <a:r>
              <a:rPr lang="en-US" dirty="0">
                <a:latin typeface="Arial" panose="020B0604020202020204" pitchFamily="34" charset="0"/>
                <a:cs typeface="Arial" panose="020B0604020202020204" pitchFamily="34" charset="0"/>
              </a:rPr>
              <a:t>(Byrne,  2022)</a:t>
            </a:r>
          </a:p>
        </p:txBody>
      </p:sp>
      <p:pic>
        <p:nvPicPr>
          <p:cNvPr id="8" name="Picture 7">
            <a:extLst>
              <a:ext uri="{FF2B5EF4-FFF2-40B4-BE49-F238E27FC236}">
                <a16:creationId xmlns:a16="http://schemas.microsoft.com/office/drawing/2014/main" id="{CD62128D-A54B-047A-07C1-72980B4BA03F}"/>
              </a:ext>
            </a:extLst>
          </p:cNvPr>
          <p:cNvPicPr>
            <a:picLocks noChangeAspect="1"/>
          </p:cNvPicPr>
          <p:nvPr/>
        </p:nvPicPr>
        <p:blipFill>
          <a:blip r:embed="rId4"/>
          <a:stretch>
            <a:fillRect/>
          </a:stretch>
        </p:blipFill>
        <p:spPr>
          <a:xfrm>
            <a:off x="7316206" y="5539051"/>
            <a:ext cx="1646678" cy="1311639"/>
          </a:xfrm>
          <a:prstGeom prst="ellipse">
            <a:avLst/>
          </a:prstGeom>
          <a:ln>
            <a:noFill/>
          </a:ln>
          <a:effectLst>
            <a:softEdge rad="112500"/>
          </a:effectLst>
        </p:spPr>
      </p:pic>
    </p:spTree>
    <p:extLst>
      <p:ext uri="{BB962C8B-B14F-4D97-AF65-F5344CB8AC3E}">
        <p14:creationId xmlns:p14="http://schemas.microsoft.com/office/powerpoint/2010/main" val="2220042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type="title"/>
          </p:nvPr>
        </p:nvSpPr>
        <p:spPr>
          <a:xfrm>
            <a:off x="80656" y="15240"/>
            <a:ext cx="2662544" cy="899160"/>
          </a:xfrm>
        </p:spPr>
        <p:txBody>
          <a:bodyPr>
            <a:normAutofit/>
          </a:bodyPr>
          <a:lstStyle/>
          <a:p>
            <a:pPr algn="l"/>
            <a:r>
              <a:rPr lang="en-US" sz="3200" b="1" dirty="0">
                <a:latin typeface="Arial" panose="020B0604020202020204" pitchFamily="34" charset="0"/>
                <a:cs typeface="Arial" panose="020B0604020202020204" pitchFamily="34" charset="0"/>
              </a:rPr>
              <a:t>CONTD….</a:t>
            </a:r>
          </a:p>
        </p:txBody>
      </p:sp>
      <p:sp>
        <p:nvSpPr>
          <p:cNvPr id="5" name="Rectangle 4"/>
          <p:cNvSpPr/>
          <p:nvPr/>
        </p:nvSpPr>
        <p:spPr>
          <a:xfrm>
            <a:off x="-533400" y="1187789"/>
            <a:ext cx="4856638" cy="400110"/>
          </a:xfrm>
          <a:prstGeom prst="rect">
            <a:avLst/>
          </a:prstGeom>
        </p:spPr>
        <p:txBody>
          <a:bodyPr wrap="square">
            <a:spAutoFit/>
          </a:bodyPr>
          <a:lstStyle/>
          <a:p>
            <a:pPr marL="914400" lvl="1" indent="-457200">
              <a:buFont typeface="Wingdings" panose="05000000000000000000" pitchFamily="2" charset="2"/>
              <a:buChar char="v"/>
            </a:pPr>
            <a:r>
              <a:rPr lang="en-US" sz="2000" b="1" dirty="0">
                <a:latin typeface="Arial" panose="020B0604020202020204" pitchFamily="34" charset="0"/>
                <a:cs typeface="Arial" panose="020B0604020202020204" pitchFamily="34" charset="0"/>
              </a:rPr>
              <a:t>Providing genuine feedback </a:t>
            </a:r>
            <a:endParaRPr lang="en-US" sz="2000" dirty="0">
              <a:latin typeface="Arial" panose="020B0604020202020204" pitchFamily="34" charset="0"/>
              <a:cs typeface="Arial" panose="020B0604020202020204" pitchFamily="34" charset="0"/>
            </a:endParaRPr>
          </a:p>
        </p:txBody>
      </p:sp>
      <p:sp>
        <p:nvSpPr>
          <p:cNvPr id="6" name="Rectangle 5"/>
          <p:cNvSpPr/>
          <p:nvPr/>
        </p:nvSpPr>
        <p:spPr>
          <a:xfrm>
            <a:off x="-27482" y="2292031"/>
            <a:ext cx="5867400" cy="1200329"/>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Providing genuine feedback to the employees about their job, career and other relevant approaches, employee satisfaction can be enhanced to a higher extent. </a:t>
            </a:r>
            <a:endParaRPr lang="en-US" dirty="0">
              <a:latin typeface="Arial" panose="020B0604020202020204" pitchFamily="34" charset="0"/>
              <a:cs typeface="Arial" panose="020B0604020202020204" pitchFamily="34" charset="0"/>
            </a:endParaRPr>
          </a:p>
        </p:txBody>
      </p:sp>
      <p:sp>
        <p:nvSpPr>
          <p:cNvPr id="7" name="Rectangle 6"/>
          <p:cNvSpPr/>
          <p:nvPr/>
        </p:nvSpPr>
        <p:spPr>
          <a:xfrm>
            <a:off x="-26233" y="3965804"/>
            <a:ext cx="3204723" cy="369332"/>
          </a:xfrm>
          <a:prstGeom prst="rect">
            <a:avLst/>
          </a:prstGeom>
        </p:spPr>
        <p:txBody>
          <a:bodyPr wrap="none">
            <a:spAutoFit/>
          </a:bodyPr>
          <a:lstStyle/>
          <a:p>
            <a:pPr marL="285750" indent="-285750">
              <a:buFont typeface="Wingdings" panose="05000000000000000000" pitchFamily="2" charset="2"/>
              <a:buChar char="v"/>
            </a:pPr>
            <a:r>
              <a:rPr lang="en-US" b="1" dirty="0">
                <a:latin typeface="Arial" panose="020B0604020202020204" pitchFamily="34" charset="0"/>
                <a:cs typeface="Arial" panose="020B0604020202020204" pitchFamily="34" charset="0"/>
              </a:rPr>
              <a:t>Promoting transparency </a:t>
            </a:r>
            <a:endParaRPr lang="en-US" dirty="0">
              <a:latin typeface="Arial" panose="020B0604020202020204" pitchFamily="34" charset="0"/>
              <a:cs typeface="Arial" panose="020B0604020202020204" pitchFamily="34" charset="0"/>
            </a:endParaRPr>
          </a:p>
        </p:txBody>
      </p:sp>
      <p:sp>
        <p:nvSpPr>
          <p:cNvPr id="9" name="Rectangle 8"/>
          <p:cNvSpPr/>
          <p:nvPr/>
        </p:nvSpPr>
        <p:spPr>
          <a:xfrm>
            <a:off x="0" y="4884216"/>
            <a:ext cx="5786744" cy="1200329"/>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Promotion of transparency between the authority or organisational proceedings and employees is also responsible for making the employees loyal in the long term. </a:t>
            </a:r>
            <a:endParaRPr lang="en-US"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7C88404-14EC-EDB3-B385-9C4E19318D8A}"/>
              </a:ext>
            </a:extLst>
          </p:cNvPr>
          <p:cNvPicPr>
            <a:picLocks noChangeAspect="1"/>
          </p:cNvPicPr>
          <p:nvPr/>
        </p:nvPicPr>
        <p:blipFill>
          <a:blip r:embed="rId3"/>
          <a:stretch>
            <a:fillRect/>
          </a:stretch>
        </p:blipFill>
        <p:spPr>
          <a:xfrm>
            <a:off x="5851694" y="1115456"/>
            <a:ext cx="3195944" cy="46270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DDA84553-DA42-8036-120F-FDB7AD3EA31D}"/>
              </a:ext>
            </a:extLst>
          </p:cNvPr>
          <p:cNvSpPr txBox="1"/>
          <p:nvPr/>
        </p:nvSpPr>
        <p:spPr>
          <a:xfrm>
            <a:off x="6553200" y="5867400"/>
            <a:ext cx="2057400" cy="369332"/>
          </a:xfrm>
          <a:prstGeom prst="rect">
            <a:avLst/>
          </a:prstGeom>
          <a:noFill/>
        </p:spPr>
        <p:txBody>
          <a:bodyPr wrap="square">
            <a:spAutoFit/>
          </a:bodyPr>
          <a:lstStyle/>
          <a:p>
            <a:r>
              <a:rPr lang="en-US" sz="1800" kern="0" dirty="0">
                <a:solidFill>
                  <a:srgbClr val="272727"/>
                </a:solidFill>
                <a:effectLst/>
                <a:latin typeface="Arial" panose="020B0604020202020204" pitchFamily="34" charset="0"/>
                <a:ea typeface="Times New Roman" panose="02020603050405020304" pitchFamily="18" charset="0"/>
              </a:rPr>
              <a:t> (YOTEL, 2024)</a:t>
            </a:r>
            <a:endParaRPr lang="en-US" dirty="0"/>
          </a:p>
        </p:txBody>
      </p:sp>
      <p:pic>
        <p:nvPicPr>
          <p:cNvPr id="2" name="Picture 1">
            <a:extLst>
              <a:ext uri="{FF2B5EF4-FFF2-40B4-BE49-F238E27FC236}">
                <a16:creationId xmlns:a16="http://schemas.microsoft.com/office/drawing/2014/main" id="{0A491CA9-AC8C-CEF6-8971-1FA9ABD5C40D}"/>
              </a:ext>
            </a:extLst>
          </p:cNvPr>
          <p:cNvPicPr>
            <a:picLocks noChangeAspect="1"/>
          </p:cNvPicPr>
          <p:nvPr/>
        </p:nvPicPr>
        <p:blipFill>
          <a:blip r:embed="rId4"/>
          <a:stretch>
            <a:fillRect/>
          </a:stretch>
        </p:blipFill>
        <p:spPr>
          <a:xfrm>
            <a:off x="7400960" y="15240"/>
            <a:ext cx="1646678" cy="1105399"/>
          </a:xfrm>
          <a:prstGeom prst="ellipse">
            <a:avLst/>
          </a:prstGeom>
          <a:ln>
            <a:noFill/>
          </a:ln>
          <a:effectLst>
            <a:softEdge rad="112500"/>
          </a:effectLst>
        </p:spPr>
      </p:pic>
    </p:spTree>
    <p:extLst>
      <p:ext uri="{BB962C8B-B14F-4D97-AF65-F5344CB8AC3E}">
        <p14:creationId xmlns:p14="http://schemas.microsoft.com/office/powerpoint/2010/main" val="1853186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85D42D0-A20A-34FB-F8C6-732F7889633A}"/>
              </a:ext>
            </a:extLst>
          </p:cNvPr>
          <p:cNvSpPr>
            <a:spLocks noGrp="1"/>
          </p:cNvSpPr>
          <p:nvPr>
            <p:ph type="title"/>
          </p:nvPr>
        </p:nvSpPr>
        <p:spPr>
          <a:xfrm>
            <a:off x="3945082" y="655638"/>
            <a:ext cx="2514600" cy="944562"/>
          </a:xfrm>
        </p:spPr>
        <p:txBody>
          <a:bodyPr>
            <a:normAutofit/>
          </a:bodyPr>
          <a:lstStyle/>
          <a:p>
            <a:pPr algn="r"/>
            <a:r>
              <a:rPr lang="en-US" sz="3200" b="1" dirty="0">
                <a:latin typeface="Arial" panose="020B0604020202020204" pitchFamily="34" charset="0"/>
                <a:cs typeface="Arial" panose="020B0604020202020204" pitchFamily="34" charset="0"/>
              </a:rPr>
              <a:t>Conclusion </a:t>
            </a:r>
          </a:p>
        </p:txBody>
      </p:sp>
      <p:sp>
        <p:nvSpPr>
          <p:cNvPr id="5" name="Rectangle 4">
            <a:extLst>
              <a:ext uri="{FF2B5EF4-FFF2-40B4-BE49-F238E27FC236}">
                <a16:creationId xmlns:a16="http://schemas.microsoft.com/office/drawing/2014/main" id="{D123CF80-429C-02F4-65F3-E25F913DC4F8}"/>
              </a:ext>
            </a:extLst>
          </p:cNvPr>
          <p:cNvSpPr/>
          <p:nvPr/>
        </p:nvSpPr>
        <p:spPr>
          <a:xfrm>
            <a:off x="3945082" y="2133226"/>
            <a:ext cx="4953000"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This presentation has highlighted the importance of employee engagement and the ways to achieve them. </a:t>
            </a:r>
          </a:p>
        </p:txBody>
      </p:sp>
      <p:sp>
        <p:nvSpPr>
          <p:cNvPr id="6" name="Rectangle 5">
            <a:extLst>
              <a:ext uri="{FF2B5EF4-FFF2-40B4-BE49-F238E27FC236}">
                <a16:creationId xmlns:a16="http://schemas.microsoft.com/office/drawing/2014/main" id="{57702958-1FF5-9E69-3480-E67EA93F8985}"/>
              </a:ext>
            </a:extLst>
          </p:cNvPr>
          <p:cNvSpPr/>
          <p:nvPr/>
        </p:nvSpPr>
        <p:spPr>
          <a:xfrm>
            <a:off x="3945082" y="3872806"/>
            <a:ext cx="5140036" cy="923330"/>
          </a:xfrm>
          <a:prstGeom prst="rect">
            <a:avLst/>
          </a:prstGeom>
        </p:spPr>
        <p:txBody>
          <a:bodyPr wrap="square">
            <a:spAutoFit/>
          </a:bodyPr>
          <a:lstStyle/>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For this purpose, the Zinger Model has been thoroughly described to have a better understanding of employee engagement. </a:t>
            </a:r>
          </a:p>
        </p:txBody>
      </p:sp>
      <p:pic>
        <p:nvPicPr>
          <p:cNvPr id="7" name="Picture 2">
            <a:extLst>
              <a:ext uri="{FF2B5EF4-FFF2-40B4-BE49-F238E27FC236}">
                <a16:creationId xmlns:a16="http://schemas.microsoft.com/office/drawing/2014/main" id="{809BE5EB-D46B-11CB-925A-B9EB9CCEA6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249362"/>
            <a:ext cx="3886200" cy="47704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59CE8EC6-18E3-AD33-7343-8FE6528A66FC}"/>
              </a:ext>
            </a:extLst>
          </p:cNvPr>
          <p:cNvSpPr/>
          <p:nvPr/>
        </p:nvSpPr>
        <p:spPr>
          <a:xfrm>
            <a:off x="1102309" y="6347302"/>
            <a:ext cx="1646605" cy="369332"/>
          </a:xfrm>
          <a:prstGeom prst="rect">
            <a:avLst/>
          </a:prstGeom>
        </p:spPr>
        <p:txBody>
          <a:bodyPr wrap="none">
            <a:spAutoFit/>
          </a:bodyPr>
          <a:lstStyle/>
          <a:p>
            <a:r>
              <a:rPr lang="en-US" dirty="0">
                <a:latin typeface="Arial" panose="020B0604020202020204" pitchFamily="34" charset="0"/>
                <a:cs typeface="Arial" panose="020B0604020202020204" pitchFamily="34" charset="0"/>
              </a:rPr>
              <a:t>(Byrne,  2022)</a:t>
            </a:r>
          </a:p>
        </p:txBody>
      </p:sp>
      <p:sp>
        <p:nvSpPr>
          <p:cNvPr id="10" name="TextBox 9">
            <a:extLst>
              <a:ext uri="{FF2B5EF4-FFF2-40B4-BE49-F238E27FC236}">
                <a16:creationId xmlns:a16="http://schemas.microsoft.com/office/drawing/2014/main" id="{A1FDAC6C-6024-69B5-7236-29013BC9E332}"/>
              </a:ext>
            </a:extLst>
          </p:cNvPr>
          <p:cNvSpPr txBox="1"/>
          <p:nvPr/>
        </p:nvSpPr>
        <p:spPr>
          <a:xfrm>
            <a:off x="3886200" y="5608638"/>
            <a:ext cx="5171209" cy="923330"/>
          </a:xfrm>
          <a:prstGeom prst="rect">
            <a:avLst/>
          </a:prstGeom>
          <a:noFill/>
        </p:spPr>
        <p:txBody>
          <a:bodyPr wrap="square">
            <a:spAutoFit/>
          </a:bodyPr>
          <a:lstStyle/>
          <a:p>
            <a:pPr marL="285750" indent="-285750" algn="just">
              <a:buFont typeface="Arial" panose="020B0604020202020204" pitchFamily="34" charset="0"/>
              <a:buChar char="•"/>
            </a:pPr>
            <a:r>
              <a:rPr lang="en-US" sz="1800" kern="0" dirty="0">
                <a:solidFill>
                  <a:srgbClr val="272727"/>
                </a:solidFill>
                <a:effectLst/>
                <a:latin typeface="Arial" panose="020B0604020202020204" pitchFamily="34" charset="0"/>
                <a:ea typeface="Times New Roman" panose="02020603050405020304" pitchFamily="18" charset="0"/>
              </a:rPr>
              <a:t>The layers of the engagement have been mentioned and the actions needed for employee engagement have been included.</a:t>
            </a:r>
            <a:endParaRPr lang="en-US" dirty="0"/>
          </a:p>
        </p:txBody>
      </p:sp>
      <p:pic>
        <p:nvPicPr>
          <p:cNvPr id="2" name="Picture 1">
            <a:extLst>
              <a:ext uri="{FF2B5EF4-FFF2-40B4-BE49-F238E27FC236}">
                <a16:creationId xmlns:a16="http://schemas.microsoft.com/office/drawing/2014/main" id="{F96577A0-E9CF-47AC-1C02-9D37E4B566E8}"/>
              </a:ext>
            </a:extLst>
          </p:cNvPr>
          <p:cNvPicPr>
            <a:picLocks noChangeAspect="1"/>
          </p:cNvPicPr>
          <p:nvPr/>
        </p:nvPicPr>
        <p:blipFill>
          <a:blip r:embed="rId4"/>
          <a:stretch>
            <a:fillRect/>
          </a:stretch>
        </p:blipFill>
        <p:spPr>
          <a:xfrm>
            <a:off x="7409482" y="-100745"/>
            <a:ext cx="1646678" cy="1311639"/>
          </a:xfrm>
          <a:prstGeom prst="ellipse">
            <a:avLst/>
          </a:prstGeom>
          <a:ln>
            <a:noFill/>
          </a:ln>
          <a:effectLst>
            <a:softEdge rad="112500"/>
          </a:effectLst>
        </p:spPr>
      </p:pic>
    </p:spTree>
    <p:extLst>
      <p:ext uri="{BB962C8B-B14F-4D97-AF65-F5344CB8AC3E}">
        <p14:creationId xmlns:p14="http://schemas.microsoft.com/office/powerpoint/2010/main" val="285943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E5BEF30-E68A-A985-7BA6-71C195F9CA75}"/>
              </a:ext>
            </a:extLst>
          </p:cNvPr>
          <p:cNvSpPr>
            <a:spLocks noGrp="1"/>
          </p:cNvSpPr>
          <p:nvPr>
            <p:ph type="title"/>
          </p:nvPr>
        </p:nvSpPr>
        <p:spPr>
          <a:xfrm>
            <a:off x="3314700" y="635476"/>
            <a:ext cx="2514600" cy="1143000"/>
          </a:xfrm>
        </p:spPr>
        <p:txBody>
          <a:bodyPr>
            <a:normAutofit/>
          </a:bodyPr>
          <a:lstStyle/>
          <a:p>
            <a:pPr algn="l"/>
            <a:r>
              <a:rPr lang="en-US" sz="3200" b="1" dirty="0">
                <a:latin typeface="Arial" panose="020B0604020202020204" pitchFamily="34" charset="0"/>
                <a:cs typeface="Arial" panose="020B0604020202020204" pitchFamily="34" charset="0"/>
              </a:rPr>
              <a:t>References </a:t>
            </a:r>
          </a:p>
        </p:txBody>
      </p:sp>
      <p:sp>
        <p:nvSpPr>
          <p:cNvPr id="5" name="Rectangle 4">
            <a:extLst>
              <a:ext uri="{FF2B5EF4-FFF2-40B4-BE49-F238E27FC236}">
                <a16:creationId xmlns:a16="http://schemas.microsoft.com/office/drawing/2014/main" id="{9E09EC68-DA90-89D5-5D72-8E20A75D75F4}"/>
              </a:ext>
            </a:extLst>
          </p:cNvPr>
          <p:cNvSpPr/>
          <p:nvPr/>
        </p:nvSpPr>
        <p:spPr>
          <a:xfrm>
            <a:off x="342900" y="1905000"/>
            <a:ext cx="8458200" cy="336502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Bailey, C. (2022). Employee engagement: Do practitioners care what academics have to say–And should they? Human Resource Management Review, 32(1), 100589.</a:t>
            </a:r>
          </a:p>
          <a:p>
            <a:pPr marL="285750" indent="-285750" algn="just">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Britannia Hotels, (2024). MODERN SLAVERY ACT 2015 STATEMENT. [Online] Available at: https://www.britanniahotels.com/modern-slavery-act-statement [Accessed 2 January 2024].</a:t>
            </a:r>
            <a:endParaRPr lang="en-US" dirty="0">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US" dirty="0">
                <a:latin typeface="Arial" panose="020B0604020202020204" pitchFamily="34" charset="0"/>
                <a:cs typeface="Arial" panose="020B0604020202020204" pitchFamily="34" charset="0"/>
              </a:rPr>
              <a:t>Byrne, Z.S., (2022). Understanding employee engagement: Theory, research, and practice. Routledge. </a:t>
            </a:r>
          </a:p>
        </p:txBody>
      </p:sp>
    </p:spTree>
    <p:extLst>
      <p:ext uri="{BB962C8B-B14F-4D97-AF65-F5344CB8AC3E}">
        <p14:creationId xmlns:p14="http://schemas.microsoft.com/office/powerpoint/2010/main" val="3456152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2006</Words>
  <Application>Microsoft Office PowerPoint</Application>
  <PresentationFormat>On-screen Show (4:3)</PresentationFormat>
  <Paragraphs>89</Paragraphs>
  <Slides>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Times New Roman</vt:lpstr>
      <vt:lpstr>Wingdings</vt:lpstr>
      <vt:lpstr>Office Theme</vt:lpstr>
      <vt:lpstr>PowerPoint Presentation</vt:lpstr>
      <vt:lpstr>TABLE OF CONTENTS</vt:lpstr>
      <vt:lpstr>Introduction </vt:lpstr>
      <vt:lpstr>Model of employee engagement </vt:lpstr>
      <vt:lpstr>CONTD….</vt:lpstr>
      <vt:lpstr>Training strategies </vt:lpstr>
      <vt:lpstr>CONTD….</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2024-01-05T07:54:22Z</dcterms:created>
  <dcterms:modified xsi:type="dcterms:W3CDTF">2024-02-03T19:51:30Z</dcterms:modified>
</cp:coreProperties>
</file>