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9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8" r:id="rId4"/>
    <p:sldId id="265" r:id="rId5"/>
    <p:sldId id="259" r:id="rId6"/>
    <p:sldId id="260" r:id="rId7"/>
    <p:sldId id="261" r:id="rId8"/>
    <p:sldId id="266" r:id="rId9"/>
    <p:sldId id="269" r:id="rId10"/>
    <p:sldId id="268" r:id="rId11"/>
    <p:sldId id="270" r:id="rId12"/>
    <p:sldId id="271" r:id="rId13"/>
    <p:sldId id="272" r:id="rId14"/>
    <p:sldId id="27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2" autoAdjust="0"/>
    <p:restoredTop sz="94660"/>
  </p:normalViewPr>
  <p:slideViewPr>
    <p:cSldViewPr snapToGrid="0">
      <p:cViewPr varScale="1">
        <p:scale>
          <a:sx n="63" d="100"/>
          <a:sy n="63" d="100"/>
        </p:scale>
        <p:origin x="79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E309A8-806D-4960-BA83-84DDB6BD6904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F176843-AA23-4148-A0B6-0BA1435D42EE}">
      <dgm:prSet/>
      <dgm:spPr/>
      <dgm:t>
        <a:bodyPr/>
        <a:lstStyle/>
        <a:p>
          <a:r>
            <a:rPr lang="en-GB"/>
            <a:t>What I learnt </a:t>
          </a:r>
          <a:endParaRPr lang="en-US"/>
        </a:p>
      </dgm:t>
    </dgm:pt>
    <dgm:pt modelId="{F7E37CC7-4ED3-471F-9268-7D90064C71A5}" type="parTrans" cxnId="{7C213CE5-C849-4C52-881E-1373769D6E8A}">
      <dgm:prSet/>
      <dgm:spPr/>
      <dgm:t>
        <a:bodyPr/>
        <a:lstStyle/>
        <a:p>
          <a:endParaRPr lang="en-US"/>
        </a:p>
      </dgm:t>
    </dgm:pt>
    <dgm:pt modelId="{05018F73-09A2-498D-94E4-AB6038E6371E}" type="sibTrans" cxnId="{7C213CE5-C849-4C52-881E-1373769D6E8A}">
      <dgm:prSet/>
      <dgm:spPr/>
      <dgm:t>
        <a:bodyPr/>
        <a:lstStyle/>
        <a:p>
          <a:endParaRPr lang="en-US"/>
        </a:p>
      </dgm:t>
    </dgm:pt>
    <dgm:pt modelId="{1FF66908-D749-4588-B2FE-62DE0C596A13}">
      <dgm:prSet/>
      <dgm:spPr/>
      <dgm:t>
        <a:bodyPr/>
        <a:lstStyle/>
        <a:p>
          <a:r>
            <a:rPr lang="en-GB"/>
            <a:t>Subject interest </a:t>
          </a:r>
          <a:endParaRPr lang="en-US"/>
        </a:p>
      </dgm:t>
    </dgm:pt>
    <dgm:pt modelId="{0E13A091-D92A-4194-9E3B-B49EFB9E204B}" type="parTrans" cxnId="{C53A2912-F0E5-4477-8F72-B6BD16433745}">
      <dgm:prSet/>
      <dgm:spPr/>
      <dgm:t>
        <a:bodyPr/>
        <a:lstStyle/>
        <a:p>
          <a:endParaRPr lang="en-US"/>
        </a:p>
      </dgm:t>
    </dgm:pt>
    <dgm:pt modelId="{97BE445F-575E-4C17-AEF4-846513B45958}" type="sibTrans" cxnId="{C53A2912-F0E5-4477-8F72-B6BD16433745}">
      <dgm:prSet/>
      <dgm:spPr/>
      <dgm:t>
        <a:bodyPr/>
        <a:lstStyle/>
        <a:p>
          <a:endParaRPr lang="en-US"/>
        </a:p>
      </dgm:t>
    </dgm:pt>
    <dgm:pt modelId="{2CD0356F-803F-46F7-A7F7-41D32DC57796}">
      <dgm:prSet/>
      <dgm:spPr/>
      <dgm:t>
        <a:bodyPr/>
        <a:lstStyle/>
        <a:p>
          <a:r>
            <a:rPr lang="en-GB"/>
            <a:t>Class participation</a:t>
          </a:r>
          <a:endParaRPr lang="en-US"/>
        </a:p>
      </dgm:t>
    </dgm:pt>
    <dgm:pt modelId="{569E1F78-5C9B-45EB-B744-6F912B8561A8}" type="parTrans" cxnId="{9C62949B-E8EB-426C-BE6F-770B5E12CF3B}">
      <dgm:prSet/>
      <dgm:spPr/>
      <dgm:t>
        <a:bodyPr/>
        <a:lstStyle/>
        <a:p>
          <a:endParaRPr lang="en-US"/>
        </a:p>
      </dgm:t>
    </dgm:pt>
    <dgm:pt modelId="{6406986B-C52B-4E88-A281-3CA0B86A3A3E}" type="sibTrans" cxnId="{9C62949B-E8EB-426C-BE6F-770B5E12CF3B}">
      <dgm:prSet/>
      <dgm:spPr/>
      <dgm:t>
        <a:bodyPr/>
        <a:lstStyle/>
        <a:p>
          <a:endParaRPr lang="en-US"/>
        </a:p>
      </dgm:t>
    </dgm:pt>
    <dgm:pt modelId="{8B5F85E9-D2BE-4CE6-BE64-2222FEE541C3}">
      <dgm:prSet/>
      <dgm:spPr/>
      <dgm:t>
        <a:bodyPr/>
        <a:lstStyle/>
        <a:p>
          <a:r>
            <a:rPr lang="en-GB"/>
            <a:t>Concepts </a:t>
          </a:r>
          <a:endParaRPr lang="en-US"/>
        </a:p>
      </dgm:t>
    </dgm:pt>
    <dgm:pt modelId="{EFC7FC97-B7FA-4BAE-A925-4C043DB79214}" type="parTrans" cxnId="{335FFC9E-FBB2-44DB-A737-E7BB4903909A}">
      <dgm:prSet/>
      <dgm:spPr/>
      <dgm:t>
        <a:bodyPr/>
        <a:lstStyle/>
        <a:p>
          <a:endParaRPr lang="en-US"/>
        </a:p>
      </dgm:t>
    </dgm:pt>
    <dgm:pt modelId="{FF15A33C-5375-48BC-8DA7-B7664B013C6D}" type="sibTrans" cxnId="{335FFC9E-FBB2-44DB-A737-E7BB4903909A}">
      <dgm:prSet/>
      <dgm:spPr/>
      <dgm:t>
        <a:bodyPr/>
        <a:lstStyle/>
        <a:p>
          <a:endParaRPr lang="en-US"/>
        </a:p>
      </dgm:t>
    </dgm:pt>
    <dgm:pt modelId="{A73B3C69-D681-49E1-9051-20CD4D7E2008}">
      <dgm:prSet/>
      <dgm:spPr/>
      <dgm:t>
        <a:bodyPr/>
        <a:lstStyle/>
        <a:p>
          <a:r>
            <a:rPr lang="en-GB"/>
            <a:t>Understanding of the task</a:t>
          </a:r>
          <a:endParaRPr lang="en-US"/>
        </a:p>
      </dgm:t>
    </dgm:pt>
    <dgm:pt modelId="{99FF2BEB-1D05-4178-A51B-DCC382F726E3}" type="parTrans" cxnId="{475430F1-F1F8-425C-B734-C8C96FD4E283}">
      <dgm:prSet/>
      <dgm:spPr/>
      <dgm:t>
        <a:bodyPr/>
        <a:lstStyle/>
        <a:p>
          <a:endParaRPr lang="en-US"/>
        </a:p>
      </dgm:t>
    </dgm:pt>
    <dgm:pt modelId="{96914E87-3EC3-4EF1-8842-8275E4B7B785}" type="sibTrans" cxnId="{475430F1-F1F8-425C-B734-C8C96FD4E283}">
      <dgm:prSet/>
      <dgm:spPr/>
      <dgm:t>
        <a:bodyPr/>
        <a:lstStyle/>
        <a:p>
          <a:endParaRPr lang="en-US"/>
        </a:p>
      </dgm:t>
    </dgm:pt>
    <dgm:pt modelId="{3444C51F-EE27-4B02-BE24-DFA6297B3473}" type="pres">
      <dgm:prSet presAssocID="{00E309A8-806D-4960-BA83-84DDB6BD6904}" presName="diagram" presStyleCnt="0">
        <dgm:presLayoutVars>
          <dgm:dir/>
          <dgm:resizeHandles val="exact"/>
        </dgm:presLayoutVars>
      </dgm:prSet>
      <dgm:spPr/>
    </dgm:pt>
    <dgm:pt modelId="{AC77AE71-13DF-4080-A7B8-755D2BE8605A}" type="pres">
      <dgm:prSet presAssocID="{7F176843-AA23-4148-A0B6-0BA1435D42EE}" presName="arrow" presStyleLbl="node1" presStyleIdx="0" presStyleCnt="5">
        <dgm:presLayoutVars>
          <dgm:bulletEnabled val="1"/>
        </dgm:presLayoutVars>
      </dgm:prSet>
      <dgm:spPr/>
    </dgm:pt>
    <dgm:pt modelId="{963B3F94-915E-4248-9D62-C4F8A37EBBA9}" type="pres">
      <dgm:prSet presAssocID="{1FF66908-D749-4588-B2FE-62DE0C596A13}" presName="arrow" presStyleLbl="node1" presStyleIdx="1" presStyleCnt="5">
        <dgm:presLayoutVars>
          <dgm:bulletEnabled val="1"/>
        </dgm:presLayoutVars>
      </dgm:prSet>
      <dgm:spPr/>
    </dgm:pt>
    <dgm:pt modelId="{1153D246-51AA-4A04-ADB4-8BA775AD913B}" type="pres">
      <dgm:prSet presAssocID="{2CD0356F-803F-46F7-A7F7-41D32DC57796}" presName="arrow" presStyleLbl="node1" presStyleIdx="2" presStyleCnt="5">
        <dgm:presLayoutVars>
          <dgm:bulletEnabled val="1"/>
        </dgm:presLayoutVars>
      </dgm:prSet>
      <dgm:spPr/>
    </dgm:pt>
    <dgm:pt modelId="{8A01714A-C48F-4002-86AF-829CFF934D86}" type="pres">
      <dgm:prSet presAssocID="{8B5F85E9-D2BE-4CE6-BE64-2222FEE541C3}" presName="arrow" presStyleLbl="node1" presStyleIdx="3" presStyleCnt="5">
        <dgm:presLayoutVars>
          <dgm:bulletEnabled val="1"/>
        </dgm:presLayoutVars>
      </dgm:prSet>
      <dgm:spPr/>
    </dgm:pt>
    <dgm:pt modelId="{BE5A2B4C-9DAB-4473-BF49-0B287A1FC729}" type="pres">
      <dgm:prSet presAssocID="{A73B3C69-D681-49E1-9051-20CD4D7E2008}" presName="arrow" presStyleLbl="node1" presStyleIdx="4" presStyleCnt="5">
        <dgm:presLayoutVars>
          <dgm:bulletEnabled val="1"/>
        </dgm:presLayoutVars>
      </dgm:prSet>
      <dgm:spPr/>
    </dgm:pt>
  </dgm:ptLst>
  <dgm:cxnLst>
    <dgm:cxn modelId="{C53A2912-F0E5-4477-8F72-B6BD16433745}" srcId="{00E309A8-806D-4960-BA83-84DDB6BD6904}" destId="{1FF66908-D749-4588-B2FE-62DE0C596A13}" srcOrd="1" destOrd="0" parTransId="{0E13A091-D92A-4194-9E3B-B49EFB9E204B}" sibTransId="{97BE445F-575E-4C17-AEF4-846513B45958}"/>
    <dgm:cxn modelId="{113ADC25-1E9E-4D2C-BA40-F563DADBD837}" type="presOf" srcId="{00E309A8-806D-4960-BA83-84DDB6BD6904}" destId="{3444C51F-EE27-4B02-BE24-DFA6297B3473}" srcOrd="0" destOrd="0" presId="urn:microsoft.com/office/officeart/2005/8/layout/arrow5"/>
    <dgm:cxn modelId="{70EF9563-C27D-47C4-B2C9-1FCE91099CC1}" type="presOf" srcId="{7F176843-AA23-4148-A0B6-0BA1435D42EE}" destId="{AC77AE71-13DF-4080-A7B8-755D2BE8605A}" srcOrd="0" destOrd="0" presId="urn:microsoft.com/office/officeart/2005/8/layout/arrow5"/>
    <dgm:cxn modelId="{C8F82E6B-8BAB-4CB4-ADE9-DD967FE8D2CA}" type="presOf" srcId="{A73B3C69-D681-49E1-9051-20CD4D7E2008}" destId="{BE5A2B4C-9DAB-4473-BF49-0B287A1FC729}" srcOrd="0" destOrd="0" presId="urn:microsoft.com/office/officeart/2005/8/layout/arrow5"/>
    <dgm:cxn modelId="{D9146080-2CDF-4898-A335-531956DAC8CE}" type="presOf" srcId="{8B5F85E9-D2BE-4CE6-BE64-2222FEE541C3}" destId="{8A01714A-C48F-4002-86AF-829CFF934D86}" srcOrd="0" destOrd="0" presId="urn:microsoft.com/office/officeart/2005/8/layout/arrow5"/>
    <dgm:cxn modelId="{902D5B8D-B2FD-4574-97E0-A375422CFE46}" type="presOf" srcId="{1FF66908-D749-4588-B2FE-62DE0C596A13}" destId="{963B3F94-915E-4248-9D62-C4F8A37EBBA9}" srcOrd="0" destOrd="0" presId="urn:microsoft.com/office/officeart/2005/8/layout/arrow5"/>
    <dgm:cxn modelId="{9C62949B-E8EB-426C-BE6F-770B5E12CF3B}" srcId="{00E309A8-806D-4960-BA83-84DDB6BD6904}" destId="{2CD0356F-803F-46F7-A7F7-41D32DC57796}" srcOrd="2" destOrd="0" parTransId="{569E1F78-5C9B-45EB-B744-6F912B8561A8}" sibTransId="{6406986B-C52B-4E88-A281-3CA0B86A3A3E}"/>
    <dgm:cxn modelId="{335FFC9E-FBB2-44DB-A737-E7BB4903909A}" srcId="{00E309A8-806D-4960-BA83-84DDB6BD6904}" destId="{8B5F85E9-D2BE-4CE6-BE64-2222FEE541C3}" srcOrd="3" destOrd="0" parTransId="{EFC7FC97-B7FA-4BAE-A925-4C043DB79214}" sibTransId="{FF15A33C-5375-48BC-8DA7-B7664B013C6D}"/>
    <dgm:cxn modelId="{DE2C0FA5-8543-4C92-B971-49BFC8451639}" type="presOf" srcId="{2CD0356F-803F-46F7-A7F7-41D32DC57796}" destId="{1153D246-51AA-4A04-ADB4-8BA775AD913B}" srcOrd="0" destOrd="0" presId="urn:microsoft.com/office/officeart/2005/8/layout/arrow5"/>
    <dgm:cxn modelId="{7C213CE5-C849-4C52-881E-1373769D6E8A}" srcId="{00E309A8-806D-4960-BA83-84DDB6BD6904}" destId="{7F176843-AA23-4148-A0B6-0BA1435D42EE}" srcOrd="0" destOrd="0" parTransId="{F7E37CC7-4ED3-471F-9268-7D90064C71A5}" sibTransId="{05018F73-09A2-498D-94E4-AB6038E6371E}"/>
    <dgm:cxn modelId="{475430F1-F1F8-425C-B734-C8C96FD4E283}" srcId="{00E309A8-806D-4960-BA83-84DDB6BD6904}" destId="{A73B3C69-D681-49E1-9051-20CD4D7E2008}" srcOrd="4" destOrd="0" parTransId="{99FF2BEB-1D05-4178-A51B-DCC382F726E3}" sibTransId="{96914E87-3EC3-4EF1-8842-8275E4B7B785}"/>
    <dgm:cxn modelId="{134A8A97-9F65-43F1-894E-EDD3DCE9525A}" type="presParOf" srcId="{3444C51F-EE27-4B02-BE24-DFA6297B3473}" destId="{AC77AE71-13DF-4080-A7B8-755D2BE8605A}" srcOrd="0" destOrd="0" presId="urn:microsoft.com/office/officeart/2005/8/layout/arrow5"/>
    <dgm:cxn modelId="{20CE1A6F-D1A7-4B0A-966B-85EEE4E9E194}" type="presParOf" srcId="{3444C51F-EE27-4B02-BE24-DFA6297B3473}" destId="{963B3F94-915E-4248-9D62-C4F8A37EBBA9}" srcOrd="1" destOrd="0" presId="urn:microsoft.com/office/officeart/2005/8/layout/arrow5"/>
    <dgm:cxn modelId="{4201DD99-600D-4380-8655-D4F7B1F26D82}" type="presParOf" srcId="{3444C51F-EE27-4B02-BE24-DFA6297B3473}" destId="{1153D246-51AA-4A04-ADB4-8BA775AD913B}" srcOrd="2" destOrd="0" presId="urn:microsoft.com/office/officeart/2005/8/layout/arrow5"/>
    <dgm:cxn modelId="{1955ED92-E5BF-404F-BE29-B626DD8DAB70}" type="presParOf" srcId="{3444C51F-EE27-4B02-BE24-DFA6297B3473}" destId="{8A01714A-C48F-4002-86AF-829CFF934D86}" srcOrd="3" destOrd="0" presId="urn:microsoft.com/office/officeart/2005/8/layout/arrow5"/>
    <dgm:cxn modelId="{5120CCFB-4D65-4BCB-8012-1495F390138B}" type="presParOf" srcId="{3444C51F-EE27-4B02-BE24-DFA6297B3473}" destId="{BE5A2B4C-9DAB-4473-BF49-0B287A1FC729}" srcOrd="4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77AE71-13DF-4080-A7B8-755D2BE8605A}">
      <dsp:nvSpPr>
        <dsp:cNvPr id="0" name=""/>
        <dsp:cNvSpPr/>
      </dsp:nvSpPr>
      <dsp:spPr>
        <a:xfrm>
          <a:off x="1869949" y="639"/>
          <a:ext cx="1417887" cy="1417887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What I learnt </a:t>
          </a:r>
          <a:endParaRPr lang="en-US" sz="800" kern="1200"/>
        </a:p>
      </dsp:txBody>
      <dsp:txXfrm>
        <a:off x="2224421" y="639"/>
        <a:ext cx="708943" cy="1169757"/>
      </dsp:txXfrm>
    </dsp:sp>
    <dsp:sp modelId="{963B3F94-915E-4248-9D62-C4F8A37EBBA9}">
      <dsp:nvSpPr>
        <dsp:cNvPr id="0" name=""/>
        <dsp:cNvSpPr/>
      </dsp:nvSpPr>
      <dsp:spPr>
        <a:xfrm rot="4320000">
          <a:off x="3060951" y="865953"/>
          <a:ext cx="1417887" cy="1417887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Subject interest </a:t>
          </a:r>
          <a:endParaRPr lang="en-US" sz="800" kern="1200"/>
        </a:p>
      </dsp:txBody>
      <dsp:txXfrm rot="-5400000">
        <a:off x="3303009" y="1182087"/>
        <a:ext cx="1169757" cy="708943"/>
      </dsp:txXfrm>
    </dsp:sp>
    <dsp:sp modelId="{1153D246-51AA-4A04-ADB4-8BA775AD913B}">
      <dsp:nvSpPr>
        <dsp:cNvPr id="0" name=""/>
        <dsp:cNvSpPr/>
      </dsp:nvSpPr>
      <dsp:spPr>
        <a:xfrm rot="8640000">
          <a:off x="2606029" y="2266060"/>
          <a:ext cx="1417887" cy="1417887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Class participation</a:t>
          </a:r>
          <a:endParaRPr lang="en-US" sz="800" kern="1200"/>
        </a:p>
      </dsp:txBody>
      <dsp:txXfrm rot="10800000">
        <a:off x="3033425" y="2490496"/>
        <a:ext cx="708943" cy="1169757"/>
      </dsp:txXfrm>
    </dsp:sp>
    <dsp:sp modelId="{8A01714A-C48F-4002-86AF-829CFF934D86}">
      <dsp:nvSpPr>
        <dsp:cNvPr id="0" name=""/>
        <dsp:cNvSpPr/>
      </dsp:nvSpPr>
      <dsp:spPr>
        <a:xfrm rot="12960000">
          <a:off x="1133869" y="2266060"/>
          <a:ext cx="1417887" cy="1417887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Concepts </a:t>
          </a:r>
          <a:endParaRPr lang="en-US" sz="800" kern="1200"/>
        </a:p>
      </dsp:txBody>
      <dsp:txXfrm rot="10800000">
        <a:off x="1415417" y="2490496"/>
        <a:ext cx="708943" cy="1169757"/>
      </dsp:txXfrm>
    </dsp:sp>
    <dsp:sp modelId="{BE5A2B4C-9DAB-4473-BF49-0B287A1FC729}">
      <dsp:nvSpPr>
        <dsp:cNvPr id="0" name=""/>
        <dsp:cNvSpPr/>
      </dsp:nvSpPr>
      <dsp:spPr>
        <a:xfrm rot="17280000">
          <a:off x="678947" y="865953"/>
          <a:ext cx="1417887" cy="1417887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Understanding of the task</a:t>
          </a:r>
          <a:endParaRPr lang="en-US" sz="800" kern="1200"/>
        </a:p>
      </dsp:txBody>
      <dsp:txXfrm rot="5400000">
        <a:off x="685019" y="1182087"/>
        <a:ext cx="1169757" cy="7089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CE8F5-3E1B-4CA1-BFE1-2FAD9452C8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C0278-8444-4556-9A5A-F6E86CE3F5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04C91D-163A-4F7C-B091-C65710035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6C3C7-0671-45D9-8249-C8B848ABA655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E419F0-D186-4331-97EC-8F67B5A618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649D49-0544-4D9E-86F8-76645C00C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F42D8-8907-4050-B7C3-523842496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2126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B2866-BCCD-4586-876E-74639AC838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2E448-053B-41A4-B7BA-6D640DB265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D262E2-F54D-4F69-B3DF-187B6E22B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6C3C7-0671-45D9-8249-C8B848ABA655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D6BAB1-5CF0-4530-AAE0-18DFB1DEA3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50C450-CDB2-4A60-8EAD-4036B3FFC0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F42D8-8907-4050-B7C3-523842496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139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D99D1-0906-4D4F-BF3E-EB69A505D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076FFD-9214-486F-BDC3-E3D7CE3829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7F11B-0CDE-4BFF-AA01-F32E4F116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6C3C7-0671-45D9-8249-C8B848ABA655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001AF1-653D-46A1-9813-601AB4213F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123B45-6034-4C9E-BFC3-A09106E756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F42D8-8907-4050-B7C3-523842496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238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7F6D6-89F1-4042-BC71-B781B002B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66363F-D61E-4CD8-9377-9556F5FE69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C5845C-5F6F-4823-A49B-82D95C776C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9CED35-9910-4558-AACB-6CFB142AA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6C3C7-0671-45D9-8249-C8B848ABA655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1F917-EDDD-4AC2-B261-54B2E19D2F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B9332E-142B-4402-B8A9-30D056BED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F42D8-8907-4050-B7C3-523842496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201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BD5FD-BBBE-4CDB-A1C4-183FB81B1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7A922D-8653-4C12-9BA2-72F457EACC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184FAE-79C9-493E-84D8-65C2336892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E45E86-C9A1-4707-8057-21C1B58D78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18D0EA-6B78-4C82-8A27-868353B268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F79E79-0A14-4796-A07C-659834D3D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6C3C7-0671-45D9-8249-C8B848ABA655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3DED13C-A695-4C61-9384-8175736BEC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F8F96F-1FB0-4C3B-B50B-A3B3FF2A1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F42D8-8907-4050-B7C3-523842496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160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99DE1-EFBC-4ECF-A552-4F5ACC755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A5A99E-B8C0-4723-B465-484365498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6C3C7-0671-45D9-8249-C8B848ABA655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7BC598-56D4-4419-B5F7-B03826CE7B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DD6082-A618-4329-9B91-CF46F7559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F42D8-8907-4050-B7C3-523842496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8030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E5E78A-C9B2-496C-81FF-F47806917E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6C3C7-0671-45D9-8249-C8B848ABA655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E61B73-DD60-47C2-BFE6-B3E5F7ABB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1C0CCF-ED80-4C32-96BB-F86D633658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F42D8-8907-4050-B7C3-523842496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644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9BA65-4557-4F49-8C3B-B4E81388B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97E08F-195E-41A9-9314-A444231012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5DF45C-64ED-4985-87FD-B9132DCFAE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51AFEA-46BE-4D7E-97AB-683A09ED0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6C3C7-0671-45D9-8249-C8B848ABA655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3EE9C2-31DA-48AE-AB56-4E78D3E3C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E466A0-6FD7-486B-A674-BC55A49A48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F42D8-8907-4050-B7C3-523842496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949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11772-2735-431F-8EA9-60AAB8F80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8A3D73-0C5A-4C79-A01B-E243B6C2B2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B67EBB-60C0-4855-8DD2-19F611A40C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928B5E-2578-4F5F-A757-615A071F93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6C3C7-0671-45D9-8249-C8B848ABA655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37B79C-0B1B-49E8-9590-BBC761B768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8E645C-314A-4A9D-AFAC-8061687846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F42D8-8907-4050-B7C3-523842496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78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BC6AB-CC55-4087-8C7E-B2DAF76FD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80E59C-DCB6-4808-BCA3-A9886E5061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134207-CBC1-4070-AA4E-F5DA6DF0E4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6C3C7-0671-45D9-8249-C8B848ABA655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917410-5DF3-41A4-BDC0-B794BFCD20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A9FDC2-F779-47F8-9612-156B46C6C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F42D8-8907-4050-B7C3-523842496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3616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AC6797F-B08F-45F3-A86A-859AA7EE71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2C1824-192F-48CF-9978-B12659FC77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1C4193-2730-4329-A971-83C68E9F3D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6C3C7-0671-45D9-8249-C8B848ABA655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17EA68-95E2-4907-B54B-25E7499D7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FEDED-0082-43DA-8FAA-7A1EA47D9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F42D8-8907-4050-B7C3-523842496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592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B1DE2A-A7C6-404F-9FED-71C3B7D61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4934CB-7281-4F06-9259-2990AF7077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2CD264-CF8D-4A10-BB74-81DD6859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B6C3C7-0671-45D9-8249-C8B848ABA655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97F9AB-90E4-4AAE-9537-BEA2E3D2B8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44D7CC-9630-4E8F-A4D5-C7F44D900B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CF42D8-8907-4050-B7C3-523842496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262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fi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2" Type="http://schemas.microsoft.com/office/2007/relationships/media" Target="../media/media1.m4a"/><Relationship Id="rId1" Type="http://schemas.openxmlformats.org/officeDocument/2006/relationships/tags" Target="../tags/tag1.xml"/><Relationship Id="rId6" Type="http://schemas.openxmlformats.org/officeDocument/2006/relationships/image" Target="../media/image3.png"/><Relationship Id="rId5" Type="http://schemas.openxmlformats.org/officeDocument/2006/relationships/image" Target="../media/image2.jpg"/><Relationship Id="rId4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2" Type="http://schemas.microsoft.com/office/2007/relationships/media" Target="../media/media2.m4a"/><Relationship Id="rId1" Type="http://schemas.openxmlformats.org/officeDocument/2006/relationships/tags" Target="../tags/tag2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video" Target="../media/media3.mp4"/><Relationship Id="rId7" Type="http://schemas.openxmlformats.org/officeDocument/2006/relationships/image" Target="../media/image4.png"/><Relationship Id="rId2" Type="http://schemas.microsoft.com/office/2007/relationships/media" Target="../media/media3.mp4"/><Relationship Id="rId1" Type="http://schemas.openxmlformats.org/officeDocument/2006/relationships/tags" Target="../tags/tag3.xml"/><Relationship Id="rId6" Type="http://schemas.openxmlformats.org/officeDocument/2006/relationships/slideLayout" Target="../slideLayouts/slideLayout6.xml"/><Relationship Id="rId5" Type="http://schemas.openxmlformats.org/officeDocument/2006/relationships/audio" Target="../media/media4.m4a"/><Relationship Id="rId4" Type="http://schemas.microsoft.com/office/2007/relationships/media" Target="../media/media4.m4a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2" Type="http://schemas.microsoft.com/office/2007/relationships/media" Target="../media/media5.m4a"/><Relationship Id="rId1" Type="http://schemas.openxmlformats.org/officeDocument/2006/relationships/tags" Target="../tags/tag4.xml"/><Relationship Id="rId6" Type="http://schemas.openxmlformats.org/officeDocument/2006/relationships/image" Target="../media/image3.png"/><Relationship Id="rId5" Type="http://schemas.openxmlformats.org/officeDocument/2006/relationships/image" Target="../media/image5.jpg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4a"/><Relationship Id="rId7" Type="http://schemas.openxmlformats.org/officeDocument/2006/relationships/image" Target="../media/image3.png"/><Relationship Id="rId2" Type="http://schemas.microsoft.com/office/2007/relationships/media" Target="../media/media6.m4a"/><Relationship Id="rId1" Type="http://schemas.openxmlformats.org/officeDocument/2006/relationships/tags" Target="../tags/tag5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media7.m4a"/><Relationship Id="rId2" Type="http://schemas.microsoft.com/office/2007/relationships/media" Target="../media/media7.m4a"/><Relationship Id="rId1" Type="http://schemas.openxmlformats.org/officeDocument/2006/relationships/tags" Target="../tags/tag6.xml"/><Relationship Id="rId6" Type="http://schemas.openxmlformats.org/officeDocument/2006/relationships/image" Target="../media/image3.png"/><Relationship Id="rId5" Type="http://schemas.openxmlformats.org/officeDocument/2006/relationships/image" Target="../media/image7.jpg"/><Relationship Id="rId4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media8.m4a"/><Relationship Id="rId2" Type="http://schemas.microsoft.com/office/2007/relationships/media" Target="../media/media8.m4a"/><Relationship Id="rId1" Type="http://schemas.openxmlformats.org/officeDocument/2006/relationships/tags" Target="../tags/tag7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audio" Target="../media/media9.m4a"/><Relationship Id="rId7" Type="http://schemas.openxmlformats.org/officeDocument/2006/relationships/diagramQuickStyle" Target="../diagrams/quickStyle1.xml"/><Relationship Id="rId2" Type="http://schemas.microsoft.com/office/2007/relationships/media" Target="../media/media9.m4a"/><Relationship Id="rId1" Type="http://schemas.openxmlformats.org/officeDocument/2006/relationships/tags" Target="../tags/tag8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5.xml"/><Relationship Id="rId9" Type="http://schemas.microsoft.com/office/2007/relationships/diagramDrawing" Target="../diagrams/drawing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media10.m4a"/><Relationship Id="rId2" Type="http://schemas.microsoft.com/office/2007/relationships/media" Target="../media/media10.m4a"/><Relationship Id="rId1" Type="http://schemas.openxmlformats.org/officeDocument/2006/relationships/tags" Target="../tags/tag9.xml"/><Relationship Id="rId6" Type="http://schemas.openxmlformats.org/officeDocument/2006/relationships/image" Target="../media/image3.png"/><Relationship Id="rId5" Type="http://schemas.openxmlformats.org/officeDocument/2006/relationships/image" Target="../media/image8.jfif"/><Relationship Id="rId4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images/search?view=detailV2&amp;ccid=fxvmCRA0&amp;id=89931D495D8CE7C875EBB24BDDC1C9D46353F602&amp;thid=OIP.fxvmCRA0JuFMF8FzyCKO_QHaFj&amp;mediaurl=https%3a%2f%2f4.bp.blogspot.com%2f-sFIUYejJIWE%2fWxsORXgRS0I%2fAAAAAAAAFBs%2fyqAtEbLN8P8FVCbL2SIQ6YOaI73caL7-gCLcBGAs%2fs1600%2fimage-placeholder-title.png&amp;cdnurl=https%3a%2f%2fth.bing.com%2fth%2fid%2fR.7f1be609103426e14c17c173c8228efd%3frik%3dAvZTY9TJwd1Lsg%26pid%3dImgRaw%26r%3d0&amp;exph=900&amp;expw=1200&amp;q=reflection+of+my+learing&amp;simid=608009074025840886&amp;FORM=IRPRST&amp;ck=8C506D06740F6849CC7C683C8CC41A62&amp;selectedIndex=6&amp;ajaxhist=0&amp;ajaxserp=" TargetMode="External"/><Relationship Id="rId2" Type="http://schemas.openxmlformats.org/officeDocument/2006/relationships/hyperlink" Target="https://www.bing.com/images/search?view=detailV2&amp;ccid=yDTe7m38&amp;id=60F6543FF610638286933833B4330285F3BAF7D5&amp;thid=OIP.yDTe7m38ZEuDZ3StBLRqQQHaEK&amp;mediaurl=https%3a%2f%2fquotefancy.com%2fmedia%2fwallpaper%2f3840x2160%2f6362070-Edward-Everett-Hale-Quote-Coming-together-is-a-beginning-keeping.jpg&amp;cdnurl=https%3a%2f%2fth.bing.com%2fth%2fid%2fR.c834deee6dfc644b836774ad04b46a41%3frik%3d1fe684UCM7QzOA%26pid%3dImgRaw%26r%3d0&amp;exph=2160&amp;expw=3840&amp;q=%e2%80%9cComing+together+is+a+beginning.+Keeping+together+is+progress.+Working+together+is+success.%e2%80%9d&amp;simid=608052650758123572&amp;FORM=IRPRST&amp;ck=A2CA3762EFAEC8DBC61D3F37FD6234B2&amp;selectedIndex=4&amp;ajaxhist=0&amp;ajaxserp=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lackhistorymonth.org.uk/article/section/bhm-intros/marcus-garvey-famously-wrote-a-people%e2%80%afwithout%e2%80%afknowledge-of-their-past-history-origin-and-culture-is-like-a%e2%80%aftree-without-roots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akingbusinessmatter.co.uk/gibbs-reflective-cycle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istaperforms.org/invista-performance-solutions-provides-excellent-teambuilding-services/" TargetMode="External"/><Relationship Id="rId2" Type="http://schemas.openxmlformats.org/officeDocument/2006/relationships/hyperlink" Target="https://www.bing.com/images/search?view=detailV2&amp;ccid=LYjsR7vK&amp;id=8D94F3EAADA91C1DB87CAE73133F59A7556AA662&amp;thid=OIP.LYjsR7vKlbC0Gm5TUx5oQAHaEK&amp;mediaurl=https%3a%2f%2fquotefancy.com%2fmedia%2fwallpaper%2f3840x2160%2f379282-Marcus-Garvey-Quote-A-people-without-the-knowledge-of-their-past.jpg&amp;cdnurl=https%3a%2f%2fth.bing.com%2fth%2fid%2fR.2d88ec47bbca95b0b41a6e53531e6840%3frik%3dYqZqVadZPxNzrg%26pid%3dImgRaw%26r%3d0&amp;exph=2160&amp;expw=3840&amp;q=a+people+without+the+knowledge+of+their+past&amp;simid=608019308929822644&amp;FORM=IRPRST&amp;ck=7DE5C101D643CA73703E8ABF2AAAAAA5&amp;selectedIndex=7&amp;ajaxhist=0&amp;ajaxserp=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13">
            <a:extLst>
              <a:ext uri="{FF2B5EF4-FFF2-40B4-BE49-F238E27FC236}">
                <a16:creationId xmlns:a16="http://schemas.microsoft.com/office/drawing/2014/main" id="{605494DE-B078-4D87-BB01-C84320618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15">
            <a:extLst>
              <a:ext uri="{FF2B5EF4-FFF2-40B4-BE49-F238E27FC236}">
                <a16:creationId xmlns:a16="http://schemas.microsoft.com/office/drawing/2014/main" id="{9A0576B0-CD8C-4661-95C8-A9F2CE7CD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712" y="-3324"/>
            <a:ext cx="4724288" cy="6861324"/>
          </a:xfrm>
          <a:prstGeom prst="rect">
            <a:avLst/>
          </a:prstGeom>
          <a:solidFill>
            <a:srgbClr val="000000">
              <a:alpha val="8039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17">
            <a:extLst>
              <a:ext uri="{FF2B5EF4-FFF2-40B4-BE49-F238E27FC236}">
                <a16:creationId xmlns:a16="http://schemas.microsoft.com/office/drawing/2014/main" id="{3FF60E2B-3919-423C-B1FF-56CDE6681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712" y="0"/>
            <a:ext cx="4319042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3490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07BE98-D9E5-461A-84A3-ABB6B5A72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2550" y="1122363"/>
            <a:ext cx="3308130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Intercultural Workplace and My Reflexion</a:t>
            </a:r>
          </a:p>
        </p:txBody>
      </p:sp>
      <p:pic>
        <p:nvPicPr>
          <p:cNvPr id="9" name="Content Placeholder 8" descr="A picture containing timeline&#10;&#10;Description automatically generated">
            <a:extLst>
              <a:ext uri="{FF2B5EF4-FFF2-40B4-BE49-F238E27FC236}">
                <a16:creationId xmlns:a16="http://schemas.microsoft.com/office/drawing/2014/main" id="{87D0D03A-4A96-406B-B094-08D7C95433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1076139"/>
            <a:ext cx="6274296" cy="470572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4CC237C-E5EB-44B8-B4AE-8F1C91F84805}"/>
              </a:ext>
            </a:extLst>
          </p:cNvPr>
          <p:cNvSpPr txBox="1"/>
          <p:nvPr/>
        </p:nvSpPr>
        <p:spPr>
          <a:xfrm>
            <a:off x="7992125" y="6302340"/>
            <a:ext cx="39533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BMSP5002 Annemarie Thomas 2011226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F6C12C-4235-4B61-BE06-9BF1392F5B7A}"/>
              </a:ext>
            </a:extLst>
          </p:cNvPr>
          <p:cNvSpPr txBox="1"/>
          <p:nvPr/>
        </p:nvSpPr>
        <p:spPr>
          <a:xfrm>
            <a:off x="4922520" y="6065520"/>
            <a:ext cx="1371600" cy="365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>
                <a:effectLst/>
                <a:latin typeface="Times New Roman" panose="02020603050405020304" pitchFamily="18" charset="0"/>
              </a:rPr>
              <a:t>(n.d.)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635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33"/>
    </mc:Choice>
    <mc:Fallback xmlns="">
      <p:transition spd="slow" advTm="3133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8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97DA42-3465-4CE0-80E6-C8188AD5F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64D7BE29-4B09-4B16-BB05-D97718A4DD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4923" y="2405894"/>
            <a:ext cx="5315189" cy="353508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600" dirty="0"/>
          </a:p>
          <a:p>
            <a:r>
              <a:rPr lang="en-US" sz="1600" dirty="0"/>
              <a:t>Who am I ?</a:t>
            </a:r>
          </a:p>
          <a:p>
            <a:endParaRPr lang="en-US" sz="1600" dirty="0"/>
          </a:p>
          <a:p>
            <a:r>
              <a:rPr lang="en-US" sz="1600" dirty="0"/>
              <a:t>Purpose of this presentation </a:t>
            </a:r>
          </a:p>
          <a:p>
            <a:endParaRPr lang="en-US" sz="1600" dirty="0"/>
          </a:p>
          <a:p>
            <a:r>
              <a:rPr lang="en-US" sz="1600" dirty="0"/>
              <a:t>Intercultural workplace</a:t>
            </a:r>
          </a:p>
          <a:p>
            <a:endParaRPr lang="en-US" sz="1600" dirty="0"/>
          </a:p>
          <a:p>
            <a:r>
              <a:rPr lang="en-US" sz="1600" dirty="0"/>
              <a:t>What did and does intercultural workplace mean to me?</a:t>
            </a:r>
          </a:p>
          <a:p>
            <a:endParaRPr lang="en-US" sz="1600" dirty="0"/>
          </a:p>
          <a:p>
            <a:r>
              <a:rPr lang="en-US" sz="1600" dirty="0"/>
              <a:t>Who is Gibbs, and what is his model?</a:t>
            </a:r>
          </a:p>
          <a:p>
            <a:endParaRPr lang="en-US" sz="1600" dirty="0"/>
          </a:p>
          <a:p>
            <a:endParaRPr lang="en-US" sz="1600" dirty="0"/>
          </a:p>
        </p:txBody>
      </p:sp>
      <p:sp>
        <p:nvSpPr>
          <p:cNvPr id="26" name="Rectangle 20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Content Placeholder 5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991C16E3-362C-4958-8478-963236FE4F8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" r="10958"/>
          <a:stretch/>
        </p:blipFill>
        <p:spPr>
          <a:xfrm>
            <a:off x="7447148" y="909081"/>
            <a:ext cx="3428167" cy="5071731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CD6A81B-0303-452C-8154-58C37F3D513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871686" y="267588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66234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120"/>
    </mc:Choice>
    <mc:Fallback xmlns="">
      <p:transition spd="slow" advTm="751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01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seekEvt time="5869" objId="7" seek="43357"/>
        <p14:playEvt time="7149" objId="7"/>
        <p14:stopEvt time="71211" objId="7"/>
        <p14:playEvt time="71945" objId="7"/>
        <p14:stopEvt time="75120" objId="7"/>
      </p14:showEvtLst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85676-1719-4633-8E31-75F6D2AE57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Intercultural Workplace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AB006B-E427-4F9F-9146-D9547B7A63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Meant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C8E2B2-D39C-4B41-9162-32087E201A7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Various cultures within a workplace</a:t>
            </a:r>
          </a:p>
          <a:p>
            <a:endParaRPr lang="en-GB" dirty="0"/>
          </a:p>
          <a:p>
            <a:r>
              <a:rPr lang="en-GB" dirty="0"/>
              <a:t>Various Abilities </a:t>
            </a:r>
          </a:p>
          <a:p>
            <a:endParaRPr lang="en-GB" dirty="0"/>
          </a:p>
          <a:p>
            <a:r>
              <a:rPr lang="en-GB" dirty="0"/>
              <a:t>No discrimination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61B99C-42B4-4154-BA6E-7A4F5C9BE2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Means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07A2C4-914D-4FA1-96B2-AB75C2C1D7B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Character</a:t>
            </a:r>
          </a:p>
          <a:p>
            <a:endParaRPr lang="en-GB" dirty="0"/>
          </a:p>
          <a:p>
            <a:r>
              <a:rPr lang="en-GB" dirty="0"/>
              <a:t>Combines </a:t>
            </a:r>
          </a:p>
          <a:p>
            <a:endParaRPr lang="en-GB" dirty="0"/>
          </a:p>
          <a:p>
            <a:r>
              <a:rPr lang="en-GB" dirty="0"/>
              <a:t>Distinguishes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C02A11B-DB58-460E-8111-4D5540E591A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55526" y="257176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25413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064"/>
    </mc:Choice>
    <mc:Fallback xmlns="">
      <p:transition spd="slow" advTm="410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98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4800" objId="7"/>
        <p14:stopEvt time="32807" objId="7"/>
        <p14:playEvt time="38000" objId="7"/>
        <p14:stopEvt time="41064" objId="7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CC435C36-30EC-4E51-869F-CC20DEAF7B48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 rotWithShape="1">
          <a:blip r:embed="rId7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1D1E9E-CB35-4963-98A8-8E424D652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What are Model’s of Reflection?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1F165C7-55ED-45EC-A405-3697C0A20870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850880" y="128582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15790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627"/>
    </mc:Choice>
    <mc:Fallback xmlns="">
      <p:transition spd="slow" advTm="656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6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264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6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" objId="4"/>
        <p14:seekEvt time="6677" objId="3" seek="26748"/>
        <p14:playEvt time="6914" objId="4"/>
        <p14:pauseEvt time="8427" objId="4"/>
        <p14:triggerEvt type="onClick" time="8427" objId="4"/>
        <p14:resumeEvt time="12370" objId="4"/>
        <p14:triggerEvt type="onClick" time="12370" objId="4"/>
        <p14:playEvt time="13892" objId="3"/>
        <p14:playEvt time="17757" objId="4"/>
        <p14:playEvt time="24710" objId="4"/>
        <p14:playEvt time="31607" objId="4"/>
        <p14:playEvt time="45409" objId="4"/>
        <p14:playEvt time="52627" objId="4"/>
        <p14:stopEvt time="56554" objId="3"/>
        <p14:playEvt time="58089" objId="3"/>
        <p14:playEvt time="59508" objId="4"/>
        <p14:stopEvt time="65627" objId="4"/>
        <p14:stopEvt time="65627" objId="3"/>
      </p14:showEvtLst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own Arrow 7">
            <a:extLst>
              <a:ext uri="{FF2B5EF4-FFF2-40B4-BE49-F238E27FC236}">
                <a16:creationId xmlns:a16="http://schemas.microsoft.com/office/drawing/2014/main" id="{73DE2CFE-42F2-48F0-8706-5264E012B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88521" y="381403"/>
            <a:ext cx="2200313" cy="3342508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4FB628-7362-4CFC-85F9-D7D924ECB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952" y="1204108"/>
            <a:ext cx="2669406" cy="1781175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              Gibbs Model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9C0D9A9-CEF5-4391-9A32-3B82990E20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6951" y="3355130"/>
            <a:ext cx="2669407" cy="2427333"/>
          </a:xfrm>
        </p:spPr>
        <p:txBody>
          <a:bodyPr>
            <a:normAutofit/>
          </a:bodyPr>
          <a:lstStyle/>
          <a:p>
            <a:endParaRPr lang="en-US" sz="1600" dirty="0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B226E935-4FE5-43EE-8D0E-EA1E04D5653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6128" y="952500"/>
            <a:ext cx="3815670" cy="4829963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466E14-3A24-43C5-8BB6-9856D673B40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522857" y="342900"/>
            <a:ext cx="609600" cy="6096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C52DB70-91D9-4009-BC7B-CF7D9DBBF694}"/>
              </a:ext>
            </a:extLst>
          </p:cNvPr>
          <p:cNvSpPr txBox="1"/>
          <p:nvPr/>
        </p:nvSpPr>
        <p:spPr>
          <a:xfrm>
            <a:off x="8061960" y="6233160"/>
            <a:ext cx="3230880" cy="4876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BC18BB-A745-4237-A9D5-7A9692406001}"/>
              </a:ext>
            </a:extLst>
          </p:cNvPr>
          <p:cNvSpPr txBox="1"/>
          <p:nvPr/>
        </p:nvSpPr>
        <p:spPr>
          <a:xfrm>
            <a:off x="7223760" y="6080760"/>
            <a:ext cx="3611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Makingbusinessmatter</a:t>
            </a:r>
            <a:r>
              <a:rPr lang="en-GB" dirty="0"/>
              <a:t>,(2022)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29486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477"/>
    </mc:Choice>
    <mc:Fallback xmlns="">
      <p:transition spd="slow" advTm="1064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99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3245" objId="6"/>
        <p14:stopEvt time="102214" objId="6"/>
        <p14:playEvt time="102220" objId="6"/>
        <p14:stopEvt time="106477" objId="6"/>
      </p14:showEvt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8719A-568D-4D33-918B-E1079EB46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Model Comparison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09F452-7C1C-4EB6-AFA7-DE80D02183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                          Gibbs </a:t>
            </a:r>
          </a:p>
        </p:txBody>
      </p:sp>
      <p:pic>
        <p:nvPicPr>
          <p:cNvPr id="8" name="Content Placeholder 7" descr="Diagram&#10;&#10;Description automatically generated">
            <a:extLst>
              <a:ext uri="{FF2B5EF4-FFF2-40B4-BE49-F238E27FC236}">
                <a16:creationId xmlns:a16="http://schemas.microsoft.com/office/drawing/2014/main" id="{79157A15-835A-48EC-A797-26693E84F64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2118" y="2505075"/>
            <a:ext cx="2913127" cy="3684588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7485EAD-08A9-4E94-8FCC-B3B6605F4C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                                Kolb </a:t>
            </a:r>
          </a:p>
        </p:txBody>
      </p:sp>
      <p:pic>
        <p:nvPicPr>
          <p:cNvPr id="12" name="Content Placeholder 11" descr="Timeline&#10;&#10;Description automatically generated">
            <a:extLst>
              <a:ext uri="{FF2B5EF4-FFF2-40B4-BE49-F238E27FC236}">
                <a16:creationId xmlns:a16="http://schemas.microsoft.com/office/drawing/2014/main" id="{4792F732-4495-4628-BED2-01A2C99BA72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9269" y="2768547"/>
            <a:ext cx="3829050" cy="2933700"/>
          </a:xfrm>
        </p:spPr>
      </p:pic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0E0280-2966-46F8-952E-F863A8E96BA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678319" y="363877"/>
            <a:ext cx="609600" cy="609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594BC1E-4A5A-4873-97D2-A485C6ED0B7E}"/>
              </a:ext>
            </a:extLst>
          </p:cNvPr>
          <p:cNvSpPr txBox="1"/>
          <p:nvPr/>
        </p:nvSpPr>
        <p:spPr>
          <a:xfrm>
            <a:off x="7010400" y="6189663"/>
            <a:ext cx="4465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>
                <a:effectLst/>
                <a:latin typeface="Times New Roman" panose="02020603050405020304" pitchFamily="18" charset="0"/>
              </a:rPr>
              <a:t>(</a:t>
            </a:r>
            <a:r>
              <a:rPr lang="en-GB" sz="1800" i="1">
                <a:effectLst/>
                <a:latin typeface="Times New Roman" panose="02020603050405020304" pitchFamily="18" charset="0"/>
              </a:rPr>
              <a:t>Learning Cycle - Kolb Learning Styles</a:t>
            </a:r>
            <a:r>
              <a:rPr lang="en-GB" sz="1800">
                <a:effectLst/>
                <a:latin typeface="Times New Roman" panose="02020603050405020304" pitchFamily="18" charset="0"/>
              </a:rPr>
              <a:t>, 2020)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94028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714"/>
    </mc:Choice>
    <mc:Fallback xmlns="">
      <p:transition spd="slow" advTm="527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384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3296" objId="14"/>
        <p14:stopEvt time="47699" objId="14"/>
        <p14:playEvt time="49507" objId="14"/>
        <p14:stopEvt time="52714" objId="14"/>
      </p14:showEvt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276CB6-E2DB-4D73-AAB8-9852CC5B0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anchor="t"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Why is intercultural communication important in the workplace?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B5EE6-3340-469B-B084-7C4F3FF5D1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8993" y="1412489"/>
            <a:ext cx="2926080" cy="4363844"/>
          </a:xfrm>
        </p:spPr>
        <p:txBody>
          <a:bodyPr>
            <a:normAutofit/>
          </a:bodyPr>
          <a:lstStyle/>
          <a:p>
            <a:r>
              <a:rPr lang="en-GB" sz="2000" dirty="0"/>
              <a:t>Understanding </a:t>
            </a:r>
          </a:p>
          <a:p>
            <a:r>
              <a:rPr lang="en-GB" sz="2000" dirty="0"/>
              <a:t>Diversity</a:t>
            </a:r>
          </a:p>
          <a:p>
            <a:r>
              <a:rPr lang="en-GB" sz="2000" dirty="0"/>
              <a:t>Culture</a:t>
            </a:r>
          </a:p>
          <a:p>
            <a:r>
              <a:rPr lang="en-GB" sz="2000" dirty="0"/>
              <a:t>Conflict </a:t>
            </a:r>
          </a:p>
          <a:p>
            <a:endParaRPr lang="en-GB" sz="2000" dirty="0"/>
          </a:p>
        </p:txBody>
      </p:sp>
      <p:pic>
        <p:nvPicPr>
          <p:cNvPr id="6" name="Content Placeholder 5" descr="A picture containing text, nature&#10;&#10;Description automatically generated">
            <a:extLst>
              <a:ext uri="{FF2B5EF4-FFF2-40B4-BE49-F238E27FC236}">
                <a16:creationId xmlns:a16="http://schemas.microsoft.com/office/drawing/2014/main" id="{38E598F5-BD4E-42C1-AAE3-03342D5434D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7037" y="2838822"/>
            <a:ext cx="4883824" cy="2884858"/>
          </a:xfr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5CC6DBC-4DC1-4AAA-AA0B-671428ADDE4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609943" y="239342"/>
            <a:ext cx="609600" cy="6096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5701D3D-F2F4-4611-B98F-7F02F1A9553E}"/>
              </a:ext>
            </a:extLst>
          </p:cNvPr>
          <p:cNvSpPr txBox="1"/>
          <p:nvPr/>
        </p:nvSpPr>
        <p:spPr>
          <a:xfrm>
            <a:off x="8750791" y="5865101"/>
            <a:ext cx="29900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Times New Roman" panose="02020603050405020304" pitchFamily="18" charset="0"/>
              </a:rPr>
              <a:t>(Black History Month, 2020)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67C2B6-9554-443F-9B59-4397971AD4C0}"/>
              </a:ext>
            </a:extLst>
          </p:cNvPr>
          <p:cNvSpPr txBox="1"/>
          <p:nvPr/>
        </p:nvSpPr>
        <p:spPr>
          <a:xfrm>
            <a:off x="7238541" y="6211669"/>
            <a:ext cx="49534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Times New Roman" panose="02020603050405020304" pitchFamily="18" charset="0"/>
              </a:rPr>
              <a:t>(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a people without the knowledge of their past - Bing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n.d.)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04077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330"/>
    </mc:Choice>
    <mc:Fallback xmlns="">
      <p:transition spd="slow" advTm="273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4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577" objId="7"/>
        <p14:stopEvt time="18837" objId="7"/>
        <p14:playEvt time="23365" objId="7"/>
        <p14:stopEvt time="27330" objId="7"/>
      </p14:showEvtLst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3B8D2-561F-4802-9BF3-9B5C08339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Learning reflection.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7EA2F8-76D7-42E4-AB7E-992A553382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Peoples formal and informal relationships  </a:t>
            </a:r>
          </a:p>
          <a:p>
            <a:r>
              <a:rPr lang="en-GB" dirty="0"/>
              <a:t>People management</a:t>
            </a:r>
          </a:p>
          <a:p>
            <a:r>
              <a:rPr lang="en-GB" dirty="0"/>
              <a:t>Internal and External influences </a:t>
            </a:r>
          </a:p>
          <a:p>
            <a:r>
              <a:rPr lang="en-GB" dirty="0"/>
              <a:t>Within the workplace there is need for flexibility and agility</a:t>
            </a:r>
          </a:p>
          <a:p>
            <a:r>
              <a:rPr lang="en-GB" dirty="0"/>
              <a:t>Personal ethics, morals and environmental stewardship</a:t>
            </a:r>
          </a:p>
          <a:p>
            <a:r>
              <a:rPr lang="en-GB" dirty="0"/>
              <a:t>Channels of communication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FFFBE06-6B66-45BC-8BF0-762F0C53CA5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16771" y="418306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02800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816"/>
    </mc:Choice>
    <mc:Fallback xmlns="">
      <p:transition spd="slow" advTm="598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6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496" objId="4"/>
        <p14:stopEvt time="56180" objId="4"/>
        <p14:playEvt time="56189" objId="4"/>
        <p14:stopEvt time="59816" objId="4"/>
      </p14:showEvtLst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22146-6FBB-45FD-99DB-B86AE3B8A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3F2F17-0543-442B-9327-927245A9FA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went well </a:t>
            </a:r>
          </a:p>
        </p:txBody>
      </p:sp>
      <p:graphicFrame>
        <p:nvGraphicFramePr>
          <p:cNvPr id="11" name="Content Placeholder 3">
            <a:extLst>
              <a:ext uri="{FF2B5EF4-FFF2-40B4-BE49-F238E27FC236}">
                <a16:creationId xmlns:a16="http://schemas.microsoft.com/office/drawing/2014/main" id="{D9E6045E-B747-4E1F-95C0-67D44104457E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0E247D-9850-4E5B-A74B-E5BB46F582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What didn’t go so well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6526B0-08A3-4B98-9D22-6D7B0E4EA97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Class participation</a:t>
            </a:r>
          </a:p>
          <a:p>
            <a:r>
              <a:rPr lang="en-GB" dirty="0"/>
              <a:t>Class attendance </a:t>
            </a:r>
          </a:p>
          <a:p>
            <a:r>
              <a:rPr lang="en-GB" dirty="0"/>
              <a:t>Understanding of the task</a:t>
            </a:r>
          </a:p>
          <a:p>
            <a:endParaRPr lang="en-GB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E32E22C-192D-41A0-A774-219547D3406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53178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8681"/>
    </mc:Choice>
    <mc:Fallback xmlns="">
      <p:transition spd="slow" advTm="1086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85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898" objId="7"/>
        <p14:stopEvt time="3700" objId="7"/>
        <p14:playEvt time="3704" objId="7"/>
        <p14:pauseEvt time="4537" objId="7"/>
        <p14:seekEvt time="4575" objId="7" seek="38889"/>
        <p14:seekEvt time="4575" objId="7" seek="38889"/>
        <p14:resumeEvt time="4671" objId="7"/>
        <p14:pauseEvt time="8341" objId="7"/>
        <p14:seekEvt time="8344" objId="7" seek="1852"/>
        <p14:seekEvt time="8344" objId="7" seek="1852"/>
        <p14:resumeEvt time="8470" objId="7"/>
        <p14:stopEvt time="108514" objId="7"/>
      </p14:showEvtLst>
    </p:ext>
  </p:extLs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text, nature&#10;&#10;Description automatically generated">
            <a:extLst>
              <a:ext uri="{FF2B5EF4-FFF2-40B4-BE49-F238E27FC236}">
                <a16:creationId xmlns:a16="http://schemas.microsoft.com/office/drawing/2014/main" id="{6989A20F-781B-4743-8522-9302CAFBAA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ABF477-8DE0-435C-A003-A7BB5198C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Conclusion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25DCBF2-3BF5-4538-A012-50A5B43A561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566400" y="186324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37991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892"/>
    </mc:Choice>
    <mc:Fallback xmlns="">
      <p:transition spd="slow" advTm="648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20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seekEvt time="1738" objId="9" seek="24185"/>
        <p14:playEvt time="2839" objId="9"/>
        <p14:stopEvt time="56062" objId="9"/>
        <p14:playEvt time="63849" objId="9"/>
        <p14:stopEvt time="64892" objId="9"/>
      </p14:showEvtLst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B9C7F-C324-42AB-B0BE-F810891B50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   </a:t>
            </a:r>
            <a:r>
              <a:rPr lang="en-GB" dirty="0" err="1"/>
              <a:t>Refrences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7F90A-CA8F-412F-91EE-6EC141656F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 algn="ctr">
              <a:lnSpc>
                <a:spcPct val="200000"/>
              </a:lnSpc>
              <a:buNone/>
            </a:pPr>
            <a:endParaRPr lang="en-GB" sz="1800" b="1" kern="0" dirty="0">
              <a:effectLst/>
              <a:latin typeface="Times New Roman" panose="02020603050405020304" pitchFamily="18" charset="0"/>
            </a:endParaRPr>
          </a:p>
          <a:p>
            <a:pPr indent="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B.I.N.G.C.O.M. (n.d.-a).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“Coming together is a beginning. Keeping together is progress. Working together is success.” -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bing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bing.com. Retrieved February 23, 2022, from </a:t>
            </a:r>
            <a:r>
              <a:rPr lang="en-GB" sz="1800" dirty="0">
                <a:solidFill>
                  <a:srgbClr val="1F80E8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www.bing.com/images/search?view=detailV2&amp;ccid=yDTe7m38&amp;id=60F6543FF610638286933833B4330285F3BAF7D5&amp;thid=OIP.yDTe7m38ZEuDZ3StBLRqQQHaEK&amp;mediaurl=https%3a%2f%2fquotefancy.com%2fmedia%2fwallpaper%2f3840x2160%2f6362070-Edward-Everett-Hale-Quote-Coming-together-is-a-beginning-keeping.jpg&amp;cdnurl=https%3a%2f%2fth.bing.com%2fth%2fid%2fR.c834deee6dfc644b836774ad04b46a41%3frik%3d1fe684UCM7QzOA%26pid%3dImgRaw%26r%3d0&amp;exph=2160&amp;expw=3840&amp;q=%e2%80%9cComing+together+is+a+beginning.+Keeping+together+is+progress.+Working+together+is+success.%e2%80%9d&amp;simid=608052650758123572&amp;FORM=IRPRST&amp;ck=A2CA3762EFAEC8DBC61D3F37FD6234B2&amp;selectedIndex=4&amp;ajaxhist=0&amp;ajaxserp=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0</a:t>
            </a:r>
          </a:p>
          <a:p>
            <a:pPr indent="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pPr indent="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B.I.N.G.C.O.M. (n.d.-b).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Reflection of my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learing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-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bing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bing.com. Retrieved February 23, 2022, from </a:t>
            </a:r>
            <a:r>
              <a:rPr lang="en-GB" sz="1800" dirty="0">
                <a:solidFill>
                  <a:srgbClr val="1F80E8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bing.com/images/search?view=detailV2&amp;ccid=fxvmCRA0&amp;id=89931D495D8CE7C875EBB24BDDC1C9D46353F602&amp;thid=OIP.fxvmCRA0JuFMF8FzyCKO_QHaFj&amp;mediaurl=https%3a%2f%2f4.bp.blogspot.com%2f-sFIUYejJIWE%2fWxsORXgRS0I%2fAAAAAAAAFBs%2fyqAtEbLN8P8FVCbL2SIQ6YOaI73caL7-gCLcBGAs%2fs1600%2fimage-placeholder-title.png&amp;cdnurl=https%3a%2f%2fth.bing.com%2fth%2fid%2fR.7f1be609103426e14c17c173c8228efd%3frik%3dAvZTY9TJwd1Lsg%26pid%3dImgRaw%26r%3d0&amp;exph=900&amp;expw=1200&amp;q=reflection+of+my+learing&amp;simid=608009074025840886&amp;FORM=IRPRST&amp;ck=8C506D06740F6849CC7C683C8CC41A62&amp;selectedIndex=6&amp;ajaxhist=0&amp;ajaxserp=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80707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79D86-1284-425D-A7EA-D004676A3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5C9DD-2278-4503-ADAF-84AC464520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Black History Month. (2020, October 25). Marcus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garvey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famously wrote: “A people without knowledge of their past history, origin and culture is like a tree without roots.”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Black History Month 2022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800" dirty="0">
                <a:solidFill>
                  <a:srgbClr val="1F80E8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https://www.blackhistorymonth.org.uk/article/section/bhm-intros/marcus-garvey-famously-wrote-a-people%e2%80%afwithout%e2%80%afknowledge-of-their-past-history-origin-and-culture-is-like-a%e2%80%aftree-without-roots/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70732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EBE17-40BA-4DDE-8EA8-731C875D0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8EDDF8-7E51-40A6-889E-1D1495F5D1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457200">
              <a:lnSpc>
                <a:spcPct val="200000"/>
              </a:lnSpc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457200">
              <a:lnSpc>
                <a:spcPct val="200000"/>
              </a:lnSpc>
            </a:pP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Gibbs’ reflective cycle: Feel the benefit of experiential learning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Making Business Matter.(2022,January 12). </a:t>
            </a:r>
            <a:r>
              <a:rPr lang="en-GB" sz="1800" dirty="0">
                <a:solidFill>
                  <a:srgbClr val="1F80E8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https://www.makingbusinessmatter.co.uk/gibbs-reflective-cycle/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457200">
              <a:lnSpc>
                <a:spcPct val="200000"/>
              </a:lnSpc>
            </a:pP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(2022b, January 12).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Gibbs’ reflective cycle: Feel the benefit of experiential learning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Making Business Matter. Retrieved </a:t>
            </a: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February 23, 2022), from </a:t>
            </a:r>
            <a:r>
              <a:rPr lang="en-GB" sz="1800" dirty="0">
                <a:solidFill>
                  <a:srgbClr val="1F80E8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https://www.makingbusinessmatter.co.uk/gibbs-reflective-cycle/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1086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0E9E4-7E7C-41F6-A72D-D5F18F5BB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F2D30D-54FA-4A61-A041-D74A29F3DF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indent="457200">
              <a:lnSpc>
                <a:spcPct val="200000"/>
              </a:lnSpc>
            </a:pP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Learning cycle -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kolb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learning styles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(2020, February 4). The Peak Performance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Center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Retrieved February 23, 2022, from https://thepeakperformancecenter.com/educational-learning/learning/process/learning-cycle/#:%7E:text=Kolb%20believes%20that%20as%20we%20learn%20something%20we,in%20sequence%20for%20successful%20learning%20to%20take%20place.</a:t>
            </a:r>
          </a:p>
          <a:p>
            <a:pPr indent="457200">
              <a:lnSpc>
                <a:spcPct val="200000"/>
              </a:lnSpc>
            </a:pP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 people without the knowledge of their past - Bing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(n.d.). Bing. Retrieved February 23, 2022, from </a:t>
            </a:r>
            <a:r>
              <a:rPr lang="en-GB" sz="1800" dirty="0">
                <a:solidFill>
                  <a:srgbClr val="1F80E8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www.bing.com/images/search?view=detailV2&amp;ccid=LYjsR7vK&amp;id=8D94F3EAADA91C1DB87CAE73133F59A7556AA662&amp;thid=OIP.LYjsR7vKlbC0Gm5TUx5oQAHaEK&amp;mediaurl=https%3a%2f%2fquotefancy.com%2fmedia%2fwallpaper%2f3840x2160%2f379282-Marcus-Garvey-Quote-A-people-without-the-knowledge-of-their-past.jpg&amp;cdnurl=https%3a%2f%2fth.bing.com%2fth%2fid%2fR.2d88ec47bbca95b0b41a6e53531e6840%3frik%3dYqZqVadZPxNzrg%26pid%3dImgRaw%26r%3d0&amp;exph=2160&amp;expw=3840&amp;q=a+people+without+the+knowledge+of+their+past&amp;simid=608019308929822644&amp;FORM=IRPRST&amp;ck=7DE5C101D643CA73703E8ABF2AAAAAA5&amp;selectedIndex=7&amp;ajaxhist=0&amp;ajaxserp=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0</a:t>
            </a:r>
          </a:p>
          <a:p>
            <a:pPr indent="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pPr indent="457200">
              <a:lnSpc>
                <a:spcPct val="200000"/>
              </a:lnSpc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Sosnowski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D. (2021, December 20).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Invista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performance solutions provides excellent teambuilding services!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Invista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Retrieved February 23, 2022, from </a:t>
            </a:r>
            <a:r>
              <a:rPr lang="en-GB" sz="1800" dirty="0">
                <a:solidFill>
                  <a:srgbClr val="1F80E8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https://www.invistaperforms.org/invista-performance-solutions-provides-excellent-teambuilding-services/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30639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1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7.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8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2.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9.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3.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6.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3.8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464</TotalTime>
  <Words>978</Words>
  <Application>Microsoft Office PowerPoint</Application>
  <PresentationFormat>Widescreen</PresentationFormat>
  <Paragraphs>74</Paragraphs>
  <Slides>14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Times New Roman</vt:lpstr>
      <vt:lpstr>Office Theme</vt:lpstr>
      <vt:lpstr>Intercultural Workplace and My Reflexion</vt:lpstr>
      <vt:lpstr>Introduction</vt:lpstr>
      <vt:lpstr>Intercultural Workplace</vt:lpstr>
      <vt:lpstr>What are Model’s of Reflection?</vt:lpstr>
      <vt:lpstr>              Gibbs Model</vt:lpstr>
      <vt:lpstr>                       Model Comparison</vt:lpstr>
      <vt:lpstr>Why is intercultural communication important in the workplace?</vt:lpstr>
      <vt:lpstr>My Learning reflection.  </vt:lpstr>
      <vt:lpstr>PowerPoint Presentation</vt:lpstr>
      <vt:lpstr>Conclusion </vt:lpstr>
      <vt:lpstr>                                Refrences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Anne-Marie Thomas</dc:creator>
  <cp:lastModifiedBy>Anne-Marie Thomas</cp:lastModifiedBy>
  <cp:revision>7</cp:revision>
  <dcterms:created xsi:type="dcterms:W3CDTF">2022-02-23T10:21:46Z</dcterms:created>
  <dcterms:modified xsi:type="dcterms:W3CDTF">2022-02-23T18:26:25Z</dcterms:modified>
</cp:coreProperties>
</file>