
<file path=[Content_Types].xml><?xml version="1.0" encoding="utf-8"?>
<Types xmlns="http://schemas.openxmlformats.org/package/2006/content-types">
  <Default Extension="bmp" ContentType="image/bmp"/>
  <Default Extension="jpeg" ContentType="image/jpeg"/>
  <Default Extension="png" ContentType="image/png"/>
  <Default Extension="rels" ContentType="application/vnd.openxmlformats-package.relationships+xml"/>
  <Default Extension="tmp" ContentType="image/p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67" r:id="rId2"/>
    <p:sldId id="256" r:id="rId3"/>
    <p:sldId id="257" r:id="rId4"/>
    <p:sldId id="258" r:id="rId5"/>
    <p:sldId id="259" r:id="rId6"/>
    <p:sldId id="260" r:id="rId7"/>
    <p:sldId id="261" r:id="rId8"/>
    <p:sldId id="262" r:id="rId9"/>
    <p:sldId id="263" r:id="rId10"/>
    <p:sldId id="264" r:id="rId11"/>
    <p:sldId id="265"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02" d="100"/>
          <a:sy n="102" d="100"/>
        </p:scale>
        <p:origin x="918" y="11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bmp"/><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bmp"/><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6" name="Rectangle 15"/>
          <p:cNvSpPr/>
          <p:nvPr/>
        </p:nvSpPr>
        <p:spPr>
          <a:xfrm>
            <a:off x="1" y="0"/>
            <a:ext cx="12192000" cy="6858000"/>
          </a:xfrm>
          <a:prstGeom prst="rect">
            <a:avLst/>
          </a:prstGeom>
          <a:blipFill dpi="0" rotWithShape="1">
            <a:blip r:embed="rId2">
              <a:alphaModFix amt="45000"/>
              <a:duotone>
                <a:schemeClr val="accent2">
                  <a:shade val="45000"/>
                  <a:satMod val="135000"/>
                </a:schemeClr>
                <a:prstClr val="white"/>
              </a:duotone>
            </a:blip>
            <a:srcRect/>
            <a:tile tx="-31750" ty="-120650" sx="100000" sy="100000" flip="xy" algn="tl"/>
          </a:blipFill>
          <a:ln w="19050" cmpd="sng">
            <a:noFill/>
            <a:miter lim="800000"/>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307870" y="1267730"/>
            <a:ext cx="9576262" cy="4307950"/>
          </a:xfrm>
          <a:prstGeom prst="rect">
            <a:avLst/>
          </a:prstGeom>
          <a:solidFill>
            <a:schemeClr val="tx1"/>
          </a:solidFill>
          <a:ln w="6350" cap="flat" cmpd="sng" algn="ctr">
            <a:solidFill>
              <a:schemeClr val="tx1">
                <a:lumMod val="65000"/>
                <a:lumOff val="35000"/>
              </a:schemeClr>
            </a:solidFill>
            <a:prstDash val="solid"/>
          </a:ln>
          <a:effectLst>
            <a:outerShdw blurRad="63500" algn="ctr" rotWithShape="0">
              <a:prstClr val="black">
                <a:alpha val="40000"/>
              </a:prstClr>
            </a:outerShdw>
            <a:softEdge rad="0"/>
          </a:effectLst>
        </p:spPr>
      </p:sp>
      <p:sp>
        <p:nvSpPr>
          <p:cNvPr id="11" name="Rectangle 10"/>
          <p:cNvSpPr/>
          <p:nvPr/>
        </p:nvSpPr>
        <p:spPr>
          <a:xfrm>
            <a:off x="1447801" y="1411615"/>
            <a:ext cx="9296400" cy="4034770"/>
          </a:xfrm>
          <a:prstGeom prst="rect">
            <a:avLst/>
          </a:prstGeom>
          <a:solidFill>
            <a:schemeClr val="bg2"/>
          </a:solidFill>
          <a:ln w="9525" cap="sq" cmpd="sng" algn="ctr">
            <a:no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a:effectLst>
            <a:outerShdw blurRad="50800" dist="127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solidFill>
                <a:effectLst>
                  <a:outerShdw blurRad="38100" dist="12700" dir="2700000" algn="tl" rotWithShape="0">
                    <a:prstClr val="black">
                      <a:alpha val="40000"/>
                    </a:prstClr>
                  </a:outerShdw>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2"/>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rgbClr val="FFFFFF"/>
                </a:solidFill>
                <a:latin typeface="+mn-lt"/>
              </a:defRPr>
            </a:lvl1pPr>
          </a:lstStyle>
          <a:p>
            <a:fld id="{94ADE16D-B8CA-4DF7-85B8-65815BC79902}" type="datetimeFigureOut">
              <a:rPr lang="en-US" smtClean="0"/>
              <a:t>9/14/2022</a:t>
            </a:fld>
            <a:endParaRPr lang="en-US"/>
          </a:p>
        </p:txBody>
      </p:sp>
      <p:sp>
        <p:nvSpPr>
          <p:cNvPr id="21" name="Footer Placeholder 20"/>
          <p:cNvSpPr>
            <a:spLocks noGrp="1"/>
          </p:cNvSpPr>
          <p:nvPr>
            <p:ph type="ftr" sz="quarter" idx="11"/>
          </p:nvPr>
        </p:nvSpPr>
        <p:spPr>
          <a:xfrm>
            <a:off x="1453896" y="5212080"/>
            <a:ext cx="5905500" cy="228600"/>
          </a:xfrm>
        </p:spPr>
        <p:txBody>
          <a:bodyPr/>
          <a:lstStyle>
            <a:lvl1pPr algn="l">
              <a:defRPr>
                <a:solidFill>
                  <a:schemeClr val="tx2"/>
                </a:solidFill>
              </a:defRPr>
            </a:lvl1pPr>
          </a:lstStyle>
          <a:p>
            <a:endParaRPr lang="en-US"/>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2"/>
                </a:solidFill>
              </a:defRPr>
            </a:lvl1pPr>
          </a:lstStyle>
          <a:p>
            <a:fld id="{67B637E2-CBB1-4641-A6DE-F7183361AE5D}" type="slidenum">
              <a:rPr lang="en-US" smtClean="0"/>
              <a:t>‹#›</a:t>
            </a:fld>
            <a:endParaRPr lang="en-US"/>
          </a:p>
        </p:txBody>
      </p:sp>
    </p:spTree>
    <p:extLst>
      <p:ext uri="{BB962C8B-B14F-4D97-AF65-F5344CB8AC3E}">
        <p14:creationId xmlns:p14="http://schemas.microsoft.com/office/powerpoint/2010/main" val="40201041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lvl1pPr>
              <a:defRPr sz="18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lvl1pPr>
              <a:defRPr>
                <a:solidFill>
                  <a:schemeClr val="tx2"/>
                </a:solidFill>
              </a:defRPr>
            </a:lvl1pPr>
          </a:lstStyle>
          <a:p>
            <a:fld id="{94ADE16D-B8CA-4DF7-85B8-65815BC79902}" type="datetimeFigureOut">
              <a:rPr lang="en-US" smtClean="0"/>
              <a:t>9/14/2022</a:t>
            </a:fld>
            <a:endParaRPr lang="en-US"/>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US"/>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67B637E2-CBB1-4641-A6DE-F7183361AE5D}" type="slidenum">
              <a:rPr lang="en-US" smtClean="0"/>
              <a:t>‹#›</a:t>
            </a:fld>
            <a:endParaRPr lang="en-US"/>
          </a:p>
        </p:txBody>
      </p:sp>
    </p:spTree>
    <p:extLst>
      <p:ext uri="{BB962C8B-B14F-4D97-AF65-F5344CB8AC3E}">
        <p14:creationId xmlns:p14="http://schemas.microsoft.com/office/powerpoint/2010/main" val="32267656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9" name="Rectangle 18"/>
          <p:cNvSpPr/>
          <p:nvPr/>
        </p:nvSpPr>
        <p:spPr>
          <a:xfrm>
            <a:off x="0" y="0"/>
            <a:ext cx="12192000" cy="6858000"/>
          </a:xfrm>
          <a:prstGeom prst="rect">
            <a:avLst/>
          </a:prstGeom>
          <a:blipFill dpi="0" rotWithShape="1">
            <a:blip r:embed="rId2">
              <a:alphaModFix amt="40000"/>
              <a:duotone>
                <a:schemeClr val="accent3">
                  <a:shade val="45000"/>
                  <a:satMod val="135000"/>
                </a:schemeClr>
                <a:prstClr val="white"/>
              </a:duotone>
            </a:blip>
            <a:srcRect/>
            <a:tile tx="-31750" ty="-120650" sx="100000" sy="100000" flip="xy" algn="tl"/>
          </a:blipFill>
          <a:ln w="19050" cmpd="sng">
            <a:noFill/>
            <a:miter lim="800000"/>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307870" y="1267730"/>
            <a:ext cx="9576262" cy="4307950"/>
          </a:xfrm>
          <a:prstGeom prst="rect">
            <a:avLst/>
          </a:prstGeom>
          <a:solidFill>
            <a:schemeClr val="tx1"/>
          </a:solidFill>
          <a:ln w="6350" cap="flat" cmpd="sng" algn="ctr">
            <a:solidFill>
              <a:schemeClr val="tx1">
                <a:lumMod val="65000"/>
                <a:lumOff val="35000"/>
              </a:schemeClr>
            </a:solidFill>
            <a:prstDash val="solid"/>
          </a:ln>
          <a:effectLst>
            <a:outerShdw blurRad="63500" algn="ctr" rotWithShape="0">
              <a:prstClr val="black">
                <a:alpha val="40000"/>
              </a:prstClr>
            </a:outerShdw>
            <a:softEdge rad="0"/>
          </a:effectLst>
        </p:spPr>
      </p:sp>
      <p:sp>
        <p:nvSpPr>
          <p:cNvPr id="24" name="Rectangle 23"/>
          <p:cNvSpPr/>
          <p:nvPr/>
        </p:nvSpPr>
        <p:spPr>
          <a:xfrm>
            <a:off x="1447801" y="1411615"/>
            <a:ext cx="9296400" cy="4034770"/>
          </a:xfrm>
          <a:prstGeom prst="rect">
            <a:avLst/>
          </a:prstGeom>
          <a:solidFill>
            <a:schemeClr val="bg2"/>
          </a:solidFill>
          <a:ln w="9525" cap="sq" cmpd="sng" algn="ctr">
            <a:noFill/>
            <a:prstDash val="solid"/>
            <a:miter lim="800000"/>
          </a:ln>
          <a:effectLst/>
        </p:spPr>
      </p:sp>
      <p:sp>
        <p:nvSpPr>
          <p:cNvPr id="30" name="Rectangle 29"/>
          <p:cNvSpPr/>
          <p:nvPr/>
        </p:nvSpPr>
        <p:spPr>
          <a:xfrm>
            <a:off x="5135880" y="1267730"/>
            <a:ext cx="1920240" cy="731520"/>
          </a:xfrm>
          <a:prstGeom prst="rect">
            <a:avLst/>
          </a:prstGeom>
          <a:solidFill>
            <a:schemeClr val="accent1"/>
          </a:solidFill>
          <a:ln>
            <a:noFill/>
          </a:ln>
          <a:effectLst>
            <a:outerShdw blurRad="50800" dist="127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b="0" kern="1200" cap="all" spc="-100" baseline="0" dirty="0">
                <a:solidFill>
                  <a:schemeClr val="tx1"/>
                </a:solidFill>
                <a:effectLst>
                  <a:outerShdw blurRad="38100" dist="12700" dir="2700000" algn="tl" rotWithShape="0">
                    <a:prstClr val="black">
                      <a:alpha val="40000"/>
                    </a:prstClr>
                  </a:outerShdw>
                </a:effectLst>
                <a:latin typeface="+mj-lt"/>
                <a:ea typeface="+mn-ea"/>
                <a:cs typeface="+mn-cs"/>
              </a:defRPr>
            </a:lvl1pPr>
          </a:lstStyle>
          <a:p>
            <a:r>
              <a:rPr lang="en-US"/>
              <a:t>Click to edit Master title style</a:t>
            </a:r>
            <a:endParaRPr lang="en-US" dirty="0"/>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tabLst>
                <a:tab pos="2633663" algn="l"/>
              </a:tabLst>
              <a:defRPr sz="1600">
                <a:solidFill>
                  <a:schemeClr val="tx2"/>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rgbClr val="FFFFFF"/>
                </a:solidFill>
                <a:latin typeface="+mn-lt"/>
                <a:ea typeface="+mn-ea"/>
                <a:cs typeface="+mn-cs"/>
              </a:defRPr>
            </a:lvl1pPr>
          </a:lstStyle>
          <a:p>
            <a:fld id="{94ADE16D-B8CA-4DF7-85B8-65815BC79902}" type="datetimeFigureOut">
              <a:rPr lang="en-US" smtClean="0"/>
              <a:t>9/14/2022</a:t>
            </a:fld>
            <a:endParaRPr lang="en-US"/>
          </a:p>
        </p:txBody>
      </p:sp>
      <p:sp>
        <p:nvSpPr>
          <p:cNvPr id="5" name="Footer Placeholder 4"/>
          <p:cNvSpPr>
            <a:spLocks noGrp="1"/>
          </p:cNvSpPr>
          <p:nvPr>
            <p:ph type="ftr" sz="quarter" idx="11"/>
          </p:nvPr>
        </p:nvSpPr>
        <p:spPr>
          <a:xfrm>
            <a:off x="1453896" y="5212080"/>
            <a:ext cx="5907024" cy="228600"/>
          </a:xfrm>
        </p:spPr>
        <p:txBody>
          <a:bodyPr/>
          <a:lstStyle>
            <a:lvl1pPr algn="l">
              <a:defRPr>
                <a:solidFill>
                  <a:schemeClr val="tx2"/>
                </a:solidFill>
              </a:defRPr>
            </a:lvl1pPr>
          </a:lstStyle>
          <a:p>
            <a:endParaRPr lang="en-US"/>
          </a:p>
        </p:txBody>
      </p:sp>
      <p:sp>
        <p:nvSpPr>
          <p:cNvPr id="6" name="Slide Number Placeholder 5"/>
          <p:cNvSpPr>
            <a:spLocks noGrp="1"/>
          </p:cNvSpPr>
          <p:nvPr>
            <p:ph type="sldNum" sz="quarter" idx="12"/>
          </p:nvPr>
        </p:nvSpPr>
        <p:spPr>
          <a:xfrm>
            <a:off x="8604504" y="5212080"/>
            <a:ext cx="2112264" cy="228600"/>
          </a:xfrm>
        </p:spPr>
        <p:txBody>
          <a:bodyPr/>
          <a:lstStyle>
            <a:lvl1pPr>
              <a:defRPr>
                <a:solidFill>
                  <a:schemeClr val="tx2"/>
                </a:solidFill>
              </a:defRPr>
            </a:lvl1pPr>
          </a:lstStyle>
          <a:p>
            <a:fld id="{67B637E2-CBB1-4641-A6DE-F7183361AE5D}" type="slidenum">
              <a:rPr lang="en-US" smtClean="0"/>
              <a:t>‹#›</a:t>
            </a:fld>
            <a:endParaRPr lang="en-US"/>
          </a:p>
        </p:txBody>
      </p:sp>
    </p:spTree>
    <p:extLst>
      <p:ext uri="{BB962C8B-B14F-4D97-AF65-F5344CB8AC3E}">
        <p14:creationId xmlns:p14="http://schemas.microsoft.com/office/powerpoint/2010/main" val="40022658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lvl1pPr>
              <a:defRPr>
                <a:solidFill>
                  <a:schemeClr val="tx2"/>
                </a:solidFill>
              </a:defRPr>
            </a:lvl1pPr>
          </a:lstStyle>
          <a:p>
            <a:fld id="{94ADE16D-B8CA-4DF7-85B8-65815BC79902}" type="datetimeFigureOut">
              <a:rPr lang="en-US" smtClean="0"/>
              <a:t>9/14/2022</a:t>
            </a:fld>
            <a:endParaRPr lang="en-US"/>
          </a:p>
        </p:txBody>
      </p:sp>
      <p:sp>
        <p:nvSpPr>
          <p:cNvPr id="6" name="Footer Placeholder 5"/>
          <p:cNvSpPr>
            <a:spLocks noGrp="1"/>
          </p:cNvSpPr>
          <p:nvPr>
            <p:ph type="ftr" sz="quarter" idx="11"/>
          </p:nvPr>
        </p:nvSpPr>
        <p:spPr/>
        <p:txBody>
          <a:bodyPr/>
          <a:lstStyle>
            <a:lvl1pPr>
              <a:defRPr>
                <a:solidFill>
                  <a:schemeClr val="tx2"/>
                </a:solidFill>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67B637E2-CBB1-4641-A6DE-F7183361AE5D}" type="slidenum">
              <a:rPr lang="en-US" smtClean="0"/>
              <a:t>‹#›</a:t>
            </a:fld>
            <a:endParaRPr lang="en-US"/>
          </a:p>
        </p:txBody>
      </p:sp>
    </p:spTree>
    <p:extLst>
      <p:ext uri="{BB962C8B-B14F-4D97-AF65-F5344CB8AC3E}">
        <p14:creationId xmlns:p14="http://schemas.microsoft.com/office/powerpoint/2010/main" val="37331281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800" b="0">
                <a:solidFill>
                  <a:schemeClr val="tx2"/>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800" b="0">
                <a:solidFill>
                  <a:schemeClr val="tx2"/>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lvl1pPr>
              <a:defRPr>
                <a:solidFill>
                  <a:schemeClr val="tx2"/>
                </a:solidFill>
              </a:defRPr>
            </a:lvl1pPr>
          </a:lstStyle>
          <a:p>
            <a:fld id="{94ADE16D-B8CA-4DF7-85B8-65815BC79902}" type="datetimeFigureOut">
              <a:rPr lang="en-US" smtClean="0"/>
              <a:t>9/14/2022</a:t>
            </a:fld>
            <a:endParaRPr lang="en-US"/>
          </a:p>
        </p:txBody>
      </p:sp>
      <p:sp>
        <p:nvSpPr>
          <p:cNvPr id="8" name="Footer Placeholder 7"/>
          <p:cNvSpPr>
            <a:spLocks noGrp="1"/>
          </p:cNvSpPr>
          <p:nvPr>
            <p:ph type="ftr" sz="quarter" idx="11"/>
          </p:nvPr>
        </p:nvSpPr>
        <p:spPr/>
        <p:txBody>
          <a:bodyPr/>
          <a:lstStyle>
            <a:lvl1pPr>
              <a:defRPr>
                <a:solidFill>
                  <a:schemeClr val="tx2"/>
                </a:solidFill>
              </a:defRPr>
            </a:lvl1pPr>
          </a:lstStyle>
          <a:p>
            <a:endParaRPr lang="en-US"/>
          </a:p>
        </p:txBody>
      </p:sp>
      <p:sp>
        <p:nvSpPr>
          <p:cNvPr id="9" name="Slide Number Placeholder 8"/>
          <p:cNvSpPr>
            <a:spLocks noGrp="1"/>
          </p:cNvSpPr>
          <p:nvPr>
            <p:ph type="sldNum" sz="quarter" idx="12"/>
          </p:nvPr>
        </p:nvSpPr>
        <p:spPr/>
        <p:txBody>
          <a:bodyPr/>
          <a:lstStyle>
            <a:lvl1pPr>
              <a:defRPr>
                <a:solidFill>
                  <a:schemeClr val="tx2"/>
                </a:solidFill>
              </a:defRPr>
            </a:lvl1pPr>
          </a:lstStyle>
          <a:p>
            <a:fld id="{67B637E2-CBB1-4641-A6DE-F7183361AE5D}" type="slidenum">
              <a:rPr lang="en-US" smtClean="0"/>
              <a:t>‹#›</a:t>
            </a:fld>
            <a:endParaRPr lang="en-US"/>
          </a:p>
        </p:txBody>
      </p:sp>
    </p:spTree>
    <p:extLst>
      <p:ext uri="{BB962C8B-B14F-4D97-AF65-F5344CB8AC3E}">
        <p14:creationId xmlns:p14="http://schemas.microsoft.com/office/powerpoint/2010/main" val="15179605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lvl1pPr>
              <a:defRPr>
                <a:solidFill>
                  <a:schemeClr val="tx2"/>
                </a:solidFill>
              </a:defRPr>
            </a:lvl1pPr>
          </a:lstStyle>
          <a:p>
            <a:fld id="{94ADE16D-B8CA-4DF7-85B8-65815BC79902}" type="datetimeFigureOut">
              <a:rPr lang="en-US" smtClean="0"/>
              <a:t>9/14/2022</a:t>
            </a:fld>
            <a:endParaRPr lang="en-US"/>
          </a:p>
        </p:txBody>
      </p:sp>
      <p:sp>
        <p:nvSpPr>
          <p:cNvPr id="4" name="Footer Placeholder 3"/>
          <p:cNvSpPr>
            <a:spLocks noGrp="1"/>
          </p:cNvSpPr>
          <p:nvPr>
            <p:ph type="ftr" sz="quarter" idx="11"/>
          </p:nvPr>
        </p:nvSpPr>
        <p:spPr/>
        <p:txBody>
          <a:bodyPr/>
          <a:lstStyle>
            <a:lvl1pPr>
              <a:defRPr>
                <a:solidFill>
                  <a:schemeClr val="tx2"/>
                </a:solidFill>
              </a:defRPr>
            </a:lvl1pPr>
          </a:lstStyle>
          <a:p>
            <a:endParaRPr lang="en-US"/>
          </a:p>
        </p:txBody>
      </p:sp>
      <p:sp>
        <p:nvSpPr>
          <p:cNvPr id="5" name="Slide Number Placeholder 4"/>
          <p:cNvSpPr>
            <a:spLocks noGrp="1"/>
          </p:cNvSpPr>
          <p:nvPr>
            <p:ph type="sldNum" sz="quarter" idx="12"/>
          </p:nvPr>
        </p:nvSpPr>
        <p:spPr/>
        <p:txBody>
          <a:bodyPr/>
          <a:lstStyle>
            <a:lvl1pPr>
              <a:defRPr>
                <a:solidFill>
                  <a:schemeClr val="tx2"/>
                </a:solidFill>
              </a:defRPr>
            </a:lvl1pPr>
          </a:lstStyle>
          <a:p>
            <a:fld id="{67B637E2-CBB1-4641-A6DE-F7183361AE5D}" type="slidenum">
              <a:rPr lang="en-US" smtClean="0"/>
              <a:t>‹#›</a:t>
            </a:fld>
            <a:endParaRPr lang="en-US"/>
          </a:p>
        </p:txBody>
      </p:sp>
    </p:spTree>
    <p:extLst>
      <p:ext uri="{BB962C8B-B14F-4D97-AF65-F5344CB8AC3E}">
        <p14:creationId xmlns:p14="http://schemas.microsoft.com/office/powerpoint/2010/main" val="3784492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solidFill>
                  <a:schemeClr val="tx2"/>
                </a:solidFill>
              </a:defRPr>
            </a:lvl1pPr>
          </a:lstStyle>
          <a:p>
            <a:fld id="{94ADE16D-B8CA-4DF7-85B8-65815BC79902}" type="datetimeFigureOut">
              <a:rPr lang="en-US" smtClean="0"/>
              <a:t>9/14/2022</a:t>
            </a:fld>
            <a:endParaRPr lang="en-US"/>
          </a:p>
        </p:txBody>
      </p:sp>
      <p:sp>
        <p:nvSpPr>
          <p:cNvPr id="3" name="Footer Placeholder 2"/>
          <p:cNvSpPr>
            <a:spLocks noGrp="1"/>
          </p:cNvSpPr>
          <p:nvPr>
            <p:ph type="ftr" sz="quarter" idx="11"/>
          </p:nvPr>
        </p:nvSpPr>
        <p:spPr/>
        <p:txBody>
          <a:bodyPr/>
          <a:lstStyle>
            <a:lvl1pPr>
              <a:defRPr>
                <a:solidFill>
                  <a:schemeClr val="tx2"/>
                </a:solidFill>
              </a:defRPr>
            </a:lvl1pPr>
          </a:lstStyle>
          <a:p>
            <a:endParaRPr lang="en-US"/>
          </a:p>
        </p:txBody>
      </p:sp>
      <p:sp>
        <p:nvSpPr>
          <p:cNvPr id="4" name="Slide Number Placeholder 3"/>
          <p:cNvSpPr>
            <a:spLocks noGrp="1"/>
          </p:cNvSpPr>
          <p:nvPr>
            <p:ph type="sldNum" sz="quarter" idx="12"/>
          </p:nvPr>
        </p:nvSpPr>
        <p:spPr/>
        <p:txBody>
          <a:bodyPr/>
          <a:lstStyle>
            <a:lvl1pPr>
              <a:defRPr>
                <a:solidFill>
                  <a:schemeClr val="tx2"/>
                </a:solidFill>
              </a:defRPr>
            </a:lvl1pPr>
          </a:lstStyle>
          <a:p>
            <a:fld id="{67B637E2-CBB1-4641-A6DE-F7183361AE5D}" type="slidenum">
              <a:rPr lang="en-US" smtClean="0"/>
              <a:t>‹#›</a:t>
            </a:fld>
            <a:endParaRPr lang="en-US"/>
          </a:p>
        </p:txBody>
      </p:sp>
    </p:spTree>
    <p:extLst>
      <p:ext uri="{BB962C8B-B14F-4D97-AF65-F5344CB8AC3E}">
        <p14:creationId xmlns:p14="http://schemas.microsoft.com/office/powerpoint/2010/main" val="25391088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4" name="Rectangle 13"/>
          <p:cNvSpPr/>
          <p:nvPr/>
        </p:nvSpPr>
        <p:spPr>
          <a:xfrm>
            <a:off x="234693" y="237744"/>
            <a:ext cx="8633081" cy="6382512"/>
          </a:xfrm>
          <a:prstGeom prst="rect">
            <a:avLst/>
          </a:prstGeom>
          <a:solidFill>
            <a:schemeClr val="tx1"/>
          </a:solidFill>
          <a:ln w="6350" cap="flat" cmpd="sng" algn="ctr">
            <a:solidFill>
              <a:schemeClr val="tx1">
                <a:lumMod val="75000"/>
              </a:schemeClr>
            </a:solidFill>
            <a:prstDash val="solid"/>
          </a:ln>
          <a:effectLst>
            <a:softEdge rad="0"/>
          </a:effectLst>
        </p:spPr>
      </p:sp>
      <p:sp>
        <p:nvSpPr>
          <p:cNvPr id="16" name="Rectangle 15"/>
          <p:cNvSpPr/>
          <p:nvPr/>
        </p:nvSpPr>
        <p:spPr>
          <a:xfrm>
            <a:off x="371856" y="374904"/>
            <a:ext cx="8353044" cy="6108192"/>
          </a:xfrm>
          <a:prstGeom prst="rect">
            <a:avLst/>
          </a:prstGeom>
          <a:solidFill>
            <a:schemeClr val="bg2"/>
          </a:solidFill>
          <a:ln w="6350" cap="sq" cmpd="sng" algn="ctr">
            <a:noFill/>
            <a:prstDash val="solid"/>
            <a:miter lim="800000"/>
          </a:ln>
          <a:effectLst/>
        </p:spPr>
      </p:sp>
      <p:sp>
        <p:nvSpPr>
          <p:cNvPr id="15" name="Rectangle 14"/>
          <p:cNvSpPr/>
          <p:nvPr/>
        </p:nvSpPr>
        <p:spPr>
          <a:xfrm>
            <a:off x="9020386" y="237744"/>
            <a:ext cx="2926080" cy="6382512"/>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chemeClr val="bg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790575" y="704850"/>
            <a:ext cx="7562850" cy="51435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chemeClr val="bg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chemeClr val="tx2"/>
                </a:solidFill>
              </a:defRPr>
            </a:lvl1pPr>
          </a:lstStyle>
          <a:p>
            <a:fld id="{94ADE16D-B8CA-4DF7-85B8-65815BC79902}" type="datetimeFigureOut">
              <a:rPr lang="en-US" smtClean="0"/>
              <a:t>9/14/2022</a:t>
            </a:fld>
            <a:endParaRPr lang="en-US"/>
          </a:p>
        </p:txBody>
      </p:sp>
      <p:sp>
        <p:nvSpPr>
          <p:cNvPr id="6" name="Footer Placeholder 5"/>
          <p:cNvSpPr>
            <a:spLocks noGrp="1"/>
          </p:cNvSpPr>
          <p:nvPr>
            <p:ph type="ftr" sz="quarter" idx="11"/>
          </p:nvPr>
        </p:nvSpPr>
        <p:spPr>
          <a:xfrm>
            <a:off x="3439158" y="6214535"/>
            <a:ext cx="5184648" cy="256032"/>
          </a:xfrm>
        </p:spPr>
        <p:txBody>
          <a:bodyPr/>
          <a:lstStyle>
            <a:lvl1pPr algn="r">
              <a:defRPr>
                <a:solidFill>
                  <a:schemeClr val="tx2"/>
                </a:solidFill>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bg2"/>
                </a:solidFill>
              </a:defRPr>
            </a:lvl1pPr>
          </a:lstStyle>
          <a:p>
            <a:fld id="{67B637E2-CBB1-4641-A6DE-F7183361AE5D}" type="slidenum">
              <a:rPr lang="en-US" smtClean="0"/>
              <a:t>‹#›</a:t>
            </a:fld>
            <a:endParaRPr lang="en-US"/>
          </a:p>
        </p:txBody>
      </p:sp>
      <p:sp>
        <p:nvSpPr>
          <p:cNvPr id="11" name="Rectangle 10"/>
          <p:cNvSpPr/>
          <p:nvPr/>
        </p:nvSpPr>
        <p:spPr>
          <a:xfrm>
            <a:off x="9157546" y="374904"/>
            <a:ext cx="2651760" cy="6108192"/>
          </a:xfrm>
          <a:prstGeom prst="rect">
            <a:avLst/>
          </a:prstGeom>
          <a:noFill/>
          <a:ln w="6350" cap="sq">
            <a:solidFill>
              <a:schemeClr val="tx1">
                <a:lumMod val="65000"/>
                <a:lumOff val="3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0545697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tx1"/>
          </a:solidFill>
          <a:ln w="6350" cap="sq">
            <a:solidFill>
              <a:schemeClr val="tx1">
                <a:lumMod val="7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9157546" y="374904"/>
            <a:ext cx="2651760" cy="6108192"/>
          </a:xfrm>
          <a:prstGeom prst="rect">
            <a:avLst/>
          </a:prstGeom>
          <a:solidFill>
            <a:schemeClr val="bg2"/>
          </a:solidFill>
          <a:ln w="6350" cap="sq">
            <a:no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chemeClr val="tx1"/>
                </a:solidFill>
                <a:latin typeface="+mj-lt"/>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228599" y="237744"/>
            <a:ext cx="8601076" cy="6382512"/>
          </a:xfrm>
          <a:solidFill>
            <a:srgbClr val="808080"/>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9050" dist="6350" dir="2700000" algn="tl" rotWithShape="0">
                    <a:prstClr val="black">
                      <a:alpha val="40000"/>
                    </a:prstClr>
                  </a:outerShdw>
                </a:effectLst>
              </a:defRPr>
            </a:lvl1pPr>
          </a:lstStyle>
          <a:p>
            <a:fld id="{94ADE16D-B8CA-4DF7-85B8-65815BC79902}" type="datetimeFigureOut">
              <a:rPr lang="en-US" smtClean="0"/>
              <a:t>9/14/2022</a:t>
            </a:fld>
            <a:endParaRPr lang="en-US"/>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67B637E2-CBB1-4641-A6DE-F7183361AE5D}" type="slidenum">
              <a:rPr lang="en-US" smtClean="0"/>
              <a:t>‹#›</a:t>
            </a:fld>
            <a:endParaRPr lang="en-US"/>
          </a:p>
        </p:txBody>
      </p:sp>
    </p:spTree>
    <p:extLst>
      <p:ext uri="{BB962C8B-B14F-4D97-AF65-F5344CB8AC3E}">
        <p14:creationId xmlns:p14="http://schemas.microsoft.com/office/powerpoint/2010/main" val="35641860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lvl1pPr>
              <a:defRPr>
                <a:solidFill>
                  <a:schemeClr val="tx2"/>
                </a:solidFill>
              </a:defRPr>
            </a:lvl1pPr>
          </a:lstStyle>
          <a:p>
            <a:fld id="{94ADE16D-B8CA-4DF7-85B8-65815BC79902}" type="datetimeFigureOut">
              <a:rPr lang="en-US" smtClean="0"/>
              <a:t>9/14/2022</a:t>
            </a:fld>
            <a:endParaRPr lang="en-US"/>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US"/>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67B637E2-CBB1-4641-A6DE-F7183361AE5D}" type="slidenum">
              <a:rPr lang="en-US" smtClean="0"/>
              <a:t>‹#›</a:t>
            </a:fld>
            <a:endParaRPr lang="en-US"/>
          </a:p>
        </p:txBody>
      </p:sp>
    </p:spTree>
    <p:extLst>
      <p:ext uri="{BB962C8B-B14F-4D97-AF65-F5344CB8AC3E}">
        <p14:creationId xmlns:p14="http://schemas.microsoft.com/office/powerpoint/2010/main" val="35917184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lvl1pPr>
              <a:defRPr>
                <a:solidFill>
                  <a:schemeClr val="tx2"/>
                </a:solidFill>
              </a:defRPr>
            </a:lvl1pPr>
          </a:lstStyle>
          <a:p>
            <a:fld id="{94ADE16D-B8CA-4DF7-85B8-65815BC79902}" type="datetimeFigureOut">
              <a:rPr lang="en-US" smtClean="0"/>
              <a:t>9/14/2022</a:t>
            </a:fld>
            <a:endParaRPr lang="en-US"/>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US"/>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67B637E2-CBB1-4641-A6DE-F7183361AE5D}" type="slidenum">
              <a:rPr lang="en-US" smtClean="0"/>
              <a:t>‹#›</a:t>
            </a:fld>
            <a:endParaRPr lang="en-US"/>
          </a:p>
        </p:txBody>
      </p:sp>
    </p:spTree>
    <p:extLst>
      <p:ext uri="{BB962C8B-B14F-4D97-AF65-F5344CB8AC3E}">
        <p14:creationId xmlns:p14="http://schemas.microsoft.com/office/powerpoint/2010/main" val="13652930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tx1"/>
          </a:solidFill>
          <a:ln w="6350" cap="flat" cmpd="sng" algn="ctr">
            <a:solidFill>
              <a:schemeClr val="tx1">
                <a:lumMod val="75000"/>
              </a:schemeClr>
            </a:solidFill>
            <a:prstDash val="solid"/>
          </a:ln>
          <a:effectLst>
            <a:softEdge rad="0"/>
          </a:effectLst>
        </p:spPr>
      </p:sp>
      <p:sp>
        <p:nvSpPr>
          <p:cNvPr id="8" name="Rectangle 7"/>
          <p:cNvSpPr/>
          <p:nvPr/>
        </p:nvSpPr>
        <p:spPr>
          <a:xfrm>
            <a:off x="371856" y="374904"/>
            <a:ext cx="11448288" cy="6108192"/>
          </a:xfrm>
          <a:prstGeom prst="rect">
            <a:avLst/>
          </a:prstGeom>
          <a:solidFill>
            <a:schemeClr val="bg2"/>
          </a:solidFill>
          <a:ln w="6350" cap="sq" cmpd="sng" algn="ctr">
            <a:no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389464" y="6214535"/>
            <a:ext cx="2743200" cy="256032"/>
          </a:xfrm>
          <a:prstGeom prst="rect">
            <a:avLst/>
          </a:prstGeom>
        </p:spPr>
        <p:txBody>
          <a:bodyPr vert="horz" lIns="91440" tIns="45720" rIns="91440" bIns="45720" rtlCol="0" anchor="b"/>
          <a:lstStyle>
            <a:lvl1pPr algn="l">
              <a:defRPr sz="1000">
                <a:solidFill>
                  <a:schemeClr val="bg2"/>
                </a:solidFill>
              </a:defRPr>
            </a:lvl1pPr>
          </a:lstStyle>
          <a:p>
            <a:fld id="{94ADE16D-B8CA-4DF7-85B8-65815BC79902}" type="datetimeFigureOut">
              <a:rPr lang="en-US" smtClean="0"/>
              <a:t>9/14/2022</a:t>
            </a:fld>
            <a:endParaRPr lang="en-US"/>
          </a:p>
        </p:txBody>
      </p:sp>
      <p:sp>
        <p:nvSpPr>
          <p:cNvPr id="5" name="Footer Placeholder 4"/>
          <p:cNvSpPr>
            <a:spLocks noGrp="1"/>
          </p:cNvSpPr>
          <p:nvPr>
            <p:ph type="ftr" sz="quarter" idx="3"/>
          </p:nvPr>
        </p:nvSpPr>
        <p:spPr>
          <a:xfrm>
            <a:off x="3489960" y="6214535"/>
            <a:ext cx="5212080" cy="256032"/>
          </a:xfrm>
          <a:prstGeom prst="rect">
            <a:avLst/>
          </a:prstGeom>
        </p:spPr>
        <p:txBody>
          <a:bodyPr vert="horz" lIns="91440" tIns="45720" rIns="91440" bIns="45720" rtlCol="0" anchor="b"/>
          <a:lstStyle>
            <a:lvl1pPr algn="ctr">
              <a:defRPr sz="1000">
                <a:solidFill>
                  <a:schemeClr val="bg2"/>
                </a:solidFill>
              </a:defRPr>
            </a:lvl1pPr>
          </a:lstStyle>
          <a:p>
            <a:endParaRPr lang="en-US"/>
          </a:p>
        </p:txBody>
      </p:sp>
      <p:sp>
        <p:nvSpPr>
          <p:cNvPr id="6" name="Slide Number Placeholder 5"/>
          <p:cNvSpPr>
            <a:spLocks noGrp="1"/>
          </p:cNvSpPr>
          <p:nvPr>
            <p:ph type="sldNum" sz="quarter" idx="4"/>
          </p:nvPr>
        </p:nvSpPr>
        <p:spPr>
          <a:xfrm>
            <a:off x="10348535" y="6214535"/>
            <a:ext cx="1463040" cy="256032"/>
          </a:xfrm>
          <a:prstGeom prst="rect">
            <a:avLst/>
          </a:prstGeom>
        </p:spPr>
        <p:txBody>
          <a:bodyPr vert="horz" lIns="91440" tIns="45720" rIns="91440" bIns="45720" rtlCol="0" anchor="b"/>
          <a:lstStyle>
            <a:lvl1pPr algn="r">
              <a:defRPr sz="1000">
                <a:solidFill>
                  <a:schemeClr val="bg2"/>
                </a:solidFill>
              </a:defRPr>
            </a:lvl1pPr>
          </a:lstStyle>
          <a:p>
            <a:fld id="{67B637E2-CBB1-4641-A6DE-F7183361AE5D}" type="slidenum">
              <a:rPr lang="en-US" smtClean="0"/>
              <a:t>‹#›</a:t>
            </a:fld>
            <a:endParaRPr lang="en-US"/>
          </a:p>
        </p:txBody>
      </p:sp>
    </p:spTree>
    <p:extLst>
      <p:ext uri="{BB962C8B-B14F-4D97-AF65-F5344CB8AC3E}">
        <p14:creationId xmlns:p14="http://schemas.microsoft.com/office/powerpoint/2010/main" val="3144892856"/>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lang="en-US" sz="4800" kern="1200" cap="none" spc="0" baseline="0" dirty="0">
          <a:solidFill>
            <a:schemeClr val="tx1"/>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2">
            <a:lumMod val="60000"/>
            <a:lumOff val="40000"/>
          </a:schemeClr>
        </a:buClr>
        <a:buFont typeface="Arial" pitchFamily="34"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2">
            <a:lumMod val="60000"/>
            <a:lumOff val="40000"/>
          </a:schemeClr>
        </a:buClr>
        <a:buFont typeface="Arial" pitchFamily="34"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bg1"/>
          </a:solidFill>
          <a:latin typeface="+mn-lt"/>
          <a:ea typeface="+mn-ea"/>
          <a:cs typeface="+mn-cs"/>
        </a:defRPr>
      </a:lvl6pPr>
      <a:lvl7pPr marL="1900000" indent="-22860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bg1"/>
          </a:solidFill>
          <a:latin typeface="+mn-lt"/>
          <a:ea typeface="+mn-ea"/>
          <a:cs typeface="+mn-cs"/>
        </a:defRPr>
      </a:lvl7pPr>
      <a:lvl8pPr marL="2200000" indent="-22860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bg1"/>
          </a:solidFill>
          <a:latin typeface="+mn-lt"/>
          <a:ea typeface="+mn-ea"/>
          <a:cs typeface="+mn-cs"/>
        </a:defRPr>
      </a:lvl8pPr>
      <a:lvl9pPr marL="2500000" indent="-22860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bg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tmp"/><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tmp"/><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662091-FBA3-3493-B09F-E12B35A2150D}"/>
              </a:ext>
            </a:extLst>
          </p:cNvPr>
          <p:cNvSpPr>
            <a:spLocks noGrp="1"/>
          </p:cNvSpPr>
          <p:nvPr>
            <p:ph type="title"/>
          </p:nvPr>
        </p:nvSpPr>
        <p:spPr>
          <a:xfrm>
            <a:off x="-2376196" y="-1440524"/>
            <a:ext cx="10058400" cy="1371600"/>
          </a:xfrm>
        </p:spPr>
        <p:txBody>
          <a:bodyPr/>
          <a:lstStyle/>
          <a:p>
            <a:endParaRPr lang="en-GB" dirty="0"/>
          </a:p>
        </p:txBody>
      </p:sp>
      <p:sp>
        <p:nvSpPr>
          <p:cNvPr id="3" name="Content Placeholder 2">
            <a:extLst>
              <a:ext uri="{FF2B5EF4-FFF2-40B4-BE49-F238E27FC236}">
                <a16:creationId xmlns:a16="http://schemas.microsoft.com/office/drawing/2014/main" id="{B83BB986-C785-534D-87D4-2A5CB166B314}"/>
              </a:ext>
            </a:extLst>
          </p:cNvPr>
          <p:cNvSpPr>
            <a:spLocks noGrp="1"/>
          </p:cNvSpPr>
          <p:nvPr>
            <p:ph idx="1"/>
          </p:nvPr>
        </p:nvSpPr>
        <p:spPr>
          <a:xfrm>
            <a:off x="1138529" y="2337435"/>
            <a:ext cx="10058400" cy="3931920"/>
          </a:xfrm>
        </p:spPr>
        <p:txBody>
          <a:bodyPr>
            <a:normAutofit/>
          </a:bodyPr>
          <a:lstStyle/>
          <a:p>
            <a:endParaRPr lang="en-GB" dirty="0"/>
          </a:p>
          <a:p>
            <a:pPr marL="0" indent="0" algn="ctr">
              <a:buNone/>
            </a:pPr>
            <a:r>
              <a:rPr lang="en-GB" sz="2800" dirty="0">
                <a:latin typeface="+mj-lt"/>
                <a:cs typeface="Times New Roman" panose="02020603050405020304" pitchFamily="18" charset="0"/>
              </a:rPr>
              <a:t>University of Wales Trinity Saint David</a:t>
            </a:r>
          </a:p>
          <a:p>
            <a:pPr marL="0" indent="0" algn="ctr">
              <a:buNone/>
            </a:pPr>
            <a:r>
              <a:rPr lang="en-GB" sz="2800" dirty="0">
                <a:latin typeface="+mj-lt"/>
                <a:cs typeface="Times New Roman" panose="02020603050405020304" pitchFamily="18" charset="0"/>
              </a:rPr>
              <a:t>Student Name: Jahanara Begum</a:t>
            </a:r>
          </a:p>
          <a:p>
            <a:pPr marL="0" indent="0" algn="ctr">
              <a:buNone/>
            </a:pPr>
            <a:r>
              <a:rPr lang="en-GB" sz="2800" dirty="0">
                <a:latin typeface="+mj-lt"/>
                <a:cs typeface="Times New Roman" panose="02020603050405020304" pitchFamily="18" charset="0"/>
              </a:rPr>
              <a:t>Student ID: 1813593</a:t>
            </a:r>
          </a:p>
          <a:p>
            <a:pPr marL="0" indent="0" algn="ctr">
              <a:buNone/>
            </a:pPr>
            <a:r>
              <a:rPr lang="en-GB" sz="2800" dirty="0">
                <a:latin typeface="+mj-lt"/>
                <a:cs typeface="Times New Roman" panose="02020603050405020304" pitchFamily="18" charset="0"/>
              </a:rPr>
              <a:t>Module Code: BMHP6020_LON</a:t>
            </a:r>
          </a:p>
          <a:p>
            <a:pPr marL="0" indent="0" algn="ctr">
              <a:buNone/>
            </a:pPr>
            <a:r>
              <a:rPr lang="en-GB" sz="2800" dirty="0">
                <a:latin typeface="+mj-lt"/>
                <a:cs typeface="Times New Roman" panose="02020603050405020304" pitchFamily="18" charset="0"/>
              </a:rPr>
              <a:t>Module Name: Independent Project</a:t>
            </a:r>
          </a:p>
          <a:p>
            <a:pPr marL="0" indent="0" algn="ctr">
              <a:buNone/>
            </a:pPr>
            <a:r>
              <a:rPr lang="en-GB" sz="2800" dirty="0">
                <a:latin typeface="+mj-lt"/>
                <a:cs typeface="Times New Roman" panose="02020603050405020304" pitchFamily="18" charset="0"/>
              </a:rPr>
              <a:t>Lecturer Name: Eleni </a:t>
            </a:r>
            <a:r>
              <a:rPr lang="en-GB" sz="2800" dirty="0" err="1">
                <a:latin typeface="+mj-lt"/>
                <a:cs typeface="Times New Roman" panose="02020603050405020304" pitchFamily="18" charset="0"/>
              </a:rPr>
              <a:t>Koutsogeorgou</a:t>
            </a:r>
            <a:endParaRPr lang="en-GB" sz="2800" dirty="0">
              <a:latin typeface="+mj-lt"/>
              <a:cs typeface="Times New Roman" panose="02020603050405020304" pitchFamily="18" charset="0"/>
            </a:endParaRPr>
          </a:p>
        </p:txBody>
      </p:sp>
      <p:pic>
        <p:nvPicPr>
          <p:cNvPr id="2050" name="Picture 2" descr="University of Wales, Trinity Saint David Jobs - Apply Online at jobs.ac.uk">
            <a:extLst>
              <a:ext uri="{FF2B5EF4-FFF2-40B4-BE49-F238E27FC236}">
                <a16:creationId xmlns:a16="http://schemas.microsoft.com/office/drawing/2014/main" id="{3EC257A8-DC73-335E-3DD2-31AFBBAF757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61457" y="720208"/>
            <a:ext cx="3584299" cy="16230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3656840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05D57B8C-FEC1-43B4-9907-022BE59C31C0}"/>
              </a:ext>
            </a:extLst>
          </p:cNvPr>
          <p:cNvSpPr>
            <a:spLocks noGrp="1"/>
          </p:cNvSpPr>
          <p:nvPr>
            <p:ph type="subTitle" idx="1"/>
          </p:nvPr>
        </p:nvSpPr>
        <p:spPr>
          <a:xfrm flipH="1">
            <a:off x="1271284" y="4682063"/>
            <a:ext cx="45719" cy="69047"/>
          </a:xfrm>
        </p:spPr>
        <p:txBody>
          <a:bodyPr>
            <a:normAutofit fontScale="25000" lnSpcReduction="20000"/>
          </a:bodyPr>
          <a:lstStyle/>
          <a:p>
            <a:endParaRPr lang="en-US" dirty="0"/>
          </a:p>
        </p:txBody>
      </p:sp>
      <p:sp>
        <p:nvSpPr>
          <p:cNvPr id="2" name="Title 1">
            <a:extLst>
              <a:ext uri="{FF2B5EF4-FFF2-40B4-BE49-F238E27FC236}">
                <a16:creationId xmlns:a16="http://schemas.microsoft.com/office/drawing/2014/main" id="{A22BA10D-4703-450C-8119-04E0069390D2}"/>
              </a:ext>
            </a:extLst>
          </p:cNvPr>
          <p:cNvSpPr>
            <a:spLocks noGrp="1"/>
          </p:cNvSpPr>
          <p:nvPr>
            <p:ph type="ctrTitle"/>
          </p:nvPr>
        </p:nvSpPr>
        <p:spPr/>
        <p:txBody>
          <a:bodyPr/>
          <a:lstStyle/>
          <a:p>
            <a:br>
              <a:rPr lang="en-US" sz="4000" dirty="0"/>
            </a:br>
            <a:r>
              <a:rPr lang="en-US" sz="4000" dirty="0"/>
              <a:t>Investigating the Impact of Childhood Obesity on Their Mental and Physical Health in the UK</a:t>
            </a:r>
            <a:br>
              <a:rPr lang="en-US" sz="4000" dirty="0"/>
            </a:br>
            <a:endParaRPr lang="en-US" sz="4000" dirty="0"/>
          </a:p>
        </p:txBody>
      </p:sp>
    </p:spTree>
    <p:extLst>
      <p:ext uri="{BB962C8B-B14F-4D97-AF65-F5344CB8AC3E}">
        <p14:creationId xmlns:p14="http://schemas.microsoft.com/office/powerpoint/2010/main" val="5855675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7D7648-861A-4A7E-B2F0-2F0DEC2ED64C}"/>
              </a:ext>
            </a:extLst>
          </p:cNvPr>
          <p:cNvSpPr>
            <a:spLocks noGrp="1"/>
          </p:cNvSpPr>
          <p:nvPr>
            <p:ph type="title"/>
          </p:nvPr>
        </p:nvSpPr>
        <p:spPr/>
        <p:txBody>
          <a:bodyPr>
            <a:normAutofit/>
          </a:bodyPr>
          <a:lstStyle/>
          <a:p>
            <a:r>
              <a:rPr lang="en-US" dirty="0"/>
              <a:t>Research Objectives:</a:t>
            </a:r>
          </a:p>
        </p:txBody>
      </p:sp>
      <p:sp>
        <p:nvSpPr>
          <p:cNvPr id="3" name="Content Placeholder 2">
            <a:extLst>
              <a:ext uri="{FF2B5EF4-FFF2-40B4-BE49-F238E27FC236}">
                <a16:creationId xmlns:a16="http://schemas.microsoft.com/office/drawing/2014/main" id="{B52FEB30-64B4-4874-AC73-74E2289544F6}"/>
              </a:ext>
            </a:extLst>
          </p:cNvPr>
          <p:cNvSpPr>
            <a:spLocks noGrp="1"/>
          </p:cNvSpPr>
          <p:nvPr>
            <p:ph idx="1"/>
          </p:nvPr>
        </p:nvSpPr>
        <p:spPr/>
        <p:txBody>
          <a:bodyPr/>
          <a:lstStyle/>
          <a:p>
            <a:pPr marL="457200" marR="0" algn="just">
              <a:lnSpc>
                <a:spcPct val="150000"/>
              </a:lnSpc>
              <a:spcBef>
                <a:spcPts val="0"/>
              </a:spcBef>
              <a:spcAft>
                <a:spcPts val="0"/>
              </a:spcAft>
            </a:pP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To examine the prevalence of obesity among adolescents in the UK.</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marR="0" algn="just">
              <a:lnSpc>
                <a:spcPct val="150000"/>
              </a:lnSpc>
              <a:spcBef>
                <a:spcPts val="0"/>
              </a:spcBef>
              <a:spcAft>
                <a:spcPts val="0"/>
              </a:spcAft>
            </a:pP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To analyze the factors of obesity on physical and mental health of children.</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marR="0" algn="just">
              <a:lnSpc>
                <a:spcPct val="150000"/>
              </a:lnSpc>
              <a:spcBef>
                <a:spcPts val="0"/>
              </a:spcBef>
              <a:spcAft>
                <a:spcPts val="1000"/>
              </a:spcAft>
            </a:pP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To find out the intervention strategies for the children to remain safe from obesity.</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Tree>
    <p:extLst>
      <p:ext uri="{BB962C8B-B14F-4D97-AF65-F5344CB8AC3E}">
        <p14:creationId xmlns:p14="http://schemas.microsoft.com/office/powerpoint/2010/main" val="19883877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444D69-74C6-417B-BEA1-854D06C13F8B}"/>
              </a:ext>
            </a:extLst>
          </p:cNvPr>
          <p:cNvSpPr>
            <a:spLocks noGrp="1"/>
          </p:cNvSpPr>
          <p:nvPr>
            <p:ph type="title"/>
          </p:nvPr>
        </p:nvSpPr>
        <p:spPr/>
        <p:txBody>
          <a:bodyPr/>
          <a:lstStyle/>
          <a:p>
            <a:r>
              <a:rPr lang="en-US" dirty="0"/>
              <a:t>Rationale of the Research</a:t>
            </a:r>
          </a:p>
        </p:txBody>
      </p:sp>
      <p:sp>
        <p:nvSpPr>
          <p:cNvPr id="3" name="Content Placeholder 2">
            <a:extLst>
              <a:ext uri="{FF2B5EF4-FFF2-40B4-BE49-F238E27FC236}">
                <a16:creationId xmlns:a16="http://schemas.microsoft.com/office/drawing/2014/main" id="{AB1998F7-1C12-4C4F-B11A-5089A789833A}"/>
              </a:ext>
            </a:extLst>
          </p:cNvPr>
          <p:cNvSpPr>
            <a:spLocks noGrp="1"/>
          </p:cNvSpPr>
          <p:nvPr>
            <p:ph idx="1"/>
          </p:nvPr>
        </p:nvSpPr>
        <p:spPr/>
        <p:txBody>
          <a:bodyPr>
            <a:normAutofit lnSpcReduction="10000"/>
          </a:bodyPr>
          <a:lstStyle/>
          <a:p>
            <a:pPr algn="just"/>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This research was conducted to address the severity and relevant health risk to the public health of the UK in current time as well as the impact of risk to the public health for the upcoming years because of childhood obesity. Obesity and overweight became one of the major public health problems in the UK that is already addressed by the UK government to prevent it. On that occasion, the current situation of obesity was addressed by this research focusing on one of the major reasons that was childhood obesity. It is important to mention that the effectiveness of current healthcare interventions to prevent childhood obesity was assessed by this research as to address whether the current interventions are effective to recognize the physical and mental health impacts experienced by the children due to living with obesity. It was found that childhood obesity results in ranges of physical and mental health problems that was assessed under this research in order to find out the ultimate impact on their health and wellbeing. This research also focused on the current public health planning of the UK government to tackle childhood obesity addressing its preventions. It is important to support the government and healthcare policy makers to realize the current situation as the covid-19 pandemic worsened the situation in the last 2 years. On that occasion, this research was conducted to provide support to the healthcare policy makers addressing the contemporary scenario of obesity from the perspective of childhood obesity.</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endParaRPr lang="en-US" dirty="0"/>
          </a:p>
        </p:txBody>
      </p:sp>
    </p:spTree>
    <p:extLst>
      <p:ext uri="{BB962C8B-B14F-4D97-AF65-F5344CB8AC3E}">
        <p14:creationId xmlns:p14="http://schemas.microsoft.com/office/powerpoint/2010/main" val="3668681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DE413F-C020-42E9-8D73-1DB89F1ECA2D}"/>
              </a:ext>
            </a:extLst>
          </p:cNvPr>
          <p:cNvSpPr>
            <a:spLocks noGrp="1"/>
          </p:cNvSpPr>
          <p:nvPr>
            <p:ph type="title"/>
          </p:nvPr>
        </p:nvSpPr>
        <p:spPr/>
        <p:txBody>
          <a:bodyPr/>
          <a:lstStyle/>
          <a:p>
            <a:r>
              <a:rPr lang="en-US" dirty="0"/>
              <a:t>Research Method</a:t>
            </a:r>
          </a:p>
        </p:txBody>
      </p:sp>
      <p:sp>
        <p:nvSpPr>
          <p:cNvPr id="3" name="Content Placeholder 2">
            <a:extLst>
              <a:ext uri="{FF2B5EF4-FFF2-40B4-BE49-F238E27FC236}">
                <a16:creationId xmlns:a16="http://schemas.microsoft.com/office/drawing/2014/main" id="{F10457FF-CDA7-4D56-9E85-1283571C790B}"/>
              </a:ext>
            </a:extLst>
          </p:cNvPr>
          <p:cNvSpPr>
            <a:spLocks noGrp="1"/>
          </p:cNvSpPr>
          <p:nvPr>
            <p:ph idx="1"/>
          </p:nvPr>
        </p:nvSpPr>
        <p:spPr>
          <a:xfrm>
            <a:off x="1066800" y="2103120"/>
            <a:ext cx="5635658" cy="4112286"/>
          </a:xfrm>
        </p:spPr>
        <p:txBody>
          <a:bodyPr>
            <a:normAutofit fontScale="92500" lnSpcReduction="10000"/>
          </a:bodyPr>
          <a:lstStyle/>
          <a:p>
            <a:pPr algn="just"/>
            <a:r>
              <a:rPr lang="en-US" dirty="0"/>
              <a:t>This research followed secondary data analysis method and used electronic database for findings right journal articles using some specific keywords including ‘childhood obesity’, ‘obesity among adolescents’, ‘physical health impact’, ‘mental health impact’, ‘healthcare interventions’, ‘public health strategies’, ‘UK’. To ensure better use of the keywords as search terms in the databases the Boolean operators- ‘and’ and ‘or’ were used. As a result, the key secondary sources used for this research include databases such as PubMed, BMJ Open, JSTOR, and Emerald. The key words were used to search the selected databases and the most relevant data were selected following the primary data search to narrowed down the search as mentioned below- </a:t>
            </a:r>
          </a:p>
        </p:txBody>
      </p:sp>
      <p:pic>
        <p:nvPicPr>
          <p:cNvPr id="5" name="Picture 4">
            <a:extLst>
              <a:ext uri="{FF2B5EF4-FFF2-40B4-BE49-F238E27FC236}">
                <a16:creationId xmlns:a16="http://schemas.microsoft.com/office/drawing/2014/main" id="{5F392215-CD0C-4EE0-8E5F-6F9B6B1F91E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444247" y="2369672"/>
            <a:ext cx="3647411" cy="3845734"/>
          </a:xfrm>
          <a:prstGeom prst="rect">
            <a:avLst/>
          </a:prstGeom>
        </p:spPr>
      </p:pic>
    </p:spTree>
    <p:extLst>
      <p:ext uri="{BB962C8B-B14F-4D97-AF65-F5344CB8AC3E}">
        <p14:creationId xmlns:p14="http://schemas.microsoft.com/office/powerpoint/2010/main" val="2125249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7D7FC9-E9FF-4CD8-A2F6-0E7C267AA429}"/>
              </a:ext>
            </a:extLst>
          </p:cNvPr>
          <p:cNvSpPr>
            <a:spLocks noGrp="1"/>
          </p:cNvSpPr>
          <p:nvPr>
            <p:ph type="title"/>
          </p:nvPr>
        </p:nvSpPr>
        <p:spPr/>
        <p:txBody>
          <a:bodyPr/>
          <a:lstStyle/>
          <a:p>
            <a:r>
              <a:rPr lang="en-US" dirty="0"/>
              <a:t>Sample</a:t>
            </a:r>
          </a:p>
        </p:txBody>
      </p:sp>
      <p:pic>
        <p:nvPicPr>
          <p:cNvPr id="5" name="Content Placeholder 4">
            <a:extLst>
              <a:ext uri="{FF2B5EF4-FFF2-40B4-BE49-F238E27FC236}">
                <a16:creationId xmlns:a16="http://schemas.microsoft.com/office/drawing/2014/main" id="{752491ED-29AC-4484-AD5A-B815EEB18054}"/>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621024" y="484632"/>
            <a:ext cx="7415783" cy="5819219"/>
          </a:xfrm>
        </p:spPr>
      </p:pic>
    </p:spTree>
    <p:extLst>
      <p:ext uri="{BB962C8B-B14F-4D97-AF65-F5344CB8AC3E}">
        <p14:creationId xmlns:p14="http://schemas.microsoft.com/office/powerpoint/2010/main" val="2750161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711AA6-D2B4-4B9D-BECD-40A5BD2419A1}"/>
              </a:ext>
            </a:extLst>
          </p:cNvPr>
          <p:cNvSpPr>
            <a:spLocks noGrp="1"/>
          </p:cNvSpPr>
          <p:nvPr>
            <p:ph type="title"/>
          </p:nvPr>
        </p:nvSpPr>
        <p:spPr/>
        <p:txBody>
          <a:bodyPr/>
          <a:lstStyle/>
          <a:p>
            <a:r>
              <a:rPr lang="en-US" dirty="0"/>
              <a:t>Findings</a:t>
            </a:r>
          </a:p>
        </p:txBody>
      </p:sp>
      <p:sp>
        <p:nvSpPr>
          <p:cNvPr id="3" name="Content Placeholder 2">
            <a:extLst>
              <a:ext uri="{FF2B5EF4-FFF2-40B4-BE49-F238E27FC236}">
                <a16:creationId xmlns:a16="http://schemas.microsoft.com/office/drawing/2014/main" id="{ECE64D0F-82F9-469A-9B0C-591CBDF459A1}"/>
              </a:ext>
            </a:extLst>
          </p:cNvPr>
          <p:cNvSpPr>
            <a:spLocks noGrp="1"/>
          </p:cNvSpPr>
          <p:nvPr>
            <p:ph idx="1"/>
          </p:nvPr>
        </p:nvSpPr>
        <p:spPr/>
        <p:txBody>
          <a:bodyPr/>
          <a:lstStyle/>
          <a:p>
            <a:pPr marL="0" indent="0">
              <a:buNone/>
            </a:pPr>
            <a:r>
              <a:rPr lang="en-US" b="1" u="sng" dirty="0"/>
              <a:t>Theme 1: Realization of the intensity of childhood obesity addressing the contemporary prevalence of childhood obesity in the UK</a:t>
            </a:r>
          </a:p>
          <a:p>
            <a:endParaRPr lang="en-US" dirty="0"/>
          </a:p>
          <a:p>
            <a:pPr marL="0" marR="0" algn="just">
              <a:lnSpc>
                <a:spcPct val="150000"/>
              </a:lnSpc>
              <a:spcBef>
                <a:spcPts val="0"/>
              </a:spcBef>
              <a:spcAft>
                <a:spcPts val="1000"/>
              </a:spcAft>
            </a:pPr>
            <a:r>
              <a:rPr lang="en-US" sz="1800" i="1" dirty="0">
                <a:effectLst/>
                <a:latin typeface="Times New Roman" panose="02020603050405020304" pitchFamily="18" charset="0"/>
                <a:ea typeface="Times New Roman" panose="02020603050405020304" pitchFamily="18" charset="0"/>
                <a:cs typeface="Times New Roman" panose="02020603050405020304" pitchFamily="18" charset="0"/>
              </a:rPr>
              <a:t>Finding 1: It is found that the prevalence of obesity among children in the UK has increased significantly in the last 10-12 years where in the pandemic the situation became worse.</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1000"/>
              </a:spcAft>
            </a:pPr>
            <a:r>
              <a:rPr lang="en-US" sz="1800" i="1" dirty="0">
                <a:effectLst/>
                <a:latin typeface="Times New Roman" panose="02020603050405020304" pitchFamily="18" charset="0"/>
                <a:ea typeface="Times New Roman" panose="02020603050405020304" pitchFamily="18" charset="0"/>
                <a:cs typeface="Times New Roman" panose="02020603050405020304" pitchFamily="18" charset="0"/>
              </a:rPr>
              <a:t>Finding 2: It is also found that the childhood obesity prevalence among children is higher in the most deprived areas in the UK compared to the children living in the least deprived areas because of the health inequalities.</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Tree>
    <p:extLst>
      <p:ext uri="{BB962C8B-B14F-4D97-AF65-F5344CB8AC3E}">
        <p14:creationId xmlns:p14="http://schemas.microsoft.com/office/powerpoint/2010/main" val="16940215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CD67B0-B527-426E-A37E-FB46C7D1E8C8}"/>
              </a:ext>
            </a:extLst>
          </p:cNvPr>
          <p:cNvSpPr>
            <a:spLocks noGrp="1"/>
          </p:cNvSpPr>
          <p:nvPr>
            <p:ph type="title"/>
          </p:nvPr>
        </p:nvSpPr>
        <p:spPr/>
        <p:txBody>
          <a:bodyPr/>
          <a:lstStyle/>
          <a:p>
            <a:r>
              <a:rPr lang="en-US" dirty="0"/>
              <a:t>Findings</a:t>
            </a:r>
          </a:p>
        </p:txBody>
      </p:sp>
      <p:sp>
        <p:nvSpPr>
          <p:cNvPr id="3" name="Content Placeholder 2">
            <a:extLst>
              <a:ext uri="{FF2B5EF4-FFF2-40B4-BE49-F238E27FC236}">
                <a16:creationId xmlns:a16="http://schemas.microsoft.com/office/drawing/2014/main" id="{E5D06810-7BC5-40E1-932F-AC2A095B18B2}"/>
              </a:ext>
            </a:extLst>
          </p:cNvPr>
          <p:cNvSpPr>
            <a:spLocks noGrp="1"/>
          </p:cNvSpPr>
          <p:nvPr>
            <p:ph idx="1"/>
          </p:nvPr>
        </p:nvSpPr>
        <p:spPr/>
        <p:txBody>
          <a:bodyPr/>
          <a:lstStyle/>
          <a:p>
            <a:r>
              <a:rPr lang="en-US" b="1" u="sng" dirty="0"/>
              <a:t>Theme 2: Impact of childhood obesity of children’s physical and mental health and their wellbeing</a:t>
            </a:r>
          </a:p>
          <a:p>
            <a:endParaRPr lang="en-US" b="1" u="sng" dirty="0"/>
          </a:p>
          <a:p>
            <a:pPr marL="0" marR="0" algn="just">
              <a:lnSpc>
                <a:spcPct val="150000"/>
              </a:lnSpc>
              <a:spcBef>
                <a:spcPts val="0"/>
              </a:spcBef>
              <a:spcAft>
                <a:spcPts val="1000"/>
              </a:spcAft>
            </a:pPr>
            <a:r>
              <a:rPr lang="en-US" sz="1800" i="1" dirty="0">
                <a:effectLst/>
                <a:latin typeface="Times New Roman" panose="02020603050405020304" pitchFamily="18" charset="0"/>
                <a:ea typeface="Times New Roman" panose="02020603050405020304" pitchFamily="18" charset="0"/>
                <a:cs typeface="Times New Roman" panose="02020603050405020304" pitchFamily="18" charset="0"/>
              </a:rPr>
              <a:t>Finding 3: It is found that childhood obesity itself is a poor physical health condition where obesity is responsible for other physical health impacts including cardiovascular health problems, musculoskeletal issues, breathing problems and sleeping disorders.</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1000"/>
              </a:spcAft>
            </a:pPr>
            <a:r>
              <a:rPr lang="en-US" sz="1800" i="1" dirty="0">
                <a:effectLst/>
                <a:latin typeface="Times New Roman" panose="02020603050405020304" pitchFamily="18" charset="0"/>
                <a:ea typeface="Times New Roman" panose="02020603050405020304" pitchFamily="18" charset="0"/>
                <a:cs typeface="Times New Roman" panose="02020603050405020304" pitchFamily="18" charset="0"/>
              </a:rPr>
              <a:t>Finding 4: It is also found that childhood obesity results in poor mental health impacts including depression, emotional issues, and anxiety because of experiencing social stigma associated with obesity. </a:t>
            </a:r>
            <a:r>
              <a:rPr lang="en-US" sz="1800" b="1"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US" b="1" u="sng" dirty="0"/>
          </a:p>
        </p:txBody>
      </p:sp>
    </p:spTree>
    <p:extLst>
      <p:ext uri="{BB962C8B-B14F-4D97-AF65-F5344CB8AC3E}">
        <p14:creationId xmlns:p14="http://schemas.microsoft.com/office/powerpoint/2010/main" val="16959139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C8B735-BFD7-4EE4-B56B-CE7CE7749F91}"/>
              </a:ext>
            </a:extLst>
          </p:cNvPr>
          <p:cNvSpPr>
            <a:spLocks noGrp="1"/>
          </p:cNvSpPr>
          <p:nvPr>
            <p:ph type="title"/>
          </p:nvPr>
        </p:nvSpPr>
        <p:spPr/>
        <p:txBody>
          <a:bodyPr/>
          <a:lstStyle/>
          <a:p>
            <a:r>
              <a:rPr lang="en-US" dirty="0"/>
              <a:t>Findings</a:t>
            </a:r>
          </a:p>
        </p:txBody>
      </p:sp>
      <p:sp>
        <p:nvSpPr>
          <p:cNvPr id="3" name="Content Placeholder 2">
            <a:extLst>
              <a:ext uri="{FF2B5EF4-FFF2-40B4-BE49-F238E27FC236}">
                <a16:creationId xmlns:a16="http://schemas.microsoft.com/office/drawing/2014/main" id="{A139F583-4974-427C-9E5D-3959FE85B82F}"/>
              </a:ext>
            </a:extLst>
          </p:cNvPr>
          <p:cNvSpPr>
            <a:spLocks noGrp="1"/>
          </p:cNvSpPr>
          <p:nvPr>
            <p:ph idx="1"/>
          </p:nvPr>
        </p:nvSpPr>
        <p:spPr/>
        <p:txBody>
          <a:bodyPr/>
          <a:lstStyle/>
          <a:p>
            <a:r>
              <a:rPr lang="en-US" sz="1800" b="1" u="sng" dirty="0">
                <a:effectLst/>
                <a:latin typeface="Times New Roman" panose="02020603050405020304" pitchFamily="18" charset="0"/>
                <a:ea typeface="Times New Roman" panose="02020603050405020304" pitchFamily="18" charset="0"/>
              </a:rPr>
              <a:t>Availability and effectiveness of the interventions in the UK to keep children safe from obesity and associated health consequences</a:t>
            </a:r>
          </a:p>
          <a:p>
            <a:endParaRPr lang="en-US" b="1" u="sng" dirty="0">
              <a:latin typeface="Times New Roman" panose="02020603050405020304" pitchFamily="18" charset="0"/>
            </a:endParaRPr>
          </a:p>
          <a:p>
            <a:pPr marL="0" marR="0" algn="just">
              <a:lnSpc>
                <a:spcPct val="150000"/>
              </a:lnSpc>
              <a:spcBef>
                <a:spcPts val="0"/>
              </a:spcBef>
              <a:spcAft>
                <a:spcPts val="1000"/>
              </a:spcAft>
            </a:pPr>
            <a:r>
              <a:rPr lang="en-US" sz="1800" i="1" dirty="0">
                <a:effectLst/>
                <a:latin typeface="Times New Roman" panose="02020603050405020304" pitchFamily="18" charset="0"/>
                <a:ea typeface="Times New Roman" panose="02020603050405020304" pitchFamily="18" charset="0"/>
                <a:cs typeface="Times New Roman" panose="02020603050405020304" pitchFamily="18" charset="0"/>
              </a:rPr>
              <a:t>Finding 5: It is found that the majority of the healthcare interventions and healthcare strategies were ineffective in the implementation stage to manage or prevent childhood obesity because of lack of addressing of the existing healthcare inequalities in the UK.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1000"/>
              </a:spcAft>
            </a:pPr>
            <a:r>
              <a:rPr lang="en-US" sz="1800" i="1" dirty="0">
                <a:effectLst/>
                <a:latin typeface="Times New Roman" panose="02020603050405020304" pitchFamily="18" charset="0"/>
                <a:ea typeface="Times New Roman" panose="02020603050405020304" pitchFamily="18" charset="0"/>
                <a:cs typeface="Times New Roman" panose="02020603050405020304" pitchFamily="18" charset="0"/>
              </a:rPr>
              <a:t>Finding 6: It is found that in the recent 3-5 years few of the interventions and government strategies were comparatively effective to prevent obesity but still the health inequalities need to be addressed.</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u="sng" dirty="0"/>
          </a:p>
        </p:txBody>
      </p:sp>
    </p:spTree>
    <p:extLst>
      <p:ext uri="{BB962C8B-B14F-4D97-AF65-F5344CB8AC3E}">
        <p14:creationId xmlns:p14="http://schemas.microsoft.com/office/powerpoint/2010/main" val="32792790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D276C6-FE6F-4794-B066-F4C2270D0B41}"/>
              </a:ext>
            </a:extLst>
          </p:cNvPr>
          <p:cNvSpPr>
            <a:spLocks noGrp="1"/>
          </p:cNvSpPr>
          <p:nvPr>
            <p:ph type="title"/>
          </p:nvPr>
        </p:nvSpPr>
        <p:spPr/>
        <p:txBody>
          <a:bodyPr/>
          <a:lstStyle/>
          <a:p>
            <a:r>
              <a:rPr lang="en-US" dirty="0"/>
              <a:t>Recommendations </a:t>
            </a:r>
          </a:p>
        </p:txBody>
      </p:sp>
      <p:sp>
        <p:nvSpPr>
          <p:cNvPr id="3" name="Content Placeholder 2">
            <a:extLst>
              <a:ext uri="{FF2B5EF4-FFF2-40B4-BE49-F238E27FC236}">
                <a16:creationId xmlns:a16="http://schemas.microsoft.com/office/drawing/2014/main" id="{C2B21C69-A386-467A-BDD8-E3254610FB40}"/>
              </a:ext>
            </a:extLst>
          </p:cNvPr>
          <p:cNvSpPr>
            <a:spLocks noGrp="1"/>
          </p:cNvSpPr>
          <p:nvPr>
            <p:ph idx="1"/>
          </p:nvPr>
        </p:nvSpPr>
        <p:spPr/>
        <p:txBody>
          <a:bodyPr/>
          <a:lstStyle/>
          <a:p>
            <a:pPr algn="just"/>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It has been realized that childhood obesity has become one of the major health problems for the UK as like the global perspective of health where the UK government has already addressed this issue with significant importance. But, it was addressed that the interventions and the strategies are not very effective against the increased rate of prevalence of childhood obesity. So, it is recommended that the current healthcare interventions and the healthcare strategies should focus on the health inequalities. On that occasion, further research should focus on the effectiveness of collaboration of national socio-economic strategies with the healthcare policies to make the interventions more effective in the implementation process. It is also recommended that the ethnic factors along with health inequalities should be focused to conduct research on childhood obesity to find out the in-depth and wider understanding about childhood obesity.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Tree>
    <p:extLst>
      <p:ext uri="{BB962C8B-B14F-4D97-AF65-F5344CB8AC3E}">
        <p14:creationId xmlns:p14="http://schemas.microsoft.com/office/powerpoint/2010/main" val="168672652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4E19C-7357-4472-8B0E-D44318545173}"/>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C3C63E0A-41B5-4630-B6E1-9DA5CB33BC79}"/>
              </a:ext>
            </a:extLst>
          </p:cNvPr>
          <p:cNvSpPr>
            <a:spLocks noGrp="1"/>
          </p:cNvSpPr>
          <p:nvPr>
            <p:ph idx="1"/>
          </p:nvPr>
        </p:nvSpPr>
        <p:spPr/>
        <p:txBody>
          <a:bodyPr>
            <a:normAutofit fontScale="92500" lnSpcReduction="10000"/>
          </a:bodyPr>
          <a:lstStyle/>
          <a:p>
            <a:pPr marL="0" marR="0" algn="just">
              <a:lnSpc>
                <a:spcPct val="150000"/>
              </a:lnSpc>
              <a:spcBef>
                <a:spcPts val="0"/>
              </a:spcBef>
              <a:spcAft>
                <a:spcPts val="10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Simmonds, M., Llewellyn, A., Owen, C. G. and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Woolacott</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N. (2016) Predicting adult obesity from childhood obesity: a systematic review and meta-analysis. Obesity Review,17(2), pp.95-107.</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10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Tiffin, P. A., Arnott, B., Moore, H. J. and Summerbell, C. D. (2011) Modelling the relationship between obesity and mental health in children and adolescents: findings from the Health Survey for England 2007. Child and Adolescent Psychiatry and Mental Health, 5(1), pp.1-11.</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10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Theis, D. and White, M. (2021) Is Obesity Policy in England Fit for Purpose? Analysis of Government Strategies and Policies, 1992–2020. The Milbank Quarterly, 99(2), pp.1-45.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1000"/>
              </a:spcAft>
            </a:pP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Vamos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E. P., Lewis, E.,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Junghans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C.,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Hrobonova</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E.,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Dunsford</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E. and Millett, C. (2016) Community-based pilot intervention to tackle childhood obesity: a whole-system approach. Public Health, 140 (5), pp.109-118.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Tree>
    <p:extLst>
      <p:ext uri="{BB962C8B-B14F-4D97-AF65-F5344CB8AC3E}">
        <p14:creationId xmlns:p14="http://schemas.microsoft.com/office/powerpoint/2010/main" val="274703825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Savo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26B02"/>
      </a:folHlink>
    </a:clrScheme>
    <a:fontScheme name="Savon">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6728D11B-929E-4324-91B0-4A4DA4CAC3DD}"/>
    </a:ext>
  </a:extLst>
</a:theme>
</file>

<file path=docProps/app.xml><?xml version="1.0" encoding="utf-8"?>
<Properties xmlns="http://schemas.openxmlformats.org/officeDocument/2006/extended-properties" xmlns:vt="http://schemas.openxmlformats.org/officeDocument/2006/docPropsVTypes">
  <Template>Savon</Template>
  <TotalTime>41</TotalTime>
  <Words>1120</Words>
  <Application>Microsoft Office PowerPoint</Application>
  <PresentationFormat>Widescreen</PresentationFormat>
  <Paragraphs>39</Paragraphs>
  <Slides>11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Calibri</vt:lpstr>
      <vt:lpstr>Century Gothic</vt:lpstr>
      <vt:lpstr>Times New Roman</vt:lpstr>
      <vt:lpstr>Savon</vt:lpstr>
      <vt:lpstr>PowerPoint Presentation</vt:lpstr>
      <vt:lpstr> Investigating the Impact of Childhood Obesity on Their Mental and Physical Health in the UK </vt:lpstr>
      <vt:lpstr>Research Objectives:</vt:lpstr>
      <vt:lpstr>Rationale of the Research</vt:lpstr>
      <vt:lpstr>Research Method</vt:lpstr>
      <vt:lpstr>Sample</vt:lpstr>
      <vt:lpstr>Findings</vt:lpstr>
      <vt:lpstr>Findings</vt:lpstr>
      <vt:lpstr>Findings</vt:lpstr>
      <vt:lpstr>Recommendations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Investigating the Impact of Childhood Obesity on Their Mental and Physical Health in the UK</dc:title>
  <dc:creator>Rawi Akhter</dc:creator>
  <cp:lastModifiedBy>janara begum</cp:lastModifiedBy>
  <cp:revision>7</cp:revision>
  <dcterms:created xsi:type="dcterms:W3CDTF">2022-09-03T18:51:59Z</dcterms:created>
  <dcterms:modified xsi:type="dcterms:W3CDTF">2022-09-14T20:10:01Z</dcterms:modified>
</cp:coreProperties>
</file>