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9"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683DA4-D672-45B0-B847-0CEFD0347A5B}" v="43" dt="2025-11-07T13:48:27.9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7478" autoAdjust="0"/>
  </p:normalViewPr>
  <p:slideViewPr>
    <p:cSldViewPr snapToGrid="0">
      <p:cViewPr varScale="1">
        <p:scale>
          <a:sx n="58" d="100"/>
          <a:sy n="58" d="100"/>
        </p:scale>
        <p:origin x="1395"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4</a:t>
            </a:fld>
            <a:endParaRPr lang="en-GB"/>
          </a:p>
        </p:txBody>
      </p:sp>
    </p:spTree>
    <p:extLst>
      <p:ext uri="{BB962C8B-B14F-4D97-AF65-F5344CB8AC3E}">
        <p14:creationId xmlns:p14="http://schemas.microsoft.com/office/powerpoint/2010/main" val="3790086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08/11/2025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squareup.com/au/en/the-bottom-line/starting-your-business/how-to-start-florist-business" TargetMode="External"/><Relationship Id="rId2" Type="http://schemas.openxmlformats.org/officeDocument/2006/relationships/hyperlink" Target="https://www.investopedia.com/terms/e/ecommerce.asp" TargetMode="External"/><Relationship Id="rId1" Type="http://schemas.openxmlformats.org/officeDocument/2006/relationships/slideLayout" Target="../slideLayouts/slideLayout3.xml"/><Relationship Id="rId6" Type="http://schemas.openxmlformats.org/officeDocument/2006/relationships/hyperlink" Target="https://www.theguardian.com/environment/2022/may/15/bursting-into-flower-a-new-generation-of-growers-sell-blooms-straight-from-the-field" TargetMode="External"/><Relationship Id="rId5" Type="http://schemas.openxmlformats.org/officeDocument/2006/relationships/hyperlink" Target="https://www.digivate.com/blog/ecommerce/online-vs-in-store-shopping/" TargetMode="External"/><Relationship Id="rId4" Type="http://schemas.openxmlformats.org/officeDocument/2006/relationships/hyperlink" Target="https://www.bbc.co.uk/bitesize/articles/zqvgmbk"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600" dirty="0">
                <a:solidFill>
                  <a:schemeClr val="tx1">
                    <a:lumMod val="65000"/>
                    <a:lumOff val="35000"/>
                  </a:schemeClr>
                </a:solidFill>
                <a:latin typeface="A"/>
              </a:rPr>
              <a:t>PROBLEM SOLVING DECISION MAKE </a:t>
            </a:r>
            <a:br>
              <a:rPr lang="en-GB" sz="3600" dirty="0">
                <a:solidFill>
                  <a:schemeClr val="tx1">
                    <a:lumMod val="65000"/>
                    <a:lumOff val="35000"/>
                  </a:schemeClr>
                </a:solidFill>
                <a:latin typeface="A"/>
              </a:rPr>
            </a:br>
            <a:r>
              <a:rPr lang="en-GB" sz="3600" dirty="0">
                <a:solidFill>
                  <a:schemeClr val="tx1">
                    <a:lumMod val="65000"/>
                    <a:lumOff val="35000"/>
                  </a:schemeClr>
                </a:solidFill>
                <a:latin typeface="A"/>
              </a:rPr>
              <a:t>LCLM4004 </a:t>
            </a:r>
            <a:br>
              <a:rPr lang="en-GB" sz="3600" dirty="0">
                <a:solidFill>
                  <a:schemeClr val="tx1">
                    <a:lumMod val="65000"/>
                    <a:lumOff val="35000"/>
                  </a:schemeClr>
                </a:solidFill>
                <a:latin typeface="A"/>
              </a:rPr>
            </a:br>
            <a:r>
              <a:rPr lang="en-GB" sz="3600" dirty="0">
                <a:solidFill>
                  <a:schemeClr val="tx1">
                    <a:lumMod val="65000"/>
                    <a:lumOff val="35000"/>
                  </a:schemeClr>
                </a:solidFill>
                <a:latin typeface="A"/>
              </a:rPr>
              <a:t>AURIO MUNDA </a:t>
            </a:r>
            <a:br>
              <a:rPr lang="en-GB" sz="3600" dirty="0">
                <a:solidFill>
                  <a:schemeClr val="tx1">
                    <a:lumMod val="65000"/>
                    <a:lumOff val="35000"/>
                  </a:schemeClr>
                </a:solidFill>
                <a:latin typeface="A"/>
              </a:rPr>
            </a:br>
            <a:r>
              <a:rPr lang="en-GB" sz="3600" dirty="0">
                <a:solidFill>
                  <a:schemeClr val="tx1">
                    <a:lumMod val="65000"/>
                    <a:lumOff val="35000"/>
                  </a:schemeClr>
                </a:solidFill>
                <a:latin typeface="A"/>
              </a:rPr>
              <a:t>2439206 </a:t>
            </a:r>
            <a:br>
              <a:rPr lang="en-GB" sz="3600" dirty="0">
                <a:solidFill>
                  <a:schemeClr val="tx1">
                    <a:lumMod val="65000"/>
                    <a:lumOff val="35000"/>
                  </a:schemeClr>
                </a:solidFill>
                <a:latin typeface="A"/>
              </a:rPr>
            </a:br>
            <a:r>
              <a:rPr lang="en-GB" sz="3600" dirty="0">
                <a:solidFill>
                  <a:schemeClr val="tx1">
                    <a:lumMod val="65000"/>
                    <a:lumOff val="35000"/>
                  </a:schemeClr>
                </a:solidFill>
                <a:latin typeface="A"/>
              </a:rPr>
              <a:t>LECTURER: ANITA NAN</a:t>
            </a:r>
            <a:br>
              <a:rPr lang="en-GB" sz="3600" dirty="0">
                <a:solidFill>
                  <a:schemeClr val="tx1">
                    <a:lumMod val="65000"/>
                    <a:lumOff val="35000"/>
                  </a:schemeClr>
                </a:solidFill>
                <a:latin typeface="A"/>
              </a:rPr>
            </a:br>
            <a:r>
              <a:rPr lang="en-GB" sz="3600" dirty="0">
                <a:solidFill>
                  <a:schemeClr val="tx1">
                    <a:lumMod val="65000"/>
                    <a:lumOff val="35000"/>
                  </a:schemeClr>
                </a:solidFill>
                <a:latin typeface="A"/>
              </a:rPr>
              <a:t>Assignment 1: Presentation</a:t>
            </a:r>
          </a:p>
        </p:txBody>
      </p:sp>
    </p:spTree>
    <p:extLst>
      <p:ext uri="{BB962C8B-B14F-4D97-AF65-F5344CB8AC3E}">
        <p14:creationId xmlns:p14="http://schemas.microsoft.com/office/powerpoint/2010/main" val="2563627717"/>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Introduction </a:t>
            </a:r>
          </a:p>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Company background</a:t>
            </a:r>
          </a:p>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Problem: Nature and scope</a:t>
            </a:r>
          </a:p>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PESTLE ANALYSIS: Green Haven Florists</a:t>
            </a:r>
          </a:p>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Cause and effect analysis: Fishbone Diagram</a:t>
            </a:r>
          </a:p>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Conclusion</a:t>
            </a:r>
          </a:p>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          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556951" y="1194487"/>
            <a:ext cx="10428220" cy="4886274"/>
          </a:xfrm>
        </p:spPr>
        <p:txBody>
          <a:bodyPr>
            <a:normAutofit/>
          </a:bodyPr>
          <a:lstStyle/>
          <a:p>
            <a:r>
              <a:rPr lang="en-GB" sz="1800" b="1" dirty="0">
                <a:latin typeface="Roboto"/>
                <a:ea typeface="Roboto"/>
                <a:cs typeface="Roboto"/>
              </a:rPr>
              <a:t>Florist Business is about selling Flowers for specific events, considering cultural factors, gender, age, and lifestyle. Be a creative is one of the key to be succeed, also is important know what kind costumers you intend to achieve. </a:t>
            </a:r>
          </a:p>
          <a:p>
            <a:r>
              <a:rPr lang="en-GB" sz="1800" b="1" dirty="0">
                <a:latin typeface="Roboto"/>
                <a:ea typeface="Roboto"/>
                <a:cs typeface="Roboto"/>
              </a:rPr>
              <a:t>Flowers are a big Business in Britain, according to some research, in 2021, 50% of British households bought cut flowers. This is because the COVID-19 pandemic affected many services, including family events, and buying flowers helped to keep people connected with family and friends. (</a:t>
            </a:r>
            <a:r>
              <a:rPr lang="en-GB" sz="1800" b="1" i="1" dirty="0">
                <a:latin typeface="Roboto"/>
                <a:ea typeface="Roboto"/>
                <a:cs typeface="Roboto"/>
              </a:rPr>
              <a:t>Nicholson</a:t>
            </a:r>
            <a:r>
              <a:rPr lang="en-GB" sz="1800" b="1" dirty="0">
                <a:latin typeface="Roboto"/>
                <a:ea typeface="Roboto"/>
                <a:cs typeface="Roboto"/>
              </a:rPr>
              <a:t>, 2022)</a:t>
            </a:r>
          </a:p>
          <a:p>
            <a:r>
              <a:rPr lang="en-GB" sz="1800" b="1" dirty="0">
                <a:latin typeface="Roboto"/>
                <a:ea typeface="Roboto"/>
                <a:cs typeface="Roboto"/>
              </a:rPr>
              <a:t>Christmas, Valentine’s Day, Easter and Mother’s Day these are three dates when the business is the high demand, is important planning accordingly.</a:t>
            </a:r>
          </a:p>
        </p:txBody>
      </p:sp>
    </p:spTree>
    <p:extLst>
      <p:ext uri="{BB962C8B-B14F-4D97-AF65-F5344CB8AC3E}">
        <p14:creationId xmlns:p14="http://schemas.microsoft.com/office/powerpoint/2010/main" val="289795752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6"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7"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9"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0"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1"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2"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3"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4"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5"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6"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7"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8" name="Group 57">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59"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0"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1"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2"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3"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4"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5"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6"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7"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8"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9"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0"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1" name="Rectangle 70">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1613844" y="3822357"/>
            <a:ext cx="3994864" cy="1477186"/>
          </a:xfrm>
        </p:spPr>
        <p:txBody>
          <a:bodyPr vert="horz" lIns="91440" tIns="45720" rIns="91440" bIns="45720" rtlCol="0" anchor="b">
            <a:normAutofit/>
          </a:bodyPr>
          <a:lstStyle/>
          <a:p>
            <a:r>
              <a:rPr lang="en-US" sz="4400"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769734" y="690107"/>
            <a:ext cx="4686147" cy="2738893"/>
          </a:xfrm>
        </p:spPr>
        <p:txBody>
          <a:bodyPr vert="horz" lIns="91440" tIns="45720" rIns="91440" bIns="45720" rtlCol="0" anchor="t">
            <a:noAutofit/>
          </a:bodyPr>
          <a:lstStyle/>
          <a:p>
            <a:pPr marL="285750" indent="-285750">
              <a:lnSpc>
                <a:spcPct val="9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Green Haven Florists</a:t>
            </a:r>
          </a:p>
          <a:p>
            <a:pPr marL="285750" indent="-285750">
              <a:lnSpc>
                <a:spcPct val="9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Founded in 2016</a:t>
            </a:r>
          </a:p>
          <a:p>
            <a:pPr marL="285750" indent="-285750">
              <a:lnSpc>
                <a:spcPct val="9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Owners: Liam and Priya Patel</a:t>
            </a:r>
          </a:p>
          <a:p>
            <a:pPr marL="285750" indent="-285750">
              <a:lnSpc>
                <a:spcPct val="9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Sells Flowers</a:t>
            </a:r>
          </a:p>
          <a:p>
            <a:pPr marL="285750" indent="-285750">
              <a:lnSpc>
                <a:spcPct val="9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Local connections, Corporate clients and weddings, retail environment and challenges</a:t>
            </a:r>
          </a:p>
        </p:txBody>
      </p:sp>
      <p:pic>
        <p:nvPicPr>
          <p:cNvPr id="4" name="Picture 3">
            <a:extLst>
              <a:ext uri="{FF2B5EF4-FFF2-40B4-BE49-F238E27FC236}">
                <a16:creationId xmlns:a16="http://schemas.microsoft.com/office/drawing/2014/main" id="{B1B38C9C-F306-97B0-B594-85D3C422DF71}"/>
              </a:ext>
            </a:extLst>
          </p:cNvPr>
          <p:cNvPicPr>
            <a:picLocks noChangeAspect="1"/>
          </p:cNvPicPr>
          <p:nvPr/>
        </p:nvPicPr>
        <p:blipFill>
          <a:blip r:embed="rId3"/>
          <a:srcRect l="10612" r="30236"/>
          <a:stretch>
            <a:fillRect/>
          </a:stretch>
        </p:blipFill>
        <p:spPr>
          <a:xfrm>
            <a:off x="6095998" y="-20965"/>
            <a:ext cx="6096002" cy="6878965"/>
          </a:xfrm>
          <a:prstGeom prst="rect">
            <a:avLst/>
          </a:prstGeom>
        </p:spPr>
      </p:pic>
    </p:spTree>
    <p:extLst>
      <p:ext uri="{BB962C8B-B14F-4D97-AF65-F5344CB8AC3E}">
        <p14:creationId xmlns:p14="http://schemas.microsoft.com/office/powerpoint/2010/main" val="1748499028"/>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0C261-40E8-3C70-74C7-0D5114F50D7B}"/>
              </a:ext>
            </a:extLst>
          </p:cNvPr>
          <p:cNvSpPr>
            <a:spLocks noGrp="1"/>
          </p:cNvSpPr>
          <p:nvPr>
            <p:ph type="title"/>
          </p:nvPr>
        </p:nvSpPr>
        <p:spPr>
          <a:xfrm>
            <a:off x="749644" y="181233"/>
            <a:ext cx="7957751" cy="860400"/>
          </a:xfrm>
        </p:spPr>
        <p:txBody>
          <a:bodyPr/>
          <a:lstStyle/>
          <a:p>
            <a:r>
              <a:rPr lang="en-GB" b="1" dirty="0"/>
              <a:t>Problem: nature and scope</a:t>
            </a:r>
            <a:endParaRPr lang="en-GB" dirty="0"/>
          </a:p>
        </p:txBody>
      </p:sp>
      <p:sp>
        <p:nvSpPr>
          <p:cNvPr id="3" name="Text Placeholder 2">
            <a:extLst>
              <a:ext uri="{FF2B5EF4-FFF2-40B4-BE49-F238E27FC236}">
                <a16:creationId xmlns:a16="http://schemas.microsoft.com/office/drawing/2014/main" id="{0AE1AA51-5ACE-1934-A66E-A67E00710D78}"/>
              </a:ext>
            </a:extLst>
          </p:cNvPr>
          <p:cNvSpPr>
            <a:spLocks noGrp="1"/>
          </p:cNvSpPr>
          <p:nvPr>
            <p:ph type="body" idx="1"/>
          </p:nvPr>
        </p:nvSpPr>
        <p:spPr>
          <a:xfrm>
            <a:off x="1383956" y="1227438"/>
            <a:ext cx="10120655" cy="5449329"/>
          </a:xfrm>
        </p:spPr>
        <p:txBody>
          <a:bodyPr/>
          <a:lstStyle/>
          <a:p>
            <a:pPr marL="342900" indent="-342900">
              <a:buFont typeface="Arial" panose="020B0604020202020204" pitchFamily="34" charset="0"/>
              <a:buChar char="•"/>
            </a:pPr>
            <a:r>
              <a:rPr lang="en-GB" sz="1800" b="1" dirty="0">
                <a:latin typeface="Arial" panose="020B0604020202020204" pitchFamily="34" charset="0"/>
                <a:cs typeface="Arial" panose="020B0604020202020204" pitchFamily="34" charset="0"/>
              </a:rPr>
              <a:t>WHO: Liam And Priya Patel</a:t>
            </a:r>
          </a:p>
          <a:p>
            <a:pPr marL="342900" indent="-342900">
              <a:buFont typeface="Arial" panose="020B0604020202020204" pitchFamily="34" charset="0"/>
              <a:buChar char="•"/>
            </a:pPr>
            <a:r>
              <a:rPr lang="en-GB" sz="1800" b="1" dirty="0">
                <a:latin typeface="Arial" panose="020B0604020202020204" pitchFamily="34" charset="0"/>
                <a:cs typeface="Arial" panose="020B0604020202020204" pitchFamily="34" charset="0"/>
              </a:rPr>
              <a:t>WHAT: Sales Drops </a:t>
            </a:r>
          </a:p>
          <a:p>
            <a:pPr marL="342900" indent="-342900">
              <a:buFont typeface="Arial" panose="020B0604020202020204" pitchFamily="34" charset="0"/>
              <a:buChar char="•"/>
            </a:pPr>
            <a:r>
              <a:rPr lang="en-GB" sz="1800" b="1" dirty="0">
                <a:latin typeface="Arial" panose="020B0604020202020204" pitchFamily="34" charset="0"/>
                <a:cs typeface="Arial" panose="020B0604020202020204" pitchFamily="34" charset="0"/>
              </a:rPr>
              <a:t>WHERE: Norwich UK (Florist Shop)</a:t>
            </a:r>
          </a:p>
          <a:p>
            <a:pPr marL="342900" indent="-342900">
              <a:buFont typeface="Arial" panose="020B0604020202020204" pitchFamily="34" charset="0"/>
              <a:buChar char="•"/>
            </a:pPr>
            <a:r>
              <a:rPr lang="en-GB" sz="1800" b="1" dirty="0">
                <a:latin typeface="Arial" panose="020B0604020202020204" pitchFamily="34" charset="0"/>
                <a:cs typeface="Arial" panose="020B0604020202020204" pitchFamily="34" charset="0"/>
              </a:rPr>
              <a:t>WHEN: Last 12 Months</a:t>
            </a:r>
          </a:p>
          <a:p>
            <a:pPr marL="342900" indent="-342900">
              <a:buFont typeface="Arial" panose="020B0604020202020204" pitchFamily="34" charset="0"/>
              <a:buChar char="•"/>
            </a:pPr>
            <a:r>
              <a:rPr lang="en-GB" sz="1800" b="1" dirty="0">
                <a:latin typeface="Arial" panose="020B0604020202020204" pitchFamily="34" charset="0"/>
                <a:cs typeface="Arial" panose="020B0604020202020204" pitchFamily="34" charset="0"/>
              </a:rPr>
              <a:t>WHY: Competitors, Shops Location, Online Sales, Foot traffic, High prices and Costumers Feedback.</a:t>
            </a:r>
          </a:p>
          <a:p>
            <a:pPr marL="342900" indent="-342900">
              <a:buFont typeface="Arial" panose="020B0604020202020204" pitchFamily="34" charset="0"/>
              <a:buChar char="•"/>
            </a:pPr>
            <a:r>
              <a:rPr lang="en-GB" sz="1800" b="1" dirty="0">
                <a:latin typeface="Arial" panose="020B0604020202020204" pitchFamily="34" charset="0"/>
                <a:cs typeface="Arial" panose="020B0604020202020204" pitchFamily="34" charset="0"/>
              </a:rPr>
              <a:t>HOW: Delivery Coverage, improve online sales, more options for the costumer like Vouchers our Gift card</a:t>
            </a:r>
          </a:p>
          <a:p>
            <a:pPr marL="342900" indent="-342900">
              <a:buFont typeface="Arial" panose="020B0604020202020204" pitchFamily="34" charset="0"/>
              <a:buChar char="•"/>
            </a:pPr>
            <a:r>
              <a:rPr lang="en-GB" sz="1800" b="1" dirty="0">
                <a:latin typeface="Arial" panose="020B0604020202020204" pitchFamily="34" charset="0"/>
                <a:cs typeface="Arial" panose="020B0604020202020204" pitchFamily="34" charset="0"/>
              </a:rPr>
              <a:t>HOW MUCH: 30%</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2415227"/>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651875" cy="5074508"/>
          </a:xfrm>
        </p:spPr>
        <p:txBody>
          <a:bodyPr>
            <a:noAutofit/>
          </a:bodyPr>
          <a:lstStyle/>
          <a:p>
            <a:r>
              <a:rPr lang="en-GB" sz="1800" b="1" dirty="0">
                <a:latin typeface="Arial" panose="020B0604020202020204" pitchFamily="34" charset="0"/>
                <a:cs typeface="Arial" panose="020B0604020202020204" pitchFamily="34" charset="0"/>
              </a:rPr>
              <a:t>POLITICAL</a:t>
            </a:r>
          </a:p>
          <a:p>
            <a:pPr marL="342900" indent="-342900">
              <a:buFont typeface="Arial" panose="020B0604020202020204" pitchFamily="34" charset="0"/>
              <a:buChar char="•"/>
            </a:pPr>
            <a:r>
              <a:rPr lang="en-GB" sz="1800" b="1" dirty="0">
                <a:latin typeface="Arial" panose="020B0604020202020204" pitchFamily="34" charset="0"/>
                <a:cs typeface="Arial" panose="020B0604020202020204" pitchFamily="34" charset="0"/>
              </a:rPr>
              <a:t>Minimum Wage laws – The Company must pay the minimum wage approved by the government (</a:t>
            </a:r>
            <a:r>
              <a:rPr lang="en-GB" sz="1800" b="1" i="1" dirty="0">
                <a:latin typeface="Arial" panose="020B0604020202020204" pitchFamily="34" charset="0"/>
                <a:cs typeface="Arial" panose="020B0604020202020204" pitchFamily="34" charset="0"/>
              </a:rPr>
              <a:t>GOV UK</a:t>
            </a:r>
            <a:r>
              <a:rPr lang="en-GB" sz="1800" b="1" dirty="0">
                <a:latin typeface="Arial" panose="020B0604020202020204" pitchFamily="34" charset="0"/>
                <a:cs typeface="Arial" panose="020B0604020202020204" pitchFamily="34" charset="0"/>
              </a:rPr>
              <a:t>, 2025).</a:t>
            </a:r>
          </a:p>
          <a:p>
            <a:pPr marL="342900" indent="-342900">
              <a:buFont typeface="Arial" panose="020B0604020202020204" pitchFamily="34" charset="0"/>
              <a:buChar char="•"/>
            </a:pPr>
            <a:r>
              <a:rPr lang="en-GB" sz="1800" b="1" dirty="0">
                <a:latin typeface="Arial" panose="020B0604020202020204" pitchFamily="34" charset="0"/>
                <a:cs typeface="Arial" panose="020B0604020202020204" pitchFamily="34" charset="0"/>
              </a:rPr>
              <a:t>Tax Policy – Is income the Company must pay from your income, it is mandatory. (</a:t>
            </a:r>
            <a:r>
              <a:rPr lang="en-GB" sz="1800" b="1" i="1" dirty="0">
                <a:latin typeface="Arial" panose="020B0604020202020204" pitchFamily="34" charset="0"/>
                <a:cs typeface="Arial" panose="020B0604020202020204" pitchFamily="34" charset="0"/>
              </a:rPr>
              <a:t>GOV UK</a:t>
            </a:r>
            <a:r>
              <a:rPr lang="en-GB" sz="1800" b="1" dirty="0">
                <a:latin typeface="Arial" panose="020B0604020202020204" pitchFamily="34" charset="0"/>
                <a:cs typeface="Arial" panose="020B0604020202020204" pitchFamily="34" charset="0"/>
              </a:rPr>
              <a:t>, 2025).</a:t>
            </a:r>
          </a:p>
          <a:p>
            <a:r>
              <a:rPr lang="en-GB" sz="1800" b="1" dirty="0">
                <a:solidFill>
                  <a:schemeClr val="tx1"/>
                </a:solidFill>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ECONOMIC</a:t>
            </a:r>
          </a:p>
          <a:p>
            <a:pPr marL="342900" indent="-342900">
              <a:buFont typeface="Arial" panose="020B0604020202020204" pitchFamily="34" charset="0"/>
              <a:buChar char="•"/>
            </a:pPr>
            <a:r>
              <a:rPr lang="en-GB" sz="1800" b="1" dirty="0">
                <a:latin typeface="Arial" panose="020B0604020202020204" pitchFamily="34" charset="0"/>
                <a:cs typeface="Arial" panose="020B0604020202020204" pitchFamily="34" charset="0"/>
              </a:rPr>
              <a:t>Rising Inflation – Increase of the prices of the goods and service. (</a:t>
            </a:r>
            <a:r>
              <a:rPr lang="en-GB" sz="1800" b="1" i="1" dirty="0">
                <a:latin typeface="Arial" panose="020B0604020202020204" pitchFamily="34" charset="0"/>
                <a:cs typeface="Arial" panose="020B0604020202020204" pitchFamily="34" charset="0"/>
              </a:rPr>
              <a:t>Bank Of England, </a:t>
            </a:r>
            <a:r>
              <a:rPr lang="en-GB" sz="1800" b="1" dirty="0">
                <a:latin typeface="Arial" panose="020B0604020202020204" pitchFamily="34" charset="0"/>
                <a:cs typeface="Arial" panose="020B0604020202020204" pitchFamily="34" charset="0"/>
              </a:rPr>
              <a:t>2025).</a:t>
            </a:r>
          </a:p>
          <a:p>
            <a:pPr marL="342900" indent="-342900">
              <a:buFont typeface="Arial" panose="020B0604020202020204" pitchFamily="34" charset="0"/>
              <a:buChar char="•"/>
            </a:pPr>
            <a:r>
              <a:rPr lang="en-GB" sz="1800" b="1" dirty="0">
                <a:latin typeface="Arial" panose="020B0604020202020204" pitchFamily="34" charset="0"/>
                <a:cs typeface="Arial" panose="020B0604020202020204" pitchFamily="34" charset="0"/>
              </a:rPr>
              <a:t>Disposable – Products to be use once and then throw away. (</a:t>
            </a:r>
            <a:r>
              <a:rPr lang="en-GB" sz="1800" b="1" i="1" dirty="0">
                <a:latin typeface="Arial" panose="020B0604020202020204" pitchFamily="34" charset="0"/>
                <a:cs typeface="Arial" panose="020B0604020202020204" pitchFamily="34" charset="0"/>
              </a:rPr>
              <a:t>Google</a:t>
            </a:r>
            <a:r>
              <a:rPr lang="en-GB" sz="1800" b="1" dirty="0">
                <a:latin typeface="Arial" panose="020B0604020202020204" pitchFamily="34" charset="0"/>
                <a:cs typeface="Arial" panose="020B0604020202020204" pitchFamily="34" charset="0"/>
              </a:rPr>
              <a:t>, 2025)</a:t>
            </a:r>
          </a:p>
          <a:p>
            <a:r>
              <a:rPr lang="en-GB" sz="1800" b="1" dirty="0">
                <a:latin typeface="Arial" panose="020B0604020202020204" pitchFamily="34" charset="0"/>
                <a:cs typeface="Arial" panose="020B0604020202020204" pitchFamily="34" charset="0"/>
              </a:rPr>
              <a:t>SOCIAL</a:t>
            </a:r>
          </a:p>
          <a:p>
            <a:pPr marL="342900" indent="-342900">
              <a:buFont typeface="Arial" panose="020B0604020202020204" pitchFamily="34" charset="0"/>
              <a:buChar char="•"/>
            </a:pPr>
            <a:r>
              <a:rPr lang="en-GB" sz="1800" b="1" dirty="0">
                <a:latin typeface="Arial" panose="020B0604020202020204" pitchFamily="34" charset="0"/>
                <a:cs typeface="Arial" panose="020B0604020202020204" pitchFamily="34" charset="0"/>
              </a:rPr>
              <a:t>Online Shopping – The best way to selling today, the costumers can buy goods any time and anywhere. (</a:t>
            </a:r>
            <a:r>
              <a:rPr lang="en-GB" sz="1800" b="1" i="1" dirty="0" err="1">
                <a:latin typeface="Arial" panose="020B0604020202020204" pitchFamily="34" charset="0"/>
                <a:cs typeface="Arial" panose="020B0604020202020204" pitchFamily="34" charset="0"/>
              </a:rPr>
              <a:t>Digivate</a:t>
            </a:r>
            <a:r>
              <a:rPr lang="en-GB" sz="1800" b="1" dirty="0">
                <a:latin typeface="Arial" panose="020B0604020202020204" pitchFamily="34" charset="0"/>
                <a:cs typeface="Arial" panose="020B0604020202020204" pitchFamily="34" charset="0"/>
              </a:rPr>
              <a:t>, 2025)</a:t>
            </a:r>
          </a:p>
          <a:p>
            <a:pPr marL="342900" indent="-342900">
              <a:buFont typeface="Arial" panose="020B0604020202020204" pitchFamily="34" charset="0"/>
              <a:buChar char="•"/>
            </a:pPr>
            <a:r>
              <a:rPr lang="en-GB" sz="1800" b="1" dirty="0">
                <a:latin typeface="Arial" panose="020B0604020202020204" pitchFamily="34" charset="0"/>
                <a:cs typeface="Arial" panose="020B0604020202020204" pitchFamily="34" charset="0"/>
              </a:rPr>
              <a:t>Lifestyle – Particular Groups connected by their habits, interests and values.</a:t>
            </a:r>
          </a:p>
        </p:txBody>
      </p:sp>
    </p:spTree>
    <p:extLst>
      <p:ext uri="{BB962C8B-B14F-4D97-AF65-F5344CB8AC3E}">
        <p14:creationId xmlns:p14="http://schemas.microsoft.com/office/powerpoint/2010/main" val="1382716628"/>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103910"/>
            <a:ext cx="9921394" cy="644236"/>
          </a:xfrm>
        </p:spPr>
        <p:txBody>
          <a:bodyPr>
            <a:normAutofit fontScale="90000"/>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583219" y="568037"/>
            <a:ext cx="10182061" cy="6289964"/>
          </a:xfrm>
        </p:spPr>
        <p:txBody>
          <a:bodyPr>
            <a:noAutofit/>
          </a:bodyPr>
          <a:lstStyle/>
          <a:p>
            <a:pPr marL="0" indent="0">
              <a:buNone/>
            </a:pPr>
            <a:r>
              <a:rPr lang="en-GB" sz="2000" b="1" dirty="0">
                <a:solidFill>
                  <a:schemeClr val="tx1">
                    <a:lumMod val="65000"/>
                    <a:lumOff val="35000"/>
                  </a:schemeClr>
                </a:solidFill>
                <a:latin typeface="Arial" panose="020B0604020202020204" pitchFamily="34" charset="0"/>
                <a:cs typeface="Arial" panose="020B0604020202020204" pitchFamily="34" charset="0"/>
              </a:rPr>
              <a:t>TECHNOLOGICAL</a:t>
            </a:r>
          </a:p>
          <a:p>
            <a:pPr>
              <a:buFont typeface="Arial" panose="020B0604020202020204" pitchFamily="34" charset="0"/>
              <a:buChar char="•"/>
            </a:pPr>
            <a:r>
              <a:rPr lang="en-GB" b="1" dirty="0">
                <a:solidFill>
                  <a:schemeClr val="tx1">
                    <a:lumMod val="65000"/>
                    <a:lumOff val="35000"/>
                  </a:schemeClr>
                </a:solidFill>
                <a:latin typeface="Arial" panose="020B0604020202020204" pitchFamily="34" charset="0"/>
                <a:cs typeface="Arial" panose="020B0604020202020204" pitchFamily="34" charset="0"/>
              </a:rPr>
              <a:t>E-</a:t>
            </a:r>
            <a:r>
              <a:rPr lang="en-GB" b="1" dirty="0" err="1">
                <a:solidFill>
                  <a:schemeClr val="tx1">
                    <a:lumMod val="65000"/>
                    <a:lumOff val="35000"/>
                  </a:schemeClr>
                </a:solidFill>
                <a:latin typeface="Arial" panose="020B0604020202020204" pitchFamily="34" charset="0"/>
                <a:cs typeface="Arial" panose="020B0604020202020204" pitchFamily="34" charset="0"/>
              </a:rPr>
              <a:t>Comerce</a:t>
            </a:r>
            <a:r>
              <a:rPr lang="en-GB" b="1" dirty="0">
                <a:solidFill>
                  <a:schemeClr val="tx1">
                    <a:lumMod val="65000"/>
                    <a:lumOff val="35000"/>
                  </a:schemeClr>
                </a:solidFill>
                <a:latin typeface="Arial" panose="020B0604020202020204" pitchFamily="34" charset="0"/>
                <a:cs typeface="Arial" panose="020B0604020202020204" pitchFamily="34" charset="0"/>
              </a:rPr>
              <a:t> –  Is a evolution to how sell more effectively between Costumers and Sellers</a:t>
            </a:r>
            <a:r>
              <a:rPr lang="en-GB" b="1" dirty="0">
                <a:solidFill>
                  <a:schemeClr val="tx1">
                    <a:lumMod val="65000"/>
                    <a:lumOff val="35000"/>
                  </a:schemeClr>
                </a:solidFill>
                <a:latin typeface="Arial" panose="020B0604020202020204" pitchFamily="34" charset="0"/>
                <a:cs typeface="Arial" panose="020B0604020202020204" pitchFamily="34" charset="0"/>
                <a:sym typeface="Wingdings" panose="05000000000000000000" pitchFamily="2" charset="2"/>
              </a:rPr>
              <a:t></a:t>
            </a:r>
            <a:r>
              <a:rPr lang="en-GB" b="1" dirty="0">
                <a:solidFill>
                  <a:schemeClr val="tx1">
                    <a:lumMod val="65000"/>
                    <a:lumOff val="35000"/>
                  </a:schemeClr>
                </a:solidFill>
                <a:latin typeface="Arial" panose="020B0604020202020204" pitchFamily="34" charset="0"/>
                <a:cs typeface="Arial" panose="020B0604020202020204" pitchFamily="34" charset="0"/>
              </a:rPr>
              <a:t> Start 1960s with electronic system called Electronic Data Interchange to transfers document. (</a:t>
            </a:r>
            <a:r>
              <a:rPr lang="en-GB" b="1" i="1" dirty="0">
                <a:solidFill>
                  <a:schemeClr val="tx1">
                    <a:lumMod val="65000"/>
                    <a:lumOff val="35000"/>
                  </a:schemeClr>
                </a:solidFill>
                <a:latin typeface="Arial" panose="020B0604020202020204" pitchFamily="34" charset="0"/>
                <a:cs typeface="Arial" panose="020B0604020202020204" pitchFamily="34" charset="0"/>
              </a:rPr>
              <a:t>Investopedia</a:t>
            </a:r>
            <a:r>
              <a:rPr lang="en-GB" b="1" dirty="0">
                <a:solidFill>
                  <a:schemeClr val="tx1">
                    <a:lumMod val="65000"/>
                    <a:lumOff val="35000"/>
                  </a:schemeClr>
                </a:solidFill>
                <a:latin typeface="Arial" panose="020B0604020202020204" pitchFamily="34" charset="0"/>
                <a:cs typeface="Arial" panose="020B0604020202020204" pitchFamily="34" charset="0"/>
              </a:rPr>
              <a:t>, 2025)</a:t>
            </a:r>
          </a:p>
          <a:p>
            <a:pPr>
              <a:buFont typeface="Arial" panose="020B0604020202020204" pitchFamily="34" charset="0"/>
              <a:buChar char="•"/>
            </a:pPr>
            <a:r>
              <a:rPr lang="en-GB" b="1" dirty="0">
                <a:solidFill>
                  <a:schemeClr val="tx1">
                    <a:lumMod val="65000"/>
                    <a:lumOff val="35000"/>
                  </a:schemeClr>
                </a:solidFill>
                <a:latin typeface="Arial" panose="020B0604020202020204" pitchFamily="34" charset="0"/>
                <a:cs typeface="Arial" panose="020B0604020202020204" pitchFamily="34" charset="0"/>
              </a:rPr>
              <a:t>Research &amp; Development And Innovation – The process to improve and implement new ideas to change ways to business make money. (</a:t>
            </a:r>
            <a:r>
              <a:rPr lang="en-GB" b="1" i="1" dirty="0">
                <a:solidFill>
                  <a:schemeClr val="tx1">
                    <a:lumMod val="65000"/>
                    <a:lumOff val="35000"/>
                  </a:schemeClr>
                </a:solidFill>
                <a:latin typeface="Arial" panose="020B0604020202020204" pitchFamily="34" charset="0"/>
                <a:cs typeface="Arial" panose="020B0604020202020204" pitchFamily="34" charset="0"/>
              </a:rPr>
              <a:t>Metis Partners</a:t>
            </a:r>
            <a:r>
              <a:rPr lang="en-GB" b="1" dirty="0">
                <a:solidFill>
                  <a:schemeClr val="tx1">
                    <a:lumMod val="65000"/>
                    <a:lumOff val="35000"/>
                  </a:schemeClr>
                </a:solidFill>
                <a:latin typeface="Arial" panose="020B0604020202020204" pitchFamily="34" charset="0"/>
                <a:cs typeface="Arial" panose="020B0604020202020204" pitchFamily="34" charset="0"/>
              </a:rPr>
              <a:t>, 2025)</a:t>
            </a:r>
          </a:p>
          <a:p>
            <a:pPr marL="0" indent="0">
              <a:buNone/>
            </a:pPr>
            <a:r>
              <a:rPr lang="en-GB" sz="2000" b="1" dirty="0">
                <a:solidFill>
                  <a:schemeClr val="tx1">
                    <a:lumMod val="65000"/>
                    <a:lumOff val="35000"/>
                  </a:schemeClr>
                </a:solidFill>
                <a:latin typeface="Arial" panose="020B0604020202020204" pitchFamily="34" charset="0"/>
                <a:cs typeface="Arial" panose="020B0604020202020204" pitchFamily="34" charset="0"/>
              </a:rPr>
              <a:t>LEGAL</a:t>
            </a:r>
          </a:p>
          <a:p>
            <a:pPr>
              <a:buFont typeface="Arial" panose="020B0604020202020204" pitchFamily="34" charset="0"/>
              <a:buChar char="•"/>
            </a:pPr>
            <a:r>
              <a:rPr lang="en-GB" b="1" dirty="0">
                <a:solidFill>
                  <a:schemeClr val="tx1">
                    <a:lumMod val="65000"/>
                    <a:lumOff val="35000"/>
                  </a:schemeClr>
                </a:solidFill>
                <a:latin typeface="Arial" panose="020B0604020202020204" pitchFamily="34" charset="0"/>
                <a:cs typeface="Arial" panose="020B0604020202020204" pitchFamily="34" charset="0"/>
              </a:rPr>
              <a:t>Employment Laws – Is about Government Legislation and Regulations like Recruitment, Pay, Discrimination and Work Condition. (</a:t>
            </a:r>
            <a:r>
              <a:rPr lang="en-GB" b="1" i="1" dirty="0">
                <a:solidFill>
                  <a:schemeClr val="tx1">
                    <a:lumMod val="65000"/>
                    <a:lumOff val="35000"/>
                  </a:schemeClr>
                </a:solidFill>
                <a:latin typeface="Arial" panose="020B0604020202020204" pitchFamily="34" charset="0"/>
                <a:cs typeface="Arial" panose="020B0604020202020204" pitchFamily="34" charset="0"/>
              </a:rPr>
              <a:t>BBC UK</a:t>
            </a:r>
            <a:r>
              <a:rPr lang="en-GB" b="1" dirty="0">
                <a:solidFill>
                  <a:schemeClr val="tx1">
                    <a:lumMod val="65000"/>
                    <a:lumOff val="35000"/>
                  </a:schemeClr>
                </a:solidFill>
                <a:latin typeface="Arial" panose="020B0604020202020204" pitchFamily="34" charset="0"/>
                <a:cs typeface="Arial" panose="020B0604020202020204" pitchFamily="34" charset="0"/>
              </a:rPr>
              <a:t>, 2025)</a:t>
            </a:r>
          </a:p>
          <a:p>
            <a:pPr>
              <a:buFont typeface="Arial" panose="020B0604020202020204" pitchFamily="34" charset="0"/>
              <a:buChar char="•"/>
            </a:pPr>
            <a:r>
              <a:rPr lang="en-GB" b="1" dirty="0">
                <a:solidFill>
                  <a:schemeClr val="tx1">
                    <a:lumMod val="65000"/>
                    <a:lumOff val="35000"/>
                  </a:schemeClr>
                </a:solidFill>
                <a:latin typeface="Arial" panose="020B0604020202020204" pitchFamily="34" charset="0"/>
                <a:cs typeface="Arial" panose="020B0604020202020204" pitchFamily="34" charset="0"/>
              </a:rPr>
              <a:t>Health and safety laws – All Care they must take in the Workplace according Government Laws to keeping the Employees safe at work. (</a:t>
            </a:r>
            <a:r>
              <a:rPr lang="en-GB" b="1" i="1" dirty="0" err="1">
                <a:solidFill>
                  <a:schemeClr val="tx1">
                    <a:lumMod val="65000"/>
                    <a:lumOff val="35000"/>
                  </a:schemeClr>
                </a:solidFill>
                <a:latin typeface="Arial" panose="020B0604020202020204" pitchFamily="34" charset="0"/>
                <a:cs typeface="Arial" panose="020B0604020202020204" pitchFamily="34" charset="0"/>
              </a:rPr>
              <a:t>Haspod</a:t>
            </a:r>
            <a:r>
              <a:rPr lang="en-GB" b="1" dirty="0">
                <a:solidFill>
                  <a:schemeClr val="tx1">
                    <a:lumMod val="65000"/>
                    <a:lumOff val="35000"/>
                  </a:schemeClr>
                </a:solidFill>
                <a:latin typeface="Arial" panose="020B0604020202020204" pitchFamily="34" charset="0"/>
                <a:cs typeface="Arial" panose="020B0604020202020204" pitchFamily="34" charset="0"/>
              </a:rPr>
              <a:t>, 2024)</a:t>
            </a:r>
          </a:p>
          <a:p>
            <a:pPr marL="0" indent="0">
              <a:buNone/>
            </a:pPr>
            <a:r>
              <a:rPr lang="en-GB" sz="2000" b="1" dirty="0">
                <a:solidFill>
                  <a:schemeClr val="tx1">
                    <a:lumMod val="65000"/>
                    <a:lumOff val="35000"/>
                  </a:schemeClr>
                </a:solidFill>
                <a:latin typeface="Arial" panose="020B0604020202020204" pitchFamily="34" charset="0"/>
                <a:cs typeface="Arial" panose="020B0604020202020204" pitchFamily="34" charset="0"/>
              </a:rPr>
              <a:t>ENVIRONMENTAL </a:t>
            </a:r>
          </a:p>
          <a:p>
            <a:pPr>
              <a:buFont typeface="Arial" panose="020B0604020202020204" pitchFamily="34" charset="0"/>
              <a:buChar char="•"/>
            </a:pPr>
            <a:r>
              <a:rPr lang="en-GB" b="1" dirty="0">
                <a:solidFill>
                  <a:schemeClr val="tx1">
                    <a:lumMod val="65000"/>
                    <a:lumOff val="35000"/>
                  </a:schemeClr>
                </a:solidFill>
                <a:latin typeface="Arial" panose="020B0604020202020204" pitchFamily="34" charset="0"/>
                <a:cs typeface="Arial" panose="020B0604020202020204" pitchFamily="34" charset="0"/>
              </a:rPr>
              <a:t>Weather – For  this Business weather is the most important because affect directly plant life, it important consider insurance that specifically addresses weather-related risks (</a:t>
            </a:r>
            <a:r>
              <a:rPr lang="en-GB" b="1" i="1" dirty="0" err="1">
                <a:solidFill>
                  <a:schemeClr val="tx1">
                    <a:lumMod val="65000"/>
                    <a:lumOff val="35000"/>
                  </a:schemeClr>
                </a:solidFill>
                <a:latin typeface="Arial" panose="020B0604020202020204" pitchFamily="34" charset="0"/>
                <a:cs typeface="Arial" panose="020B0604020202020204" pitchFamily="34" charset="0"/>
              </a:rPr>
              <a:t>Tollysflowers</a:t>
            </a:r>
            <a:r>
              <a:rPr lang="en-GB" b="1" dirty="0">
                <a:solidFill>
                  <a:schemeClr val="tx1">
                    <a:lumMod val="65000"/>
                    <a:lumOff val="35000"/>
                  </a:schemeClr>
                </a:solidFill>
                <a:latin typeface="Arial" panose="020B0604020202020204" pitchFamily="34" charset="0"/>
                <a:cs typeface="Arial" panose="020B0604020202020204" pitchFamily="34" charset="0"/>
              </a:rPr>
              <a:t>, 2025)</a:t>
            </a:r>
          </a:p>
          <a:p>
            <a:pPr>
              <a:buFont typeface="Arial" panose="020B0604020202020204" pitchFamily="34" charset="0"/>
              <a:buChar char="•"/>
            </a:pPr>
            <a:r>
              <a:rPr lang="en-GB" b="1" dirty="0">
                <a:solidFill>
                  <a:schemeClr val="tx1">
                    <a:lumMod val="65000"/>
                    <a:lumOff val="35000"/>
                  </a:schemeClr>
                </a:solidFill>
                <a:latin typeface="Arial" panose="020B0604020202020204" pitchFamily="34" charset="0"/>
                <a:cs typeface="Arial" panose="020B0604020202020204" pitchFamily="34" charset="0"/>
              </a:rPr>
              <a:t>Physical Environment – Include air quality, temperature control, Humidity, Lighting, Water usage, and Wast Management. (</a:t>
            </a:r>
            <a:r>
              <a:rPr lang="en-GB" b="1" i="1" dirty="0">
                <a:solidFill>
                  <a:schemeClr val="tx1">
                    <a:lumMod val="65000"/>
                    <a:lumOff val="35000"/>
                  </a:schemeClr>
                </a:solidFill>
                <a:latin typeface="Arial" panose="020B0604020202020204" pitchFamily="34" charset="0"/>
                <a:cs typeface="Arial" panose="020B0604020202020204" pitchFamily="34" charset="0"/>
              </a:rPr>
              <a:t>Google</a:t>
            </a:r>
            <a:r>
              <a:rPr lang="en-GB" b="1" dirty="0">
                <a:solidFill>
                  <a:schemeClr val="tx1">
                    <a:lumMod val="65000"/>
                    <a:lumOff val="35000"/>
                  </a:schemeClr>
                </a:solidFill>
                <a:latin typeface="Arial" panose="020B0604020202020204" pitchFamily="34" charset="0"/>
                <a:cs typeface="Arial" panose="020B0604020202020204" pitchFamily="34" charset="0"/>
              </a:rPr>
              <a:t>, 2025)</a:t>
            </a:r>
          </a:p>
        </p:txBody>
      </p:sp>
    </p:spTree>
    <p:extLst>
      <p:ext uri="{BB962C8B-B14F-4D97-AF65-F5344CB8AC3E}">
        <p14:creationId xmlns:p14="http://schemas.microsoft.com/office/powerpoint/2010/main" val="191797416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4" name="Rectangle 13">
            <a:extLst>
              <a:ext uri="{FF2B5EF4-FFF2-40B4-BE49-F238E27FC236}">
                <a16:creationId xmlns:a16="http://schemas.microsoft.com/office/drawing/2014/main" id="{5313394D-8A03-4E94-9A0C-2042B6B77762}"/>
              </a:ext>
            </a:extLst>
          </p:cNvPr>
          <p:cNvSpPr>
            <a:spLocks noChangeArrowheads="1"/>
          </p:cNvSpPr>
          <p:nvPr/>
        </p:nvSpPr>
        <p:spPr bwMode="auto">
          <a:xfrm>
            <a:off x="1721709" y="1066694"/>
            <a:ext cx="1896212" cy="543268"/>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        MAN</a:t>
            </a:r>
          </a:p>
        </p:txBody>
      </p:sp>
      <p:sp>
        <p:nvSpPr>
          <p:cNvPr id="35" name="Rectangle 12">
            <a:extLst>
              <a:ext uri="{FF2B5EF4-FFF2-40B4-BE49-F238E27FC236}">
                <a16:creationId xmlns:a16="http://schemas.microsoft.com/office/drawing/2014/main" id="{31A6220A-36F5-F36D-5C11-4DFD32373D7C}"/>
              </a:ext>
            </a:extLst>
          </p:cNvPr>
          <p:cNvSpPr>
            <a:spLocks noChangeArrowheads="1"/>
          </p:cNvSpPr>
          <p:nvPr/>
        </p:nvSpPr>
        <p:spPr bwMode="auto">
          <a:xfrm>
            <a:off x="5630741" y="1038734"/>
            <a:ext cx="2009659" cy="51607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MANAGEMENT</a:t>
            </a:r>
          </a:p>
        </p:txBody>
      </p:sp>
      <p:sp>
        <p:nvSpPr>
          <p:cNvPr id="37" name="Line 10">
            <a:extLst>
              <a:ext uri="{FF2B5EF4-FFF2-40B4-BE49-F238E27FC236}">
                <a16:creationId xmlns:a16="http://schemas.microsoft.com/office/drawing/2014/main" id="{5A015A13-1834-657A-2136-80134EAD10C4}"/>
              </a:ext>
            </a:extLst>
          </p:cNvPr>
          <p:cNvSpPr>
            <a:spLocks noChangeShapeType="1"/>
          </p:cNvSpPr>
          <p:nvPr/>
        </p:nvSpPr>
        <p:spPr bwMode="auto">
          <a:xfrm>
            <a:off x="1416904" y="3483804"/>
            <a:ext cx="8632124" cy="2234"/>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1" name="Rectangle 6">
            <a:extLst>
              <a:ext uri="{FF2B5EF4-FFF2-40B4-BE49-F238E27FC236}">
                <a16:creationId xmlns:a16="http://schemas.microsoft.com/office/drawing/2014/main" id="{5B268851-2322-A5BC-A583-E33D85F618EB}"/>
              </a:ext>
            </a:extLst>
          </p:cNvPr>
          <p:cNvSpPr>
            <a:spLocks noChangeArrowheads="1"/>
          </p:cNvSpPr>
          <p:nvPr/>
        </p:nvSpPr>
        <p:spPr bwMode="auto">
          <a:xfrm>
            <a:off x="2259376" y="5335014"/>
            <a:ext cx="1853672" cy="658207"/>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MATERIAL</a:t>
            </a:r>
          </a:p>
        </p:txBody>
      </p:sp>
      <p:sp>
        <p:nvSpPr>
          <p:cNvPr id="43" name="Rectangle 4">
            <a:extLst>
              <a:ext uri="{FF2B5EF4-FFF2-40B4-BE49-F238E27FC236}">
                <a16:creationId xmlns:a16="http://schemas.microsoft.com/office/drawing/2014/main" id="{F7867BB9-9955-BA7F-90DC-D55DB6E67C71}"/>
              </a:ext>
            </a:extLst>
          </p:cNvPr>
          <p:cNvSpPr>
            <a:spLocks noChangeArrowheads="1"/>
          </p:cNvSpPr>
          <p:nvPr/>
        </p:nvSpPr>
        <p:spPr bwMode="auto">
          <a:xfrm>
            <a:off x="5988798" y="5305988"/>
            <a:ext cx="2150334" cy="658206"/>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      METHOD</a:t>
            </a:r>
          </a:p>
        </p:txBody>
      </p:sp>
      <p:sp>
        <p:nvSpPr>
          <p:cNvPr id="47" name="Rectangle 44">
            <a:extLst>
              <a:ext uri="{FF2B5EF4-FFF2-40B4-BE49-F238E27FC236}">
                <a16:creationId xmlns:a16="http://schemas.microsoft.com/office/drawing/2014/main" id="{716D1EC7-37AA-0989-0642-9365747C42C3}"/>
              </a:ext>
            </a:extLst>
          </p:cNvPr>
          <p:cNvSpPr>
            <a:spLocks noChangeArrowheads="1"/>
          </p:cNvSpPr>
          <p:nvPr/>
        </p:nvSpPr>
        <p:spPr bwMode="auto">
          <a:xfrm>
            <a:off x="1571397" y="548640"/>
            <a:ext cx="13135470" cy="5180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48" name="Rectangle 67">
            <a:extLst>
              <a:ext uri="{FF2B5EF4-FFF2-40B4-BE49-F238E27FC236}">
                <a16:creationId xmlns:a16="http://schemas.microsoft.com/office/drawing/2014/main" id="{725BF60D-0B23-16AA-5151-57D3E19335E9}"/>
              </a:ext>
            </a:extLst>
          </p:cNvPr>
          <p:cNvSpPr>
            <a:spLocks noChangeArrowheads="1"/>
          </p:cNvSpPr>
          <p:nvPr/>
        </p:nvSpPr>
        <p:spPr bwMode="auto">
          <a:xfrm>
            <a:off x="1571397" y="977645"/>
            <a:ext cx="13135470" cy="1692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500" b="0" i="0" u="none" strike="noStrike" cap="none" normalizeH="0" baseline="0" dirty="0">
                <a:ln>
                  <a:noFill/>
                </a:ln>
                <a:solidFill>
                  <a:schemeClr val="tx1"/>
                </a:solidFill>
                <a:effectLst/>
                <a:latin typeface="Arial" panose="020B0604020202020204" pitchFamily="34" charset="0"/>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49" name="Rectangle: Rounded Corners 48">
            <a:extLst>
              <a:ext uri="{FF2B5EF4-FFF2-40B4-BE49-F238E27FC236}">
                <a16:creationId xmlns:a16="http://schemas.microsoft.com/office/drawing/2014/main" id="{A3D44250-9F51-402B-E4BE-E22E3E22D16C}"/>
              </a:ext>
            </a:extLst>
          </p:cNvPr>
          <p:cNvSpPr/>
          <p:nvPr/>
        </p:nvSpPr>
        <p:spPr>
          <a:xfrm>
            <a:off x="9819503" y="2858530"/>
            <a:ext cx="2224216" cy="140867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30% Decline in sales</a:t>
            </a:r>
          </a:p>
        </p:txBody>
      </p:sp>
      <p:cxnSp>
        <p:nvCxnSpPr>
          <p:cNvPr id="51" name="Straight Arrow Connector 50">
            <a:extLst>
              <a:ext uri="{FF2B5EF4-FFF2-40B4-BE49-F238E27FC236}">
                <a16:creationId xmlns:a16="http://schemas.microsoft.com/office/drawing/2014/main" id="{882ADBE6-E7A9-9933-F933-0C5A255B7BD7}"/>
              </a:ext>
            </a:extLst>
          </p:cNvPr>
          <p:cNvCxnSpPr>
            <a:cxnSpLocks/>
          </p:cNvCxnSpPr>
          <p:nvPr/>
        </p:nvCxnSpPr>
        <p:spPr>
          <a:xfrm>
            <a:off x="6439398" y="1640239"/>
            <a:ext cx="624567" cy="15636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3DB46347-4AC7-3AC1-C6A1-762441E0379D}"/>
              </a:ext>
            </a:extLst>
          </p:cNvPr>
          <p:cNvCxnSpPr>
            <a:cxnSpLocks/>
          </p:cNvCxnSpPr>
          <p:nvPr/>
        </p:nvCxnSpPr>
        <p:spPr>
          <a:xfrm>
            <a:off x="6635570" y="2314832"/>
            <a:ext cx="186326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7097A23-802B-8026-06BC-7B6BCE781CAB}"/>
              </a:ext>
            </a:extLst>
          </p:cNvPr>
          <p:cNvCxnSpPr>
            <a:cxnSpLocks/>
          </p:cNvCxnSpPr>
          <p:nvPr/>
        </p:nvCxnSpPr>
        <p:spPr>
          <a:xfrm>
            <a:off x="5235919" y="2314832"/>
            <a:ext cx="1515762" cy="0"/>
          </a:xfrm>
          <a:prstGeom prst="line">
            <a:avLst/>
          </a:prstGeom>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86F382FD-3369-D49F-6B15-36D96C41DDA1}"/>
              </a:ext>
            </a:extLst>
          </p:cNvPr>
          <p:cNvSpPr txBox="1"/>
          <p:nvPr/>
        </p:nvSpPr>
        <p:spPr>
          <a:xfrm>
            <a:off x="7006985" y="1708994"/>
            <a:ext cx="1639976" cy="646331"/>
          </a:xfrm>
          <a:prstGeom prst="rect">
            <a:avLst/>
          </a:prstGeom>
          <a:noFill/>
        </p:spPr>
        <p:txBody>
          <a:bodyPr wrap="square" rtlCol="0">
            <a:spAutoFit/>
          </a:bodyPr>
          <a:lstStyle/>
          <a:p>
            <a:r>
              <a:rPr lang="en-GB" dirty="0"/>
              <a:t>Website outdated</a:t>
            </a:r>
          </a:p>
        </p:txBody>
      </p:sp>
      <p:cxnSp>
        <p:nvCxnSpPr>
          <p:cNvPr id="63" name="Straight Arrow Connector 62">
            <a:extLst>
              <a:ext uri="{FF2B5EF4-FFF2-40B4-BE49-F238E27FC236}">
                <a16:creationId xmlns:a16="http://schemas.microsoft.com/office/drawing/2014/main" id="{E96292E3-F6BC-F57C-8F60-7F2C58A4AD1C}"/>
              </a:ext>
            </a:extLst>
          </p:cNvPr>
          <p:cNvCxnSpPr>
            <a:cxnSpLocks/>
          </p:cNvCxnSpPr>
          <p:nvPr/>
        </p:nvCxnSpPr>
        <p:spPr>
          <a:xfrm>
            <a:off x="2518912" y="1624180"/>
            <a:ext cx="870583" cy="15897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1" name="Straight Arrow Connector 70">
            <a:extLst>
              <a:ext uri="{FF2B5EF4-FFF2-40B4-BE49-F238E27FC236}">
                <a16:creationId xmlns:a16="http://schemas.microsoft.com/office/drawing/2014/main" id="{0D7BBB10-534A-EB2F-C09C-E03C9EAFA955}"/>
              </a:ext>
            </a:extLst>
          </p:cNvPr>
          <p:cNvCxnSpPr>
            <a:cxnSpLocks/>
          </p:cNvCxnSpPr>
          <p:nvPr/>
        </p:nvCxnSpPr>
        <p:spPr>
          <a:xfrm flipV="1">
            <a:off x="3086331" y="3960711"/>
            <a:ext cx="654899" cy="12828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7" name="Straight Arrow Connector 76">
            <a:extLst>
              <a:ext uri="{FF2B5EF4-FFF2-40B4-BE49-F238E27FC236}">
                <a16:creationId xmlns:a16="http://schemas.microsoft.com/office/drawing/2014/main" id="{1872F81B-7009-C982-3159-A004F0857D1C}"/>
              </a:ext>
            </a:extLst>
          </p:cNvPr>
          <p:cNvCxnSpPr>
            <a:cxnSpLocks/>
          </p:cNvCxnSpPr>
          <p:nvPr/>
        </p:nvCxnSpPr>
        <p:spPr>
          <a:xfrm flipV="1">
            <a:off x="6635570" y="3911092"/>
            <a:ext cx="605489" cy="13324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E4CD27E8-6130-0310-93F4-1A59DB2C1F42}"/>
              </a:ext>
            </a:extLst>
          </p:cNvPr>
          <p:cNvCxnSpPr>
            <a:cxnSpLocks/>
          </p:cNvCxnSpPr>
          <p:nvPr/>
        </p:nvCxnSpPr>
        <p:spPr>
          <a:xfrm>
            <a:off x="1416904" y="2419040"/>
            <a:ext cx="148492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BAE9BCCF-9634-D176-A201-CACA0F11F319}"/>
              </a:ext>
            </a:extLst>
          </p:cNvPr>
          <p:cNvCxnSpPr>
            <a:cxnSpLocks/>
          </p:cNvCxnSpPr>
          <p:nvPr/>
        </p:nvCxnSpPr>
        <p:spPr>
          <a:xfrm flipV="1">
            <a:off x="3014051" y="2346091"/>
            <a:ext cx="1454358" cy="18469"/>
          </a:xfrm>
          <a:prstGeom prst="line">
            <a:avLst/>
          </a:prstGeom>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6DD0ED3-A8D8-D352-3C0E-49BC01D3EFEE}"/>
              </a:ext>
            </a:extLst>
          </p:cNvPr>
          <p:cNvCxnSpPr>
            <a:cxnSpLocks/>
          </p:cNvCxnSpPr>
          <p:nvPr/>
        </p:nvCxnSpPr>
        <p:spPr>
          <a:xfrm>
            <a:off x="1614273" y="4918117"/>
            <a:ext cx="1486127" cy="11752"/>
          </a:xfrm>
          <a:prstGeom prst="line">
            <a:avLst/>
          </a:prstGeom>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EBB41A7-6B21-9BE4-FB70-A8F5135880B3}"/>
              </a:ext>
            </a:extLst>
          </p:cNvPr>
          <p:cNvCxnSpPr>
            <a:cxnSpLocks/>
          </p:cNvCxnSpPr>
          <p:nvPr/>
        </p:nvCxnSpPr>
        <p:spPr>
          <a:xfrm>
            <a:off x="3389495" y="4890361"/>
            <a:ext cx="15367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4CAAC799-A939-DA21-B0B5-CBAA357F84B2}"/>
              </a:ext>
            </a:extLst>
          </p:cNvPr>
          <p:cNvCxnSpPr>
            <a:cxnSpLocks/>
          </p:cNvCxnSpPr>
          <p:nvPr/>
        </p:nvCxnSpPr>
        <p:spPr>
          <a:xfrm>
            <a:off x="6938314" y="4698610"/>
            <a:ext cx="1777319" cy="11752"/>
          </a:xfrm>
          <a:prstGeom prst="line">
            <a:avLst/>
          </a:prstGeom>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825FA748-B39A-6881-97AC-FABFDAD398D0}"/>
              </a:ext>
            </a:extLst>
          </p:cNvPr>
          <p:cNvCxnSpPr>
            <a:cxnSpLocks/>
          </p:cNvCxnSpPr>
          <p:nvPr/>
        </p:nvCxnSpPr>
        <p:spPr>
          <a:xfrm>
            <a:off x="5453449" y="4698610"/>
            <a:ext cx="1359243" cy="0"/>
          </a:xfrm>
          <a:prstGeom prst="line">
            <a:avLst/>
          </a:prstGeom>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8667590B-CD67-58FA-F7EF-41A520902AD0}"/>
              </a:ext>
            </a:extLst>
          </p:cNvPr>
          <p:cNvSpPr txBox="1"/>
          <p:nvPr/>
        </p:nvSpPr>
        <p:spPr>
          <a:xfrm>
            <a:off x="7241058" y="4404687"/>
            <a:ext cx="2001795" cy="369332"/>
          </a:xfrm>
          <a:prstGeom prst="rect">
            <a:avLst/>
          </a:prstGeom>
          <a:noFill/>
        </p:spPr>
        <p:txBody>
          <a:bodyPr wrap="square" rtlCol="0">
            <a:spAutoFit/>
          </a:bodyPr>
          <a:lstStyle/>
          <a:p>
            <a:r>
              <a:rPr lang="en-GB" dirty="0"/>
              <a:t>Sales in Store</a:t>
            </a:r>
          </a:p>
        </p:txBody>
      </p:sp>
      <p:sp>
        <p:nvSpPr>
          <p:cNvPr id="4" name="TextBox 3">
            <a:extLst>
              <a:ext uri="{FF2B5EF4-FFF2-40B4-BE49-F238E27FC236}">
                <a16:creationId xmlns:a16="http://schemas.microsoft.com/office/drawing/2014/main" id="{57CD65D4-F457-9D33-7E2F-9358504E3D9F}"/>
              </a:ext>
            </a:extLst>
          </p:cNvPr>
          <p:cNvSpPr txBox="1"/>
          <p:nvPr/>
        </p:nvSpPr>
        <p:spPr>
          <a:xfrm>
            <a:off x="5536473" y="4404687"/>
            <a:ext cx="1423854" cy="369332"/>
          </a:xfrm>
          <a:prstGeom prst="rect">
            <a:avLst/>
          </a:prstGeom>
          <a:noFill/>
        </p:spPr>
        <p:txBody>
          <a:bodyPr wrap="square" rtlCol="0">
            <a:spAutoFit/>
          </a:bodyPr>
          <a:lstStyle/>
          <a:p>
            <a:r>
              <a:rPr lang="en-GB" dirty="0"/>
              <a:t>Foot traffic</a:t>
            </a:r>
          </a:p>
        </p:txBody>
      </p:sp>
      <p:sp>
        <p:nvSpPr>
          <p:cNvPr id="8" name="TextBox 7">
            <a:extLst>
              <a:ext uri="{FF2B5EF4-FFF2-40B4-BE49-F238E27FC236}">
                <a16:creationId xmlns:a16="http://schemas.microsoft.com/office/drawing/2014/main" id="{5F8B9CBB-A5A1-DAB4-579C-71F849D6DF3C}"/>
              </a:ext>
            </a:extLst>
          </p:cNvPr>
          <p:cNvSpPr txBox="1"/>
          <p:nvPr/>
        </p:nvSpPr>
        <p:spPr>
          <a:xfrm>
            <a:off x="1607641" y="4278663"/>
            <a:ext cx="1478689" cy="646331"/>
          </a:xfrm>
          <a:prstGeom prst="rect">
            <a:avLst/>
          </a:prstGeom>
          <a:noFill/>
        </p:spPr>
        <p:txBody>
          <a:bodyPr wrap="square" rtlCol="0">
            <a:spAutoFit/>
          </a:bodyPr>
          <a:lstStyle/>
          <a:p>
            <a:r>
              <a:rPr lang="en-GB" dirty="0"/>
              <a:t>Eco-friendly packing</a:t>
            </a:r>
          </a:p>
        </p:txBody>
      </p:sp>
      <p:sp>
        <p:nvSpPr>
          <p:cNvPr id="10" name="TextBox 9">
            <a:extLst>
              <a:ext uri="{FF2B5EF4-FFF2-40B4-BE49-F238E27FC236}">
                <a16:creationId xmlns:a16="http://schemas.microsoft.com/office/drawing/2014/main" id="{3FF58808-7B10-61BF-6EE1-6E9F01600315}"/>
              </a:ext>
            </a:extLst>
          </p:cNvPr>
          <p:cNvSpPr txBox="1"/>
          <p:nvPr/>
        </p:nvSpPr>
        <p:spPr>
          <a:xfrm>
            <a:off x="3654107" y="4244030"/>
            <a:ext cx="1359243" cy="646331"/>
          </a:xfrm>
          <a:prstGeom prst="rect">
            <a:avLst/>
          </a:prstGeom>
          <a:noFill/>
        </p:spPr>
        <p:txBody>
          <a:bodyPr wrap="square" rtlCol="0">
            <a:spAutoFit/>
          </a:bodyPr>
          <a:lstStyle/>
          <a:p>
            <a:r>
              <a:rPr lang="en-GB" dirty="0"/>
              <a:t>Fresh Flowers</a:t>
            </a:r>
          </a:p>
        </p:txBody>
      </p:sp>
      <p:sp>
        <p:nvSpPr>
          <p:cNvPr id="11" name="TextBox 10">
            <a:extLst>
              <a:ext uri="{FF2B5EF4-FFF2-40B4-BE49-F238E27FC236}">
                <a16:creationId xmlns:a16="http://schemas.microsoft.com/office/drawing/2014/main" id="{DC3A07DE-30A3-2A25-CBAE-6BE685F0C76E}"/>
              </a:ext>
            </a:extLst>
          </p:cNvPr>
          <p:cNvSpPr txBox="1"/>
          <p:nvPr/>
        </p:nvSpPr>
        <p:spPr>
          <a:xfrm>
            <a:off x="2939281" y="1996119"/>
            <a:ext cx="1492574" cy="369332"/>
          </a:xfrm>
          <a:prstGeom prst="rect">
            <a:avLst/>
          </a:prstGeom>
          <a:noFill/>
        </p:spPr>
        <p:txBody>
          <a:bodyPr wrap="square" rtlCol="0">
            <a:spAutoFit/>
          </a:bodyPr>
          <a:lstStyle/>
          <a:p>
            <a:r>
              <a:rPr lang="en-GB" dirty="0"/>
              <a:t>Employees</a:t>
            </a:r>
          </a:p>
        </p:txBody>
      </p:sp>
      <p:sp>
        <p:nvSpPr>
          <p:cNvPr id="13" name="TextBox 12">
            <a:extLst>
              <a:ext uri="{FF2B5EF4-FFF2-40B4-BE49-F238E27FC236}">
                <a16:creationId xmlns:a16="http://schemas.microsoft.com/office/drawing/2014/main" id="{029C7C10-3350-68C0-9F93-A527DF7DBD71}"/>
              </a:ext>
            </a:extLst>
          </p:cNvPr>
          <p:cNvSpPr txBox="1"/>
          <p:nvPr/>
        </p:nvSpPr>
        <p:spPr>
          <a:xfrm>
            <a:off x="1216840" y="1799095"/>
            <a:ext cx="1484927" cy="646331"/>
          </a:xfrm>
          <a:prstGeom prst="rect">
            <a:avLst/>
          </a:prstGeom>
          <a:noFill/>
        </p:spPr>
        <p:txBody>
          <a:bodyPr wrap="square" rtlCol="0">
            <a:spAutoFit/>
          </a:bodyPr>
          <a:lstStyle/>
          <a:p>
            <a:r>
              <a:rPr lang="en-GB" dirty="0"/>
              <a:t>Liam and Priya</a:t>
            </a:r>
          </a:p>
        </p:txBody>
      </p:sp>
      <p:sp>
        <p:nvSpPr>
          <p:cNvPr id="14" name="TextBox 13">
            <a:extLst>
              <a:ext uri="{FF2B5EF4-FFF2-40B4-BE49-F238E27FC236}">
                <a16:creationId xmlns:a16="http://schemas.microsoft.com/office/drawing/2014/main" id="{9E922903-AFF3-F99C-D0BA-599E92B9C132}"/>
              </a:ext>
            </a:extLst>
          </p:cNvPr>
          <p:cNvSpPr txBox="1"/>
          <p:nvPr/>
        </p:nvSpPr>
        <p:spPr>
          <a:xfrm>
            <a:off x="5200704" y="1717093"/>
            <a:ext cx="1403402" cy="646331"/>
          </a:xfrm>
          <a:prstGeom prst="rect">
            <a:avLst/>
          </a:prstGeom>
          <a:noFill/>
        </p:spPr>
        <p:txBody>
          <a:bodyPr wrap="square" rtlCol="0">
            <a:spAutoFit/>
          </a:bodyPr>
          <a:lstStyle/>
          <a:p>
            <a:r>
              <a:rPr lang="en-GB" dirty="0"/>
              <a:t>Inflexible Delivery</a:t>
            </a:r>
          </a:p>
        </p:txBody>
      </p:sp>
    </p:spTree>
    <p:extLst>
      <p:ext uri="{BB962C8B-B14F-4D97-AF65-F5344CB8AC3E}">
        <p14:creationId xmlns:p14="http://schemas.microsoft.com/office/powerpoint/2010/main" val="364547863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140044" y="338328"/>
            <a:ext cx="11364568" cy="932688"/>
          </a:xfrm>
        </p:spPr>
        <p:txBody>
          <a:bodyPr/>
          <a:lstStyle/>
          <a:p>
            <a:r>
              <a:rPr lang="en-GB" b="1" dirty="0"/>
              <a:t>                            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573428" y="1458097"/>
            <a:ext cx="9931184" cy="4558655"/>
          </a:xfrm>
        </p:spPr>
        <p:txBody>
          <a:bodyPr>
            <a:normAutofit/>
          </a:bodyPr>
          <a:lstStyle/>
          <a:p>
            <a:r>
              <a:rPr lang="en-GB" sz="1800" b="1" dirty="0">
                <a:latin typeface="Arial" panose="020B0604020202020204" pitchFamily="34" charset="0"/>
                <a:cs typeface="Arial" panose="020B0604020202020204" pitchFamily="34" charset="0"/>
              </a:rPr>
              <a:t>Liam and Priya have already identified the problems and now they need to focus on solutions to save their company because the competition is more committed and more steps ahead on this market.</a:t>
            </a:r>
          </a:p>
          <a:p>
            <a:r>
              <a:rPr lang="en-GB" sz="1800" b="1" dirty="0">
                <a:latin typeface="Arial" panose="020B0604020202020204" pitchFamily="34" charset="0"/>
                <a:cs typeface="Arial" panose="020B0604020202020204" pitchFamily="34" charset="0"/>
              </a:rPr>
              <a:t>They need to change the way they manage this business and accept new market trends, otherwise they may have to close it down and declare bankruptcy.</a:t>
            </a:r>
          </a:p>
        </p:txBody>
      </p:sp>
    </p:spTree>
    <p:extLst>
      <p:ext uri="{BB962C8B-B14F-4D97-AF65-F5344CB8AC3E}">
        <p14:creationId xmlns:p14="http://schemas.microsoft.com/office/powerpoint/2010/main" val="3970473306"/>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691978" y="57665"/>
            <a:ext cx="10812633" cy="901591"/>
          </a:xfrm>
        </p:spPr>
        <p:txBody>
          <a:bodyPr/>
          <a:lstStyle/>
          <a:p>
            <a:r>
              <a:rPr lang="en-GB" b="1" dirty="0"/>
              <a:t>                          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40476" y="1120345"/>
            <a:ext cx="9782902" cy="5453449"/>
          </a:xfrm>
        </p:spPr>
        <p:txBody>
          <a:bodyPr>
            <a:noAutofit/>
          </a:bodyPr>
          <a:lstStyle/>
          <a:p>
            <a:pPr marL="274320" indent="-274320" algn="l" rtl="0" eaLnBrk="1" latinLnBrk="0" hangingPunct="1">
              <a:spcBef>
                <a:spcPts val="1000"/>
              </a:spcBef>
              <a:buNone/>
            </a:pPr>
            <a:r>
              <a:rPr lang="en-GB" sz="1800" b="1">
                <a:solidFill>
                  <a:srgbClr val="595959"/>
                </a:solidFill>
                <a:effectLst/>
                <a:latin typeface="Century Gothic" panose="020B0502020202020204" pitchFamily="34" charset="0"/>
              </a:rPr>
              <a:t>References for Further Reading</a:t>
            </a:r>
            <a:endParaRPr lang="en-GB" sz="1800">
              <a:solidFill>
                <a:srgbClr val="595959"/>
              </a:solidFill>
              <a:effectLst/>
              <a:latin typeface="Century Gothic" panose="020B0502020202020204" pitchFamily="34" charset="0"/>
            </a:endParaRPr>
          </a:p>
          <a:p>
            <a:pPr marL="274320" indent="-274320" algn="l" rtl="0" eaLnBrk="1" latinLnBrk="0" hangingPunct="1">
              <a:spcBef>
                <a:spcPts val="1000"/>
              </a:spcBef>
              <a:buFont typeface="+mj-lt"/>
              <a:buAutoNum type="arabicPeriod"/>
            </a:pPr>
            <a:r>
              <a:rPr lang="en-GB" sz="1800" b="1">
                <a:solidFill>
                  <a:srgbClr val="595959"/>
                </a:solidFill>
                <a:effectLst/>
                <a:latin typeface="Century Gothic" panose="020B0502020202020204" pitchFamily="34" charset="0"/>
              </a:rPr>
              <a:t>Bloomenthal, A. (2025) </a:t>
            </a:r>
            <a:r>
              <a:rPr lang="en-GB" sz="1800" b="1" i="1">
                <a:solidFill>
                  <a:srgbClr val="595959"/>
                </a:solidFill>
                <a:effectLst/>
                <a:latin typeface="Century Gothic" panose="020B0502020202020204" pitchFamily="34" charset="0"/>
              </a:rPr>
              <a:t>E-Commerce Defined: Types, History, and Examples.</a:t>
            </a:r>
            <a:r>
              <a:rPr lang="en-GB" sz="1800" b="1">
                <a:solidFill>
                  <a:srgbClr val="595959"/>
                </a:solidFill>
                <a:effectLst/>
                <a:latin typeface="Century Gothic" panose="020B0502020202020204" pitchFamily="34" charset="0"/>
              </a:rPr>
              <a:t> Available at: </a:t>
            </a:r>
            <a:r>
              <a:rPr lang="en-GB" sz="1800" b="1">
                <a:solidFill>
                  <a:srgbClr val="595959"/>
                </a:solidFill>
                <a:effectLst/>
                <a:latin typeface="Century Gothic" panose="020B0502020202020204" pitchFamily="34" charset="0"/>
                <a:hlinkClick r:id="rId2"/>
              </a:rPr>
              <a:t>https://www.investopedia.com/terms/e/ecommerce.asp</a:t>
            </a:r>
            <a:r>
              <a:rPr lang="en-GB" sz="1800" b="1">
                <a:solidFill>
                  <a:srgbClr val="595959"/>
                </a:solidFill>
                <a:effectLst/>
                <a:latin typeface="Century Gothic" panose="020B0502020202020204" pitchFamily="34" charset="0"/>
              </a:rPr>
              <a:t> (Accessed: 20th October 2025)</a:t>
            </a:r>
            <a:endParaRPr lang="en-GB" sz="1800">
              <a:solidFill>
                <a:srgbClr val="595959"/>
              </a:solidFill>
              <a:effectLst/>
              <a:latin typeface="Century Gothic" panose="020B0502020202020204" pitchFamily="34" charset="0"/>
            </a:endParaRPr>
          </a:p>
          <a:p>
            <a:pPr marL="274320" indent="-274320" algn="l" rtl="0" eaLnBrk="1" latinLnBrk="0" hangingPunct="1">
              <a:spcBef>
                <a:spcPts val="1000"/>
              </a:spcBef>
              <a:buFont typeface="+mj-lt"/>
              <a:buAutoNum type="arabicPeriod"/>
            </a:pPr>
            <a:r>
              <a:rPr lang="en-GB" sz="1800" b="1">
                <a:solidFill>
                  <a:srgbClr val="595959"/>
                </a:solidFill>
                <a:effectLst/>
                <a:latin typeface="Century Gothic" panose="020B0502020202020204" pitchFamily="34" charset="0"/>
              </a:rPr>
              <a:t>Square (2021) </a:t>
            </a:r>
            <a:r>
              <a:rPr lang="en-GB" sz="1800" b="1" i="1">
                <a:solidFill>
                  <a:srgbClr val="595959"/>
                </a:solidFill>
                <a:effectLst/>
                <a:latin typeface="Century Gothic" panose="020B0502020202020204" pitchFamily="34" charset="0"/>
              </a:rPr>
              <a:t>How to Start a Florist Business.</a:t>
            </a:r>
            <a:r>
              <a:rPr lang="en-GB" sz="1800" b="1">
                <a:solidFill>
                  <a:srgbClr val="595959"/>
                </a:solidFill>
                <a:effectLst/>
                <a:latin typeface="Century Gothic" panose="020B0502020202020204" pitchFamily="34" charset="0"/>
              </a:rPr>
              <a:t> Available at: </a:t>
            </a:r>
            <a:r>
              <a:rPr lang="en-GB" sz="1800" b="1">
                <a:solidFill>
                  <a:srgbClr val="595959"/>
                </a:solidFill>
                <a:effectLst/>
                <a:latin typeface="Century Gothic" panose="020B0502020202020204" pitchFamily="34" charset="0"/>
                <a:hlinkClick r:id="rId3"/>
              </a:rPr>
              <a:t>https://squareup.com/au/en/the-bottom-line/starting-your-business/how-to-start-florist-business</a:t>
            </a:r>
            <a:r>
              <a:rPr lang="en-GB" sz="1800" b="1">
                <a:solidFill>
                  <a:srgbClr val="595959"/>
                </a:solidFill>
                <a:effectLst/>
                <a:latin typeface="Century Gothic" panose="020B0502020202020204" pitchFamily="34" charset="0"/>
              </a:rPr>
              <a:t> (Accessed: 20th October 2025)</a:t>
            </a:r>
            <a:endParaRPr lang="en-GB" sz="1800">
              <a:solidFill>
                <a:srgbClr val="595959"/>
              </a:solidFill>
              <a:effectLst/>
              <a:latin typeface="Century Gothic" panose="020B0502020202020204" pitchFamily="34" charset="0"/>
            </a:endParaRPr>
          </a:p>
          <a:p>
            <a:pPr marL="274320" indent="-274320" algn="l" rtl="0" eaLnBrk="1" latinLnBrk="0" hangingPunct="1">
              <a:spcBef>
                <a:spcPts val="1000"/>
              </a:spcBef>
              <a:buFont typeface="+mj-lt"/>
              <a:buAutoNum type="arabicPeriod"/>
            </a:pPr>
            <a:r>
              <a:rPr lang="en-GB" sz="1800" b="1">
                <a:solidFill>
                  <a:srgbClr val="595959"/>
                </a:solidFill>
                <a:effectLst/>
                <a:latin typeface="Century Gothic" panose="020B0502020202020204" pitchFamily="34" charset="0"/>
              </a:rPr>
              <a:t>BBC UK (2025) </a:t>
            </a:r>
            <a:r>
              <a:rPr lang="en-GB" sz="1800" b="1" i="1">
                <a:solidFill>
                  <a:srgbClr val="595959"/>
                </a:solidFill>
                <a:effectLst/>
                <a:latin typeface="Century Gothic" panose="020B0502020202020204" pitchFamily="34" charset="0"/>
              </a:rPr>
              <a:t>Bitesize.</a:t>
            </a:r>
            <a:r>
              <a:rPr lang="en-GB" sz="1800" b="1">
                <a:solidFill>
                  <a:srgbClr val="595959"/>
                </a:solidFill>
                <a:effectLst/>
                <a:latin typeface="Century Gothic" panose="020B0502020202020204" pitchFamily="34" charset="0"/>
              </a:rPr>
              <a:t> Available at: </a:t>
            </a:r>
            <a:r>
              <a:rPr lang="en-GB" sz="1800" b="1">
                <a:solidFill>
                  <a:srgbClr val="595959"/>
                </a:solidFill>
                <a:effectLst/>
                <a:latin typeface="Century Gothic" panose="020B0502020202020204" pitchFamily="34" charset="0"/>
                <a:hlinkClick r:id="rId4"/>
              </a:rPr>
              <a:t>https://www.bbc.co.uk/bitesize/articles/zqvgmbk#zfw73qt</a:t>
            </a:r>
            <a:r>
              <a:rPr lang="en-GB" sz="1800" b="1">
                <a:solidFill>
                  <a:srgbClr val="595959"/>
                </a:solidFill>
                <a:effectLst/>
                <a:latin typeface="Century Gothic" panose="020B0502020202020204" pitchFamily="34" charset="0"/>
              </a:rPr>
              <a:t> (Accessed: 3rd October 2025)</a:t>
            </a:r>
            <a:endParaRPr lang="en-GB" sz="1800">
              <a:solidFill>
                <a:srgbClr val="595959"/>
              </a:solidFill>
              <a:effectLst/>
              <a:latin typeface="Century Gothic" panose="020B0502020202020204" pitchFamily="34" charset="0"/>
            </a:endParaRPr>
          </a:p>
          <a:p>
            <a:pPr marL="274320" indent="-274320" algn="l" rtl="0" eaLnBrk="1" latinLnBrk="0" hangingPunct="1">
              <a:spcBef>
                <a:spcPts val="1000"/>
              </a:spcBef>
              <a:buFont typeface="+mj-lt"/>
              <a:buAutoNum type="arabicPeriod"/>
            </a:pPr>
            <a:r>
              <a:rPr lang="en-GB" sz="1800" b="1">
                <a:solidFill>
                  <a:srgbClr val="595959"/>
                </a:solidFill>
                <a:effectLst/>
                <a:latin typeface="Century Gothic" panose="020B0502020202020204" pitchFamily="34" charset="0"/>
              </a:rPr>
              <a:t>Turner, N. (2025) </a:t>
            </a:r>
            <a:r>
              <a:rPr lang="en-GB" sz="1800" b="1" i="1">
                <a:solidFill>
                  <a:srgbClr val="595959"/>
                </a:solidFill>
                <a:effectLst/>
                <a:latin typeface="Century Gothic" panose="020B0502020202020204" pitchFamily="34" charset="0"/>
              </a:rPr>
              <a:t>Online vs In-Store Shopping: Which is Better?</a:t>
            </a:r>
            <a:r>
              <a:rPr lang="en-GB" sz="1800" b="1">
                <a:solidFill>
                  <a:srgbClr val="595959"/>
                </a:solidFill>
                <a:effectLst/>
                <a:latin typeface="Century Gothic" panose="020B0502020202020204" pitchFamily="34" charset="0"/>
              </a:rPr>
              <a:t> Available at: </a:t>
            </a:r>
            <a:r>
              <a:rPr lang="en-GB" sz="1800" b="1">
                <a:solidFill>
                  <a:srgbClr val="595959"/>
                </a:solidFill>
                <a:effectLst/>
                <a:latin typeface="Century Gothic" panose="020B0502020202020204" pitchFamily="34" charset="0"/>
                <a:hlinkClick r:id="rId5"/>
              </a:rPr>
              <a:t>https://www.digivate.com/blog/ecommerce/online-vs-in-store-shopping/</a:t>
            </a:r>
            <a:r>
              <a:rPr lang="en-GB" sz="1800" b="1">
                <a:solidFill>
                  <a:srgbClr val="595959"/>
                </a:solidFill>
                <a:effectLst/>
                <a:latin typeface="Century Gothic" panose="020B0502020202020204" pitchFamily="34" charset="0"/>
              </a:rPr>
              <a:t> (Accessed: 5th November 2025)</a:t>
            </a:r>
            <a:endParaRPr lang="en-GB" sz="1800">
              <a:solidFill>
                <a:srgbClr val="595959"/>
              </a:solidFill>
              <a:effectLst/>
              <a:latin typeface="Century Gothic" panose="020B0502020202020204" pitchFamily="34" charset="0"/>
            </a:endParaRPr>
          </a:p>
          <a:p>
            <a:pPr marL="274320" indent="-274320" algn="l" rtl="0" eaLnBrk="1" latinLnBrk="0" hangingPunct="1">
              <a:spcBef>
                <a:spcPts val="1000"/>
              </a:spcBef>
              <a:buFont typeface="+mj-lt"/>
              <a:buAutoNum type="arabicPeriod"/>
            </a:pPr>
            <a:r>
              <a:rPr lang="en-GB" sz="1800" b="1">
                <a:solidFill>
                  <a:srgbClr val="595959"/>
                </a:solidFill>
                <a:effectLst/>
                <a:latin typeface="Century Gothic" panose="020B0502020202020204" pitchFamily="34" charset="0"/>
              </a:rPr>
              <a:t>Nicholson, R. (2022) </a:t>
            </a:r>
            <a:r>
              <a:rPr lang="en-GB" sz="1800" b="1" i="1">
                <a:solidFill>
                  <a:srgbClr val="595959"/>
                </a:solidFill>
                <a:effectLst/>
                <a:latin typeface="Century Gothic" panose="020B0502020202020204" pitchFamily="34" charset="0"/>
              </a:rPr>
              <a:t>Bursting into Flower: The Growth of Sustainable Blooms.</a:t>
            </a:r>
            <a:r>
              <a:rPr lang="en-GB" sz="1800" b="1">
                <a:solidFill>
                  <a:srgbClr val="595959"/>
                </a:solidFill>
                <a:effectLst/>
                <a:latin typeface="Century Gothic" panose="020B0502020202020204" pitchFamily="34" charset="0"/>
              </a:rPr>
              <a:t> Available at: </a:t>
            </a:r>
            <a:r>
              <a:rPr lang="en-GB" sz="1800" b="1">
                <a:solidFill>
                  <a:srgbClr val="595959"/>
                </a:solidFill>
                <a:effectLst/>
                <a:latin typeface="Century Gothic" panose="020B0502020202020204" pitchFamily="34" charset="0"/>
                <a:hlinkClick r:id="rId6"/>
              </a:rPr>
              <a:t>https://www.theguardian.com/environment/2022/may/15/bursting-into-flower-a-new-generation-of-growers-sell-blooms-straight-from-the-field</a:t>
            </a:r>
            <a:r>
              <a:rPr lang="en-GB" sz="1800" b="1">
                <a:solidFill>
                  <a:srgbClr val="595959"/>
                </a:solidFill>
                <a:effectLst/>
                <a:latin typeface="Century Gothic" panose="020B0502020202020204" pitchFamily="34" charset="0"/>
              </a:rPr>
              <a:t> (Accessed: 7th October 2025)</a:t>
            </a: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91" name="Group 1390">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92"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93"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94"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95"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96"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397"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398"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399"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400"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401"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402"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403"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404" name="Group 140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40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40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40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0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40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41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41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41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41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41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41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41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417" name="Rectangle 141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18"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419" name="Rectangle 1418">
            <a:extLst>
              <a:ext uri="{FF2B5EF4-FFF2-40B4-BE49-F238E27FC236}">
                <a16:creationId xmlns:a16="http://schemas.microsoft.com/office/drawing/2014/main" id="{0BC7D22A-3C31-4046-A4DD-443AA6A6D3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20" name="Group 1419">
            <a:extLst>
              <a:ext uri="{FF2B5EF4-FFF2-40B4-BE49-F238E27FC236}">
                <a16:creationId xmlns:a16="http://schemas.microsoft.com/office/drawing/2014/main" id="{F8D5C6AE-ED4F-4CBA-A76C-9B5FB0DB0B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164" name="Freeform 11">
              <a:extLst>
                <a:ext uri="{FF2B5EF4-FFF2-40B4-BE49-F238E27FC236}">
                  <a16:creationId xmlns:a16="http://schemas.microsoft.com/office/drawing/2014/main" id="{41ED80F9-2570-4956-B71C-46595B604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421" name="Freeform 12">
              <a:extLst>
                <a:ext uri="{FF2B5EF4-FFF2-40B4-BE49-F238E27FC236}">
                  <a16:creationId xmlns:a16="http://schemas.microsoft.com/office/drawing/2014/main" id="{7C5A4893-9CCD-46F0-98BD-3FECFB7A53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66" name="Freeform 13">
              <a:extLst>
                <a:ext uri="{FF2B5EF4-FFF2-40B4-BE49-F238E27FC236}">
                  <a16:creationId xmlns:a16="http://schemas.microsoft.com/office/drawing/2014/main" id="{B589D522-7164-489B-A975-33CA327F4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422" name="Freeform 14">
              <a:extLst>
                <a:ext uri="{FF2B5EF4-FFF2-40B4-BE49-F238E27FC236}">
                  <a16:creationId xmlns:a16="http://schemas.microsoft.com/office/drawing/2014/main" id="{B4F85399-8692-43F0-85D1-67ED7CB40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68" name="Freeform 15">
              <a:extLst>
                <a:ext uri="{FF2B5EF4-FFF2-40B4-BE49-F238E27FC236}">
                  <a16:creationId xmlns:a16="http://schemas.microsoft.com/office/drawing/2014/main" id="{B53E62C1-3FF0-40F9-ADBB-08E0BFBC5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69" name="Freeform 16">
              <a:extLst>
                <a:ext uri="{FF2B5EF4-FFF2-40B4-BE49-F238E27FC236}">
                  <a16:creationId xmlns:a16="http://schemas.microsoft.com/office/drawing/2014/main" id="{FF121ACB-BC0C-4DFA-B382-25B79E784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70" name="Freeform 17">
              <a:extLst>
                <a:ext uri="{FF2B5EF4-FFF2-40B4-BE49-F238E27FC236}">
                  <a16:creationId xmlns:a16="http://schemas.microsoft.com/office/drawing/2014/main" id="{A58394D9-3789-4BEA-A789-FEA079072B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71" name="Freeform 18">
              <a:extLst>
                <a:ext uri="{FF2B5EF4-FFF2-40B4-BE49-F238E27FC236}">
                  <a16:creationId xmlns:a16="http://schemas.microsoft.com/office/drawing/2014/main" id="{E1BAAD7A-4A6B-4557-BFDD-0F30D8E9A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72" name="Freeform 19">
              <a:extLst>
                <a:ext uri="{FF2B5EF4-FFF2-40B4-BE49-F238E27FC236}">
                  <a16:creationId xmlns:a16="http://schemas.microsoft.com/office/drawing/2014/main" id="{5B105CAF-1476-4DB5-AB48-0840BB257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73" name="Freeform 20">
              <a:extLst>
                <a:ext uri="{FF2B5EF4-FFF2-40B4-BE49-F238E27FC236}">
                  <a16:creationId xmlns:a16="http://schemas.microsoft.com/office/drawing/2014/main" id="{7D1B070A-B475-4F8E-BCA1-FDF0346E77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74" name="Freeform 21">
              <a:extLst>
                <a:ext uri="{FF2B5EF4-FFF2-40B4-BE49-F238E27FC236}">
                  <a16:creationId xmlns:a16="http://schemas.microsoft.com/office/drawing/2014/main" id="{192B1344-7B9B-4BC9-B560-D3EC9ECDD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75" name="Freeform 22">
              <a:extLst>
                <a:ext uri="{FF2B5EF4-FFF2-40B4-BE49-F238E27FC236}">
                  <a16:creationId xmlns:a16="http://schemas.microsoft.com/office/drawing/2014/main" id="{29C35314-956E-4521-9A13-980A05FCCB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660" r="4387"/>
          <a:stretch>
            <a:fillRect/>
          </a:stretch>
        </p:blipFill>
        <p:spPr bwMode="auto">
          <a:xfrm>
            <a:off x="1" y="10"/>
            <a:ext cx="6100402"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423" name="Group 1422">
            <a:extLst>
              <a:ext uri="{FF2B5EF4-FFF2-40B4-BE49-F238E27FC236}">
                <a16:creationId xmlns:a16="http://schemas.microsoft.com/office/drawing/2014/main" id="{12A59AA7-650F-4999-9CA5-3766542897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178" name="Freeform 27">
              <a:extLst>
                <a:ext uri="{FF2B5EF4-FFF2-40B4-BE49-F238E27FC236}">
                  <a16:creationId xmlns:a16="http://schemas.microsoft.com/office/drawing/2014/main" id="{D46E80DF-1070-4942-8D8C-68B2687898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79" name="Freeform 28">
              <a:extLst>
                <a:ext uri="{FF2B5EF4-FFF2-40B4-BE49-F238E27FC236}">
                  <a16:creationId xmlns:a16="http://schemas.microsoft.com/office/drawing/2014/main" id="{4EC4F99E-13A3-4C47-B6BE-5A3F5EB21C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80" name="Freeform 29">
              <a:extLst>
                <a:ext uri="{FF2B5EF4-FFF2-40B4-BE49-F238E27FC236}">
                  <a16:creationId xmlns:a16="http://schemas.microsoft.com/office/drawing/2014/main" id="{45E840C0-D999-43D6-B94B-C7CBCAC9E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81" name="Freeform 30">
              <a:extLst>
                <a:ext uri="{FF2B5EF4-FFF2-40B4-BE49-F238E27FC236}">
                  <a16:creationId xmlns:a16="http://schemas.microsoft.com/office/drawing/2014/main" id="{10685953-9653-4CA1-8B8A-96E8B6CEC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82" name="Freeform 31">
              <a:extLst>
                <a:ext uri="{FF2B5EF4-FFF2-40B4-BE49-F238E27FC236}">
                  <a16:creationId xmlns:a16="http://schemas.microsoft.com/office/drawing/2014/main" id="{09D300D0-C755-4A21-8A66-E7C43DB5BC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83" name="Freeform 32">
              <a:extLst>
                <a:ext uri="{FF2B5EF4-FFF2-40B4-BE49-F238E27FC236}">
                  <a16:creationId xmlns:a16="http://schemas.microsoft.com/office/drawing/2014/main" id="{67F70228-CC75-473D-9220-52CFBB91C7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84" name="Freeform 33">
              <a:extLst>
                <a:ext uri="{FF2B5EF4-FFF2-40B4-BE49-F238E27FC236}">
                  <a16:creationId xmlns:a16="http://schemas.microsoft.com/office/drawing/2014/main" id="{DD04006F-1DA1-4640-8CB4-F36CB441EF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85" name="Freeform 34">
              <a:extLst>
                <a:ext uri="{FF2B5EF4-FFF2-40B4-BE49-F238E27FC236}">
                  <a16:creationId xmlns:a16="http://schemas.microsoft.com/office/drawing/2014/main" id="{BB29BE4A-FA75-43BE-B406-32F311B4C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86" name="Freeform 35">
              <a:extLst>
                <a:ext uri="{FF2B5EF4-FFF2-40B4-BE49-F238E27FC236}">
                  <a16:creationId xmlns:a16="http://schemas.microsoft.com/office/drawing/2014/main" id="{EDC9D240-B519-46A8-9E00-9F11AF02E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87" name="Freeform 36">
              <a:extLst>
                <a:ext uri="{FF2B5EF4-FFF2-40B4-BE49-F238E27FC236}">
                  <a16:creationId xmlns:a16="http://schemas.microsoft.com/office/drawing/2014/main" id="{F6F6A2F8-D301-4B55-8AF7-F6B6ECC128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88" name="Freeform 37">
              <a:extLst>
                <a:ext uri="{FF2B5EF4-FFF2-40B4-BE49-F238E27FC236}">
                  <a16:creationId xmlns:a16="http://schemas.microsoft.com/office/drawing/2014/main" id="{364CB1D7-4A03-4305-86B4-9BF39D906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89" name="Freeform 38">
              <a:extLst>
                <a:ext uri="{FF2B5EF4-FFF2-40B4-BE49-F238E27FC236}">
                  <a16:creationId xmlns:a16="http://schemas.microsoft.com/office/drawing/2014/main" id="{F6AB9314-140A-41AE-BC1C-1EE29670F7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8324602" y="935646"/>
            <a:ext cx="3181597" cy="3841735"/>
          </a:xfrm>
        </p:spPr>
        <p:txBody>
          <a:bodyPr vert="horz" lIns="91440" tIns="45720" rIns="91440" bIns="45720" rtlCol="0" anchor="b">
            <a:normAutofit/>
          </a:bodyPr>
          <a:lstStyle/>
          <a:p>
            <a:r>
              <a:rPr lang="en-US" sz="4100"/>
              <a:t>				</a:t>
            </a:r>
            <a:r>
              <a:rPr lang="en-US" sz="4100" b="1"/>
              <a:t>Questions</a:t>
            </a:r>
            <a:r>
              <a:rPr lang="en-US" sz="4100"/>
              <a:t> </a:t>
            </a:r>
          </a:p>
        </p:txBody>
      </p:sp>
      <p:sp>
        <p:nvSpPr>
          <p:cNvPr id="1424" name="Rectangle 1423">
            <a:extLst>
              <a:ext uri="{FF2B5EF4-FFF2-40B4-BE49-F238E27FC236}">
                <a16:creationId xmlns:a16="http://schemas.microsoft.com/office/drawing/2014/main" id="{51268182-6E4D-42DF-81E8-EF1F829BC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25" name="Freeform 33">
            <a:extLst>
              <a:ext uri="{FF2B5EF4-FFF2-40B4-BE49-F238E27FC236}">
                <a16:creationId xmlns:a16="http://schemas.microsoft.com/office/drawing/2014/main" id="{6292912F-F5FC-4001-9EA1-927D886F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894</Words>
  <Application>Microsoft Office PowerPoint</Application>
  <PresentationFormat>Widescreen</PresentationFormat>
  <Paragraphs>78</Paragraphs>
  <Slides>11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PROBLEM SOLVING DECISION MAKE  LCLM4004  AURIO MUNDA  2439206  LECTURER: ANITA NAN Assignment 1: Presentation</vt:lpstr>
      <vt:lpstr>OVERVIEW</vt:lpstr>
      <vt:lpstr>          Introduction</vt:lpstr>
      <vt:lpstr>Company background</vt:lpstr>
      <vt:lpstr>Problem: nature and scope</vt:lpstr>
      <vt:lpstr>PESTLE ANALYSIS: Green Haven Florists </vt:lpstr>
      <vt:lpstr>PESTLE ANALYSIS: Green Haven Florists </vt:lpstr>
      <vt:lpstr>Cause and effect analysis: Fishbone diagram </vt:lpstr>
      <vt:lpstr>                            Conclusion</vt:lpstr>
      <vt:lpstr>                          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Aurio Munda</cp:lastModifiedBy>
  <cp:revision>94</cp:revision>
  <dcterms:created xsi:type="dcterms:W3CDTF">2024-10-08T15:58:04Z</dcterms:created>
  <dcterms:modified xsi:type="dcterms:W3CDTF">2025-11-08T17:16:17Z</dcterms:modified>
</cp:coreProperties>
</file>