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396" r:id="rId2"/>
    <p:sldId id="263" r:id="rId3"/>
    <p:sldId id="262" r:id="rId4"/>
    <p:sldId id="264" r:id="rId5"/>
    <p:sldId id="301" r:id="rId6"/>
    <p:sldId id="397" r:id="rId7"/>
    <p:sldId id="371" r:id="rId8"/>
    <p:sldId id="395" r:id="rId9"/>
    <p:sldId id="304" r:id="rId10"/>
    <p:sldId id="306" r:id="rId11"/>
    <p:sldId id="307" r:id="rId12"/>
    <p:sldId id="309" r:id="rId13"/>
    <p:sldId id="400" r:id="rId14"/>
    <p:sldId id="404" r:id="rId15"/>
    <p:sldId id="399" r:id="rId16"/>
    <p:sldId id="402" r:id="rId17"/>
    <p:sldId id="398" r:id="rId18"/>
    <p:sldId id="401" r:id="rId19"/>
    <p:sldId id="267" r:id="rId20"/>
    <p:sldId id="290" r:id="rId21"/>
    <p:sldId id="266" r:id="rId22"/>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88" autoAdjust="0"/>
    <p:restoredTop sz="94576" autoAdjust="0"/>
  </p:normalViewPr>
  <p:slideViewPr>
    <p:cSldViewPr>
      <p:cViewPr varScale="1">
        <p:scale>
          <a:sx n="114" d="100"/>
          <a:sy n="114" d="100"/>
        </p:scale>
        <p:origin x="1608"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73BF1E1E-3F47-47AC-AA8B-8B60BB7CCC8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266B7C3C-EDDA-49BD-921A-81E222D550EC}"/>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B6123A53-B8DF-4035-BC57-9FDC090BCC0C}"/>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7AD5527-4E1B-40C5-8BB1-7501FBED4F0F}"/>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2C3D7AE-BF0B-40D5-8992-02C2B7B56E81}"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9D1197BC-9014-45AC-A7BA-3054158FD086}"/>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E56FB5B3-FB9F-4F07-BF8C-769386918A4D}"/>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8DDD2AA4-DB13-4F27-AE74-0676349017C5}"/>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40EB3B66-4572-40F3-AAED-FF834BD75CB7}"/>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0311383-FE83-4547-BCDA-3567726A023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8FA6CD1-66CA-4834-A0B3-47550EC8653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16519242-0D11-48B6-8DEE-27E4A0A987B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DEF0D4-BF26-4C18-B72A-0786172A18CB}"/>
              </a:ext>
            </a:extLst>
          </p:cNvPr>
          <p:cNvSpPr>
            <a:spLocks noGrp="1"/>
          </p:cNvSpPr>
          <p:nvPr>
            <p:ph type="dt" sz="half" idx="10"/>
          </p:nvPr>
        </p:nvSpPr>
        <p:spPr>
          <a:xfrm>
            <a:off x="395288" y="6524625"/>
            <a:ext cx="971550" cy="219075"/>
          </a:xfrm>
        </p:spPr>
        <p:txBody>
          <a:bodyPr/>
          <a:lstStyle>
            <a:lvl1pPr>
              <a:defRPr/>
            </a:lvl1pPr>
          </a:lstStyle>
          <a:p>
            <a:pPr>
              <a:defRPr/>
            </a:pPr>
            <a:fld id="{BC0921AC-C342-4D4C-A144-C44CCA007D54}" type="datetime1">
              <a:rPr lang="en-GB" altLang="en-US"/>
              <a:pPr>
                <a:defRPr/>
              </a:pPr>
              <a:t>05/07/2024</a:t>
            </a:fld>
            <a:endParaRPr lang="en-GB" altLang="en-US" dirty="0"/>
          </a:p>
        </p:txBody>
      </p:sp>
      <p:sp>
        <p:nvSpPr>
          <p:cNvPr id="5" name="Footer Placeholder 4">
            <a:extLst>
              <a:ext uri="{FF2B5EF4-FFF2-40B4-BE49-F238E27FC236}">
                <a16:creationId xmlns:a16="http://schemas.microsoft.com/office/drawing/2014/main" id="{ECEEC6B9-BEE4-4211-B2AC-89025677716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AA8DA11-BB31-4B6E-80BF-C52F704CF201}"/>
              </a:ext>
            </a:extLst>
          </p:cNvPr>
          <p:cNvSpPr>
            <a:spLocks noGrp="1"/>
          </p:cNvSpPr>
          <p:nvPr>
            <p:ph type="sldNum" sz="quarter" idx="12"/>
          </p:nvPr>
        </p:nvSpPr>
        <p:spPr/>
        <p:txBody>
          <a:bodyPr/>
          <a:lstStyle>
            <a:lvl1pPr>
              <a:defRPr/>
            </a:lvl1pPr>
          </a:lstStyle>
          <a:p>
            <a:pPr>
              <a:defRPr/>
            </a:pPr>
            <a:fld id="{81F1B1AF-4765-4621-99CE-DA150808AF22}" type="slidenum">
              <a:rPr lang="en-GB" altLang="en-US"/>
              <a:pPr>
                <a:defRPr/>
              </a:pPr>
              <a:t>‹#›</a:t>
            </a:fld>
            <a:endParaRPr lang="en-GB" altLang="en-US"/>
          </a:p>
        </p:txBody>
      </p:sp>
    </p:spTree>
    <p:extLst>
      <p:ext uri="{BB962C8B-B14F-4D97-AF65-F5344CB8AC3E}">
        <p14:creationId xmlns:p14="http://schemas.microsoft.com/office/powerpoint/2010/main" val="1835644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984A5-3091-4274-BDE6-411D9DA10AC7}"/>
              </a:ext>
            </a:extLst>
          </p:cNvPr>
          <p:cNvSpPr>
            <a:spLocks noGrp="1"/>
          </p:cNvSpPr>
          <p:nvPr>
            <p:ph type="dt" sz="half" idx="10"/>
          </p:nvPr>
        </p:nvSpPr>
        <p:spPr/>
        <p:txBody>
          <a:bodyPr/>
          <a:lstStyle>
            <a:lvl1pPr>
              <a:defRPr/>
            </a:lvl1pPr>
          </a:lstStyle>
          <a:p>
            <a:pPr>
              <a:defRPr/>
            </a:pPr>
            <a:fld id="{685C73B9-252A-4295-B5F5-F9EBE70D4844}" type="datetime1">
              <a:rPr lang="en-GB" altLang="en-US"/>
              <a:pPr>
                <a:defRPr/>
              </a:pPr>
              <a:t>05/07/2024</a:t>
            </a:fld>
            <a:endParaRPr lang="en-GB" altLang="en-US" dirty="0"/>
          </a:p>
        </p:txBody>
      </p:sp>
      <p:sp>
        <p:nvSpPr>
          <p:cNvPr id="5" name="Footer Placeholder 4">
            <a:extLst>
              <a:ext uri="{FF2B5EF4-FFF2-40B4-BE49-F238E27FC236}">
                <a16:creationId xmlns:a16="http://schemas.microsoft.com/office/drawing/2014/main" id="{34B29E66-ADD9-4D34-BC3E-C1E25158293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DC9098B-F4AC-409C-B9A4-6A061B253F2D}"/>
              </a:ext>
            </a:extLst>
          </p:cNvPr>
          <p:cNvSpPr>
            <a:spLocks noGrp="1"/>
          </p:cNvSpPr>
          <p:nvPr>
            <p:ph type="sldNum" sz="quarter" idx="12"/>
          </p:nvPr>
        </p:nvSpPr>
        <p:spPr/>
        <p:txBody>
          <a:bodyPr/>
          <a:lstStyle>
            <a:lvl1pPr>
              <a:defRPr/>
            </a:lvl1pPr>
          </a:lstStyle>
          <a:p>
            <a:pPr>
              <a:defRPr/>
            </a:pPr>
            <a:fld id="{173A1FC8-8386-482B-AED0-74C24C2711CB}" type="slidenum">
              <a:rPr lang="en-GB" altLang="en-US"/>
              <a:pPr>
                <a:defRPr/>
              </a:pPr>
              <a:t>‹#›</a:t>
            </a:fld>
            <a:endParaRPr lang="en-GB" altLang="en-US"/>
          </a:p>
        </p:txBody>
      </p:sp>
    </p:spTree>
    <p:extLst>
      <p:ext uri="{BB962C8B-B14F-4D97-AF65-F5344CB8AC3E}">
        <p14:creationId xmlns:p14="http://schemas.microsoft.com/office/powerpoint/2010/main" val="4289213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258CB13-5E9B-4B6F-9560-2C87E777F901}"/>
              </a:ext>
            </a:extLst>
          </p:cNvPr>
          <p:cNvSpPr>
            <a:spLocks noGrp="1"/>
          </p:cNvSpPr>
          <p:nvPr>
            <p:ph type="dt" sz="half" idx="10"/>
          </p:nvPr>
        </p:nvSpPr>
        <p:spPr/>
        <p:txBody>
          <a:bodyPr/>
          <a:lstStyle>
            <a:lvl1pPr>
              <a:defRPr/>
            </a:lvl1pPr>
          </a:lstStyle>
          <a:p>
            <a:pPr>
              <a:defRPr/>
            </a:pPr>
            <a:fld id="{C798A757-ADBF-4896-8F91-1A29184BB07C}" type="datetime1">
              <a:rPr lang="en-GB" altLang="en-US"/>
              <a:pPr>
                <a:defRPr/>
              </a:pPr>
              <a:t>05/07/2024</a:t>
            </a:fld>
            <a:endParaRPr lang="en-GB" altLang="en-US" dirty="0"/>
          </a:p>
        </p:txBody>
      </p:sp>
      <p:sp>
        <p:nvSpPr>
          <p:cNvPr id="5" name="Slide Number Placeholder 5">
            <a:extLst>
              <a:ext uri="{FF2B5EF4-FFF2-40B4-BE49-F238E27FC236}">
                <a16:creationId xmlns:a16="http://schemas.microsoft.com/office/drawing/2014/main" id="{07ED13AB-23FD-4CC2-858F-C72DC4961ACB}"/>
              </a:ext>
            </a:extLst>
          </p:cNvPr>
          <p:cNvSpPr>
            <a:spLocks noGrp="1"/>
          </p:cNvSpPr>
          <p:nvPr>
            <p:ph type="sldNum" sz="quarter" idx="11"/>
          </p:nvPr>
        </p:nvSpPr>
        <p:spPr/>
        <p:txBody>
          <a:bodyPr/>
          <a:lstStyle>
            <a:lvl1pPr>
              <a:defRPr/>
            </a:lvl1pPr>
          </a:lstStyle>
          <a:p>
            <a:pPr>
              <a:defRPr/>
            </a:pPr>
            <a:fld id="{DC61F19D-4845-40A2-AB83-F721E05B2169}" type="slidenum">
              <a:rPr lang="en-GB" altLang="en-US"/>
              <a:pPr>
                <a:defRPr/>
              </a:pPr>
              <a:t>‹#›</a:t>
            </a:fld>
            <a:endParaRPr lang="en-GB" altLang="en-US"/>
          </a:p>
        </p:txBody>
      </p:sp>
    </p:spTree>
    <p:extLst>
      <p:ext uri="{BB962C8B-B14F-4D97-AF65-F5344CB8AC3E}">
        <p14:creationId xmlns:p14="http://schemas.microsoft.com/office/powerpoint/2010/main" val="3564120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90695DB-E95D-4FB2-A5E1-F2597FA11E04}"/>
              </a:ext>
            </a:extLst>
          </p:cNvPr>
          <p:cNvSpPr>
            <a:spLocks noGrp="1"/>
          </p:cNvSpPr>
          <p:nvPr>
            <p:ph type="dt" sz="half" idx="10"/>
          </p:nvPr>
        </p:nvSpPr>
        <p:spPr/>
        <p:txBody>
          <a:bodyPr/>
          <a:lstStyle>
            <a:lvl1pPr>
              <a:defRPr/>
            </a:lvl1pPr>
          </a:lstStyle>
          <a:p>
            <a:pPr>
              <a:defRPr/>
            </a:pPr>
            <a:fld id="{72868F7D-8208-4FAA-A0EB-E9C77CA98F62}" type="datetime1">
              <a:rPr lang="en-GB" altLang="en-US"/>
              <a:pPr>
                <a:defRPr/>
              </a:pPr>
              <a:t>05/07/2024</a:t>
            </a:fld>
            <a:endParaRPr lang="en-GB" altLang="en-US" dirty="0"/>
          </a:p>
        </p:txBody>
      </p:sp>
      <p:sp>
        <p:nvSpPr>
          <p:cNvPr id="6" name="Slide Number Placeholder 5">
            <a:extLst>
              <a:ext uri="{FF2B5EF4-FFF2-40B4-BE49-F238E27FC236}">
                <a16:creationId xmlns:a16="http://schemas.microsoft.com/office/drawing/2014/main" id="{4B1AF792-F566-4B5E-986A-C98463B9B63C}"/>
              </a:ext>
            </a:extLst>
          </p:cNvPr>
          <p:cNvSpPr>
            <a:spLocks noGrp="1"/>
          </p:cNvSpPr>
          <p:nvPr>
            <p:ph type="sldNum" sz="quarter" idx="11"/>
          </p:nvPr>
        </p:nvSpPr>
        <p:spPr/>
        <p:txBody>
          <a:bodyPr/>
          <a:lstStyle>
            <a:lvl1pPr>
              <a:defRPr/>
            </a:lvl1pPr>
          </a:lstStyle>
          <a:p>
            <a:pPr>
              <a:defRPr/>
            </a:pPr>
            <a:fld id="{E42FA2F3-6F9D-4C6F-A275-000B4CE08C73}" type="slidenum">
              <a:rPr lang="en-GB" altLang="en-US"/>
              <a:pPr>
                <a:defRPr/>
              </a:pPr>
              <a:t>‹#›</a:t>
            </a:fld>
            <a:endParaRPr lang="en-GB" altLang="en-US"/>
          </a:p>
        </p:txBody>
      </p:sp>
    </p:spTree>
    <p:extLst>
      <p:ext uri="{BB962C8B-B14F-4D97-AF65-F5344CB8AC3E}">
        <p14:creationId xmlns:p14="http://schemas.microsoft.com/office/powerpoint/2010/main" val="2080453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B10AD41-B52C-4047-9A7A-6F9604399905}"/>
              </a:ext>
            </a:extLst>
          </p:cNvPr>
          <p:cNvSpPr>
            <a:spLocks noGrp="1"/>
          </p:cNvSpPr>
          <p:nvPr>
            <p:ph type="dt" sz="half" idx="10"/>
          </p:nvPr>
        </p:nvSpPr>
        <p:spPr/>
        <p:txBody>
          <a:bodyPr/>
          <a:lstStyle>
            <a:lvl1pPr>
              <a:defRPr/>
            </a:lvl1pPr>
          </a:lstStyle>
          <a:p>
            <a:pPr>
              <a:defRPr/>
            </a:pPr>
            <a:fld id="{547D32E5-0163-41F9-9C07-48C5FCC574A1}" type="datetime1">
              <a:rPr lang="en-GB" altLang="en-US"/>
              <a:pPr>
                <a:defRPr/>
              </a:pPr>
              <a:t>05/07/2024</a:t>
            </a:fld>
            <a:endParaRPr lang="en-GB" altLang="en-US" dirty="0"/>
          </a:p>
        </p:txBody>
      </p:sp>
      <p:sp>
        <p:nvSpPr>
          <p:cNvPr id="8" name="Slide Number Placeholder 5">
            <a:extLst>
              <a:ext uri="{FF2B5EF4-FFF2-40B4-BE49-F238E27FC236}">
                <a16:creationId xmlns:a16="http://schemas.microsoft.com/office/drawing/2014/main" id="{3FE03709-E3AE-4EA6-A9F6-83967793A560}"/>
              </a:ext>
            </a:extLst>
          </p:cNvPr>
          <p:cNvSpPr>
            <a:spLocks noGrp="1"/>
          </p:cNvSpPr>
          <p:nvPr>
            <p:ph type="sldNum" sz="quarter" idx="11"/>
          </p:nvPr>
        </p:nvSpPr>
        <p:spPr/>
        <p:txBody>
          <a:bodyPr/>
          <a:lstStyle>
            <a:lvl1pPr>
              <a:defRPr/>
            </a:lvl1pPr>
          </a:lstStyle>
          <a:p>
            <a:pPr>
              <a:defRPr/>
            </a:pPr>
            <a:fld id="{765A9218-DDA5-4CD9-B342-D0ADD03A3A8D}" type="slidenum">
              <a:rPr lang="en-GB" altLang="en-US"/>
              <a:pPr>
                <a:defRPr/>
              </a:pPr>
              <a:t>‹#›</a:t>
            </a:fld>
            <a:endParaRPr lang="en-GB" altLang="en-US"/>
          </a:p>
        </p:txBody>
      </p:sp>
    </p:spTree>
    <p:extLst>
      <p:ext uri="{BB962C8B-B14F-4D97-AF65-F5344CB8AC3E}">
        <p14:creationId xmlns:p14="http://schemas.microsoft.com/office/powerpoint/2010/main" val="1283274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568D4E2-1616-4887-9C3A-4BC99763F540}"/>
              </a:ext>
            </a:extLst>
          </p:cNvPr>
          <p:cNvSpPr>
            <a:spLocks noGrp="1"/>
          </p:cNvSpPr>
          <p:nvPr>
            <p:ph type="dt" sz="half" idx="10"/>
          </p:nvPr>
        </p:nvSpPr>
        <p:spPr/>
        <p:txBody>
          <a:bodyPr/>
          <a:lstStyle>
            <a:lvl1pPr>
              <a:defRPr/>
            </a:lvl1pPr>
          </a:lstStyle>
          <a:p>
            <a:pPr>
              <a:defRPr/>
            </a:pPr>
            <a:fld id="{823DA581-8B56-4933-8438-85CBF3C5D90E}" type="datetime1">
              <a:rPr lang="en-GB" altLang="en-US"/>
              <a:pPr>
                <a:defRPr/>
              </a:pPr>
              <a:t>05/07/2024</a:t>
            </a:fld>
            <a:endParaRPr lang="en-GB" altLang="en-US" dirty="0"/>
          </a:p>
        </p:txBody>
      </p:sp>
      <p:sp>
        <p:nvSpPr>
          <p:cNvPr id="4" name="Slide Number Placeholder 5">
            <a:extLst>
              <a:ext uri="{FF2B5EF4-FFF2-40B4-BE49-F238E27FC236}">
                <a16:creationId xmlns:a16="http://schemas.microsoft.com/office/drawing/2014/main" id="{178D6228-45D0-4E5D-B465-6A450FE2A991}"/>
              </a:ext>
            </a:extLst>
          </p:cNvPr>
          <p:cNvSpPr>
            <a:spLocks noGrp="1"/>
          </p:cNvSpPr>
          <p:nvPr>
            <p:ph type="sldNum" sz="quarter" idx="11"/>
          </p:nvPr>
        </p:nvSpPr>
        <p:spPr/>
        <p:txBody>
          <a:bodyPr/>
          <a:lstStyle>
            <a:lvl1pPr>
              <a:defRPr/>
            </a:lvl1pPr>
          </a:lstStyle>
          <a:p>
            <a:pPr>
              <a:defRPr/>
            </a:pPr>
            <a:fld id="{B08919CE-C701-4FCB-B99E-1670F5321C72}" type="slidenum">
              <a:rPr lang="en-GB" altLang="en-US"/>
              <a:pPr>
                <a:defRPr/>
              </a:pPr>
              <a:t>‹#›</a:t>
            </a:fld>
            <a:endParaRPr lang="en-GB" altLang="en-US"/>
          </a:p>
        </p:txBody>
      </p:sp>
    </p:spTree>
    <p:extLst>
      <p:ext uri="{BB962C8B-B14F-4D97-AF65-F5344CB8AC3E}">
        <p14:creationId xmlns:p14="http://schemas.microsoft.com/office/powerpoint/2010/main" val="2485586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25BC7D7-494B-447E-A216-C01817834D68}"/>
              </a:ext>
            </a:extLst>
          </p:cNvPr>
          <p:cNvSpPr>
            <a:spLocks noGrp="1"/>
          </p:cNvSpPr>
          <p:nvPr>
            <p:ph type="dt" sz="half" idx="10"/>
          </p:nvPr>
        </p:nvSpPr>
        <p:spPr/>
        <p:txBody>
          <a:bodyPr/>
          <a:lstStyle>
            <a:lvl1pPr>
              <a:defRPr/>
            </a:lvl1pPr>
          </a:lstStyle>
          <a:p>
            <a:pPr>
              <a:defRPr/>
            </a:pPr>
            <a:fld id="{7552E831-075F-4A16-AE90-313369E37155}" type="datetime1">
              <a:rPr lang="en-GB" altLang="en-US"/>
              <a:pPr>
                <a:defRPr/>
              </a:pPr>
              <a:t>05/07/2024</a:t>
            </a:fld>
            <a:endParaRPr lang="en-GB" altLang="en-US" dirty="0"/>
          </a:p>
        </p:txBody>
      </p:sp>
      <p:sp>
        <p:nvSpPr>
          <p:cNvPr id="3" name="Slide Number Placeholder 5">
            <a:extLst>
              <a:ext uri="{FF2B5EF4-FFF2-40B4-BE49-F238E27FC236}">
                <a16:creationId xmlns:a16="http://schemas.microsoft.com/office/drawing/2014/main" id="{39DAA1C9-5A6E-4E62-BEE0-AEA878CD61A9}"/>
              </a:ext>
            </a:extLst>
          </p:cNvPr>
          <p:cNvSpPr>
            <a:spLocks noGrp="1"/>
          </p:cNvSpPr>
          <p:nvPr>
            <p:ph type="sldNum" sz="quarter" idx="11"/>
          </p:nvPr>
        </p:nvSpPr>
        <p:spPr/>
        <p:txBody>
          <a:bodyPr/>
          <a:lstStyle>
            <a:lvl1pPr>
              <a:defRPr/>
            </a:lvl1pPr>
          </a:lstStyle>
          <a:p>
            <a:pPr>
              <a:defRPr/>
            </a:pPr>
            <a:fld id="{200FC502-85CB-45FB-98FB-DAE28AACA5EE}" type="slidenum">
              <a:rPr lang="en-GB" altLang="en-US"/>
              <a:pPr>
                <a:defRPr/>
              </a:pPr>
              <a:t>‹#›</a:t>
            </a:fld>
            <a:endParaRPr lang="en-GB" altLang="en-US"/>
          </a:p>
        </p:txBody>
      </p:sp>
    </p:spTree>
    <p:extLst>
      <p:ext uri="{BB962C8B-B14F-4D97-AF65-F5344CB8AC3E}">
        <p14:creationId xmlns:p14="http://schemas.microsoft.com/office/powerpoint/2010/main" val="3185009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B65BD3B-5217-4020-BBA5-C8ECFFF23C6A}"/>
              </a:ext>
            </a:extLst>
          </p:cNvPr>
          <p:cNvSpPr>
            <a:spLocks noGrp="1"/>
          </p:cNvSpPr>
          <p:nvPr>
            <p:ph type="dt" sz="half" idx="10"/>
          </p:nvPr>
        </p:nvSpPr>
        <p:spPr/>
        <p:txBody>
          <a:bodyPr/>
          <a:lstStyle>
            <a:lvl1pPr>
              <a:defRPr/>
            </a:lvl1pPr>
          </a:lstStyle>
          <a:p>
            <a:pPr>
              <a:defRPr/>
            </a:pPr>
            <a:fld id="{D8F1F244-C544-4BFA-BE37-E6921E1FAB74}" type="datetime1">
              <a:rPr lang="en-GB" altLang="en-US"/>
              <a:pPr>
                <a:defRPr/>
              </a:pPr>
              <a:t>05/07/2024</a:t>
            </a:fld>
            <a:endParaRPr lang="en-GB" altLang="en-US" dirty="0"/>
          </a:p>
        </p:txBody>
      </p:sp>
      <p:sp>
        <p:nvSpPr>
          <p:cNvPr id="6" name="Slide Number Placeholder 5">
            <a:extLst>
              <a:ext uri="{FF2B5EF4-FFF2-40B4-BE49-F238E27FC236}">
                <a16:creationId xmlns:a16="http://schemas.microsoft.com/office/drawing/2014/main" id="{E1F2B8C1-9987-4BFB-9506-6DBEEE52BE78}"/>
              </a:ext>
            </a:extLst>
          </p:cNvPr>
          <p:cNvSpPr>
            <a:spLocks noGrp="1"/>
          </p:cNvSpPr>
          <p:nvPr>
            <p:ph type="sldNum" sz="quarter" idx="11"/>
          </p:nvPr>
        </p:nvSpPr>
        <p:spPr/>
        <p:txBody>
          <a:bodyPr/>
          <a:lstStyle>
            <a:lvl1pPr>
              <a:defRPr/>
            </a:lvl1pPr>
          </a:lstStyle>
          <a:p>
            <a:pPr>
              <a:defRPr/>
            </a:pPr>
            <a:fld id="{EFB428F5-F416-4502-B746-8A6A0257BE88}" type="slidenum">
              <a:rPr lang="en-GB" altLang="en-US"/>
              <a:pPr>
                <a:defRPr/>
              </a:pPr>
              <a:t>‹#›</a:t>
            </a:fld>
            <a:endParaRPr lang="en-GB" altLang="en-US"/>
          </a:p>
        </p:txBody>
      </p:sp>
    </p:spTree>
    <p:extLst>
      <p:ext uri="{BB962C8B-B14F-4D97-AF65-F5344CB8AC3E}">
        <p14:creationId xmlns:p14="http://schemas.microsoft.com/office/powerpoint/2010/main" val="354113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0DF61AF-F3A1-46C5-98B6-E288F2FD37BD}"/>
              </a:ext>
            </a:extLst>
          </p:cNvPr>
          <p:cNvSpPr>
            <a:spLocks noGrp="1"/>
          </p:cNvSpPr>
          <p:nvPr>
            <p:ph type="dt" sz="half" idx="10"/>
          </p:nvPr>
        </p:nvSpPr>
        <p:spPr/>
        <p:txBody>
          <a:bodyPr/>
          <a:lstStyle>
            <a:lvl1pPr>
              <a:defRPr/>
            </a:lvl1pPr>
          </a:lstStyle>
          <a:p>
            <a:pPr>
              <a:defRPr/>
            </a:pPr>
            <a:fld id="{5902FFD5-88DB-4923-8180-06E61D744B29}" type="datetime1">
              <a:rPr lang="en-GB" altLang="en-US"/>
              <a:pPr>
                <a:defRPr/>
              </a:pPr>
              <a:t>05/07/2024</a:t>
            </a:fld>
            <a:endParaRPr lang="en-GB" altLang="en-US" dirty="0"/>
          </a:p>
        </p:txBody>
      </p:sp>
      <p:sp>
        <p:nvSpPr>
          <p:cNvPr id="6" name="Slide Number Placeholder 5">
            <a:extLst>
              <a:ext uri="{FF2B5EF4-FFF2-40B4-BE49-F238E27FC236}">
                <a16:creationId xmlns:a16="http://schemas.microsoft.com/office/drawing/2014/main" id="{92384E30-3302-4C3A-B60D-8BD00E619664}"/>
              </a:ext>
            </a:extLst>
          </p:cNvPr>
          <p:cNvSpPr>
            <a:spLocks noGrp="1"/>
          </p:cNvSpPr>
          <p:nvPr>
            <p:ph type="sldNum" sz="quarter" idx="11"/>
          </p:nvPr>
        </p:nvSpPr>
        <p:spPr/>
        <p:txBody>
          <a:bodyPr/>
          <a:lstStyle>
            <a:lvl1pPr>
              <a:defRPr/>
            </a:lvl1pPr>
          </a:lstStyle>
          <a:p>
            <a:pPr>
              <a:defRPr/>
            </a:pPr>
            <a:fld id="{FAC71FE3-E10A-43FC-9BB4-381683E7EF19}" type="slidenum">
              <a:rPr lang="en-GB" altLang="en-US"/>
              <a:pPr>
                <a:defRPr/>
              </a:pPr>
              <a:t>‹#›</a:t>
            </a:fld>
            <a:endParaRPr lang="en-GB" altLang="en-US"/>
          </a:p>
        </p:txBody>
      </p:sp>
    </p:spTree>
    <p:extLst>
      <p:ext uri="{BB962C8B-B14F-4D97-AF65-F5344CB8AC3E}">
        <p14:creationId xmlns:p14="http://schemas.microsoft.com/office/powerpoint/2010/main" val="712444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852FC9-EB17-4FF6-AFDF-94EE69A39331}"/>
              </a:ext>
            </a:extLst>
          </p:cNvPr>
          <p:cNvSpPr>
            <a:spLocks noGrp="1"/>
          </p:cNvSpPr>
          <p:nvPr>
            <p:ph type="dt" sz="half" idx="10"/>
          </p:nvPr>
        </p:nvSpPr>
        <p:spPr/>
        <p:txBody>
          <a:bodyPr/>
          <a:lstStyle>
            <a:lvl1pPr>
              <a:defRPr/>
            </a:lvl1pPr>
          </a:lstStyle>
          <a:p>
            <a:pPr>
              <a:defRPr/>
            </a:pPr>
            <a:fld id="{32C36943-EEAA-4051-9262-B3FEFE761158}" type="datetime1">
              <a:rPr lang="en-GB" altLang="en-US"/>
              <a:pPr>
                <a:defRPr/>
              </a:pPr>
              <a:t>05/07/2024</a:t>
            </a:fld>
            <a:endParaRPr lang="en-GB" altLang="en-US" dirty="0"/>
          </a:p>
        </p:txBody>
      </p:sp>
      <p:sp>
        <p:nvSpPr>
          <p:cNvPr id="5" name="Slide Number Placeholder 5">
            <a:extLst>
              <a:ext uri="{FF2B5EF4-FFF2-40B4-BE49-F238E27FC236}">
                <a16:creationId xmlns:a16="http://schemas.microsoft.com/office/drawing/2014/main" id="{983DF036-F9DA-4E72-8048-DAFD7C7DB1B9}"/>
              </a:ext>
            </a:extLst>
          </p:cNvPr>
          <p:cNvSpPr>
            <a:spLocks noGrp="1"/>
          </p:cNvSpPr>
          <p:nvPr>
            <p:ph type="sldNum" sz="quarter" idx="11"/>
          </p:nvPr>
        </p:nvSpPr>
        <p:spPr/>
        <p:txBody>
          <a:bodyPr/>
          <a:lstStyle>
            <a:lvl1pPr>
              <a:defRPr/>
            </a:lvl1pPr>
          </a:lstStyle>
          <a:p>
            <a:pPr>
              <a:defRPr/>
            </a:pPr>
            <a:fld id="{59CF1B87-02C7-48AE-90FF-E2B6FAE95B35}" type="slidenum">
              <a:rPr lang="en-GB" altLang="en-US"/>
              <a:pPr>
                <a:defRPr/>
              </a:pPr>
              <a:t>‹#›</a:t>
            </a:fld>
            <a:endParaRPr lang="en-GB" altLang="en-US"/>
          </a:p>
        </p:txBody>
      </p:sp>
    </p:spTree>
    <p:extLst>
      <p:ext uri="{BB962C8B-B14F-4D97-AF65-F5344CB8AC3E}">
        <p14:creationId xmlns:p14="http://schemas.microsoft.com/office/powerpoint/2010/main" val="1368567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E297AF-21A8-4656-890F-9E6C02D2E571}"/>
              </a:ext>
            </a:extLst>
          </p:cNvPr>
          <p:cNvSpPr>
            <a:spLocks noGrp="1"/>
          </p:cNvSpPr>
          <p:nvPr>
            <p:ph type="dt" sz="half" idx="10"/>
          </p:nvPr>
        </p:nvSpPr>
        <p:spPr/>
        <p:txBody>
          <a:bodyPr/>
          <a:lstStyle>
            <a:lvl1pPr>
              <a:defRPr/>
            </a:lvl1pPr>
          </a:lstStyle>
          <a:p>
            <a:pPr>
              <a:defRPr/>
            </a:pPr>
            <a:fld id="{82C0884B-4ED2-4EC1-B798-7F0F5B15BD9D}" type="datetime1">
              <a:rPr lang="en-GB" altLang="en-US"/>
              <a:pPr>
                <a:defRPr/>
              </a:pPr>
              <a:t>05/07/2024</a:t>
            </a:fld>
            <a:endParaRPr lang="en-GB" altLang="en-US" dirty="0"/>
          </a:p>
        </p:txBody>
      </p:sp>
      <p:sp>
        <p:nvSpPr>
          <p:cNvPr id="5" name="Slide Number Placeholder 5">
            <a:extLst>
              <a:ext uri="{FF2B5EF4-FFF2-40B4-BE49-F238E27FC236}">
                <a16:creationId xmlns:a16="http://schemas.microsoft.com/office/drawing/2014/main" id="{618836FD-79E6-434B-A134-46DEAF3CA189}"/>
              </a:ext>
            </a:extLst>
          </p:cNvPr>
          <p:cNvSpPr>
            <a:spLocks noGrp="1"/>
          </p:cNvSpPr>
          <p:nvPr>
            <p:ph type="sldNum" sz="quarter" idx="11"/>
          </p:nvPr>
        </p:nvSpPr>
        <p:spPr/>
        <p:txBody>
          <a:bodyPr/>
          <a:lstStyle>
            <a:lvl1pPr>
              <a:defRPr/>
            </a:lvl1pPr>
          </a:lstStyle>
          <a:p>
            <a:pPr>
              <a:defRPr/>
            </a:pPr>
            <a:fld id="{D7A243F2-D098-46CC-AF56-85183E81F7AE}" type="slidenum">
              <a:rPr lang="en-GB" altLang="en-US"/>
              <a:pPr>
                <a:defRPr/>
              </a:pPr>
              <a:t>‹#›</a:t>
            </a:fld>
            <a:endParaRPr lang="en-GB" altLang="en-US"/>
          </a:p>
        </p:txBody>
      </p:sp>
    </p:spTree>
    <p:extLst>
      <p:ext uri="{BB962C8B-B14F-4D97-AF65-F5344CB8AC3E}">
        <p14:creationId xmlns:p14="http://schemas.microsoft.com/office/powerpoint/2010/main" val="757793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BE515C4-37E6-4E20-AEA0-7749B5A1C30C}"/>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9A5E682-DDF0-4062-B5FE-9F044E09486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5249298-7CDA-45C3-9E6E-5137CDDAFE6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84F7C161-AC12-4DBD-8148-0164E3758759}" type="datetime1">
              <a:rPr lang="en-GB" altLang="en-US"/>
              <a:pPr>
                <a:defRPr/>
              </a:pPr>
              <a:t>05/07/2024</a:t>
            </a:fld>
            <a:endParaRPr lang="en-GB" altLang="en-US" dirty="0"/>
          </a:p>
        </p:txBody>
      </p:sp>
      <p:sp>
        <p:nvSpPr>
          <p:cNvPr id="6" name="Slide Number Placeholder 5">
            <a:extLst>
              <a:ext uri="{FF2B5EF4-FFF2-40B4-BE49-F238E27FC236}">
                <a16:creationId xmlns:a16="http://schemas.microsoft.com/office/drawing/2014/main" id="{AE113488-76E4-4C8B-9080-B0B3FBC599E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132B1398-B1C4-4B2C-994B-99EABBF3B27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34" r:id="rId1"/>
    <p:sldLayoutId id="2147483935"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casp-uk.ne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prisma-statement.org/scoping"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prisma-statement.org/scoping"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4">
            <a:extLst>
              <a:ext uri="{FF2B5EF4-FFF2-40B4-BE49-F238E27FC236}">
                <a16:creationId xmlns:a16="http://schemas.microsoft.com/office/drawing/2014/main" id="{9E1C7957-58CF-625C-A195-85ABA9D0D906}"/>
              </a:ext>
            </a:extLst>
          </p:cNvPr>
          <p:cNvSpPr>
            <a:spLocks noGrp="1"/>
          </p:cNvSpPr>
          <p:nvPr>
            <p:ph type="subTitle" idx="1"/>
          </p:nvPr>
        </p:nvSpPr>
        <p:spPr>
          <a:xfrm>
            <a:off x="507839" y="1412776"/>
            <a:ext cx="8128322" cy="4679950"/>
          </a:xfrm>
        </p:spPr>
        <p:txBody>
          <a:bodyPr/>
          <a:lstStyle/>
          <a:p>
            <a:pPr eaLnBrk="1" hangingPunct="1"/>
            <a:r>
              <a:rPr lang="en-GB" altLang="en-US" sz="4000" b="1" dirty="0">
                <a:solidFill>
                  <a:schemeClr val="bg1"/>
                </a:solidFill>
              </a:rPr>
              <a:t>Introduction to Independent Research Skills (BMHP5019_LON)</a:t>
            </a:r>
          </a:p>
          <a:p>
            <a:pPr eaLnBrk="1" hangingPunct="1"/>
            <a:endParaRPr lang="en-GB" altLang="en-US" sz="3600" b="1" dirty="0">
              <a:solidFill>
                <a:schemeClr val="bg1"/>
              </a:solidFill>
            </a:endParaRPr>
          </a:p>
          <a:p>
            <a:pPr eaLnBrk="1" hangingPunct="1"/>
            <a:r>
              <a:rPr lang="en-GB" altLang="en-US" sz="3600" b="1" dirty="0">
                <a:solidFill>
                  <a:schemeClr val="bg1"/>
                </a:solidFill>
              </a:rPr>
              <a:t> </a:t>
            </a:r>
            <a:endParaRPr lang="en-GB" altLang="en-US" b="1" dirty="0">
              <a:solidFill>
                <a:schemeClr val="bg1"/>
              </a:solidFill>
            </a:endParaRPr>
          </a:p>
          <a:p>
            <a:pPr eaLnBrk="1" hangingPunct="1"/>
            <a:r>
              <a:rPr lang="en-GB" altLang="en-US" b="1" dirty="0">
                <a:solidFill>
                  <a:schemeClr val="bg1"/>
                </a:solidFill>
              </a:rPr>
              <a:t>Week 5: Selecting Studies for a </a:t>
            </a:r>
            <a:r>
              <a:rPr lang="en-GB" altLang="en-US" b="1">
                <a:solidFill>
                  <a:schemeClr val="bg1"/>
                </a:solidFill>
              </a:rPr>
              <a:t>Review </a:t>
            </a:r>
          </a:p>
          <a:p>
            <a:pPr eaLnBrk="1" hangingPunct="1"/>
            <a:r>
              <a:rPr lang="en-GB" altLang="en-US" b="1">
                <a:solidFill>
                  <a:schemeClr val="bg1"/>
                </a:solidFill>
              </a:rPr>
              <a:t>&amp; </a:t>
            </a:r>
            <a:r>
              <a:rPr lang="en-GB" altLang="en-US" b="1" dirty="0">
                <a:solidFill>
                  <a:schemeClr val="bg1"/>
                </a:solidFill>
              </a:rPr>
              <a:t>Critical Appraisal </a:t>
            </a:r>
            <a:endParaRPr lang="en-GB" altLang="en-US" sz="2800" b="1" dirty="0">
              <a:solidFill>
                <a:schemeClr val="bg1"/>
              </a:solidFill>
            </a:endParaRPr>
          </a:p>
          <a:p>
            <a:pPr eaLnBrk="1" hangingPunct="1"/>
            <a:endParaRPr lang="en-GB" altLang="en-US" sz="2800" b="1" dirty="0">
              <a:solidFill>
                <a:schemeClr val="bg1"/>
              </a:solidFill>
            </a:endParaRPr>
          </a:p>
          <a:p>
            <a:endParaRPr lang="en-GB" altLang="en-US" sz="1800" b="1" dirty="0">
              <a:solidFill>
                <a:schemeClr val="bg1"/>
              </a:solidFill>
            </a:endParaRPr>
          </a:p>
          <a:p>
            <a:pPr eaLnBrk="1" hangingPunct="1"/>
            <a:endParaRPr lang="en-GB" altLang="en-US" b="1" dirty="0">
              <a:solidFill>
                <a:schemeClr val="bg1"/>
              </a:solidFill>
            </a:endParaRPr>
          </a:p>
          <a:p>
            <a:pPr eaLnBrk="1" hangingPunct="1"/>
            <a:r>
              <a:rPr lang="en-GB" altLang="en-US" b="1" dirty="0">
                <a:solidFill>
                  <a:schemeClr val="bg1"/>
                </a:solidFill>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C198C973-4F20-4B90-8A47-6E3F3BC93377}"/>
              </a:ext>
            </a:extLst>
          </p:cNvPr>
          <p:cNvSpPr>
            <a:spLocks noGrp="1"/>
          </p:cNvSpPr>
          <p:nvPr>
            <p:ph type="title"/>
          </p:nvPr>
        </p:nvSpPr>
        <p:spPr>
          <a:xfrm>
            <a:off x="1475656" y="332656"/>
            <a:ext cx="6192688" cy="936104"/>
          </a:xfrm>
        </p:spPr>
        <p:txBody>
          <a:bodyPr/>
          <a:lstStyle/>
          <a:p>
            <a:r>
              <a:rPr lang="en-GB" altLang="en-US" sz="4000" dirty="0">
                <a:cs typeface="Arial" panose="020B0604020202020204" pitchFamily="34" charset="0"/>
              </a:rPr>
              <a:t>Lesson Objectives</a:t>
            </a:r>
          </a:p>
        </p:txBody>
      </p:sp>
      <p:sp>
        <p:nvSpPr>
          <p:cNvPr id="7171" name="Content Placeholder 2">
            <a:extLst>
              <a:ext uri="{FF2B5EF4-FFF2-40B4-BE49-F238E27FC236}">
                <a16:creationId xmlns:a16="http://schemas.microsoft.com/office/drawing/2014/main" id="{620EF349-0E7F-46A8-B505-BE0AB7438167}"/>
              </a:ext>
            </a:extLst>
          </p:cNvPr>
          <p:cNvSpPr>
            <a:spLocks noGrp="1"/>
          </p:cNvSpPr>
          <p:nvPr>
            <p:ph idx="1"/>
          </p:nvPr>
        </p:nvSpPr>
        <p:spPr>
          <a:xfrm>
            <a:off x="755576" y="1772817"/>
            <a:ext cx="7416824" cy="3600400"/>
          </a:xfrm>
        </p:spPr>
        <p:txBody>
          <a:bodyPr/>
          <a:lstStyle/>
          <a:p>
            <a:pPr>
              <a:defRPr/>
            </a:pPr>
            <a:r>
              <a:rPr lang="en-US" altLang="en-US" sz="2800" dirty="0"/>
              <a:t>Selecting articles for a scoping review</a:t>
            </a:r>
          </a:p>
          <a:p>
            <a:pPr>
              <a:defRPr/>
            </a:pPr>
            <a:r>
              <a:rPr lang="en-US" altLang="en-US" sz="2800" dirty="0"/>
              <a:t>Process of finding articles for a review and deciding which ones to include </a:t>
            </a:r>
          </a:p>
          <a:p>
            <a:pPr>
              <a:defRPr/>
            </a:pPr>
            <a:r>
              <a:rPr lang="en-US" altLang="en-US" sz="2800" dirty="0"/>
              <a:t>Critical appraisal tools for a scoping review</a:t>
            </a:r>
          </a:p>
          <a:p>
            <a:pPr>
              <a:defRPr/>
            </a:pPr>
            <a:r>
              <a:rPr lang="en-GB" altLang="en-US" sz="2800" dirty="0"/>
              <a:t>PRISMA for Scoping Reviews (PRISMA-</a:t>
            </a:r>
            <a:r>
              <a:rPr lang="en-GB" altLang="en-US" sz="2800" dirty="0" err="1"/>
              <a:t>ScR</a:t>
            </a:r>
            <a:r>
              <a:rPr lang="en-GB" altLang="en-US" sz="2800" dirty="0"/>
              <a:t>)</a:t>
            </a:r>
            <a:endParaRPr lang="en-US" altLang="en-US" sz="2800" dirty="0"/>
          </a:p>
          <a:p>
            <a:pPr>
              <a:defRPr/>
            </a:pPr>
            <a:endParaRPr lang="en-US" altLang="en-US" sz="2800" dirty="0"/>
          </a:p>
          <a:p>
            <a:pPr marL="0" indent="0">
              <a:buFont typeface="Arial" panose="020B0604020202020204" pitchFamily="34" charset="0"/>
              <a:buNone/>
              <a:defRPr/>
            </a:pPr>
            <a:endParaRPr lang="en-US" altLang="en-US" sz="2800" dirty="0"/>
          </a:p>
          <a:p>
            <a:pPr marL="0" indent="0">
              <a:buFont typeface="Arial" panose="020B0604020202020204" pitchFamily="34" charset="0"/>
              <a:buNone/>
              <a:defRPr/>
            </a:pPr>
            <a:endParaRPr lang="en-US" altLang="en-US" sz="2800" dirty="0"/>
          </a:p>
          <a:p>
            <a:pPr marL="0" indent="0">
              <a:buFont typeface="Arial" panose="020B0604020202020204" pitchFamily="34" charset="0"/>
              <a:buNone/>
              <a:defRPr/>
            </a:pPr>
            <a:endParaRPr lang="en-US" altLang="en-US" sz="2800" dirty="0"/>
          </a:p>
          <a:p>
            <a:pPr marL="0" indent="0">
              <a:buFont typeface="Arial" panose="020B0604020202020204" pitchFamily="34" charset="0"/>
              <a:buNone/>
              <a:defRPr/>
            </a:pPr>
            <a:endParaRPr lang="en-GB" altLang="en-US"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5E41B39-6021-33ED-0BCD-07815083DCBA}"/>
              </a:ext>
            </a:extLst>
          </p:cNvPr>
          <p:cNvSpPr>
            <a:spLocks noGrp="1"/>
          </p:cNvSpPr>
          <p:nvPr>
            <p:ph type="title"/>
          </p:nvPr>
        </p:nvSpPr>
        <p:spPr>
          <a:xfrm>
            <a:off x="457200" y="568325"/>
            <a:ext cx="8229600" cy="1060450"/>
          </a:xfrm>
        </p:spPr>
        <p:txBody>
          <a:bodyPr/>
          <a:lstStyle/>
          <a:p>
            <a:r>
              <a:rPr lang="en-GB" altLang="en-US" dirty="0"/>
              <a:t>Module Aim </a:t>
            </a:r>
            <a:br>
              <a:rPr lang="en-GB" altLang="en-US" dirty="0"/>
            </a:br>
            <a:endParaRPr lang="en-GB" altLang="en-US" dirty="0"/>
          </a:p>
        </p:txBody>
      </p:sp>
      <p:sp>
        <p:nvSpPr>
          <p:cNvPr id="3" name="Content Placeholder 2">
            <a:extLst>
              <a:ext uri="{FF2B5EF4-FFF2-40B4-BE49-F238E27FC236}">
                <a16:creationId xmlns:a16="http://schemas.microsoft.com/office/drawing/2014/main" id="{B7BD7030-C035-9D84-8CF4-80C04B3768F2}"/>
              </a:ext>
            </a:extLst>
          </p:cNvPr>
          <p:cNvSpPr>
            <a:spLocks noGrp="1"/>
          </p:cNvSpPr>
          <p:nvPr>
            <p:ph idx="1"/>
          </p:nvPr>
        </p:nvSpPr>
        <p:spPr>
          <a:xfrm>
            <a:off x="457200" y="1268413"/>
            <a:ext cx="8229600" cy="4248150"/>
          </a:xfrm>
        </p:spPr>
        <p:txBody>
          <a:bodyPr/>
          <a:lstStyle/>
          <a:p>
            <a:pPr marL="0" indent="0">
              <a:buFont typeface="Arial" panose="020B0604020202020204" pitchFamily="34" charset="0"/>
              <a:buNone/>
              <a:defRPr/>
            </a:pPr>
            <a:r>
              <a:rPr lang="en-GB" dirty="0"/>
              <a:t> </a:t>
            </a:r>
          </a:p>
          <a:p>
            <a:pPr marL="0" indent="0">
              <a:buNone/>
              <a:defRPr/>
            </a:pPr>
            <a:r>
              <a:rPr lang="en-GB" dirty="0"/>
              <a:t>To develop skills of independent enquiry, research and analysis by undertaking a sustained research project in order to investigate a topic related to the health, care or digital professions.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4D313DC-AAC4-3894-4B9B-63E68B7F9209}"/>
              </a:ext>
            </a:extLst>
          </p:cNvPr>
          <p:cNvSpPr>
            <a:spLocks noGrp="1"/>
          </p:cNvSpPr>
          <p:nvPr>
            <p:ph type="title"/>
          </p:nvPr>
        </p:nvSpPr>
        <p:spPr>
          <a:xfrm>
            <a:off x="457200" y="274638"/>
            <a:ext cx="8229600" cy="1641475"/>
          </a:xfrm>
        </p:spPr>
        <p:txBody>
          <a:bodyPr/>
          <a:lstStyle/>
          <a:p>
            <a:r>
              <a:rPr lang="en-GB" altLang="en-US" dirty="0"/>
              <a:t>Module Learning Outcomes </a:t>
            </a:r>
            <a:br>
              <a:rPr lang="en-GB" altLang="en-US" dirty="0"/>
            </a:br>
            <a:endParaRPr lang="en-GB" altLang="en-US" dirty="0"/>
          </a:p>
        </p:txBody>
      </p:sp>
      <p:sp>
        <p:nvSpPr>
          <p:cNvPr id="3" name="Content Placeholder 2">
            <a:extLst>
              <a:ext uri="{FF2B5EF4-FFF2-40B4-BE49-F238E27FC236}">
                <a16:creationId xmlns:a16="http://schemas.microsoft.com/office/drawing/2014/main" id="{A7F88B71-3D9B-9689-6883-255C7E9B4638}"/>
              </a:ext>
            </a:extLst>
          </p:cNvPr>
          <p:cNvSpPr>
            <a:spLocks noGrp="1"/>
          </p:cNvSpPr>
          <p:nvPr>
            <p:ph idx="1"/>
          </p:nvPr>
        </p:nvSpPr>
        <p:spPr>
          <a:xfrm>
            <a:off x="628650" y="1601788"/>
            <a:ext cx="7886700" cy="3654425"/>
          </a:xfrm>
        </p:spPr>
        <p:txBody>
          <a:bodyPr>
            <a:noAutofit/>
          </a:bodyPr>
          <a:lstStyle/>
          <a:p>
            <a:pPr marL="0" indent="0">
              <a:buFont typeface="Arial" panose="020B0604020202020204" pitchFamily="34" charset="0"/>
              <a:buNone/>
              <a:defRPr/>
            </a:pPr>
            <a:r>
              <a:rPr lang="en-GB" sz="2400" dirty="0"/>
              <a:t>Upon the successful completion of this module, the student should be able to demonstrate the ability to: </a:t>
            </a:r>
          </a:p>
          <a:p>
            <a:pPr marL="0" indent="0">
              <a:buFont typeface="Arial" panose="020B0604020202020204" pitchFamily="34" charset="0"/>
              <a:buNone/>
              <a:defRPr/>
            </a:pPr>
            <a:r>
              <a:rPr lang="en-GB" sz="2400" dirty="0"/>
              <a:t> </a:t>
            </a:r>
          </a:p>
          <a:p>
            <a:pPr marL="457200" indent="-457200">
              <a:buFont typeface="+mj-lt"/>
              <a:buAutoNum type="arabicParenR"/>
              <a:defRPr/>
            </a:pPr>
            <a:r>
              <a:rPr lang="en-GB" sz="2400" dirty="0"/>
              <a:t>Use academic research and examination of literature to independently examine an area of study related to the health, care or digital professions</a:t>
            </a:r>
          </a:p>
          <a:p>
            <a:pPr marL="457200" indent="-457200">
              <a:buFont typeface="+mj-lt"/>
              <a:buAutoNum type="arabicParenR"/>
              <a:defRPr/>
            </a:pPr>
            <a:endParaRPr lang="en-GB" sz="2400" dirty="0"/>
          </a:p>
          <a:p>
            <a:pPr marL="457200" indent="-457200">
              <a:buFont typeface="+mj-lt"/>
              <a:buAutoNum type="arabicParenR"/>
              <a:defRPr/>
            </a:pPr>
            <a:r>
              <a:rPr lang="en-GB" sz="2400" dirty="0"/>
              <a:t>Evaluate, justify and present research outcomes.</a:t>
            </a:r>
          </a:p>
          <a:p>
            <a:pPr>
              <a:defRPr/>
            </a:pP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239B5DB-7A63-4988-AFF3-D19D7A3A244A}"/>
              </a:ext>
            </a:extLst>
          </p:cNvPr>
          <p:cNvSpPr>
            <a:spLocks noGrp="1"/>
          </p:cNvSpPr>
          <p:nvPr>
            <p:ph type="title"/>
          </p:nvPr>
        </p:nvSpPr>
        <p:spPr>
          <a:xfrm>
            <a:off x="107727" y="404664"/>
            <a:ext cx="8928546" cy="989013"/>
          </a:xfrm>
        </p:spPr>
        <p:txBody>
          <a:bodyPr/>
          <a:lstStyle/>
          <a:p>
            <a:r>
              <a:rPr lang="en-GB" altLang="en-US" dirty="0"/>
              <a:t>Main steps for writing a review of the literature</a:t>
            </a:r>
          </a:p>
        </p:txBody>
      </p:sp>
      <p:sp>
        <p:nvSpPr>
          <p:cNvPr id="4" name="Date Placeholder 3">
            <a:extLst>
              <a:ext uri="{FF2B5EF4-FFF2-40B4-BE49-F238E27FC236}">
                <a16:creationId xmlns:a16="http://schemas.microsoft.com/office/drawing/2014/main" id="{13EAAECC-F1F2-43E4-A78F-A50D39CEE137}"/>
              </a:ext>
            </a:extLst>
          </p:cNvPr>
          <p:cNvSpPr>
            <a:spLocks noGrp="1"/>
          </p:cNvSpPr>
          <p:nvPr>
            <p:ph type="dt" sz="quarter" idx="10"/>
          </p:nvPr>
        </p:nvSpPr>
        <p:spPr/>
        <p:txBody>
          <a:bodyPr/>
          <a:lstStyle/>
          <a:p>
            <a:pPr>
              <a:defRPr/>
            </a:pPr>
            <a:fld id="{467B5F81-D495-4453-BFA1-566598656B1C}" type="datetime1">
              <a:rPr lang="en-GB" altLang="en-US" smtClean="0"/>
              <a:pPr>
                <a:defRPr/>
              </a:pPr>
              <a:t>05/07/2024</a:t>
            </a:fld>
            <a:endParaRPr lang="en-GB" altLang="en-US" dirty="0"/>
          </a:p>
        </p:txBody>
      </p:sp>
      <p:sp>
        <p:nvSpPr>
          <p:cNvPr id="21509" name="Slide Number Placeholder 4">
            <a:extLst>
              <a:ext uri="{FF2B5EF4-FFF2-40B4-BE49-F238E27FC236}">
                <a16:creationId xmlns:a16="http://schemas.microsoft.com/office/drawing/2014/main" id="{CC6BE60D-8353-42FF-8AE7-435C0CE769D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CFC5E18-138A-4E73-A0C3-3D45862B722E}" type="slidenum">
              <a:rPr lang="en-GB" altLang="en-US" smtClean="0">
                <a:solidFill>
                  <a:srgbClr val="898989"/>
                </a:solidFill>
                <a:latin typeface="Myriad Pro"/>
              </a:rPr>
              <a:pPr/>
              <a:t>5</a:t>
            </a:fld>
            <a:endParaRPr lang="en-GB" altLang="en-US">
              <a:solidFill>
                <a:srgbClr val="898989"/>
              </a:solidFill>
              <a:latin typeface="Myriad Pro"/>
            </a:endParaRPr>
          </a:p>
        </p:txBody>
      </p:sp>
      <p:pic>
        <p:nvPicPr>
          <p:cNvPr id="21510" name="Picture 5">
            <a:extLst>
              <a:ext uri="{FF2B5EF4-FFF2-40B4-BE49-F238E27FC236}">
                <a16:creationId xmlns:a16="http://schemas.microsoft.com/office/drawing/2014/main" id="{5FDC60C0-E05F-404D-BDD5-8F8298AD27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2141537"/>
            <a:ext cx="8642350" cy="441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5EC60-2D97-F912-A0E5-4439A0713C8E}"/>
              </a:ext>
            </a:extLst>
          </p:cNvPr>
          <p:cNvSpPr>
            <a:spLocks noGrp="1"/>
          </p:cNvSpPr>
          <p:nvPr>
            <p:ph type="title"/>
          </p:nvPr>
        </p:nvSpPr>
        <p:spPr/>
        <p:txBody>
          <a:bodyPr/>
          <a:lstStyle/>
          <a:p>
            <a:r>
              <a:rPr lang="en-GB" dirty="0"/>
              <a:t>Question: How to select the literature for a review?</a:t>
            </a:r>
          </a:p>
        </p:txBody>
      </p:sp>
      <p:sp>
        <p:nvSpPr>
          <p:cNvPr id="3" name="Content Placeholder 2">
            <a:extLst>
              <a:ext uri="{FF2B5EF4-FFF2-40B4-BE49-F238E27FC236}">
                <a16:creationId xmlns:a16="http://schemas.microsoft.com/office/drawing/2014/main" id="{846A8C7E-361F-03CC-0D57-279FB0CDDDEB}"/>
              </a:ext>
            </a:extLst>
          </p:cNvPr>
          <p:cNvSpPr>
            <a:spLocks noGrp="1"/>
          </p:cNvSpPr>
          <p:nvPr>
            <p:ph idx="1"/>
          </p:nvPr>
        </p:nvSpPr>
        <p:spPr>
          <a:xfrm>
            <a:off x="457200" y="1844824"/>
            <a:ext cx="8229600" cy="3312369"/>
          </a:xfrm>
        </p:spPr>
        <p:txBody>
          <a:bodyPr/>
          <a:lstStyle/>
          <a:p>
            <a:r>
              <a:rPr lang="en-GB" dirty="0"/>
              <a:t>Throughout the process of searching for studies for inclusion in a review of the literature, the researcher should consider the eligibility of the studies to be selected.</a:t>
            </a:r>
          </a:p>
          <a:p>
            <a:endParaRPr lang="en-GB" dirty="0"/>
          </a:p>
          <a:p>
            <a:r>
              <a:rPr lang="en-GB" dirty="0"/>
              <a:t>How can the researcher decide this? </a:t>
            </a:r>
          </a:p>
        </p:txBody>
      </p:sp>
      <p:sp>
        <p:nvSpPr>
          <p:cNvPr id="4" name="Date Placeholder 3">
            <a:extLst>
              <a:ext uri="{FF2B5EF4-FFF2-40B4-BE49-F238E27FC236}">
                <a16:creationId xmlns:a16="http://schemas.microsoft.com/office/drawing/2014/main" id="{0A2ED98C-EEC7-97E1-04C5-CEDB2E59394F}"/>
              </a:ext>
            </a:extLst>
          </p:cNvPr>
          <p:cNvSpPr>
            <a:spLocks noGrp="1"/>
          </p:cNvSpPr>
          <p:nvPr>
            <p:ph type="dt" sz="half" idx="10"/>
          </p:nvPr>
        </p:nvSpPr>
        <p:spPr/>
        <p:txBody>
          <a:bodyPr/>
          <a:lstStyle/>
          <a:p>
            <a:pPr>
              <a:defRPr/>
            </a:pPr>
            <a:fld id="{685C73B9-252A-4295-B5F5-F9EBE70D4844}" type="datetime1">
              <a:rPr lang="en-GB" altLang="en-US" smtClean="0"/>
              <a:pPr>
                <a:defRPr/>
              </a:pPr>
              <a:t>05/07/2024</a:t>
            </a:fld>
            <a:endParaRPr lang="en-GB" altLang="en-US" dirty="0"/>
          </a:p>
        </p:txBody>
      </p:sp>
      <p:sp>
        <p:nvSpPr>
          <p:cNvPr id="5" name="Slide Number Placeholder 4">
            <a:extLst>
              <a:ext uri="{FF2B5EF4-FFF2-40B4-BE49-F238E27FC236}">
                <a16:creationId xmlns:a16="http://schemas.microsoft.com/office/drawing/2014/main" id="{169725B7-9B61-68E5-6CB9-E2461FDA3386}"/>
              </a:ext>
            </a:extLst>
          </p:cNvPr>
          <p:cNvSpPr>
            <a:spLocks noGrp="1"/>
          </p:cNvSpPr>
          <p:nvPr>
            <p:ph type="sldNum" sz="quarter" idx="12"/>
          </p:nvPr>
        </p:nvSpPr>
        <p:spPr/>
        <p:txBody>
          <a:bodyPr/>
          <a:lstStyle/>
          <a:p>
            <a:pPr>
              <a:defRPr/>
            </a:pPr>
            <a:fld id="{173A1FC8-8386-482B-AED0-74C24C2711CB}" type="slidenum">
              <a:rPr lang="en-GB" altLang="en-US" smtClean="0"/>
              <a:pPr>
                <a:defRPr/>
              </a:pPr>
              <a:t>6</a:t>
            </a:fld>
            <a:endParaRPr lang="en-GB" altLang="en-US"/>
          </a:p>
        </p:txBody>
      </p:sp>
    </p:spTree>
    <p:extLst>
      <p:ext uri="{BB962C8B-B14F-4D97-AF65-F5344CB8AC3E}">
        <p14:creationId xmlns:p14="http://schemas.microsoft.com/office/powerpoint/2010/main" val="4167543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81BDC45B-140F-4493-853A-AD2F73113698}"/>
              </a:ext>
            </a:extLst>
          </p:cNvPr>
          <p:cNvSpPr>
            <a:spLocks noGrp="1"/>
          </p:cNvSpPr>
          <p:nvPr>
            <p:ph type="title"/>
          </p:nvPr>
        </p:nvSpPr>
        <p:spPr>
          <a:xfrm>
            <a:off x="107950" y="113506"/>
            <a:ext cx="8578850" cy="1008063"/>
          </a:xfrm>
        </p:spPr>
        <p:txBody>
          <a:bodyPr/>
          <a:lstStyle/>
          <a:p>
            <a:r>
              <a:rPr lang="en-GB" altLang="en-US" sz="4000" dirty="0"/>
              <a:t>Step 1: Selecting a Topic</a:t>
            </a:r>
          </a:p>
        </p:txBody>
      </p:sp>
      <p:sp>
        <p:nvSpPr>
          <p:cNvPr id="14339" name="Content Placeholder 2">
            <a:extLst>
              <a:ext uri="{FF2B5EF4-FFF2-40B4-BE49-F238E27FC236}">
                <a16:creationId xmlns:a16="http://schemas.microsoft.com/office/drawing/2014/main" id="{02927E96-9BAF-4284-8436-EEB055196956}"/>
              </a:ext>
            </a:extLst>
          </p:cNvPr>
          <p:cNvSpPr>
            <a:spLocks noGrp="1"/>
          </p:cNvSpPr>
          <p:nvPr>
            <p:ph idx="1"/>
          </p:nvPr>
        </p:nvSpPr>
        <p:spPr>
          <a:xfrm>
            <a:off x="656829" y="1412776"/>
            <a:ext cx="7632848" cy="4103786"/>
          </a:xfrm>
        </p:spPr>
        <p:txBody>
          <a:bodyPr/>
          <a:lstStyle/>
          <a:p>
            <a:r>
              <a:rPr lang="en-US" altLang="en-US" sz="2800" dirty="0"/>
              <a:t>The first stage of the research process is to identify a research topic for investigation.</a:t>
            </a:r>
          </a:p>
          <a:p>
            <a:r>
              <a:rPr lang="en-US" altLang="en-US" sz="2800" dirty="0"/>
              <a:t>This can be a difficult task, but it is important to the success of the subsequent research project.</a:t>
            </a:r>
          </a:p>
          <a:p>
            <a:r>
              <a:rPr lang="en-US" altLang="en-US" sz="2800" dirty="0"/>
              <a:t>Researchers identify a topic for research in health and social care that should be investigated for future improvement. </a:t>
            </a:r>
            <a:endParaRPr lang="en-GB" altLang="en-US" sz="2800" dirty="0"/>
          </a:p>
        </p:txBody>
      </p:sp>
      <p:sp>
        <p:nvSpPr>
          <p:cNvPr id="4" name="Date Placeholder 3">
            <a:extLst>
              <a:ext uri="{FF2B5EF4-FFF2-40B4-BE49-F238E27FC236}">
                <a16:creationId xmlns:a16="http://schemas.microsoft.com/office/drawing/2014/main" id="{59A12ED8-24C9-44ED-AC69-2C02883BAE53}"/>
              </a:ext>
            </a:extLst>
          </p:cNvPr>
          <p:cNvSpPr>
            <a:spLocks noGrp="1"/>
          </p:cNvSpPr>
          <p:nvPr>
            <p:ph type="dt" sz="quarter" idx="10"/>
          </p:nvPr>
        </p:nvSpPr>
        <p:spPr/>
        <p:txBody>
          <a:bodyPr/>
          <a:lstStyle/>
          <a:p>
            <a:pPr>
              <a:defRPr/>
            </a:pPr>
            <a:fld id="{467B5F81-D495-4453-BFA1-566598656B1C}" type="datetime1">
              <a:rPr lang="en-GB" altLang="en-US" smtClean="0"/>
              <a:pPr>
                <a:defRPr/>
              </a:pPr>
              <a:t>05/07/2024</a:t>
            </a:fld>
            <a:endParaRPr lang="en-GB" altLang="en-US" dirty="0"/>
          </a:p>
        </p:txBody>
      </p:sp>
      <p:sp>
        <p:nvSpPr>
          <p:cNvPr id="14341" name="Slide Number Placeholder 4">
            <a:extLst>
              <a:ext uri="{FF2B5EF4-FFF2-40B4-BE49-F238E27FC236}">
                <a16:creationId xmlns:a16="http://schemas.microsoft.com/office/drawing/2014/main" id="{08AA3230-D357-4F72-83C4-9FD6C033B13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9D3FA4-E535-45E5-90E6-2148B3066CC0}" type="slidenum">
              <a:rPr lang="en-GB" altLang="en-US" smtClean="0">
                <a:solidFill>
                  <a:srgbClr val="898989"/>
                </a:solidFill>
                <a:latin typeface="Myriad Pro"/>
              </a:rPr>
              <a:pPr/>
              <a:t>7</a:t>
            </a:fld>
            <a:endParaRPr lang="en-GB" altLang="en-US">
              <a:solidFill>
                <a:srgbClr val="898989"/>
              </a:solidFill>
              <a:latin typeface="Myriad Pr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E0624C6-00F3-4D2A-8F4F-D554EA143E9E}"/>
              </a:ext>
            </a:extLst>
          </p:cNvPr>
          <p:cNvSpPr>
            <a:spLocks noGrp="1"/>
          </p:cNvSpPr>
          <p:nvPr>
            <p:ph type="title"/>
          </p:nvPr>
        </p:nvSpPr>
        <p:spPr>
          <a:xfrm>
            <a:off x="282575" y="80068"/>
            <a:ext cx="8578850" cy="1008063"/>
          </a:xfrm>
        </p:spPr>
        <p:txBody>
          <a:bodyPr/>
          <a:lstStyle/>
          <a:p>
            <a:r>
              <a:rPr lang="en-GB" altLang="en-US" sz="4000" dirty="0"/>
              <a:t>Step 2: Literature Search (1 of 2)  </a:t>
            </a:r>
          </a:p>
        </p:txBody>
      </p:sp>
      <p:sp>
        <p:nvSpPr>
          <p:cNvPr id="15363" name="Content Placeholder 2">
            <a:extLst>
              <a:ext uri="{FF2B5EF4-FFF2-40B4-BE49-F238E27FC236}">
                <a16:creationId xmlns:a16="http://schemas.microsoft.com/office/drawing/2014/main" id="{AC0387EA-45C6-477E-952B-A23344F74F8F}"/>
              </a:ext>
            </a:extLst>
          </p:cNvPr>
          <p:cNvSpPr>
            <a:spLocks noGrp="1"/>
          </p:cNvSpPr>
          <p:nvPr>
            <p:ph idx="1"/>
          </p:nvPr>
        </p:nvSpPr>
        <p:spPr>
          <a:xfrm>
            <a:off x="683568" y="1098542"/>
            <a:ext cx="7776864" cy="4319687"/>
          </a:xfrm>
        </p:spPr>
        <p:txBody>
          <a:bodyPr/>
          <a:lstStyle/>
          <a:p>
            <a:r>
              <a:rPr lang="en-US" altLang="en-US" sz="2400" dirty="0"/>
              <a:t>Choose the </a:t>
            </a:r>
            <a:r>
              <a:rPr lang="en-US" altLang="en-US" sz="2400" b="1" dirty="0">
                <a:solidFill>
                  <a:schemeClr val="bg2">
                    <a:lumMod val="50000"/>
                  </a:schemeClr>
                </a:solidFill>
              </a:rPr>
              <a:t>databases</a:t>
            </a:r>
            <a:r>
              <a:rPr lang="en-US" altLang="en-US" sz="2400" dirty="0">
                <a:solidFill>
                  <a:schemeClr val="accent6">
                    <a:lumMod val="75000"/>
                  </a:schemeClr>
                </a:solidFill>
              </a:rPr>
              <a:t> </a:t>
            </a:r>
            <a:r>
              <a:rPr lang="en-US" altLang="en-US" sz="2400" dirty="0"/>
              <a:t>you will use for your search.</a:t>
            </a:r>
          </a:p>
          <a:p>
            <a:r>
              <a:rPr lang="en-US" altLang="en-US" sz="2400" dirty="0"/>
              <a:t>Identify the </a:t>
            </a:r>
            <a:r>
              <a:rPr lang="en-US" altLang="en-US" sz="2400" b="1" dirty="0">
                <a:solidFill>
                  <a:srgbClr val="0070C0"/>
                </a:solidFill>
              </a:rPr>
              <a:t>keywords</a:t>
            </a:r>
            <a:r>
              <a:rPr lang="en-US" altLang="en-US" sz="2400" dirty="0">
                <a:solidFill>
                  <a:schemeClr val="accent6">
                    <a:lumMod val="75000"/>
                  </a:schemeClr>
                </a:solidFill>
              </a:rPr>
              <a:t> </a:t>
            </a:r>
            <a:r>
              <a:rPr lang="en-US" altLang="en-US" sz="2400" dirty="0"/>
              <a:t>linked to your topic to narrow your search.</a:t>
            </a:r>
          </a:p>
          <a:p>
            <a:r>
              <a:rPr lang="en-US" altLang="en-US" sz="2400" dirty="0"/>
              <a:t>Have clear </a:t>
            </a:r>
            <a:r>
              <a:rPr lang="en-US" altLang="en-US" sz="2400" b="1" dirty="0">
                <a:solidFill>
                  <a:srgbClr val="00B050"/>
                </a:solidFill>
              </a:rPr>
              <a:t>inclusion</a:t>
            </a:r>
            <a:r>
              <a:rPr lang="en-US" altLang="en-US" sz="2400" dirty="0"/>
              <a:t> and </a:t>
            </a:r>
            <a:r>
              <a:rPr lang="en-US" altLang="en-US" sz="2400" b="1" dirty="0">
                <a:solidFill>
                  <a:srgbClr val="C00000"/>
                </a:solidFill>
              </a:rPr>
              <a:t>exclusion</a:t>
            </a:r>
            <a:r>
              <a:rPr lang="en-US" altLang="en-US" sz="2400" dirty="0"/>
              <a:t> criteria for your Search Strategy. </a:t>
            </a:r>
          </a:p>
          <a:p>
            <a:r>
              <a:rPr lang="en-US" altLang="en-US" sz="2400" dirty="0"/>
              <a:t>Any other characteristics of the sample of the studies you are looking for? Such as age, gender, ethnicity, geography, health issue, etc. </a:t>
            </a:r>
          </a:p>
          <a:p>
            <a:r>
              <a:rPr lang="en-US" altLang="en-US" sz="2400" dirty="0"/>
              <a:t>Boolean search allows users to combine </a:t>
            </a:r>
            <a:r>
              <a:rPr lang="en-US" altLang="en-US" sz="2400" b="1" dirty="0">
                <a:solidFill>
                  <a:srgbClr val="0070C0"/>
                </a:solidFill>
              </a:rPr>
              <a:t>keywords</a:t>
            </a:r>
            <a:r>
              <a:rPr lang="en-US" altLang="en-US" sz="2400" dirty="0"/>
              <a:t> with operators (or modifiers) such as AND, NOT and OR to further produce more relevant results. </a:t>
            </a:r>
          </a:p>
          <a:p>
            <a:endParaRPr lang="en-US" altLang="en-US" sz="2400" dirty="0"/>
          </a:p>
          <a:p>
            <a:endParaRPr lang="en-GB" altLang="en-US" sz="2400" dirty="0"/>
          </a:p>
        </p:txBody>
      </p:sp>
      <p:sp>
        <p:nvSpPr>
          <p:cNvPr id="4" name="Date Placeholder 3">
            <a:extLst>
              <a:ext uri="{FF2B5EF4-FFF2-40B4-BE49-F238E27FC236}">
                <a16:creationId xmlns:a16="http://schemas.microsoft.com/office/drawing/2014/main" id="{3D1EED51-91B5-423F-96A3-2EA03B9D27FD}"/>
              </a:ext>
            </a:extLst>
          </p:cNvPr>
          <p:cNvSpPr>
            <a:spLocks noGrp="1"/>
          </p:cNvSpPr>
          <p:nvPr>
            <p:ph type="dt" sz="quarter" idx="10"/>
          </p:nvPr>
        </p:nvSpPr>
        <p:spPr/>
        <p:txBody>
          <a:bodyPr/>
          <a:lstStyle/>
          <a:p>
            <a:pPr>
              <a:defRPr/>
            </a:pPr>
            <a:fld id="{467B5F81-D495-4453-BFA1-566598656B1C}" type="datetime1">
              <a:rPr lang="en-GB" altLang="en-US" smtClean="0"/>
              <a:pPr>
                <a:defRPr/>
              </a:pPr>
              <a:t>05/07/2024</a:t>
            </a:fld>
            <a:endParaRPr lang="en-GB" altLang="en-US" dirty="0"/>
          </a:p>
        </p:txBody>
      </p:sp>
      <p:sp>
        <p:nvSpPr>
          <p:cNvPr id="15365" name="Slide Number Placeholder 4">
            <a:extLst>
              <a:ext uri="{FF2B5EF4-FFF2-40B4-BE49-F238E27FC236}">
                <a16:creationId xmlns:a16="http://schemas.microsoft.com/office/drawing/2014/main" id="{6A5B6950-CF7C-4C67-9E80-FE5CC08ACC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3A755E-3468-4E11-B222-7560FA3F2F9D}" type="slidenum">
              <a:rPr lang="en-GB" altLang="en-US" smtClean="0">
                <a:solidFill>
                  <a:srgbClr val="898989"/>
                </a:solidFill>
                <a:latin typeface="Myriad Pro"/>
              </a:rPr>
              <a:pPr/>
              <a:t>8</a:t>
            </a:fld>
            <a:endParaRPr lang="en-GB" altLang="en-US">
              <a:solidFill>
                <a:srgbClr val="898989"/>
              </a:solidFill>
              <a:latin typeface="Myriad Pro"/>
            </a:endParaRPr>
          </a:p>
        </p:txBody>
      </p:sp>
    </p:spTree>
    <p:extLst>
      <p:ext uri="{BB962C8B-B14F-4D97-AF65-F5344CB8AC3E}">
        <p14:creationId xmlns:p14="http://schemas.microsoft.com/office/powerpoint/2010/main" val="3457513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E0624C6-00F3-4D2A-8F4F-D554EA143E9E}"/>
              </a:ext>
            </a:extLst>
          </p:cNvPr>
          <p:cNvSpPr>
            <a:spLocks noGrp="1"/>
          </p:cNvSpPr>
          <p:nvPr>
            <p:ph type="title"/>
          </p:nvPr>
        </p:nvSpPr>
        <p:spPr>
          <a:xfrm>
            <a:off x="282575" y="149523"/>
            <a:ext cx="8578850" cy="1008063"/>
          </a:xfrm>
        </p:spPr>
        <p:txBody>
          <a:bodyPr/>
          <a:lstStyle/>
          <a:p>
            <a:r>
              <a:rPr lang="en-GB" altLang="en-US" sz="4000" dirty="0"/>
              <a:t>Step 2: Literature Search (2 of 2) </a:t>
            </a:r>
          </a:p>
        </p:txBody>
      </p:sp>
      <p:sp>
        <p:nvSpPr>
          <p:cNvPr id="15363" name="Content Placeholder 2">
            <a:extLst>
              <a:ext uri="{FF2B5EF4-FFF2-40B4-BE49-F238E27FC236}">
                <a16:creationId xmlns:a16="http://schemas.microsoft.com/office/drawing/2014/main" id="{AC0387EA-45C6-477E-952B-A23344F74F8F}"/>
              </a:ext>
            </a:extLst>
          </p:cNvPr>
          <p:cNvSpPr>
            <a:spLocks noGrp="1"/>
          </p:cNvSpPr>
          <p:nvPr>
            <p:ph idx="1"/>
          </p:nvPr>
        </p:nvSpPr>
        <p:spPr>
          <a:xfrm>
            <a:off x="683568" y="1157586"/>
            <a:ext cx="8003232" cy="4319687"/>
          </a:xfrm>
        </p:spPr>
        <p:txBody>
          <a:bodyPr/>
          <a:lstStyle/>
          <a:p>
            <a:pPr marL="0" indent="0">
              <a:buNone/>
            </a:pPr>
            <a:r>
              <a:rPr lang="en-US" altLang="en-US" sz="2300" b="1" i="1" dirty="0">
                <a:solidFill>
                  <a:schemeClr val="accent6">
                    <a:lumMod val="75000"/>
                  </a:schemeClr>
                </a:solidFill>
              </a:rPr>
              <a:t>Remember:</a:t>
            </a:r>
          </a:p>
          <a:p>
            <a:r>
              <a:rPr lang="en-US" altLang="en-US" sz="2300" b="1" dirty="0"/>
              <a:t>Primary research studies </a:t>
            </a:r>
            <a:r>
              <a:rPr lang="en-US" altLang="en-US" sz="2300" dirty="0"/>
              <a:t>include a description of their methods and analysis using primary data collection methods with a population sample (e.g. interviews, focus groups, questionnaires, etc.)</a:t>
            </a:r>
          </a:p>
          <a:p>
            <a:endParaRPr lang="en-US" altLang="en-US" sz="2300" dirty="0"/>
          </a:p>
          <a:p>
            <a:r>
              <a:rPr lang="en-US" altLang="en-US" sz="2300" b="1" dirty="0"/>
              <a:t>Secondary research studies </a:t>
            </a:r>
            <a:r>
              <a:rPr lang="en-US" altLang="en-US" sz="2300" dirty="0"/>
              <a:t>include an analysis of existing published sources and data (e.g. systematic literature reviews, statistical analysis of published data, etc.) Secondary research is also called ‘desk research’, because the researcher does not conduct any fieldwork with participants. </a:t>
            </a:r>
          </a:p>
          <a:p>
            <a:endParaRPr lang="en-US" altLang="en-US" sz="2300" dirty="0"/>
          </a:p>
          <a:p>
            <a:endParaRPr lang="en-GB" altLang="en-US" sz="2300" dirty="0"/>
          </a:p>
        </p:txBody>
      </p:sp>
      <p:sp>
        <p:nvSpPr>
          <p:cNvPr id="4" name="Date Placeholder 3">
            <a:extLst>
              <a:ext uri="{FF2B5EF4-FFF2-40B4-BE49-F238E27FC236}">
                <a16:creationId xmlns:a16="http://schemas.microsoft.com/office/drawing/2014/main" id="{3D1EED51-91B5-423F-96A3-2EA03B9D27FD}"/>
              </a:ext>
            </a:extLst>
          </p:cNvPr>
          <p:cNvSpPr>
            <a:spLocks noGrp="1"/>
          </p:cNvSpPr>
          <p:nvPr>
            <p:ph type="dt" sz="quarter" idx="10"/>
          </p:nvPr>
        </p:nvSpPr>
        <p:spPr/>
        <p:txBody>
          <a:bodyPr/>
          <a:lstStyle/>
          <a:p>
            <a:pPr>
              <a:defRPr/>
            </a:pPr>
            <a:fld id="{467B5F81-D495-4453-BFA1-566598656B1C}" type="datetime1">
              <a:rPr lang="en-GB" altLang="en-US" smtClean="0"/>
              <a:pPr>
                <a:defRPr/>
              </a:pPr>
              <a:t>05/07/2024</a:t>
            </a:fld>
            <a:endParaRPr lang="en-GB" altLang="en-US" dirty="0"/>
          </a:p>
        </p:txBody>
      </p:sp>
      <p:sp>
        <p:nvSpPr>
          <p:cNvPr id="15365" name="Slide Number Placeholder 4">
            <a:extLst>
              <a:ext uri="{FF2B5EF4-FFF2-40B4-BE49-F238E27FC236}">
                <a16:creationId xmlns:a16="http://schemas.microsoft.com/office/drawing/2014/main" id="{6A5B6950-CF7C-4C67-9E80-FE5CC08ACC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3A755E-3468-4E11-B222-7560FA3F2F9D}" type="slidenum">
              <a:rPr lang="en-GB" altLang="en-US" smtClean="0">
                <a:solidFill>
                  <a:srgbClr val="898989"/>
                </a:solidFill>
                <a:latin typeface="Myriad Pro"/>
              </a:rPr>
              <a:pPr/>
              <a:t>9</a:t>
            </a:fld>
            <a:endParaRPr lang="en-GB" altLang="en-US">
              <a:solidFill>
                <a:srgbClr val="898989"/>
              </a:solidFill>
              <a:latin typeface="Myriad Pr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18519F2-90BB-4CDB-A8E6-8753A3FEAAEF}"/>
              </a:ext>
            </a:extLst>
          </p:cNvPr>
          <p:cNvSpPr>
            <a:spLocks noGrp="1"/>
          </p:cNvSpPr>
          <p:nvPr>
            <p:ph type="title"/>
          </p:nvPr>
        </p:nvSpPr>
        <p:spPr>
          <a:xfrm>
            <a:off x="282575" y="34329"/>
            <a:ext cx="8578850" cy="1008063"/>
          </a:xfrm>
        </p:spPr>
        <p:txBody>
          <a:bodyPr/>
          <a:lstStyle/>
          <a:p>
            <a:r>
              <a:rPr lang="en-GB" altLang="en-US" sz="4000" dirty="0"/>
              <a:t>Step 3: Screen the Literature</a:t>
            </a:r>
          </a:p>
        </p:txBody>
      </p:sp>
      <p:sp>
        <p:nvSpPr>
          <p:cNvPr id="3" name="Content Placeholder 2">
            <a:extLst>
              <a:ext uri="{FF2B5EF4-FFF2-40B4-BE49-F238E27FC236}">
                <a16:creationId xmlns:a16="http://schemas.microsoft.com/office/drawing/2014/main" id="{A2E45EB8-95EC-499C-B92A-97C21B0CD790}"/>
              </a:ext>
            </a:extLst>
          </p:cNvPr>
          <p:cNvSpPr>
            <a:spLocks noGrp="1"/>
          </p:cNvSpPr>
          <p:nvPr>
            <p:ph idx="1"/>
          </p:nvPr>
        </p:nvSpPr>
        <p:spPr>
          <a:xfrm>
            <a:off x="282575" y="1160747"/>
            <a:ext cx="8578851" cy="4536505"/>
          </a:xfrm>
        </p:spPr>
        <p:txBody>
          <a:bodyPr/>
          <a:lstStyle/>
          <a:p>
            <a:pPr marL="457200" indent="-457200">
              <a:buFont typeface="+mj-lt"/>
              <a:buAutoNum type="alphaLcParenR"/>
              <a:defRPr/>
            </a:pPr>
            <a:r>
              <a:rPr lang="en-US" sz="2400" dirty="0"/>
              <a:t>Read the </a:t>
            </a:r>
            <a:r>
              <a:rPr lang="en-US" sz="2400" b="1" dirty="0"/>
              <a:t>abstract </a:t>
            </a:r>
            <a:r>
              <a:rPr lang="en-US" sz="2400" dirty="0"/>
              <a:t>first (is it relevant and useful for your topic?)</a:t>
            </a:r>
          </a:p>
          <a:p>
            <a:pPr marL="457200" indent="-457200">
              <a:buFont typeface="+mj-lt"/>
              <a:buAutoNum type="alphaLcParenR"/>
              <a:defRPr/>
            </a:pPr>
            <a:r>
              <a:rPr lang="en-US" sz="2400" dirty="0"/>
              <a:t>Read the whole paper (</a:t>
            </a:r>
            <a:r>
              <a:rPr lang="en-US" sz="2400" b="1" dirty="0"/>
              <a:t>full text</a:t>
            </a:r>
            <a:r>
              <a:rPr lang="en-US" sz="2400" dirty="0"/>
              <a:t>) (are the methods clear? Is the aim of the study appropriate for your use? Make sure that you understand the findings)</a:t>
            </a:r>
          </a:p>
          <a:p>
            <a:pPr marL="457200" indent="-457200">
              <a:buFont typeface="+mj-lt"/>
              <a:buAutoNum type="alphaLcParenR"/>
              <a:defRPr/>
            </a:pPr>
            <a:r>
              <a:rPr lang="en-US" sz="2400" dirty="0"/>
              <a:t>Read the discussion and limitations of the study (limitations should be near the end of the Discussion section of the paper, read to make sure that the findings really apply to the situation in which you are using them)</a:t>
            </a:r>
          </a:p>
          <a:p>
            <a:pPr marL="457200" indent="-457200">
              <a:buFont typeface="+mj-lt"/>
              <a:buAutoNum type="alphaLcParenR"/>
              <a:defRPr/>
            </a:pPr>
            <a:r>
              <a:rPr lang="en-US" sz="2400" dirty="0"/>
              <a:t>How significant is the work? (does it make a contribution to your topic area?)</a:t>
            </a:r>
          </a:p>
          <a:p>
            <a:pPr marL="0" indent="0">
              <a:buFont typeface="Arial" panose="020B0604020202020204" pitchFamily="34" charset="0"/>
              <a:buNone/>
              <a:defRPr/>
            </a:pPr>
            <a:r>
              <a:rPr lang="en-GB" altLang="en-US" sz="2400" b="1" dirty="0">
                <a:solidFill>
                  <a:srgbClr val="C00000"/>
                </a:solidFill>
              </a:rPr>
              <a:t>   </a:t>
            </a:r>
            <a:endParaRPr lang="en-US" sz="2400" dirty="0"/>
          </a:p>
          <a:p>
            <a:pPr marL="0" indent="0">
              <a:buFont typeface="Arial" panose="020B0604020202020204" pitchFamily="34" charset="0"/>
              <a:buNone/>
              <a:defRPr/>
            </a:pPr>
            <a:endParaRPr lang="en-GB" sz="2400" dirty="0"/>
          </a:p>
        </p:txBody>
      </p:sp>
      <p:sp>
        <p:nvSpPr>
          <p:cNvPr id="4" name="Date Placeholder 3">
            <a:extLst>
              <a:ext uri="{FF2B5EF4-FFF2-40B4-BE49-F238E27FC236}">
                <a16:creationId xmlns:a16="http://schemas.microsoft.com/office/drawing/2014/main" id="{343E7DEF-E23E-424A-80C4-4BC0A6B8360C}"/>
              </a:ext>
            </a:extLst>
          </p:cNvPr>
          <p:cNvSpPr>
            <a:spLocks noGrp="1"/>
          </p:cNvSpPr>
          <p:nvPr>
            <p:ph type="dt" sz="quarter" idx="10"/>
          </p:nvPr>
        </p:nvSpPr>
        <p:spPr/>
        <p:txBody>
          <a:bodyPr/>
          <a:lstStyle/>
          <a:p>
            <a:pPr>
              <a:defRPr/>
            </a:pPr>
            <a:fld id="{467B5F81-D495-4453-BFA1-566598656B1C}" type="datetime1">
              <a:rPr lang="en-GB" altLang="en-US" smtClean="0"/>
              <a:pPr>
                <a:defRPr/>
              </a:pPr>
              <a:t>05/07/2024</a:t>
            </a:fld>
            <a:endParaRPr lang="en-GB" altLang="en-US" dirty="0"/>
          </a:p>
        </p:txBody>
      </p:sp>
      <p:sp>
        <p:nvSpPr>
          <p:cNvPr id="17413" name="Slide Number Placeholder 4">
            <a:extLst>
              <a:ext uri="{FF2B5EF4-FFF2-40B4-BE49-F238E27FC236}">
                <a16:creationId xmlns:a16="http://schemas.microsoft.com/office/drawing/2014/main" id="{8C01D584-7B4F-45DC-8753-1252EC1D8AB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91231B-8647-4383-8D16-EB9966FC9EF0}" type="slidenum">
              <a:rPr lang="en-GB" altLang="en-US" smtClean="0">
                <a:solidFill>
                  <a:srgbClr val="898989"/>
                </a:solidFill>
                <a:latin typeface="Myriad Pro"/>
              </a:rPr>
              <a:pPr/>
              <a:t>10</a:t>
            </a:fld>
            <a:endParaRPr lang="en-GB" altLang="en-US">
              <a:solidFill>
                <a:srgbClr val="898989"/>
              </a:solidFill>
              <a:latin typeface="Myriad Pr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72FDE775-939A-4A07-9970-A3CEA17540A5}"/>
              </a:ext>
            </a:extLst>
          </p:cNvPr>
          <p:cNvSpPr>
            <a:spLocks noGrp="1"/>
          </p:cNvSpPr>
          <p:nvPr>
            <p:ph type="title"/>
          </p:nvPr>
        </p:nvSpPr>
        <p:spPr>
          <a:xfrm>
            <a:off x="282575" y="114300"/>
            <a:ext cx="8578850" cy="1008063"/>
          </a:xfrm>
        </p:spPr>
        <p:txBody>
          <a:bodyPr/>
          <a:lstStyle/>
          <a:p>
            <a:r>
              <a:rPr lang="en-GB" altLang="en-US" sz="4000" dirty="0"/>
              <a:t>Step 4: Critique the literature</a:t>
            </a:r>
          </a:p>
        </p:txBody>
      </p:sp>
      <p:sp>
        <p:nvSpPr>
          <p:cNvPr id="19459" name="Content Placeholder 2">
            <a:extLst>
              <a:ext uri="{FF2B5EF4-FFF2-40B4-BE49-F238E27FC236}">
                <a16:creationId xmlns:a16="http://schemas.microsoft.com/office/drawing/2014/main" id="{695F2E66-1229-4C78-B8E2-ED1823457358}"/>
              </a:ext>
            </a:extLst>
          </p:cNvPr>
          <p:cNvSpPr>
            <a:spLocks noGrp="1"/>
          </p:cNvSpPr>
          <p:nvPr>
            <p:ph idx="1"/>
          </p:nvPr>
        </p:nvSpPr>
        <p:spPr>
          <a:xfrm>
            <a:off x="611560" y="1196752"/>
            <a:ext cx="7920880" cy="4176129"/>
          </a:xfrm>
        </p:spPr>
        <p:txBody>
          <a:bodyPr/>
          <a:lstStyle/>
          <a:p>
            <a:r>
              <a:rPr lang="en-US" altLang="en-US" sz="2100" dirty="0"/>
              <a:t>Evaluate your results: Look for peer-reviewed articles published in scholarly journals.</a:t>
            </a:r>
          </a:p>
          <a:p>
            <a:pPr marL="0" indent="0">
              <a:buNone/>
            </a:pPr>
            <a:r>
              <a:rPr lang="en-US" altLang="en-US" sz="2100" b="1" dirty="0"/>
              <a:t>Critically appraise the articles</a:t>
            </a:r>
            <a:r>
              <a:rPr lang="en-US" altLang="en-US" sz="2100" dirty="0"/>
              <a:t> that will answer these questions: </a:t>
            </a:r>
          </a:p>
          <a:p>
            <a:r>
              <a:rPr lang="en-US" altLang="en-US" sz="2100" dirty="0"/>
              <a:t>What question did the study address? </a:t>
            </a:r>
          </a:p>
          <a:p>
            <a:r>
              <a:rPr lang="en-US" altLang="en-US" sz="2100" dirty="0"/>
              <a:t>Were the methods valid? </a:t>
            </a:r>
          </a:p>
          <a:p>
            <a:r>
              <a:rPr lang="en-US" altLang="en-US" sz="2100" dirty="0"/>
              <a:t>What are the results? </a:t>
            </a:r>
          </a:p>
          <a:p>
            <a:r>
              <a:rPr lang="en-US" altLang="en-US" sz="2100" dirty="0"/>
              <a:t>How do the results relate to your topic?</a:t>
            </a:r>
          </a:p>
          <a:p>
            <a:endParaRPr lang="en-US" altLang="en-US" sz="2100" dirty="0"/>
          </a:p>
          <a:p>
            <a:r>
              <a:rPr lang="en-US" altLang="en-US" sz="2100" dirty="0"/>
              <a:t>Your scoping review should not simply be descriptive but should also provide a critical analysis of the body of work and demonstrate that you understand how it fits together to answer your review question.</a:t>
            </a:r>
          </a:p>
          <a:p>
            <a:endParaRPr lang="en-GB" altLang="en-US" sz="2100" dirty="0"/>
          </a:p>
        </p:txBody>
      </p:sp>
      <p:sp>
        <p:nvSpPr>
          <p:cNvPr id="4" name="Date Placeholder 3">
            <a:extLst>
              <a:ext uri="{FF2B5EF4-FFF2-40B4-BE49-F238E27FC236}">
                <a16:creationId xmlns:a16="http://schemas.microsoft.com/office/drawing/2014/main" id="{EBA32D19-8AEE-4CD0-BB75-3A32E8CB992D}"/>
              </a:ext>
            </a:extLst>
          </p:cNvPr>
          <p:cNvSpPr>
            <a:spLocks noGrp="1"/>
          </p:cNvSpPr>
          <p:nvPr>
            <p:ph type="dt" sz="quarter" idx="10"/>
          </p:nvPr>
        </p:nvSpPr>
        <p:spPr/>
        <p:txBody>
          <a:bodyPr/>
          <a:lstStyle/>
          <a:p>
            <a:pPr>
              <a:defRPr/>
            </a:pPr>
            <a:fld id="{467B5F81-D495-4453-BFA1-566598656B1C}" type="datetime1">
              <a:rPr lang="en-GB" altLang="en-US" smtClean="0"/>
              <a:pPr>
                <a:defRPr/>
              </a:pPr>
              <a:t>05/07/2024</a:t>
            </a:fld>
            <a:endParaRPr lang="en-GB" altLang="en-US" dirty="0"/>
          </a:p>
        </p:txBody>
      </p:sp>
      <p:sp>
        <p:nvSpPr>
          <p:cNvPr id="19461" name="Slide Number Placeholder 4">
            <a:extLst>
              <a:ext uri="{FF2B5EF4-FFF2-40B4-BE49-F238E27FC236}">
                <a16:creationId xmlns:a16="http://schemas.microsoft.com/office/drawing/2014/main" id="{8BB8330C-9606-4878-B347-E9BAFBAB965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CED93FB-4237-41AE-A2DF-9A4D29575F30}" type="slidenum">
              <a:rPr lang="en-GB" altLang="en-US" smtClean="0">
                <a:solidFill>
                  <a:srgbClr val="898989"/>
                </a:solidFill>
                <a:latin typeface="Myriad Pro"/>
              </a:rPr>
              <a:pPr/>
              <a:t>11</a:t>
            </a:fld>
            <a:endParaRPr lang="en-GB" altLang="en-US">
              <a:solidFill>
                <a:srgbClr val="898989"/>
              </a:solidFill>
              <a:latin typeface="Myriad Pro"/>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08D1A03-57C6-46CF-808C-0D334D6E7FCB}"/>
              </a:ext>
            </a:extLst>
          </p:cNvPr>
          <p:cNvSpPr>
            <a:spLocks noGrp="1"/>
          </p:cNvSpPr>
          <p:nvPr>
            <p:ph type="title"/>
          </p:nvPr>
        </p:nvSpPr>
        <p:spPr>
          <a:xfrm>
            <a:off x="282575" y="114300"/>
            <a:ext cx="8578850" cy="1008063"/>
          </a:xfrm>
        </p:spPr>
        <p:txBody>
          <a:bodyPr/>
          <a:lstStyle/>
          <a:p>
            <a:r>
              <a:rPr lang="en-GB" altLang="en-US" sz="4000" dirty="0"/>
              <a:t>Selective Reading</a:t>
            </a:r>
          </a:p>
        </p:txBody>
      </p:sp>
      <p:sp>
        <p:nvSpPr>
          <p:cNvPr id="3" name="Content Placeholder 2">
            <a:extLst>
              <a:ext uri="{FF2B5EF4-FFF2-40B4-BE49-F238E27FC236}">
                <a16:creationId xmlns:a16="http://schemas.microsoft.com/office/drawing/2014/main" id="{77096F08-E8E0-42C4-A3E1-27DE18580368}"/>
              </a:ext>
            </a:extLst>
          </p:cNvPr>
          <p:cNvSpPr>
            <a:spLocks noGrp="1"/>
          </p:cNvSpPr>
          <p:nvPr>
            <p:ph idx="1"/>
          </p:nvPr>
        </p:nvSpPr>
        <p:spPr>
          <a:xfrm>
            <a:off x="107950" y="1772816"/>
            <a:ext cx="6129883" cy="3888208"/>
          </a:xfrm>
        </p:spPr>
        <p:txBody>
          <a:bodyPr/>
          <a:lstStyle/>
          <a:p>
            <a:pPr>
              <a:defRPr/>
            </a:pPr>
            <a:r>
              <a:rPr lang="en-US" sz="2000" b="1" dirty="0"/>
              <a:t>Skimming</a:t>
            </a:r>
            <a:r>
              <a:rPr lang="en-US" sz="2000" dirty="0"/>
              <a:t> is about reading the article in order to get the </a:t>
            </a:r>
            <a:r>
              <a:rPr lang="en-US" sz="2000" b="1" dirty="0">
                <a:solidFill>
                  <a:srgbClr val="0070C0"/>
                </a:solidFill>
              </a:rPr>
              <a:t>general idea of it</a:t>
            </a:r>
            <a:r>
              <a:rPr lang="en-US" sz="2000" dirty="0"/>
              <a:t>. </a:t>
            </a:r>
          </a:p>
          <a:p>
            <a:pPr>
              <a:defRPr/>
            </a:pPr>
            <a:r>
              <a:rPr lang="en-US" sz="2000" b="1" dirty="0"/>
              <a:t>Scanning</a:t>
            </a:r>
            <a:r>
              <a:rPr lang="en-US" sz="2000" dirty="0"/>
              <a:t> is about </a:t>
            </a:r>
            <a:r>
              <a:rPr lang="en-US" sz="2000" b="1" dirty="0">
                <a:solidFill>
                  <a:srgbClr val="0070C0"/>
                </a:solidFill>
              </a:rPr>
              <a:t>locating a specific </a:t>
            </a:r>
            <a:r>
              <a:rPr lang="en-US" sz="2000" dirty="0"/>
              <a:t>text or phrase in a document.</a:t>
            </a:r>
          </a:p>
          <a:p>
            <a:pPr>
              <a:defRPr/>
            </a:pPr>
            <a:r>
              <a:rPr lang="en-US" sz="2000" dirty="0"/>
              <a:t>Look for materials at that focus on scholarly resources. </a:t>
            </a:r>
          </a:p>
          <a:p>
            <a:pPr>
              <a:defRPr/>
            </a:pPr>
            <a:r>
              <a:rPr lang="en-US" sz="2000" dirty="0"/>
              <a:t>Compare several opinions. </a:t>
            </a:r>
          </a:p>
          <a:p>
            <a:pPr>
              <a:defRPr/>
            </a:pPr>
            <a:r>
              <a:rPr lang="en-US" sz="2000" dirty="0"/>
              <a:t>When you do not understand the paper or it is too complex, consider reviewing the </a:t>
            </a:r>
            <a:r>
              <a:rPr lang="en-US" sz="2000" b="1" dirty="0">
                <a:solidFill>
                  <a:srgbClr val="0070C0"/>
                </a:solidFill>
              </a:rPr>
              <a:t>outcomes of the research </a:t>
            </a:r>
            <a:r>
              <a:rPr lang="en-US" sz="2000" dirty="0"/>
              <a:t>and not the technical details.</a:t>
            </a:r>
          </a:p>
          <a:p>
            <a:pPr marL="0" indent="0">
              <a:buFont typeface="Arial" panose="020B0604020202020204" pitchFamily="34" charset="0"/>
              <a:buNone/>
              <a:defRPr/>
            </a:pPr>
            <a:endParaRPr lang="en-GB" sz="2000" dirty="0"/>
          </a:p>
        </p:txBody>
      </p:sp>
      <p:sp>
        <p:nvSpPr>
          <p:cNvPr id="4" name="Date Placeholder 3">
            <a:extLst>
              <a:ext uri="{FF2B5EF4-FFF2-40B4-BE49-F238E27FC236}">
                <a16:creationId xmlns:a16="http://schemas.microsoft.com/office/drawing/2014/main" id="{90B93E0B-B009-4E35-A54F-04BD5D9A579B}"/>
              </a:ext>
            </a:extLst>
          </p:cNvPr>
          <p:cNvSpPr>
            <a:spLocks noGrp="1"/>
          </p:cNvSpPr>
          <p:nvPr>
            <p:ph type="dt" sz="quarter" idx="10"/>
          </p:nvPr>
        </p:nvSpPr>
        <p:spPr/>
        <p:txBody>
          <a:bodyPr/>
          <a:lstStyle/>
          <a:p>
            <a:pPr>
              <a:defRPr/>
            </a:pPr>
            <a:fld id="{467B5F81-D495-4453-BFA1-566598656B1C}" type="datetime1">
              <a:rPr lang="en-GB" altLang="en-US" smtClean="0"/>
              <a:pPr>
                <a:defRPr/>
              </a:pPr>
              <a:t>05/07/2024</a:t>
            </a:fld>
            <a:endParaRPr lang="en-GB" altLang="en-US" dirty="0"/>
          </a:p>
        </p:txBody>
      </p:sp>
      <p:sp>
        <p:nvSpPr>
          <p:cNvPr id="18437" name="Slide Number Placeholder 4">
            <a:extLst>
              <a:ext uri="{FF2B5EF4-FFF2-40B4-BE49-F238E27FC236}">
                <a16:creationId xmlns:a16="http://schemas.microsoft.com/office/drawing/2014/main" id="{02C8C885-E95F-4E4C-B951-1FC45295391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EC7B3F-4466-4578-BF65-E9E2F2EAE9E0}" type="slidenum">
              <a:rPr lang="en-GB" altLang="en-US" smtClean="0">
                <a:solidFill>
                  <a:srgbClr val="898989"/>
                </a:solidFill>
                <a:latin typeface="Myriad Pro"/>
              </a:rPr>
              <a:pPr/>
              <a:t>12</a:t>
            </a:fld>
            <a:endParaRPr lang="en-GB" altLang="en-US">
              <a:solidFill>
                <a:srgbClr val="898989"/>
              </a:solidFill>
              <a:latin typeface="Myriad Pro"/>
            </a:endParaRPr>
          </a:p>
        </p:txBody>
      </p:sp>
      <p:pic>
        <p:nvPicPr>
          <p:cNvPr id="18438" name="Picture 5">
            <a:extLst>
              <a:ext uri="{FF2B5EF4-FFF2-40B4-BE49-F238E27FC236}">
                <a16:creationId xmlns:a16="http://schemas.microsoft.com/office/drawing/2014/main" id="{957F10CD-2318-4F08-A51C-82B8934530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7083" y="2132856"/>
            <a:ext cx="2448967" cy="3198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AA92D-AB7A-745C-3B04-E67FCCD63649}"/>
              </a:ext>
            </a:extLst>
          </p:cNvPr>
          <p:cNvSpPr>
            <a:spLocks noGrp="1"/>
          </p:cNvSpPr>
          <p:nvPr>
            <p:ph type="title"/>
          </p:nvPr>
        </p:nvSpPr>
        <p:spPr/>
        <p:txBody>
          <a:bodyPr/>
          <a:lstStyle/>
          <a:p>
            <a:r>
              <a:rPr lang="en-GB" dirty="0"/>
              <a:t>Critical appraisal tool - CASP</a:t>
            </a:r>
          </a:p>
        </p:txBody>
      </p:sp>
      <p:sp>
        <p:nvSpPr>
          <p:cNvPr id="3" name="Content Placeholder 2">
            <a:extLst>
              <a:ext uri="{FF2B5EF4-FFF2-40B4-BE49-F238E27FC236}">
                <a16:creationId xmlns:a16="http://schemas.microsoft.com/office/drawing/2014/main" id="{1116F202-261B-0E75-49F5-CCCF5BDCC6E2}"/>
              </a:ext>
            </a:extLst>
          </p:cNvPr>
          <p:cNvSpPr>
            <a:spLocks noGrp="1"/>
          </p:cNvSpPr>
          <p:nvPr>
            <p:ph idx="1"/>
          </p:nvPr>
        </p:nvSpPr>
        <p:spPr>
          <a:xfrm>
            <a:off x="457200" y="1470484"/>
            <a:ext cx="8229600" cy="3917032"/>
          </a:xfrm>
        </p:spPr>
        <p:txBody>
          <a:bodyPr/>
          <a:lstStyle/>
          <a:p>
            <a:r>
              <a:rPr lang="en-GB" dirty="0"/>
              <a:t>Critical Appraisal skills enable you to systematically assess the trustworthiness, relevance and results of published papers.</a:t>
            </a:r>
          </a:p>
          <a:p>
            <a:r>
              <a:rPr lang="en-GB" dirty="0"/>
              <a:t>The Critical Appraisal Skills Programme (CASP) has over 28 years of significant and unrivalled expertise in the delivery of training to healthcare professionals.</a:t>
            </a:r>
          </a:p>
        </p:txBody>
      </p:sp>
      <p:sp>
        <p:nvSpPr>
          <p:cNvPr id="4" name="Date Placeholder 3">
            <a:extLst>
              <a:ext uri="{FF2B5EF4-FFF2-40B4-BE49-F238E27FC236}">
                <a16:creationId xmlns:a16="http://schemas.microsoft.com/office/drawing/2014/main" id="{31381007-D6A2-BD83-FA2D-BB5EB459A48C}"/>
              </a:ext>
            </a:extLst>
          </p:cNvPr>
          <p:cNvSpPr>
            <a:spLocks noGrp="1"/>
          </p:cNvSpPr>
          <p:nvPr>
            <p:ph type="dt" sz="half" idx="10"/>
          </p:nvPr>
        </p:nvSpPr>
        <p:spPr/>
        <p:txBody>
          <a:bodyPr/>
          <a:lstStyle/>
          <a:p>
            <a:pPr>
              <a:defRPr/>
            </a:pPr>
            <a:fld id="{685C73B9-252A-4295-B5F5-F9EBE70D4844}" type="datetime1">
              <a:rPr lang="en-GB" altLang="en-US" smtClean="0"/>
              <a:pPr>
                <a:defRPr/>
              </a:pPr>
              <a:t>05/07/2024</a:t>
            </a:fld>
            <a:endParaRPr lang="en-GB" altLang="en-US" dirty="0"/>
          </a:p>
        </p:txBody>
      </p:sp>
      <p:sp>
        <p:nvSpPr>
          <p:cNvPr id="5" name="Slide Number Placeholder 4">
            <a:extLst>
              <a:ext uri="{FF2B5EF4-FFF2-40B4-BE49-F238E27FC236}">
                <a16:creationId xmlns:a16="http://schemas.microsoft.com/office/drawing/2014/main" id="{1ED257A4-CC3F-8DBC-BAA7-087DE4DD9CB1}"/>
              </a:ext>
            </a:extLst>
          </p:cNvPr>
          <p:cNvSpPr>
            <a:spLocks noGrp="1"/>
          </p:cNvSpPr>
          <p:nvPr>
            <p:ph type="sldNum" sz="quarter" idx="12"/>
          </p:nvPr>
        </p:nvSpPr>
        <p:spPr/>
        <p:txBody>
          <a:bodyPr/>
          <a:lstStyle/>
          <a:p>
            <a:pPr>
              <a:defRPr/>
            </a:pPr>
            <a:fld id="{173A1FC8-8386-482B-AED0-74C24C2711CB}" type="slidenum">
              <a:rPr lang="en-GB" altLang="en-US" smtClean="0"/>
              <a:pPr>
                <a:defRPr/>
              </a:pPr>
              <a:t>13</a:t>
            </a:fld>
            <a:endParaRPr lang="en-GB" altLang="en-US"/>
          </a:p>
        </p:txBody>
      </p:sp>
      <p:sp>
        <p:nvSpPr>
          <p:cNvPr id="7" name="TextBox 6">
            <a:extLst>
              <a:ext uri="{FF2B5EF4-FFF2-40B4-BE49-F238E27FC236}">
                <a16:creationId xmlns:a16="http://schemas.microsoft.com/office/drawing/2014/main" id="{8009366D-E689-F0F4-6038-C08751274043}"/>
              </a:ext>
            </a:extLst>
          </p:cNvPr>
          <p:cNvSpPr txBox="1"/>
          <p:nvPr/>
        </p:nvSpPr>
        <p:spPr>
          <a:xfrm>
            <a:off x="1412776" y="5318634"/>
            <a:ext cx="6318448" cy="369332"/>
          </a:xfrm>
          <a:prstGeom prst="rect">
            <a:avLst/>
          </a:prstGeom>
          <a:noFill/>
        </p:spPr>
        <p:txBody>
          <a:bodyPr wrap="square">
            <a:spAutoFit/>
          </a:bodyPr>
          <a:lstStyle/>
          <a:p>
            <a:r>
              <a:rPr lang="en-GB" dirty="0">
                <a:hlinkClick r:id="rId2"/>
              </a:rPr>
              <a:t>CASP - Critical Appraisal Skills Programme (casp-uk.net)</a:t>
            </a:r>
            <a:endParaRPr lang="en-GB" dirty="0"/>
          </a:p>
        </p:txBody>
      </p:sp>
    </p:spTree>
    <p:extLst>
      <p:ext uri="{BB962C8B-B14F-4D97-AF65-F5344CB8AC3E}">
        <p14:creationId xmlns:p14="http://schemas.microsoft.com/office/powerpoint/2010/main" val="3674201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AA92D-AB7A-745C-3B04-E67FCCD63649}"/>
              </a:ext>
            </a:extLst>
          </p:cNvPr>
          <p:cNvSpPr>
            <a:spLocks noGrp="1"/>
          </p:cNvSpPr>
          <p:nvPr>
            <p:ph type="title"/>
          </p:nvPr>
        </p:nvSpPr>
        <p:spPr/>
        <p:txBody>
          <a:bodyPr/>
          <a:lstStyle/>
          <a:p>
            <a:r>
              <a:rPr lang="en-GB" dirty="0"/>
              <a:t>Critical appraisal tool - CASP</a:t>
            </a:r>
          </a:p>
        </p:txBody>
      </p:sp>
      <p:sp>
        <p:nvSpPr>
          <p:cNvPr id="4" name="Date Placeholder 3">
            <a:extLst>
              <a:ext uri="{FF2B5EF4-FFF2-40B4-BE49-F238E27FC236}">
                <a16:creationId xmlns:a16="http://schemas.microsoft.com/office/drawing/2014/main" id="{31381007-D6A2-BD83-FA2D-BB5EB459A48C}"/>
              </a:ext>
            </a:extLst>
          </p:cNvPr>
          <p:cNvSpPr>
            <a:spLocks noGrp="1"/>
          </p:cNvSpPr>
          <p:nvPr>
            <p:ph type="dt" sz="half" idx="10"/>
          </p:nvPr>
        </p:nvSpPr>
        <p:spPr/>
        <p:txBody>
          <a:bodyPr/>
          <a:lstStyle/>
          <a:p>
            <a:pPr>
              <a:defRPr/>
            </a:pPr>
            <a:fld id="{685C73B9-252A-4295-B5F5-F9EBE70D4844}" type="datetime1">
              <a:rPr lang="en-GB" altLang="en-US" smtClean="0"/>
              <a:pPr>
                <a:defRPr/>
              </a:pPr>
              <a:t>05/07/2024</a:t>
            </a:fld>
            <a:endParaRPr lang="en-GB" altLang="en-US" dirty="0"/>
          </a:p>
        </p:txBody>
      </p:sp>
      <p:sp>
        <p:nvSpPr>
          <p:cNvPr id="5" name="Slide Number Placeholder 4">
            <a:extLst>
              <a:ext uri="{FF2B5EF4-FFF2-40B4-BE49-F238E27FC236}">
                <a16:creationId xmlns:a16="http://schemas.microsoft.com/office/drawing/2014/main" id="{1ED257A4-CC3F-8DBC-BAA7-087DE4DD9CB1}"/>
              </a:ext>
            </a:extLst>
          </p:cNvPr>
          <p:cNvSpPr>
            <a:spLocks noGrp="1"/>
          </p:cNvSpPr>
          <p:nvPr>
            <p:ph type="sldNum" sz="quarter" idx="12"/>
          </p:nvPr>
        </p:nvSpPr>
        <p:spPr/>
        <p:txBody>
          <a:bodyPr/>
          <a:lstStyle/>
          <a:p>
            <a:pPr>
              <a:defRPr/>
            </a:pPr>
            <a:fld id="{173A1FC8-8386-482B-AED0-74C24C2711CB}" type="slidenum">
              <a:rPr lang="en-GB" altLang="en-US" smtClean="0"/>
              <a:pPr>
                <a:defRPr/>
              </a:pPr>
              <a:t>14</a:t>
            </a:fld>
            <a:endParaRPr lang="en-GB" altLang="en-US"/>
          </a:p>
        </p:txBody>
      </p:sp>
      <p:sp>
        <p:nvSpPr>
          <p:cNvPr id="6" name="Content Placeholder 2">
            <a:extLst>
              <a:ext uri="{FF2B5EF4-FFF2-40B4-BE49-F238E27FC236}">
                <a16:creationId xmlns:a16="http://schemas.microsoft.com/office/drawing/2014/main" id="{C34F4977-5AE6-F560-AA66-30D386AEB074}"/>
              </a:ext>
            </a:extLst>
          </p:cNvPr>
          <p:cNvSpPr>
            <a:spLocks noGrp="1"/>
          </p:cNvSpPr>
          <p:nvPr>
            <p:ph idx="1"/>
          </p:nvPr>
        </p:nvSpPr>
        <p:spPr>
          <a:xfrm>
            <a:off x="457200" y="1844823"/>
            <a:ext cx="8229600" cy="3672409"/>
          </a:xfrm>
        </p:spPr>
        <p:txBody>
          <a:bodyPr/>
          <a:lstStyle/>
          <a:p>
            <a:r>
              <a:rPr lang="en-US" dirty="0"/>
              <a:t>CASP is a checklist to use when evaluating studies.</a:t>
            </a:r>
          </a:p>
          <a:p>
            <a:endParaRPr lang="en-US" dirty="0"/>
          </a:p>
          <a:p>
            <a:r>
              <a:rPr lang="en-US" dirty="0"/>
              <a:t>The CASP checklist is found on Moodle, in the material of Week 5.</a:t>
            </a:r>
          </a:p>
        </p:txBody>
      </p:sp>
    </p:spTree>
    <p:extLst>
      <p:ext uri="{BB962C8B-B14F-4D97-AF65-F5344CB8AC3E}">
        <p14:creationId xmlns:p14="http://schemas.microsoft.com/office/powerpoint/2010/main" val="3695506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E37A8-5AF6-06E1-3A27-317E1EA631B4}"/>
              </a:ext>
            </a:extLst>
          </p:cNvPr>
          <p:cNvSpPr>
            <a:spLocks noGrp="1"/>
          </p:cNvSpPr>
          <p:nvPr>
            <p:ph type="title"/>
          </p:nvPr>
        </p:nvSpPr>
        <p:spPr/>
        <p:txBody>
          <a:bodyPr/>
          <a:lstStyle/>
          <a:p>
            <a:r>
              <a:rPr lang="en-GB" dirty="0"/>
              <a:t>Critical appraisal tool - CRAAP</a:t>
            </a:r>
          </a:p>
        </p:txBody>
      </p:sp>
      <p:sp>
        <p:nvSpPr>
          <p:cNvPr id="3" name="Content Placeholder 2">
            <a:extLst>
              <a:ext uri="{FF2B5EF4-FFF2-40B4-BE49-F238E27FC236}">
                <a16:creationId xmlns:a16="http://schemas.microsoft.com/office/drawing/2014/main" id="{EBF38DAF-6EB8-6DA6-9FFB-7DD28C228805}"/>
              </a:ext>
            </a:extLst>
          </p:cNvPr>
          <p:cNvSpPr>
            <a:spLocks noGrp="1"/>
          </p:cNvSpPr>
          <p:nvPr>
            <p:ph idx="1"/>
          </p:nvPr>
        </p:nvSpPr>
        <p:spPr/>
        <p:txBody>
          <a:bodyPr/>
          <a:lstStyle/>
          <a:p>
            <a:r>
              <a:rPr lang="en-GB" sz="2800" dirty="0"/>
              <a:t>When you search for information, you are going to find a lot. But is it good information? </a:t>
            </a:r>
          </a:p>
          <a:p>
            <a:r>
              <a:rPr lang="en-GB" sz="2800" dirty="0"/>
              <a:t>You will have to determine that for yourself, and the CRAAP Test can help. </a:t>
            </a:r>
          </a:p>
          <a:p>
            <a:r>
              <a:rPr lang="en-GB" sz="2800" dirty="0"/>
              <a:t>The CRAAP Test is a list of questions to help you evaluate the information you find.</a:t>
            </a:r>
          </a:p>
          <a:p>
            <a:r>
              <a:rPr lang="en-GB" sz="2800" dirty="0"/>
              <a:t>Different criteria will be more or less important depending on your situation or need.</a:t>
            </a:r>
          </a:p>
        </p:txBody>
      </p:sp>
      <p:sp>
        <p:nvSpPr>
          <p:cNvPr id="4" name="Date Placeholder 3">
            <a:extLst>
              <a:ext uri="{FF2B5EF4-FFF2-40B4-BE49-F238E27FC236}">
                <a16:creationId xmlns:a16="http://schemas.microsoft.com/office/drawing/2014/main" id="{B43E5496-43E0-CC25-AD81-B86286C5B03B}"/>
              </a:ext>
            </a:extLst>
          </p:cNvPr>
          <p:cNvSpPr>
            <a:spLocks noGrp="1"/>
          </p:cNvSpPr>
          <p:nvPr>
            <p:ph type="dt" sz="half" idx="10"/>
          </p:nvPr>
        </p:nvSpPr>
        <p:spPr/>
        <p:txBody>
          <a:bodyPr/>
          <a:lstStyle/>
          <a:p>
            <a:pPr>
              <a:defRPr/>
            </a:pPr>
            <a:fld id="{685C73B9-252A-4295-B5F5-F9EBE70D4844}" type="datetime1">
              <a:rPr lang="en-GB" altLang="en-US" smtClean="0"/>
              <a:pPr>
                <a:defRPr/>
              </a:pPr>
              <a:t>05/07/2024</a:t>
            </a:fld>
            <a:endParaRPr lang="en-GB" altLang="en-US" dirty="0"/>
          </a:p>
        </p:txBody>
      </p:sp>
      <p:sp>
        <p:nvSpPr>
          <p:cNvPr id="5" name="Slide Number Placeholder 4">
            <a:extLst>
              <a:ext uri="{FF2B5EF4-FFF2-40B4-BE49-F238E27FC236}">
                <a16:creationId xmlns:a16="http://schemas.microsoft.com/office/drawing/2014/main" id="{9270D308-29F0-4679-24CC-7B1C4774A232}"/>
              </a:ext>
            </a:extLst>
          </p:cNvPr>
          <p:cNvSpPr>
            <a:spLocks noGrp="1"/>
          </p:cNvSpPr>
          <p:nvPr>
            <p:ph type="sldNum" sz="quarter" idx="12"/>
          </p:nvPr>
        </p:nvSpPr>
        <p:spPr/>
        <p:txBody>
          <a:bodyPr/>
          <a:lstStyle/>
          <a:p>
            <a:pPr>
              <a:defRPr/>
            </a:pPr>
            <a:fld id="{173A1FC8-8386-482B-AED0-74C24C2711CB}" type="slidenum">
              <a:rPr lang="en-GB" altLang="en-US" smtClean="0"/>
              <a:pPr>
                <a:defRPr/>
              </a:pPr>
              <a:t>15</a:t>
            </a:fld>
            <a:endParaRPr lang="en-GB" altLang="en-US"/>
          </a:p>
        </p:txBody>
      </p:sp>
    </p:spTree>
    <p:extLst>
      <p:ext uri="{BB962C8B-B14F-4D97-AF65-F5344CB8AC3E}">
        <p14:creationId xmlns:p14="http://schemas.microsoft.com/office/powerpoint/2010/main" val="31968324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ED7C4-8EC0-9DE2-C74A-E2BD1B473C64}"/>
              </a:ext>
            </a:extLst>
          </p:cNvPr>
          <p:cNvSpPr>
            <a:spLocks noGrp="1"/>
          </p:cNvSpPr>
          <p:nvPr>
            <p:ph type="title"/>
          </p:nvPr>
        </p:nvSpPr>
        <p:spPr/>
        <p:txBody>
          <a:bodyPr/>
          <a:lstStyle/>
          <a:p>
            <a:r>
              <a:rPr lang="en-GB" dirty="0"/>
              <a:t>Critical appraisal tool - CRAAP</a:t>
            </a:r>
          </a:p>
        </p:txBody>
      </p:sp>
      <p:sp>
        <p:nvSpPr>
          <p:cNvPr id="3" name="Content Placeholder 2">
            <a:extLst>
              <a:ext uri="{FF2B5EF4-FFF2-40B4-BE49-F238E27FC236}">
                <a16:creationId xmlns:a16="http://schemas.microsoft.com/office/drawing/2014/main" id="{D15C079C-B040-D646-70EE-313B038C4C82}"/>
              </a:ext>
            </a:extLst>
          </p:cNvPr>
          <p:cNvSpPr>
            <a:spLocks noGrp="1"/>
          </p:cNvSpPr>
          <p:nvPr>
            <p:ph idx="1"/>
          </p:nvPr>
        </p:nvSpPr>
        <p:spPr/>
        <p:txBody>
          <a:bodyPr/>
          <a:lstStyle/>
          <a:p>
            <a:r>
              <a:rPr lang="en-GB" sz="2800" b="1" dirty="0">
                <a:solidFill>
                  <a:schemeClr val="accent6">
                    <a:lumMod val="75000"/>
                  </a:schemeClr>
                </a:solidFill>
              </a:rPr>
              <a:t>C</a:t>
            </a:r>
            <a:r>
              <a:rPr lang="en-GB" sz="2800" b="1" dirty="0"/>
              <a:t>urrency: </a:t>
            </a:r>
            <a:r>
              <a:rPr lang="en-GB" sz="2800" dirty="0"/>
              <a:t>The timeliness of the information.</a:t>
            </a:r>
          </a:p>
          <a:p>
            <a:r>
              <a:rPr lang="en-GB" sz="2800" b="1" dirty="0">
                <a:solidFill>
                  <a:schemeClr val="accent6">
                    <a:lumMod val="75000"/>
                  </a:schemeClr>
                </a:solidFill>
              </a:rPr>
              <a:t>R</a:t>
            </a:r>
            <a:r>
              <a:rPr lang="en-GB" sz="2800" b="1" dirty="0"/>
              <a:t>elevance: </a:t>
            </a:r>
            <a:r>
              <a:rPr lang="en-GB" sz="2800" dirty="0"/>
              <a:t>The importance of the information for your needs.</a:t>
            </a:r>
          </a:p>
          <a:p>
            <a:r>
              <a:rPr lang="en-GB" sz="2800" b="1" dirty="0">
                <a:solidFill>
                  <a:schemeClr val="accent6">
                    <a:lumMod val="75000"/>
                  </a:schemeClr>
                </a:solidFill>
              </a:rPr>
              <a:t>A</a:t>
            </a:r>
            <a:r>
              <a:rPr lang="en-GB" sz="2800" b="1" dirty="0"/>
              <a:t>uthority: </a:t>
            </a:r>
            <a:r>
              <a:rPr lang="en-GB" sz="2800" dirty="0"/>
              <a:t>The source of the information.</a:t>
            </a:r>
          </a:p>
          <a:p>
            <a:r>
              <a:rPr lang="en-GB" sz="2800" b="1" dirty="0">
                <a:solidFill>
                  <a:schemeClr val="accent6">
                    <a:lumMod val="75000"/>
                  </a:schemeClr>
                </a:solidFill>
              </a:rPr>
              <a:t>A</a:t>
            </a:r>
            <a:r>
              <a:rPr lang="en-GB" sz="2800" b="1" dirty="0"/>
              <a:t>ccuracy: </a:t>
            </a:r>
            <a:r>
              <a:rPr lang="en-GB" sz="2800" dirty="0"/>
              <a:t>The reliability, truthfulness and correctness of the content.</a:t>
            </a:r>
          </a:p>
          <a:p>
            <a:r>
              <a:rPr lang="en-GB" sz="2800" b="1" dirty="0">
                <a:solidFill>
                  <a:schemeClr val="accent6">
                    <a:lumMod val="75000"/>
                  </a:schemeClr>
                </a:solidFill>
              </a:rPr>
              <a:t>P</a:t>
            </a:r>
            <a:r>
              <a:rPr lang="en-GB" sz="2800" b="1" dirty="0"/>
              <a:t>urpose: </a:t>
            </a:r>
            <a:r>
              <a:rPr lang="en-GB" sz="2800" dirty="0"/>
              <a:t>The reason the information exists.</a:t>
            </a:r>
          </a:p>
          <a:p>
            <a:endParaRPr lang="en-GB" sz="4400" dirty="0">
              <a:latin typeface="+mj-lt"/>
              <a:ea typeface="+mj-ea"/>
              <a:cs typeface="+mj-cs"/>
            </a:endParaRPr>
          </a:p>
        </p:txBody>
      </p:sp>
      <p:sp>
        <p:nvSpPr>
          <p:cNvPr id="4" name="Date Placeholder 3">
            <a:extLst>
              <a:ext uri="{FF2B5EF4-FFF2-40B4-BE49-F238E27FC236}">
                <a16:creationId xmlns:a16="http://schemas.microsoft.com/office/drawing/2014/main" id="{A1F05301-D5DB-BA6F-E524-D1BF5ED0AB94}"/>
              </a:ext>
            </a:extLst>
          </p:cNvPr>
          <p:cNvSpPr>
            <a:spLocks noGrp="1"/>
          </p:cNvSpPr>
          <p:nvPr>
            <p:ph type="dt" sz="half" idx="10"/>
          </p:nvPr>
        </p:nvSpPr>
        <p:spPr/>
        <p:txBody>
          <a:bodyPr/>
          <a:lstStyle/>
          <a:p>
            <a:pPr>
              <a:defRPr/>
            </a:pPr>
            <a:fld id="{685C73B9-252A-4295-B5F5-F9EBE70D4844}" type="datetime1">
              <a:rPr lang="en-GB" altLang="en-US" smtClean="0"/>
              <a:pPr>
                <a:defRPr/>
              </a:pPr>
              <a:t>05/07/2024</a:t>
            </a:fld>
            <a:endParaRPr lang="en-GB" altLang="en-US" dirty="0"/>
          </a:p>
        </p:txBody>
      </p:sp>
      <p:sp>
        <p:nvSpPr>
          <p:cNvPr id="5" name="Slide Number Placeholder 4">
            <a:extLst>
              <a:ext uri="{FF2B5EF4-FFF2-40B4-BE49-F238E27FC236}">
                <a16:creationId xmlns:a16="http://schemas.microsoft.com/office/drawing/2014/main" id="{2A52CB29-399D-4F7D-B0DD-66F1813D7BB6}"/>
              </a:ext>
            </a:extLst>
          </p:cNvPr>
          <p:cNvSpPr>
            <a:spLocks noGrp="1"/>
          </p:cNvSpPr>
          <p:nvPr>
            <p:ph type="sldNum" sz="quarter" idx="12"/>
          </p:nvPr>
        </p:nvSpPr>
        <p:spPr/>
        <p:txBody>
          <a:bodyPr/>
          <a:lstStyle/>
          <a:p>
            <a:pPr>
              <a:defRPr/>
            </a:pPr>
            <a:fld id="{173A1FC8-8386-482B-AED0-74C24C2711CB}" type="slidenum">
              <a:rPr lang="en-GB" altLang="en-US" smtClean="0"/>
              <a:pPr>
                <a:defRPr/>
              </a:pPr>
              <a:t>16</a:t>
            </a:fld>
            <a:endParaRPr lang="en-GB" altLang="en-US"/>
          </a:p>
        </p:txBody>
      </p:sp>
    </p:spTree>
    <p:extLst>
      <p:ext uri="{BB962C8B-B14F-4D97-AF65-F5344CB8AC3E}">
        <p14:creationId xmlns:p14="http://schemas.microsoft.com/office/powerpoint/2010/main" val="1046452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8CF6D-2BD3-4618-3870-1486B5AE7069}"/>
              </a:ext>
            </a:extLst>
          </p:cNvPr>
          <p:cNvSpPr>
            <a:spLocks noGrp="1"/>
          </p:cNvSpPr>
          <p:nvPr>
            <p:ph type="title"/>
          </p:nvPr>
        </p:nvSpPr>
        <p:spPr/>
        <p:txBody>
          <a:bodyPr/>
          <a:lstStyle/>
          <a:p>
            <a:r>
              <a:rPr lang="en-GB" dirty="0"/>
              <a:t>Checklist - PRISMA for Scoping Reviews (PRISMA-</a:t>
            </a:r>
            <a:r>
              <a:rPr lang="en-GB" dirty="0" err="1"/>
              <a:t>ScR</a:t>
            </a:r>
            <a:r>
              <a:rPr lang="en-GB" dirty="0"/>
              <a:t>)</a:t>
            </a:r>
          </a:p>
        </p:txBody>
      </p:sp>
      <p:sp>
        <p:nvSpPr>
          <p:cNvPr id="3" name="Content Placeholder 2">
            <a:extLst>
              <a:ext uri="{FF2B5EF4-FFF2-40B4-BE49-F238E27FC236}">
                <a16:creationId xmlns:a16="http://schemas.microsoft.com/office/drawing/2014/main" id="{9383837E-FA6E-FA5C-701D-F0569D1C7841}"/>
              </a:ext>
            </a:extLst>
          </p:cNvPr>
          <p:cNvSpPr>
            <a:spLocks noGrp="1"/>
          </p:cNvSpPr>
          <p:nvPr>
            <p:ph idx="1"/>
          </p:nvPr>
        </p:nvSpPr>
        <p:spPr>
          <a:xfrm>
            <a:off x="433376" y="1869741"/>
            <a:ext cx="8229600" cy="3917032"/>
          </a:xfrm>
        </p:spPr>
        <p:txBody>
          <a:bodyPr/>
          <a:lstStyle/>
          <a:p>
            <a:r>
              <a:rPr lang="en-GB" sz="2800" dirty="0"/>
              <a:t>The PRISMA extension for scoping reviews was published in 2018. </a:t>
            </a:r>
          </a:p>
          <a:p>
            <a:r>
              <a:rPr lang="en-GB" sz="2800" dirty="0"/>
              <a:t>The checklist contains 20 essential reporting items and 2 optional items to include when completing a scoping review.</a:t>
            </a:r>
          </a:p>
          <a:p>
            <a:r>
              <a:rPr lang="en-GB" sz="2800" dirty="0"/>
              <a:t>Scoping reviews serve to synthesize evidence and assess the scope of literature on a topic. </a:t>
            </a:r>
          </a:p>
        </p:txBody>
      </p:sp>
      <p:sp>
        <p:nvSpPr>
          <p:cNvPr id="4" name="Date Placeholder 3">
            <a:extLst>
              <a:ext uri="{FF2B5EF4-FFF2-40B4-BE49-F238E27FC236}">
                <a16:creationId xmlns:a16="http://schemas.microsoft.com/office/drawing/2014/main" id="{39AE2EE7-C4DE-9307-EA15-2AAEA249F247}"/>
              </a:ext>
            </a:extLst>
          </p:cNvPr>
          <p:cNvSpPr>
            <a:spLocks noGrp="1"/>
          </p:cNvSpPr>
          <p:nvPr>
            <p:ph type="dt" sz="half" idx="10"/>
          </p:nvPr>
        </p:nvSpPr>
        <p:spPr/>
        <p:txBody>
          <a:bodyPr/>
          <a:lstStyle/>
          <a:p>
            <a:pPr>
              <a:defRPr/>
            </a:pPr>
            <a:fld id="{685C73B9-252A-4295-B5F5-F9EBE70D4844}" type="datetime1">
              <a:rPr lang="en-GB" altLang="en-US" smtClean="0"/>
              <a:pPr>
                <a:defRPr/>
              </a:pPr>
              <a:t>05/07/2024</a:t>
            </a:fld>
            <a:endParaRPr lang="en-GB" altLang="en-US" dirty="0"/>
          </a:p>
        </p:txBody>
      </p:sp>
      <p:sp>
        <p:nvSpPr>
          <p:cNvPr id="5" name="Slide Number Placeholder 4">
            <a:extLst>
              <a:ext uri="{FF2B5EF4-FFF2-40B4-BE49-F238E27FC236}">
                <a16:creationId xmlns:a16="http://schemas.microsoft.com/office/drawing/2014/main" id="{794F88C5-7484-C409-EF28-00CF566896FB}"/>
              </a:ext>
            </a:extLst>
          </p:cNvPr>
          <p:cNvSpPr>
            <a:spLocks noGrp="1"/>
          </p:cNvSpPr>
          <p:nvPr>
            <p:ph type="sldNum" sz="quarter" idx="12"/>
          </p:nvPr>
        </p:nvSpPr>
        <p:spPr/>
        <p:txBody>
          <a:bodyPr/>
          <a:lstStyle/>
          <a:p>
            <a:pPr>
              <a:defRPr/>
            </a:pPr>
            <a:fld id="{173A1FC8-8386-482B-AED0-74C24C2711CB}" type="slidenum">
              <a:rPr lang="en-GB" altLang="en-US" smtClean="0"/>
              <a:pPr>
                <a:defRPr/>
              </a:pPr>
              <a:t>17</a:t>
            </a:fld>
            <a:endParaRPr lang="en-GB" altLang="en-US"/>
          </a:p>
        </p:txBody>
      </p:sp>
      <p:sp>
        <p:nvSpPr>
          <p:cNvPr id="9" name="TextBox 8">
            <a:extLst>
              <a:ext uri="{FF2B5EF4-FFF2-40B4-BE49-F238E27FC236}">
                <a16:creationId xmlns:a16="http://schemas.microsoft.com/office/drawing/2014/main" id="{4578D5F4-D145-422D-AFD7-493331D924EA}"/>
              </a:ext>
            </a:extLst>
          </p:cNvPr>
          <p:cNvSpPr txBox="1"/>
          <p:nvPr/>
        </p:nvSpPr>
        <p:spPr>
          <a:xfrm>
            <a:off x="1763688" y="5301208"/>
            <a:ext cx="7092280" cy="369332"/>
          </a:xfrm>
          <a:prstGeom prst="rect">
            <a:avLst/>
          </a:prstGeom>
          <a:noFill/>
        </p:spPr>
        <p:txBody>
          <a:bodyPr wrap="square">
            <a:spAutoFit/>
          </a:bodyPr>
          <a:lstStyle/>
          <a:p>
            <a:r>
              <a:rPr lang="en-GB" dirty="0">
                <a:hlinkClick r:id="rId2"/>
              </a:rPr>
              <a:t>Scoping — PRISMA statement (prisma-statement.org)</a:t>
            </a:r>
            <a:endParaRPr lang="en-GB" dirty="0"/>
          </a:p>
        </p:txBody>
      </p:sp>
    </p:spTree>
    <p:extLst>
      <p:ext uri="{BB962C8B-B14F-4D97-AF65-F5344CB8AC3E}">
        <p14:creationId xmlns:p14="http://schemas.microsoft.com/office/powerpoint/2010/main" val="1802319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8CF6D-2BD3-4618-3870-1486B5AE7069}"/>
              </a:ext>
            </a:extLst>
          </p:cNvPr>
          <p:cNvSpPr>
            <a:spLocks noGrp="1"/>
          </p:cNvSpPr>
          <p:nvPr>
            <p:ph type="title"/>
          </p:nvPr>
        </p:nvSpPr>
        <p:spPr>
          <a:xfrm>
            <a:off x="539552" y="476672"/>
            <a:ext cx="3204759" cy="3091097"/>
          </a:xfrm>
        </p:spPr>
        <p:txBody>
          <a:bodyPr/>
          <a:lstStyle/>
          <a:p>
            <a:pPr algn="l"/>
            <a:r>
              <a:rPr lang="en-GB" sz="3600" dirty="0"/>
              <a:t>Checklist - PRISMA for Scoping Reviews (PRISMA-</a:t>
            </a:r>
            <a:r>
              <a:rPr lang="en-GB" sz="3600" dirty="0" err="1"/>
              <a:t>ScR</a:t>
            </a:r>
            <a:r>
              <a:rPr lang="en-GB" sz="3600" dirty="0"/>
              <a:t>)</a:t>
            </a:r>
          </a:p>
        </p:txBody>
      </p:sp>
      <p:sp>
        <p:nvSpPr>
          <p:cNvPr id="4" name="Date Placeholder 3">
            <a:extLst>
              <a:ext uri="{FF2B5EF4-FFF2-40B4-BE49-F238E27FC236}">
                <a16:creationId xmlns:a16="http://schemas.microsoft.com/office/drawing/2014/main" id="{39AE2EE7-C4DE-9307-EA15-2AAEA249F247}"/>
              </a:ext>
            </a:extLst>
          </p:cNvPr>
          <p:cNvSpPr>
            <a:spLocks noGrp="1"/>
          </p:cNvSpPr>
          <p:nvPr>
            <p:ph type="dt" sz="half" idx="10"/>
          </p:nvPr>
        </p:nvSpPr>
        <p:spPr/>
        <p:txBody>
          <a:bodyPr/>
          <a:lstStyle/>
          <a:p>
            <a:pPr>
              <a:defRPr/>
            </a:pPr>
            <a:fld id="{685C73B9-252A-4295-B5F5-F9EBE70D4844}" type="datetime1">
              <a:rPr lang="en-GB" altLang="en-US" smtClean="0"/>
              <a:pPr>
                <a:defRPr/>
              </a:pPr>
              <a:t>05/07/2024</a:t>
            </a:fld>
            <a:endParaRPr lang="en-GB" altLang="en-US" dirty="0"/>
          </a:p>
        </p:txBody>
      </p:sp>
      <p:pic>
        <p:nvPicPr>
          <p:cNvPr id="7" name="Content Placeholder 6">
            <a:extLst>
              <a:ext uri="{FF2B5EF4-FFF2-40B4-BE49-F238E27FC236}">
                <a16:creationId xmlns:a16="http://schemas.microsoft.com/office/drawing/2014/main" id="{3DBD6090-26E3-9CDD-F54D-BFE0E11610E4}"/>
              </a:ext>
            </a:extLst>
          </p:cNvPr>
          <p:cNvPicPr>
            <a:picLocks noGrp="1" noChangeAspect="1"/>
          </p:cNvPicPr>
          <p:nvPr>
            <p:ph idx="1"/>
          </p:nvPr>
        </p:nvPicPr>
        <p:blipFill>
          <a:blip r:embed="rId2"/>
          <a:stretch>
            <a:fillRect/>
          </a:stretch>
        </p:blipFill>
        <p:spPr>
          <a:xfrm>
            <a:off x="4788024" y="63107"/>
            <a:ext cx="3925714" cy="6731785"/>
          </a:xfrm>
        </p:spPr>
      </p:pic>
      <p:sp>
        <p:nvSpPr>
          <p:cNvPr id="9" name="TextBox 8">
            <a:extLst>
              <a:ext uri="{FF2B5EF4-FFF2-40B4-BE49-F238E27FC236}">
                <a16:creationId xmlns:a16="http://schemas.microsoft.com/office/drawing/2014/main" id="{4578D5F4-D145-422D-AFD7-493331D924EA}"/>
              </a:ext>
            </a:extLst>
          </p:cNvPr>
          <p:cNvSpPr txBox="1"/>
          <p:nvPr/>
        </p:nvSpPr>
        <p:spPr>
          <a:xfrm>
            <a:off x="567465" y="4941168"/>
            <a:ext cx="3546541" cy="646331"/>
          </a:xfrm>
          <a:prstGeom prst="rect">
            <a:avLst/>
          </a:prstGeom>
          <a:noFill/>
        </p:spPr>
        <p:txBody>
          <a:bodyPr wrap="square">
            <a:spAutoFit/>
          </a:bodyPr>
          <a:lstStyle/>
          <a:p>
            <a:r>
              <a:rPr lang="en-GB" dirty="0">
                <a:hlinkClick r:id="rId3"/>
              </a:rPr>
              <a:t>Scoping — PRISMA statement (prisma-statement.org)</a:t>
            </a:r>
            <a:endParaRPr lang="en-GB" dirty="0"/>
          </a:p>
        </p:txBody>
      </p:sp>
    </p:spTree>
    <p:extLst>
      <p:ext uri="{BB962C8B-B14F-4D97-AF65-F5344CB8AC3E}">
        <p14:creationId xmlns:p14="http://schemas.microsoft.com/office/powerpoint/2010/main" val="2471201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EEE33A96-CC4C-4668-B48E-5E04103FFE54}"/>
              </a:ext>
            </a:extLst>
          </p:cNvPr>
          <p:cNvSpPr>
            <a:spLocks noGrp="1"/>
          </p:cNvSpPr>
          <p:nvPr>
            <p:ph type="title"/>
          </p:nvPr>
        </p:nvSpPr>
        <p:spPr>
          <a:xfrm>
            <a:off x="457200" y="227013"/>
            <a:ext cx="8229600" cy="1143000"/>
          </a:xfrm>
        </p:spPr>
        <p:txBody>
          <a:bodyPr/>
          <a:lstStyle/>
          <a:p>
            <a:r>
              <a:rPr lang="en-GB" altLang="en-US" dirty="0"/>
              <a:t>Activity</a:t>
            </a:r>
          </a:p>
        </p:txBody>
      </p:sp>
      <p:sp>
        <p:nvSpPr>
          <p:cNvPr id="8195" name="Content Placeholder 2">
            <a:extLst>
              <a:ext uri="{FF2B5EF4-FFF2-40B4-BE49-F238E27FC236}">
                <a16:creationId xmlns:a16="http://schemas.microsoft.com/office/drawing/2014/main" id="{BF8BE950-A5C1-4B0C-A438-14F44D0F2A17}"/>
              </a:ext>
            </a:extLst>
          </p:cNvPr>
          <p:cNvSpPr>
            <a:spLocks noGrp="1"/>
          </p:cNvSpPr>
          <p:nvPr>
            <p:ph idx="1"/>
          </p:nvPr>
        </p:nvSpPr>
        <p:spPr>
          <a:xfrm>
            <a:off x="457200" y="1412776"/>
            <a:ext cx="8229600" cy="3555974"/>
          </a:xfrm>
        </p:spPr>
        <p:txBody>
          <a:bodyPr/>
          <a:lstStyle/>
          <a:p>
            <a:r>
              <a:rPr lang="en-GB" altLang="en-US" sz="2400" dirty="0"/>
              <a:t>Search for articles using your Search strategy that we discussed in Week 4 in class.</a:t>
            </a:r>
          </a:p>
          <a:p>
            <a:r>
              <a:rPr lang="en-GB" altLang="en-US" sz="2400" dirty="0"/>
              <a:t>Find your 3-5 articles for your scoping review, following what we discussed today.</a:t>
            </a:r>
          </a:p>
          <a:p>
            <a:r>
              <a:rPr lang="en-GB" altLang="en-US" sz="2400" dirty="0"/>
              <a:t>Write down the author(s), year of publication, title of the article, title of the journal, volume and issue number, and page numbers.</a:t>
            </a:r>
          </a:p>
          <a:p>
            <a:r>
              <a:rPr lang="en-GB" altLang="en-US" sz="2400" dirty="0"/>
              <a:t>Do this for each of the articles you selected for your scoping review.</a:t>
            </a:r>
          </a:p>
          <a:p>
            <a:r>
              <a:rPr lang="en-GB" altLang="en-US" sz="2400" dirty="0"/>
              <a:t>Post them on the Activity on Week 5 on Moodle.</a:t>
            </a:r>
          </a:p>
          <a:p>
            <a:endParaRPr lang="en-GB" alt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107574F-3DAA-480E-BE2E-146444BB13D4}"/>
              </a:ext>
            </a:extLst>
          </p:cNvPr>
          <p:cNvSpPr>
            <a:spLocks noGrp="1"/>
          </p:cNvSpPr>
          <p:nvPr>
            <p:ph type="title"/>
          </p:nvPr>
        </p:nvSpPr>
        <p:spPr/>
        <p:txBody>
          <a:bodyPr/>
          <a:lstStyle/>
          <a:p>
            <a:r>
              <a:rPr lang="en-GB" altLang="en-US" b="1"/>
              <a:t>QUESTION TIME</a:t>
            </a:r>
          </a:p>
        </p:txBody>
      </p:sp>
      <p:pic>
        <p:nvPicPr>
          <p:cNvPr id="22531" name="Content Placeholder 5">
            <a:extLst>
              <a:ext uri="{FF2B5EF4-FFF2-40B4-BE49-F238E27FC236}">
                <a16:creationId xmlns:a16="http://schemas.microsoft.com/office/drawing/2014/main" id="{EFAA02D2-4D4D-46BB-B78F-F366CDF3A28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348038" y="2359025"/>
            <a:ext cx="2146300" cy="2139950"/>
          </a:xfrm>
        </p:spPr>
      </p:pic>
      <p:sp>
        <p:nvSpPr>
          <p:cNvPr id="4" name="Date Placeholder 3">
            <a:extLst>
              <a:ext uri="{FF2B5EF4-FFF2-40B4-BE49-F238E27FC236}">
                <a16:creationId xmlns:a16="http://schemas.microsoft.com/office/drawing/2014/main" id="{4EA96A99-590E-4347-BCDB-FD11511C1538}"/>
              </a:ext>
            </a:extLst>
          </p:cNvPr>
          <p:cNvSpPr>
            <a:spLocks noGrp="1"/>
          </p:cNvSpPr>
          <p:nvPr>
            <p:ph type="dt" sz="quarter" idx="10"/>
          </p:nvPr>
        </p:nvSpPr>
        <p:spPr/>
        <p:txBody>
          <a:bodyPr/>
          <a:lstStyle/>
          <a:p>
            <a:pPr>
              <a:defRPr/>
            </a:pPr>
            <a:fld id="{C329EE58-E6A4-4677-BD48-D1D3A6272A9B}" type="datetime1">
              <a:rPr lang="en-GB" altLang="en-US" smtClean="0"/>
              <a:pPr>
                <a:defRPr/>
              </a:pPr>
              <a:t>05/07/2024</a:t>
            </a:fld>
            <a:endParaRPr lang="en-GB" altLang="en-US" dirty="0"/>
          </a:p>
        </p:txBody>
      </p:sp>
      <p:sp>
        <p:nvSpPr>
          <p:cNvPr id="22533" name="Slide Number Placeholder 4">
            <a:extLst>
              <a:ext uri="{FF2B5EF4-FFF2-40B4-BE49-F238E27FC236}">
                <a16:creationId xmlns:a16="http://schemas.microsoft.com/office/drawing/2014/main" id="{7167699F-7065-4BC5-8C01-F22257A31EA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A45A0BC-A821-44D2-9D1C-07D9847253A2}"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pic>
        <p:nvPicPr>
          <p:cNvPr id="22534" name="Picture 6">
            <a:extLst>
              <a:ext uri="{FF2B5EF4-FFF2-40B4-BE49-F238E27FC236}">
                <a16:creationId xmlns:a16="http://schemas.microsoft.com/office/drawing/2014/main" id="{3A2BB269-358D-43A7-A078-7AF2640A33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713" y="1417638"/>
            <a:ext cx="18716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5" name="Picture 7">
            <a:extLst>
              <a:ext uri="{FF2B5EF4-FFF2-40B4-BE49-F238E27FC236}">
                <a16:creationId xmlns:a16="http://schemas.microsoft.com/office/drawing/2014/main" id="{07F26C46-E016-4043-A487-C319C79277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688" y="3644900"/>
            <a:ext cx="2468562"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8790AD4-C0BC-4F19-8F99-287FB3873F7B}"/>
              </a:ext>
            </a:extLst>
          </p:cNvPr>
          <p:cNvSpPr>
            <a:spLocks noGrp="1"/>
          </p:cNvSpPr>
          <p:nvPr>
            <p:ph type="title"/>
          </p:nvPr>
        </p:nvSpPr>
        <p:spPr>
          <a:xfrm>
            <a:off x="179387" y="-1"/>
            <a:ext cx="8964613" cy="836713"/>
          </a:xfrm>
        </p:spPr>
        <p:txBody>
          <a:bodyPr/>
          <a:lstStyle/>
          <a:p>
            <a:r>
              <a:rPr lang="en-GB" altLang="en-US" sz="4000" dirty="0">
                <a:cs typeface="Arial" panose="020B0604020202020204" pitchFamily="34" charset="0"/>
              </a:rPr>
              <a:t>References &amp; Essential Readings</a:t>
            </a:r>
          </a:p>
        </p:txBody>
      </p:sp>
      <p:sp>
        <p:nvSpPr>
          <p:cNvPr id="23555" name="Content Placeholder 2">
            <a:extLst>
              <a:ext uri="{FF2B5EF4-FFF2-40B4-BE49-F238E27FC236}">
                <a16:creationId xmlns:a16="http://schemas.microsoft.com/office/drawing/2014/main" id="{F9655756-225C-4FB1-B2A0-AD6B3BA79448}"/>
              </a:ext>
            </a:extLst>
          </p:cNvPr>
          <p:cNvSpPr>
            <a:spLocks noGrp="1"/>
          </p:cNvSpPr>
          <p:nvPr>
            <p:ph idx="1"/>
          </p:nvPr>
        </p:nvSpPr>
        <p:spPr>
          <a:xfrm>
            <a:off x="719571" y="908720"/>
            <a:ext cx="7704857" cy="4032225"/>
          </a:xfrm>
        </p:spPr>
        <p:txBody>
          <a:bodyPr/>
          <a:lstStyle/>
          <a:p>
            <a:pPr marL="0" indent="0">
              <a:buFont typeface="Arial" panose="020B0604020202020204" pitchFamily="34" charset="0"/>
              <a:buNone/>
            </a:pPr>
            <a:r>
              <a:rPr lang="en-US" altLang="en-US" sz="1600" dirty="0">
                <a:cs typeface="Arial" panose="020B0604020202020204" pitchFamily="34" charset="0"/>
              </a:rPr>
              <a:t>Aveyard, H. (2014) Doing a Literature Review in Health and Social Care. Buckingham: OU Press.</a:t>
            </a:r>
          </a:p>
          <a:p>
            <a:pPr marL="0" indent="0">
              <a:buFont typeface="Arial" panose="020B0604020202020204" pitchFamily="34" charset="0"/>
              <a:buNone/>
            </a:pPr>
            <a:endParaRPr lang="en-US" altLang="en-US" sz="1600" dirty="0">
              <a:cs typeface="Arial" panose="020B0604020202020204" pitchFamily="34" charset="0"/>
            </a:endParaRPr>
          </a:p>
          <a:p>
            <a:pPr marL="0" indent="0">
              <a:buFont typeface="Arial" panose="020B0604020202020204" pitchFamily="34" charset="0"/>
              <a:buNone/>
            </a:pPr>
            <a:r>
              <a:rPr lang="en-US" altLang="en-US" sz="1600" dirty="0">
                <a:cs typeface="Arial" panose="020B0604020202020204" pitchFamily="34" charset="0"/>
              </a:rPr>
              <a:t>Aveyard, H (2015) A Beginner's Guide To Critical Thinking And Writing In Health And Social Care Open University Press London.</a:t>
            </a:r>
          </a:p>
          <a:p>
            <a:pPr marL="0" indent="0">
              <a:buFont typeface="Arial" panose="020B0604020202020204" pitchFamily="34" charset="0"/>
              <a:buNone/>
            </a:pPr>
            <a:endParaRPr lang="en-US" altLang="en-US" sz="1600" dirty="0">
              <a:cs typeface="Arial" panose="020B0604020202020204" pitchFamily="34" charset="0"/>
            </a:endParaRPr>
          </a:p>
          <a:p>
            <a:pPr marL="0" indent="0" algn="just">
              <a:spcBef>
                <a:spcPct val="0"/>
              </a:spcBef>
              <a:buFont typeface="Arial" panose="020B0604020202020204" pitchFamily="34" charset="0"/>
              <a:buNone/>
            </a:pPr>
            <a:r>
              <a:rPr lang="en-US" altLang="en-US" sz="1600" dirty="0">
                <a:cs typeface="Arial" panose="020B0604020202020204" pitchFamily="34" charset="0"/>
              </a:rPr>
              <a:t>Bell, J. (2005) Doing your research project – A guide for first time researchers in Health and Social Science. Buckingham: OU Press.</a:t>
            </a:r>
          </a:p>
          <a:p>
            <a:pPr marL="0" indent="0" algn="just">
              <a:spcBef>
                <a:spcPct val="0"/>
              </a:spcBef>
              <a:buFont typeface="Arial" panose="020B0604020202020204" pitchFamily="34" charset="0"/>
              <a:buNone/>
            </a:pPr>
            <a:r>
              <a:rPr lang="en-US" altLang="en-US" sz="1600" dirty="0">
                <a:cs typeface="Arial" panose="020B0604020202020204" pitchFamily="34" charset="0"/>
              </a:rPr>
              <a:t>   </a:t>
            </a:r>
          </a:p>
          <a:p>
            <a:pPr marL="0" indent="0">
              <a:buFont typeface="Arial" panose="020B0604020202020204" pitchFamily="34" charset="0"/>
              <a:buNone/>
            </a:pPr>
            <a:r>
              <a:rPr lang="en-US" altLang="en-US" sz="1600" dirty="0">
                <a:cs typeface="Arial" panose="020B0604020202020204" pitchFamily="34" charset="0"/>
              </a:rPr>
              <a:t>Bruce, L. (2007) Understanding Research and Evidence Based Practice (Health and Social Care: Knowledge and skills). London: Reflect Press.</a:t>
            </a:r>
          </a:p>
          <a:p>
            <a:pPr marL="0" indent="0">
              <a:buFont typeface="Arial" panose="020B0604020202020204" pitchFamily="34" charset="0"/>
              <a:buNone/>
            </a:pPr>
            <a:r>
              <a:rPr lang="en-US" altLang="en-US" sz="1600" dirty="0">
                <a:cs typeface="Arial" panose="020B0604020202020204" pitchFamily="34" charset="0"/>
              </a:rPr>
              <a:t>   </a:t>
            </a:r>
          </a:p>
          <a:p>
            <a:pPr marL="0" indent="0">
              <a:buFont typeface="Arial" panose="020B0604020202020204" pitchFamily="34" charset="0"/>
              <a:buNone/>
            </a:pPr>
            <a:r>
              <a:rPr lang="en-US" altLang="en-US" sz="1600" dirty="0">
                <a:cs typeface="Arial" panose="020B0604020202020204" pitchFamily="34" charset="0"/>
              </a:rPr>
              <a:t>Saks, M. &amp; Alsop, J. (2012) Researching Health: Qualitative, Quantitative and Mixed Methods. London: Sage Publications.</a:t>
            </a:r>
          </a:p>
          <a:p>
            <a:pPr marL="0" indent="0">
              <a:buFont typeface="Arial" panose="020B0604020202020204" pitchFamily="34" charset="0"/>
              <a:buNone/>
            </a:pPr>
            <a:endParaRPr lang="en-US" altLang="en-US" sz="1600" dirty="0">
              <a:cs typeface="Arial" panose="020B0604020202020204" pitchFamily="34" charset="0"/>
            </a:endParaRPr>
          </a:p>
          <a:p>
            <a:pPr marL="0" indent="0">
              <a:buFont typeface="Arial" panose="020B0604020202020204" pitchFamily="34" charset="0"/>
              <a:buNone/>
            </a:pPr>
            <a:r>
              <a:rPr lang="en-US" altLang="en-US" sz="1600" dirty="0">
                <a:cs typeface="Arial" panose="020B0604020202020204" pitchFamily="34" charset="0"/>
              </a:rPr>
              <a:t>Denscombe, M. (2007) The Good Research Guide. Buckingham: OU Press  </a:t>
            </a:r>
          </a:p>
          <a:p>
            <a:pPr marL="0" indent="0">
              <a:buFont typeface="Arial" panose="020B0604020202020204" pitchFamily="34" charset="0"/>
              <a:buNone/>
            </a:pPr>
            <a:r>
              <a:rPr lang="en-US" altLang="en-US" sz="1600" dirty="0">
                <a:cs typeface="Arial" panose="020B0604020202020204" pitchFamily="34" charset="0"/>
              </a:rPr>
              <a:t>Ridley, D. (2012) The Literature Review: A Step by Step Guide for Students. London </a:t>
            </a:r>
          </a:p>
          <a:p>
            <a:pPr marL="0" indent="0">
              <a:buFont typeface="Arial" panose="020B0604020202020204" pitchFamily="34" charset="0"/>
              <a:buNone/>
            </a:pPr>
            <a:endParaRPr lang="en-US" altLang="en-US" sz="1600" dirty="0">
              <a:cs typeface="Arial" panose="020B0604020202020204" pitchFamily="34" charset="0"/>
            </a:endParaRPr>
          </a:p>
          <a:p>
            <a:pPr marL="0" indent="0">
              <a:buFont typeface="Arial" panose="020B0604020202020204" pitchFamily="34" charset="0"/>
              <a:buNone/>
            </a:pPr>
            <a:endParaRPr lang="en-US" altLang="en-US" sz="1600" dirty="0">
              <a:cs typeface="Arial" panose="020B0604020202020204" pitchFamily="34" charset="0"/>
            </a:endParaRPr>
          </a:p>
          <a:p>
            <a:pPr marL="0" indent="0">
              <a:buFont typeface="Arial" panose="020B0604020202020204" pitchFamily="34" charset="0"/>
              <a:buNone/>
            </a:pPr>
            <a:endParaRPr lang="en-GB" altLang="en-US" sz="1600" dirty="0">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1321</Words>
  <Application>Microsoft Office PowerPoint</Application>
  <PresentationFormat>On-screen Show (4:3)</PresentationFormat>
  <Paragraphs>143</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Myriad Pro</vt:lpstr>
      <vt:lpstr>Arial</vt:lpstr>
      <vt:lpstr>Verdana</vt:lpstr>
      <vt:lpstr>20140311PresentationUWTSDTemplate</vt:lpstr>
      <vt:lpstr>PowerPoint Presentation</vt:lpstr>
      <vt:lpstr>Lesson Objectives</vt:lpstr>
      <vt:lpstr>Module Aim  </vt:lpstr>
      <vt:lpstr>Module Learning Outcomes  </vt:lpstr>
      <vt:lpstr>Main steps for writing a review of the literature</vt:lpstr>
      <vt:lpstr>Question: How to select the literature for a review?</vt:lpstr>
      <vt:lpstr>Step 1: Selecting a Topic</vt:lpstr>
      <vt:lpstr>Step 2: Literature Search (1 of 2)  </vt:lpstr>
      <vt:lpstr>Step 2: Literature Search (2 of 2) </vt:lpstr>
      <vt:lpstr>Step 3: Screen the Literature</vt:lpstr>
      <vt:lpstr>Step 4: Critique the literature</vt:lpstr>
      <vt:lpstr>Selective Reading</vt:lpstr>
      <vt:lpstr>Critical appraisal tool - CASP</vt:lpstr>
      <vt:lpstr>Critical appraisal tool - CASP</vt:lpstr>
      <vt:lpstr>Critical appraisal tool - CRAAP</vt:lpstr>
      <vt:lpstr>Critical appraisal tool - CRAAP</vt:lpstr>
      <vt:lpstr>Checklist - PRISMA for Scoping Reviews (PRISMA-ScR)</vt:lpstr>
      <vt:lpstr>Checklist - PRISMA for Scoping Reviews (PRISMA-ScR)</vt:lpstr>
      <vt:lpstr>Activity</vt:lpstr>
      <vt:lpstr>QUESTION TIME</vt:lpstr>
      <vt:lpstr>References &amp; Essential Readings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Eleni Koutsogeorgou-Andreou</cp:lastModifiedBy>
  <cp:revision>81</cp:revision>
  <cp:lastPrinted>1601-01-01T00:00:00Z</cp:lastPrinted>
  <dcterms:created xsi:type="dcterms:W3CDTF">2002-10-07T19:43:58Z</dcterms:created>
  <dcterms:modified xsi:type="dcterms:W3CDTF">2024-07-05T21:21:33Z</dcterms:modified>
</cp:coreProperties>
</file>