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82" r:id="rId1"/>
  </p:sldMasterIdLst>
  <p:notesMasterIdLst>
    <p:notesMasterId r:id="rId24"/>
  </p:notesMasterIdLst>
  <p:sldIdLst>
    <p:sldId id="257" r:id="rId2"/>
    <p:sldId id="280" r:id="rId3"/>
    <p:sldId id="291" r:id="rId4"/>
    <p:sldId id="292" r:id="rId5"/>
    <p:sldId id="262" r:id="rId6"/>
    <p:sldId id="295" r:id="rId7"/>
    <p:sldId id="272" r:id="rId8"/>
    <p:sldId id="296" r:id="rId9"/>
    <p:sldId id="297" r:id="rId10"/>
    <p:sldId id="298" r:id="rId11"/>
    <p:sldId id="299" r:id="rId12"/>
    <p:sldId id="300" r:id="rId13"/>
    <p:sldId id="294" r:id="rId14"/>
    <p:sldId id="279" r:id="rId15"/>
    <p:sldId id="293" r:id="rId16"/>
    <p:sldId id="284" r:id="rId17"/>
    <p:sldId id="285" r:id="rId18"/>
    <p:sldId id="286" r:id="rId19"/>
    <p:sldId id="287" r:id="rId20"/>
    <p:sldId id="288" r:id="rId21"/>
    <p:sldId id="289" r:id="rId22"/>
    <p:sldId id="290" r:id="rId23"/>
  </p:sldIdLst>
  <p:sldSz cx="12192000" cy="6858000"/>
  <p:notesSz cx="6858000" cy="9144000"/>
  <p:embeddedFontLst>
    <p:embeddedFont>
      <p:font typeface="Arial Black" panose="020B0A04020102020204" pitchFamily="34" charset="0"/>
      <p:bold r:id="rId25"/>
    </p:embeddedFont>
    <p:embeddedFont>
      <p:font typeface="Calibri" panose="020F0502020204030204" pitchFamily="34" charset="0"/>
      <p:regular r:id="rId26"/>
      <p:bold r:id="rId27"/>
      <p:italic r:id="rId28"/>
      <p:boldItalic r:id="rId29"/>
    </p:embeddedFont>
    <p:embeddedFont>
      <p:font typeface="Century Gothic" panose="020B0502020202020204" pitchFamily="34" charset="0"/>
      <p:regular r:id="rId30"/>
      <p:bold r:id="rId31"/>
      <p:italic r:id="rId32"/>
      <p:boldItalic r:id="rId33"/>
    </p:embeddedFont>
    <p:embeddedFont>
      <p:font typeface="Comic Sans MS" panose="030F0702030302020204" pitchFamily="66" charset="0"/>
      <p:regular r:id="rId34"/>
      <p:bold r:id="rId35"/>
      <p:italic r:id="rId36"/>
      <p:boldItalic r:id="rId37"/>
    </p:embeddedFont>
    <p:embeddedFont>
      <p:font typeface="Wingdings 3" panose="05040102010807070707" pitchFamily="18" charset="2"/>
      <p:regular r:id="rId38"/>
    </p:embeddedFont>
  </p:embeddedFont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2.fntdata"/><Relationship Id="rId39" Type="http://schemas.openxmlformats.org/officeDocument/2006/relationships/presProps" Target="presProps.xml"/><Relationship Id="rId21" Type="http://schemas.openxmlformats.org/officeDocument/2006/relationships/slide" Target="slides/slide20.xml"/><Relationship Id="rId34" Type="http://schemas.openxmlformats.org/officeDocument/2006/relationships/font" Target="fonts/font10.fntdata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5.fntdata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32" Type="http://schemas.openxmlformats.org/officeDocument/2006/relationships/font" Target="fonts/font8.fntdata"/><Relationship Id="rId37" Type="http://schemas.openxmlformats.org/officeDocument/2006/relationships/font" Target="fonts/font13.fntdata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font" Target="fonts/font4.fntdata"/><Relationship Id="rId36" Type="http://schemas.openxmlformats.org/officeDocument/2006/relationships/font" Target="fonts/font12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7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font" Target="fonts/font3.fntdata"/><Relationship Id="rId30" Type="http://schemas.openxmlformats.org/officeDocument/2006/relationships/font" Target="fonts/font6.fntdata"/><Relationship Id="rId35" Type="http://schemas.openxmlformats.org/officeDocument/2006/relationships/font" Target="fonts/font11.fntdata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1.fntdata"/><Relationship Id="rId33" Type="http://schemas.openxmlformats.org/officeDocument/2006/relationships/font" Target="fonts/font9.fntdata"/><Relationship Id="rId38" Type="http://schemas.openxmlformats.org/officeDocument/2006/relationships/font" Target="fonts/font14.fntdata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CA59ADF-C03D-46A4-942D-CB6837F61C79}" type="doc">
      <dgm:prSet loTypeId="urn:microsoft.com/office/officeart/2016/7/layout/VerticalSolidActionList" loCatId="List" qsTypeId="urn:microsoft.com/office/officeart/2005/8/quickstyle/simple5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0502D72F-96F1-4C54-B840-3FC749C7F01D}">
      <dgm:prSet/>
      <dgm:spPr/>
      <dgm:t>
        <a:bodyPr/>
        <a:lstStyle/>
        <a:p>
          <a:r>
            <a:rPr lang="en-US"/>
            <a:t>Define</a:t>
          </a:r>
        </a:p>
      </dgm:t>
    </dgm:pt>
    <dgm:pt modelId="{928CE438-FF0A-465D-9253-79B5D80EE080}" type="parTrans" cxnId="{203A2AE4-BBD5-407C-B213-B4FF97EECDD5}">
      <dgm:prSet/>
      <dgm:spPr/>
      <dgm:t>
        <a:bodyPr/>
        <a:lstStyle/>
        <a:p>
          <a:endParaRPr lang="en-US"/>
        </a:p>
      </dgm:t>
    </dgm:pt>
    <dgm:pt modelId="{BE56CBA8-7ECE-4E0C-99F7-0BC9766C6A7A}" type="sibTrans" cxnId="{203A2AE4-BBD5-407C-B213-B4FF97EECDD5}">
      <dgm:prSet/>
      <dgm:spPr/>
      <dgm:t>
        <a:bodyPr/>
        <a:lstStyle/>
        <a:p>
          <a:endParaRPr lang="en-US"/>
        </a:p>
      </dgm:t>
    </dgm:pt>
    <dgm:pt modelId="{0A4A325A-ED07-474B-9871-AC3419885B98}">
      <dgm:prSet/>
      <dgm:spPr/>
      <dgm:t>
        <a:bodyPr/>
        <a:lstStyle/>
        <a:p>
          <a:r>
            <a:rPr lang="en-US"/>
            <a:t>Define the terms endocrine gland, exocrine gland, hormone and target tissue</a:t>
          </a:r>
        </a:p>
      </dgm:t>
    </dgm:pt>
    <dgm:pt modelId="{DB5732CA-A6BB-479F-986F-4A0EC5798899}" type="parTrans" cxnId="{8BE42C59-B49D-4BBC-91DD-18D2A3DE6708}">
      <dgm:prSet/>
      <dgm:spPr/>
      <dgm:t>
        <a:bodyPr/>
        <a:lstStyle/>
        <a:p>
          <a:endParaRPr lang="en-US"/>
        </a:p>
      </dgm:t>
    </dgm:pt>
    <dgm:pt modelId="{EF00A70C-323F-47E1-869B-BAF7293B2D69}" type="sibTrans" cxnId="{8BE42C59-B49D-4BBC-91DD-18D2A3DE6708}">
      <dgm:prSet/>
      <dgm:spPr/>
      <dgm:t>
        <a:bodyPr/>
        <a:lstStyle/>
        <a:p>
          <a:endParaRPr lang="en-US"/>
        </a:p>
      </dgm:t>
    </dgm:pt>
    <dgm:pt modelId="{9D5E267E-CC17-4595-8A06-2179469F3017}">
      <dgm:prSet/>
      <dgm:spPr/>
      <dgm:t>
        <a:bodyPr/>
        <a:lstStyle/>
        <a:p>
          <a:r>
            <a:rPr lang="en-US"/>
            <a:t>Explain</a:t>
          </a:r>
        </a:p>
      </dgm:t>
    </dgm:pt>
    <dgm:pt modelId="{D4FC8E8E-EB4A-4BA4-9029-88496909BFB7}" type="parTrans" cxnId="{F52D0F65-AF65-4CD0-8790-F527CB103BAE}">
      <dgm:prSet/>
      <dgm:spPr/>
      <dgm:t>
        <a:bodyPr/>
        <a:lstStyle/>
        <a:p>
          <a:endParaRPr lang="en-US"/>
        </a:p>
      </dgm:t>
    </dgm:pt>
    <dgm:pt modelId="{01FEC41A-CA76-4EDF-B91A-D8EDE19B5EB4}" type="sibTrans" cxnId="{F52D0F65-AF65-4CD0-8790-F527CB103BAE}">
      <dgm:prSet/>
      <dgm:spPr/>
      <dgm:t>
        <a:bodyPr/>
        <a:lstStyle/>
        <a:p>
          <a:endParaRPr lang="en-US"/>
        </a:p>
      </dgm:t>
    </dgm:pt>
    <dgm:pt modelId="{6252D77C-EEA9-4AA2-B4F7-9CE541B2BD43}">
      <dgm:prSet/>
      <dgm:spPr/>
      <dgm:t>
        <a:bodyPr/>
        <a:lstStyle/>
        <a:p>
          <a:r>
            <a:rPr lang="en-US"/>
            <a:t>Explain the terms first messenger and second messenger</a:t>
          </a:r>
        </a:p>
      </dgm:t>
    </dgm:pt>
    <dgm:pt modelId="{9794CDE5-2E6A-4D3C-BC26-31614D8E6BA7}" type="parTrans" cxnId="{F8F20F4E-9DCB-4EF6-8F39-45432F409D37}">
      <dgm:prSet/>
      <dgm:spPr/>
      <dgm:t>
        <a:bodyPr/>
        <a:lstStyle/>
        <a:p>
          <a:endParaRPr lang="en-US"/>
        </a:p>
      </dgm:t>
    </dgm:pt>
    <dgm:pt modelId="{60529C61-3944-4211-8315-DCB2A636B2DD}" type="sibTrans" cxnId="{F8F20F4E-9DCB-4EF6-8F39-45432F409D37}">
      <dgm:prSet/>
      <dgm:spPr/>
      <dgm:t>
        <a:bodyPr/>
        <a:lstStyle/>
        <a:p>
          <a:endParaRPr lang="en-US"/>
        </a:p>
      </dgm:t>
    </dgm:pt>
    <dgm:pt modelId="{EF1C9D21-2333-4830-8993-F05BB02B55C7}">
      <dgm:prSet/>
      <dgm:spPr/>
      <dgm:t>
        <a:bodyPr/>
        <a:lstStyle/>
        <a:p>
          <a:r>
            <a:rPr lang="en-US"/>
            <a:t>Describe</a:t>
          </a:r>
        </a:p>
      </dgm:t>
    </dgm:pt>
    <dgm:pt modelId="{5464586A-2109-4837-A23F-3130CF77C233}" type="parTrans" cxnId="{07E8D030-2561-4CD3-A77F-7698669F756D}">
      <dgm:prSet/>
      <dgm:spPr/>
      <dgm:t>
        <a:bodyPr/>
        <a:lstStyle/>
        <a:p>
          <a:endParaRPr lang="en-US"/>
        </a:p>
      </dgm:t>
    </dgm:pt>
    <dgm:pt modelId="{5BA5EAAD-0EBA-4B53-BC59-BC1B9F1B7128}" type="sibTrans" cxnId="{07E8D030-2561-4CD3-A77F-7698669F756D}">
      <dgm:prSet/>
      <dgm:spPr/>
      <dgm:t>
        <a:bodyPr/>
        <a:lstStyle/>
        <a:p>
          <a:endParaRPr lang="en-US"/>
        </a:p>
      </dgm:t>
    </dgm:pt>
    <dgm:pt modelId="{80671CA4-5C83-4B98-8725-0CA708F8967C}">
      <dgm:prSet/>
      <dgm:spPr/>
      <dgm:t>
        <a:bodyPr/>
        <a:lstStyle/>
        <a:p>
          <a:r>
            <a:rPr lang="en-US" dirty="0"/>
            <a:t>Describe the functions of the endocrine glands. </a:t>
          </a:r>
        </a:p>
      </dgm:t>
    </dgm:pt>
    <dgm:pt modelId="{D68F4CF9-5082-4708-8EA4-C07C4B4CD3BD}" type="parTrans" cxnId="{DB1053E1-7BC9-4721-803A-A99D06CE327A}">
      <dgm:prSet/>
      <dgm:spPr/>
      <dgm:t>
        <a:bodyPr/>
        <a:lstStyle/>
        <a:p>
          <a:endParaRPr lang="en-US"/>
        </a:p>
      </dgm:t>
    </dgm:pt>
    <dgm:pt modelId="{E8690C34-A6CF-4F03-A016-73721AD77CB4}" type="sibTrans" cxnId="{DB1053E1-7BC9-4721-803A-A99D06CE327A}">
      <dgm:prSet/>
      <dgm:spPr/>
      <dgm:t>
        <a:bodyPr/>
        <a:lstStyle/>
        <a:p>
          <a:endParaRPr lang="en-US"/>
        </a:p>
      </dgm:t>
    </dgm:pt>
    <dgm:pt modelId="{CD13E8AF-2A23-4412-8D5B-59F93DC0E063}" type="pres">
      <dgm:prSet presAssocID="{DCA59ADF-C03D-46A4-942D-CB6837F61C79}" presName="Name0" presStyleCnt="0">
        <dgm:presLayoutVars>
          <dgm:dir/>
          <dgm:animLvl val="lvl"/>
          <dgm:resizeHandles val="exact"/>
        </dgm:presLayoutVars>
      </dgm:prSet>
      <dgm:spPr/>
    </dgm:pt>
    <dgm:pt modelId="{6F6814C0-E85E-4D8B-B6D5-CB582CE1A8C6}" type="pres">
      <dgm:prSet presAssocID="{0502D72F-96F1-4C54-B840-3FC749C7F01D}" presName="linNode" presStyleCnt="0"/>
      <dgm:spPr/>
    </dgm:pt>
    <dgm:pt modelId="{03DF38E9-C65F-4617-BF58-8DC688E196C5}" type="pres">
      <dgm:prSet presAssocID="{0502D72F-96F1-4C54-B840-3FC749C7F01D}" presName="parentText" presStyleLbl="alignNode1" presStyleIdx="0" presStyleCnt="3">
        <dgm:presLayoutVars>
          <dgm:chMax val="1"/>
          <dgm:bulletEnabled/>
        </dgm:presLayoutVars>
      </dgm:prSet>
      <dgm:spPr/>
    </dgm:pt>
    <dgm:pt modelId="{0D13B5F0-56A9-4ECC-8E6E-0370E6E225DB}" type="pres">
      <dgm:prSet presAssocID="{0502D72F-96F1-4C54-B840-3FC749C7F01D}" presName="descendantText" presStyleLbl="alignAccFollowNode1" presStyleIdx="0" presStyleCnt="3">
        <dgm:presLayoutVars>
          <dgm:bulletEnabled/>
        </dgm:presLayoutVars>
      </dgm:prSet>
      <dgm:spPr/>
    </dgm:pt>
    <dgm:pt modelId="{9CAA98F5-07A5-4433-AEBC-D60FF25F3CED}" type="pres">
      <dgm:prSet presAssocID="{BE56CBA8-7ECE-4E0C-99F7-0BC9766C6A7A}" presName="sp" presStyleCnt="0"/>
      <dgm:spPr/>
    </dgm:pt>
    <dgm:pt modelId="{48FDB2AD-3CCB-491F-839D-0CE64BBE712F}" type="pres">
      <dgm:prSet presAssocID="{9D5E267E-CC17-4595-8A06-2179469F3017}" presName="linNode" presStyleCnt="0"/>
      <dgm:spPr/>
    </dgm:pt>
    <dgm:pt modelId="{AA9819BC-D5B2-469D-92E8-5B516F9041F6}" type="pres">
      <dgm:prSet presAssocID="{9D5E267E-CC17-4595-8A06-2179469F3017}" presName="parentText" presStyleLbl="alignNode1" presStyleIdx="1" presStyleCnt="3">
        <dgm:presLayoutVars>
          <dgm:chMax val="1"/>
          <dgm:bulletEnabled/>
        </dgm:presLayoutVars>
      </dgm:prSet>
      <dgm:spPr/>
    </dgm:pt>
    <dgm:pt modelId="{BF1083AF-88E2-4223-B4E2-2D23A56F6707}" type="pres">
      <dgm:prSet presAssocID="{9D5E267E-CC17-4595-8A06-2179469F3017}" presName="descendantText" presStyleLbl="alignAccFollowNode1" presStyleIdx="1" presStyleCnt="3">
        <dgm:presLayoutVars>
          <dgm:bulletEnabled/>
        </dgm:presLayoutVars>
      </dgm:prSet>
      <dgm:spPr/>
    </dgm:pt>
    <dgm:pt modelId="{2347C859-1198-4FCC-8719-B733FDF21958}" type="pres">
      <dgm:prSet presAssocID="{01FEC41A-CA76-4EDF-B91A-D8EDE19B5EB4}" presName="sp" presStyleCnt="0"/>
      <dgm:spPr/>
    </dgm:pt>
    <dgm:pt modelId="{C78BFC5D-F6F3-4963-BE4B-B16514BB408B}" type="pres">
      <dgm:prSet presAssocID="{EF1C9D21-2333-4830-8993-F05BB02B55C7}" presName="linNode" presStyleCnt="0"/>
      <dgm:spPr/>
    </dgm:pt>
    <dgm:pt modelId="{BC738FB0-74B4-4981-A638-438E0B7C0680}" type="pres">
      <dgm:prSet presAssocID="{EF1C9D21-2333-4830-8993-F05BB02B55C7}" presName="parentText" presStyleLbl="alignNode1" presStyleIdx="2" presStyleCnt="3">
        <dgm:presLayoutVars>
          <dgm:chMax val="1"/>
          <dgm:bulletEnabled/>
        </dgm:presLayoutVars>
      </dgm:prSet>
      <dgm:spPr/>
    </dgm:pt>
    <dgm:pt modelId="{4B58F638-6DD5-44D5-8660-E503A43D32FF}" type="pres">
      <dgm:prSet presAssocID="{EF1C9D21-2333-4830-8993-F05BB02B55C7}" presName="descendantText" presStyleLbl="alignAccFollowNode1" presStyleIdx="2" presStyleCnt="3">
        <dgm:presLayoutVars>
          <dgm:bulletEnabled/>
        </dgm:presLayoutVars>
      </dgm:prSet>
      <dgm:spPr/>
    </dgm:pt>
  </dgm:ptLst>
  <dgm:cxnLst>
    <dgm:cxn modelId="{B74B0F2C-7375-4EAA-A0EB-205FB4F8712B}" type="presOf" srcId="{0A4A325A-ED07-474B-9871-AC3419885B98}" destId="{0D13B5F0-56A9-4ECC-8E6E-0370E6E225DB}" srcOrd="0" destOrd="0" presId="urn:microsoft.com/office/officeart/2016/7/layout/VerticalSolidActionList"/>
    <dgm:cxn modelId="{07E8D030-2561-4CD3-A77F-7698669F756D}" srcId="{DCA59ADF-C03D-46A4-942D-CB6837F61C79}" destId="{EF1C9D21-2333-4830-8993-F05BB02B55C7}" srcOrd="2" destOrd="0" parTransId="{5464586A-2109-4837-A23F-3130CF77C233}" sibTransId="{5BA5EAAD-0EBA-4B53-BC59-BC1B9F1B7128}"/>
    <dgm:cxn modelId="{F52D0F65-AF65-4CD0-8790-F527CB103BAE}" srcId="{DCA59ADF-C03D-46A4-942D-CB6837F61C79}" destId="{9D5E267E-CC17-4595-8A06-2179469F3017}" srcOrd="1" destOrd="0" parTransId="{D4FC8E8E-EB4A-4BA4-9029-88496909BFB7}" sibTransId="{01FEC41A-CA76-4EDF-B91A-D8EDE19B5EB4}"/>
    <dgm:cxn modelId="{F8F20F4E-9DCB-4EF6-8F39-45432F409D37}" srcId="{9D5E267E-CC17-4595-8A06-2179469F3017}" destId="{6252D77C-EEA9-4AA2-B4F7-9CE541B2BD43}" srcOrd="0" destOrd="0" parTransId="{9794CDE5-2E6A-4D3C-BC26-31614D8E6BA7}" sibTransId="{60529C61-3944-4211-8315-DCB2A636B2DD}"/>
    <dgm:cxn modelId="{8BE42C59-B49D-4BBC-91DD-18D2A3DE6708}" srcId="{0502D72F-96F1-4C54-B840-3FC749C7F01D}" destId="{0A4A325A-ED07-474B-9871-AC3419885B98}" srcOrd="0" destOrd="0" parTransId="{DB5732CA-A6BB-479F-986F-4A0EC5798899}" sibTransId="{EF00A70C-323F-47E1-869B-BAF7293B2D69}"/>
    <dgm:cxn modelId="{66DF9C59-1130-46C3-B6E6-FF261AC04DF4}" type="presOf" srcId="{EF1C9D21-2333-4830-8993-F05BB02B55C7}" destId="{BC738FB0-74B4-4981-A638-438E0B7C0680}" srcOrd="0" destOrd="0" presId="urn:microsoft.com/office/officeart/2016/7/layout/VerticalSolidActionList"/>
    <dgm:cxn modelId="{BDD1EB7D-B0C0-4E53-8CC8-95280ACD78F6}" type="presOf" srcId="{0502D72F-96F1-4C54-B840-3FC749C7F01D}" destId="{03DF38E9-C65F-4617-BF58-8DC688E196C5}" srcOrd="0" destOrd="0" presId="urn:microsoft.com/office/officeart/2016/7/layout/VerticalSolidActionList"/>
    <dgm:cxn modelId="{118409A0-4899-4D86-837B-DE09BC916E93}" type="presOf" srcId="{9D5E267E-CC17-4595-8A06-2179469F3017}" destId="{AA9819BC-D5B2-469D-92E8-5B516F9041F6}" srcOrd="0" destOrd="0" presId="urn:microsoft.com/office/officeart/2016/7/layout/VerticalSolidActionList"/>
    <dgm:cxn modelId="{3F6053AF-AB4E-4003-BA70-ED344F0E0389}" type="presOf" srcId="{DCA59ADF-C03D-46A4-942D-CB6837F61C79}" destId="{CD13E8AF-2A23-4412-8D5B-59F93DC0E063}" srcOrd="0" destOrd="0" presId="urn:microsoft.com/office/officeart/2016/7/layout/VerticalSolidActionList"/>
    <dgm:cxn modelId="{E0F667B7-3606-4FA2-9DFE-C4678D4657D3}" type="presOf" srcId="{6252D77C-EEA9-4AA2-B4F7-9CE541B2BD43}" destId="{BF1083AF-88E2-4223-B4E2-2D23A56F6707}" srcOrd="0" destOrd="0" presId="urn:microsoft.com/office/officeart/2016/7/layout/VerticalSolidActionList"/>
    <dgm:cxn modelId="{817643D9-C314-4524-826A-644E9A14396A}" type="presOf" srcId="{80671CA4-5C83-4B98-8725-0CA708F8967C}" destId="{4B58F638-6DD5-44D5-8660-E503A43D32FF}" srcOrd="0" destOrd="0" presId="urn:microsoft.com/office/officeart/2016/7/layout/VerticalSolidActionList"/>
    <dgm:cxn modelId="{DB1053E1-7BC9-4721-803A-A99D06CE327A}" srcId="{EF1C9D21-2333-4830-8993-F05BB02B55C7}" destId="{80671CA4-5C83-4B98-8725-0CA708F8967C}" srcOrd="0" destOrd="0" parTransId="{D68F4CF9-5082-4708-8EA4-C07C4B4CD3BD}" sibTransId="{E8690C34-A6CF-4F03-A016-73721AD77CB4}"/>
    <dgm:cxn modelId="{203A2AE4-BBD5-407C-B213-B4FF97EECDD5}" srcId="{DCA59ADF-C03D-46A4-942D-CB6837F61C79}" destId="{0502D72F-96F1-4C54-B840-3FC749C7F01D}" srcOrd="0" destOrd="0" parTransId="{928CE438-FF0A-465D-9253-79B5D80EE080}" sibTransId="{BE56CBA8-7ECE-4E0C-99F7-0BC9766C6A7A}"/>
    <dgm:cxn modelId="{F96B5C1C-89AA-4A1E-A9F9-61B1CDA58BCC}" type="presParOf" srcId="{CD13E8AF-2A23-4412-8D5B-59F93DC0E063}" destId="{6F6814C0-E85E-4D8B-B6D5-CB582CE1A8C6}" srcOrd="0" destOrd="0" presId="urn:microsoft.com/office/officeart/2016/7/layout/VerticalSolidActionList"/>
    <dgm:cxn modelId="{E1A4315A-66A7-475D-9F08-453DA5C64462}" type="presParOf" srcId="{6F6814C0-E85E-4D8B-B6D5-CB582CE1A8C6}" destId="{03DF38E9-C65F-4617-BF58-8DC688E196C5}" srcOrd="0" destOrd="0" presId="urn:microsoft.com/office/officeart/2016/7/layout/VerticalSolidActionList"/>
    <dgm:cxn modelId="{EC712497-A30D-460A-AAD5-E44196DA5F3C}" type="presParOf" srcId="{6F6814C0-E85E-4D8B-B6D5-CB582CE1A8C6}" destId="{0D13B5F0-56A9-4ECC-8E6E-0370E6E225DB}" srcOrd="1" destOrd="0" presId="urn:microsoft.com/office/officeart/2016/7/layout/VerticalSolidActionList"/>
    <dgm:cxn modelId="{75B0CCB6-4FB5-4C7B-BB91-7AFB82AB7F2E}" type="presParOf" srcId="{CD13E8AF-2A23-4412-8D5B-59F93DC0E063}" destId="{9CAA98F5-07A5-4433-AEBC-D60FF25F3CED}" srcOrd="1" destOrd="0" presId="urn:microsoft.com/office/officeart/2016/7/layout/VerticalSolidActionList"/>
    <dgm:cxn modelId="{B226B140-D7C2-44AE-A95C-6EF767653B6F}" type="presParOf" srcId="{CD13E8AF-2A23-4412-8D5B-59F93DC0E063}" destId="{48FDB2AD-3CCB-491F-839D-0CE64BBE712F}" srcOrd="2" destOrd="0" presId="urn:microsoft.com/office/officeart/2016/7/layout/VerticalSolidActionList"/>
    <dgm:cxn modelId="{DA232760-69DC-49E9-8674-1054EFBA32D7}" type="presParOf" srcId="{48FDB2AD-3CCB-491F-839D-0CE64BBE712F}" destId="{AA9819BC-D5B2-469D-92E8-5B516F9041F6}" srcOrd="0" destOrd="0" presId="urn:microsoft.com/office/officeart/2016/7/layout/VerticalSolidActionList"/>
    <dgm:cxn modelId="{805F9FAD-6D94-4CCC-A5E2-B12BD1273524}" type="presParOf" srcId="{48FDB2AD-3CCB-491F-839D-0CE64BBE712F}" destId="{BF1083AF-88E2-4223-B4E2-2D23A56F6707}" srcOrd="1" destOrd="0" presId="urn:microsoft.com/office/officeart/2016/7/layout/VerticalSolidActionList"/>
    <dgm:cxn modelId="{A2C987CB-862C-4504-86FC-20B20888A425}" type="presParOf" srcId="{CD13E8AF-2A23-4412-8D5B-59F93DC0E063}" destId="{2347C859-1198-4FCC-8719-B733FDF21958}" srcOrd="3" destOrd="0" presId="urn:microsoft.com/office/officeart/2016/7/layout/VerticalSolidActionList"/>
    <dgm:cxn modelId="{4126E51E-C842-439D-BA16-86D6E11EEEBE}" type="presParOf" srcId="{CD13E8AF-2A23-4412-8D5B-59F93DC0E063}" destId="{C78BFC5D-F6F3-4963-BE4B-B16514BB408B}" srcOrd="4" destOrd="0" presId="urn:microsoft.com/office/officeart/2016/7/layout/VerticalSolidActionList"/>
    <dgm:cxn modelId="{836A4882-7E03-4F7F-AED2-16A87F5E7A32}" type="presParOf" srcId="{C78BFC5D-F6F3-4963-BE4B-B16514BB408B}" destId="{BC738FB0-74B4-4981-A638-438E0B7C0680}" srcOrd="0" destOrd="0" presId="urn:microsoft.com/office/officeart/2016/7/layout/VerticalSolidActionList"/>
    <dgm:cxn modelId="{307A1467-A2E2-4C4A-92D5-3E9FF393EE6D}" type="presParOf" srcId="{C78BFC5D-F6F3-4963-BE4B-B16514BB408B}" destId="{4B58F638-6DD5-44D5-8660-E503A43D32FF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13B5F0-56A9-4ECC-8E6E-0370E6E225DB}">
      <dsp:nvSpPr>
        <dsp:cNvPr id="0" name=""/>
        <dsp:cNvSpPr/>
      </dsp:nvSpPr>
      <dsp:spPr>
        <a:xfrm>
          <a:off x="1789308" y="1311"/>
          <a:ext cx="7157232" cy="1343865"/>
        </a:xfrm>
        <a:prstGeom prst="rect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38870" tIns="341342" rIns="138870" bIns="341342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Define the terms endocrine gland, exocrine gland, hormone and target tissue</a:t>
          </a:r>
        </a:p>
      </dsp:txBody>
      <dsp:txXfrm>
        <a:off x="1789308" y="1311"/>
        <a:ext cx="7157232" cy="1343865"/>
      </dsp:txXfrm>
    </dsp:sp>
    <dsp:sp modelId="{03DF38E9-C65F-4617-BF58-8DC688E196C5}">
      <dsp:nvSpPr>
        <dsp:cNvPr id="0" name=""/>
        <dsp:cNvSpPr/>
      </dsp:nvSpPr>
      <dsp:spPr>
        <a:xfrm>
          <a:off x="0" y="1311"/>
          <a:ext cx="1789308" cy="1343865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4684" tIns="132744" rIns="94684" bIns="132744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Define</a:t>
          </a:r>
        </a:p>
      </dsp:txBody>
      <dsp:txXfrm>
        <a:off x="0" y="1311"/>
        <a:ext cx="1789308" cy="1343865"/>
      </dsp:txXfrm>
    </dsp:sp>
    <dsp:sp modelId="{BF1083AF-88E2-4223-B4E2-2D23A56F6707}">
      <dsp:nvSpPr>
        <dsp:cNvPr id="0" name=""/>
        <dsp:cNvSpPr/>
      </dsp:nvSpPr>
      <dsp:spPr>
        <a:xfrm>
          <a:off x="1789308" y="1425807"/>
          <a:ext cx="7157232" cy="1343865"/>
        </a:xfrm>
        <a:prstGeom prst="rect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38870" tIns="341342" rIns="138870" bIns="341342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Explain the terms first messenger and second messenger</a:t>
          </a:r>
        </a:p>
      </dsp:txBody>
      <dsp:txXfrm>
        <a:off x="1789308" y="1425807"/>
        <a:ext cx="7157232" cy="1343865"/>
      </dsp:txXfrm>
    </dsp:sp>
    <dsp:sp modelId="{AA9819BC-D5B2-469D-92E8-5B516F9041F6}">
      <dsp:nvSpPr>
        <dsp:cNvPr id="0" name=""/>
        <dsp:cNvSpPr/>
      </dsp:nvSpPr>
      <dsp:spPr>
        <a:xfrm>
          <a:off x="0" y="1425807"/>
          <a:ext cx="1789308" cy="1343865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4684" tIns="132744" rIns="94684" bIns="132744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Explain</a:t>
          </a:r>
        </a:p>
      </dsp:txBody>
      <dsp:txXfrm>
        <a:off x="0" y="1425807"/>
        <a:ext cx="1789308" cy="1343865"/>
      </dsp:txXfrm>
    </dsp:sp>
    <dsp:sp modelId="{4B58F638-6DD5-44D5-8660-E503A43D32FF}">
      <dsp:nvSpPr>
        <dsp:cNvPr id="0" name=""/>
        <dsp:cNvSpPr/>
      </dsp:nvSpPr>
      <dsp:spPr>
        <a:xfrm>
          <a:off x="1789308" y="2850304"/>
          <a:ext cx="7157232" cy="1343865"/>
        </a:xfrm>
        <a:prstGeom prst="rect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38870" tIns="341342" rIns="138870" bIns="341342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Describe the functions of the endocrine glands. </a:t>
          </a:r>
        </a:p>
      </dsp:txBody>
      <dsp:txXfrm>
        <a:off x="1789308" y="2850304"/>
        <a:ext cx="7157232" cy="1343865"/>
      </dsp:txXfrm>
    </dsp:sp>
    <dsp:sp modelId="{BC738FB0-74B4-4981-A638-438E0B7C0680}">
      <dsp:nvSpPr>
        <dsp:cNvPr id="0" name=""/>
        <dsp:cNvSpPr/>
      </dsp:nvSpPr>
      <dsp:spPr>
        <a:xfrm>
          <a:off x="0" y="2850304"/>
          <a:ext cx="1789308" cy="1343865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4684" tIns="132744" rIns="94684" bIns="132744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Describe</a:t>
          </a:r>
        </a:p>
      </dsp:txBody>
      <dsp:txXfrm>
        <a:off x="0" y="2850304"/>
        <a:ext cx="1789308" cy="134386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50480E-951A-4C1D-AE1A-27DA540FFFEE}" type="datetimeFigureOut">
              <a:rPr lang="en-GB" smtClean="0"/>
              <a:t>18/01/2021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0491AA-4AF8-4FF1-AF5B-E22A2C06CA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8603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>
            <a:extLst>
              <a:ext uri="{FF2B5EF4-FFF2-40B4-BE49-F238E27FC236}">
                <a16:creationId xmlns:a16="http://schemas.microsoft.com/office/drawing/2014/main" id="{A8FB6C75-8067-4B4B-A9DA-AC1BAAF8825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D7098D56-D65D-4A73-8CB8-9B3911FBD1AE}" type="slidenum">
              <a:rPr lang="en-US" altLang="en-US"/>
              <a:pPr eaLnBrk="1" hangingPunct="1">
                <a:spcBef>
                  <a:spcPct val="0"/>
                </a:spcBef>
              </a:pPr>
              <a:t>2</a:t>
            </a:fld>
            <a:endParaRPr lang="en-US" altLang="en-US"/>
          </a:p>
        </p:txBody>
      </p:sp>
      <p:sp>
        <p:nvSpPr>
          <p:cNvPr id="28675" name="Rectangle 2">
            <a:extLst>
              <a:ext uri="{FF2B5EF4-FFF2-40B4-BE49-F238E27FC236}">
                <a16:creationId xmlns:a16="http://schemas.microsoft.com/office/drawing/2014/main" id="{E82D3DAB-D756-4E57-952B-95EEBA96737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>
            <a:extLst>
              <a:ext uri="{FF2B5EF4-FFF2-40B4-BE49-F238E27FC236}">
                <a16:creationId xmlns:a16="http://schemas.microsoft.com/office/drawing/2014/main" id="{50C6E1FE-9070-41DB-84BF-B57121E0AD8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>
            <a:extLst>
              <a:ext uri="{FF2B5EF4-FFF2-40B4-BE49-F238E27FC236}">
                <a16:creationId xmlns:a16="http://schemas.microsoft.com/office/drawing/2014/main" id="{72374DB8-79CC-430C-9A87-A65EA02F9B1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93D18A8A-C237-4150-8D54-F9D1DB669BAE}" type="slidenum">
              <a:rPr lang="en-US" altLang="en-US"/>
              <a:pPr eaLnBrk="1" hangingPunct="1">
                <a:spcBef>
                  <a:spcPct val="0"/>
                </a:spcBef>
              </a:pPr>
              <a:t>14</a:t>
            </a:fld>
            <a:endParaRPr lang="en-US" altLang="en-US"/>
          </a:p>
        </p:txBody>
      </p:sp>
      <p:sp>
        <p:nvSpPr>
          <p:cNvPr id="29699" name="Rectangle 2">
            <a:extLst>
              <a:ext uri="{FF2B5EF4-FFF2-40B4-BE49-F238E27FC236}">
                <a16:creationId xmlns:a16="http://schemas.microsoft.com/office/drawing/2014/main" id="{1FCB9E9C-04D2-4F6D-B96B-6C118539F80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>
            <a:extLst>
              <a:ext uri="{FF2B5EF4-FFF2-40B4-BE49-F238E27FC236}">
                <a16:creationId xmlns:a16="http://schemas.microsoft.com/office/drawing/2014/main" id="{648248FE-107C-4B65-91AC-4669414F6C7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>
            <a:extLst>
              <a:ext uri="{FF2B5EF4-FFF2-40B4-BE49-F238E27FC236}">
                <a16:creationId xmlns:a16="http://schemas.microsoft.com/office/drawing/2014/main" id="{1858854D-EDCD-45CF-B939-1FEFBCA1DBD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B48FB63A-161A-4B73-9FBC-614CFE73D501}" type="slidenum">
              <a:rPr lang="en-US" altLang="en-US"/>
              <a:pPr eaLnBrk="1" hangingPunct="1">
                <a:spcBef>
                  <a:spcPct val="0"/>
                </a:spcBef>
              </a:pPr>
              <a:t>16</a:t>
            </a:fld>
            <a:endParaRPr lang="en-US" altLang="en-US"/>
          </a:p>
        </p:txBody>
      </p:sp>
      <p:sp>
        <p:nvSpPr>
          <p:cNvPr id="30723" name="Rectangle 2">
            <a:extLst>
              <a:ext uri="{FF2B5EF4-FFF2-40B4-BE49-F238E27FC236}">
                <a16:creationId xmlns:a16="http://schemas.microsoft.com/office/drawing/2014/main" id="{D3559702-83E1-4F12-93CF-BC3C0BAD9FC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>
            <a:extLst>
              <a:ext uri="{FF2B5EF4-FFF2-40B4-BE49-F238E27FC236}">
                <a16:creationId xmlns:a16="http://schemas.microsoft.com/office/drawing/2014/main" id="{E8B42508-DE2D-4F71-9268-52956553D07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>
            <a:extLst>
              <a:ext uri="{FF2B5EF4-FFF2-40B4-BE49-F238E27FC236}">
                <a16:creationId xmlns:a16="http://schemas.microsoft.com/office/drawing/2014/main" id="{FA273ECE-46AD-42E9-A7FA-3E287744264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08A80E08-1E0F-4939-A613-F7F6508D3187}" type="slidenum">
              <a:rPr lang="en-US" altLang="en-US"/>
              <a:pPr eaLnBrk="1" hangingPunct="1">
                <a:spcBef>
                  <a:spcPct val="0"/>
                </a:spcBef>
              </a:pPr>
              <a:t>17</a:t>
            </a:fld>
            <a:endParaRPr lang="en-US" altLang="en-US"/>
          </a:p>
        </p:txBody>
      </p:sp>
      <p:sp>
        <p:nvSpPr>
          <p:cNvPr id="31747" name="Rectangle 2">
            <a:extLst>
              <a:ext uri="{FF2B5EF4-FFF2-40B4-BE49-F238E27FC236}">
                <a16:creationId xmlns:a16="http://schemas.microsoft.com/office/drawing/2014/main" id="{B2A7F992-E8CB-4E6F-AB1E-278705AFC79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>
            <a:extLst>
              <a:ext uri="{FF2B5EF4-FFF2-40B4-BE49-F238E27FC236}">
                <a16:creationId xmlns:a16="http://schemas.microsoft.com/office/drawing/2014/main" id="{05C6E12F-69B7-4949-9934-D8ED2326000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>
            <a:extLst>
              <a:ext uri="{FF2B5EF4-FFF2-40B4-BE49-F238E27FC236}">
                <a16:creationId xmlns:a16="http://schemas.microsoft.com/office/drawing/2014/main" id="{0CEAF2E1-467C-4C8C-A95C-CE05CC8AD66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139AB9CC-B597-4023-B766-F0CC95B2D035}" type="slidenum">
              <a:rPr lang="en-US" altLang="en-US"/>
              <a:pPr eaLnBrk="1" hangingPunct="1">
                <a:spcBef>
                  <a:spcPct val="0"/>
                </a:spcBef>
              </a:pPr>
              <a:t>18</a:t>
            </a:fld>
            <a:endParaRPr lang="en-US" altLang="en-US"/>
          </a:p>
        </p:txBody>
      </p:sp>
      <p:sp>
        <p:nvSpPr>
          <p:cNvPr id="32771" name="Rectangle 2">
            <a:extLst>
              <a:ext uri="{FF2B5EF4-FFF2-40B4-BE49-F238E27FC236}">
                <a16:creationId xmlns:a16="http://schemas.microsoft.com/office/drawing/2014/main" id="{9C4ADDFD-DFD6-4093-8556-B66295F727D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>
            <a:extLst>
              <a:ext uri="{FF2B5EF4-FFF2-40B4-BE49-F238E27FC236}">
                <a16:creationId xmlns:a16="http://schemas.microsoft.com/office/drawing/2014/main" id="{C2BDC7E1-4809-4726-A5F8-A4263D14EBF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>
            <a:extLst>
              <a:ext uri="{FF2B5EF4-FFF2-40B4-BE49-F238E27FC236}">
                <a16:creationId xmlns:a16="http://schemas.microsoft.com/office/drawing/2014/main" id="{7F8A17A4-56C6-4B01-9BB9-C9C7CEB56F7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39B9B4A9-00D6-4DF6-A4EC-BA09533D84CB}" type="slidenum">
              <a:rPr lang="en-US" altLang="en-US"/>
              <a:pPr eaLnBrk="1" hangingPunct="1">
                <a:spcBef>
                  <a:spcPct val="0"/>
                </a:spcBef>
              </a:pPr>
              <a:t>19</a:t>
            </a:fld>
            <a:endParaRPr lang="en-US" altLang="en-US"/>
          </a:p>
        </p:txBody>
      </p:sp>
      <p:sp>
        <p:nvSpPr>
          <p:cNvPr id="33795" name="Rectangle 2">
            <a:extLst>
              <a:ext uri="{FF2B5EF4-FFF2-40B4-BE49-F238E27FC236}">
                <a16:creationId xmlns:a16="http://schemas.microsoft.com/office/drawing/2014/main" id="{3403E49D-FA18-4A5C-9B26-87F041DCEE4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6" name="Rectangle 3">
            <a:extLst>
              <a:ext uri="{FF2B5EF4-FFF2-40B4-BE49-F238E27FC236}">
                <a16:creationId xmlns:a16="http://schemas.microsoft.com/office/drawing/2014/main" id="{3EECF081-BD36-4A25-9EBD-8BB6D521E83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>
            <a:extLst>
              <a:ext uri="{FF2B5EF4-FFF2-40B4-BE49-F238E27FC236}">
                <a16:creationId xmlns:a16="http://schemas.microsoft.com/office/drawing/2014/main" id="{DBA555A3-81DE-4D18-8684-6D5B25AAC7C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FE9C0843-4E96-4BA7-AD60-CC342A2116E7}" type="slidenum">
              <a:rPr lang="en-US" altLang="en-US"/>
              <a:pPr eaLnBrk="1" hangingPunct="1">
                <a:spcBef>
                  <a:spcPct val="0"/>
                </a:spcBef>
              </a:pPr>
              <a:t>20</a:t>
            </a:fld>
            <a:endParaRPr lang="en-US" altLang="en-US"/>
          </a:p>
        </p:txBody>
      </p:sp>
      <p:sp>
        <p:nvSpPr>
          <p:cNvPr id="34819" name="Rectangle 2">
            <a:extLst>
              <a:ext uri="{FF2B5EF4-FFF2-40B4-BE49-F238E27FC236}">
                <a16:creationId xmlns:a16="http://schemas.microsoft.com/office/drawing/2014/main" id="{79CFD6E4-5340-494B-B719-B49BAD5A501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>
            <a:extLst>
              <a:ext uri="{FF2B5EF4-FFF2-40B4-BE49-F238E27FC236}">
                <a16:creationId xmlns:a16="http://schemas.microsoft.com/office/drawing/2014/main" id="{0EF3A8FD-EB87-4D90-BD85-84626435D3D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>
            <a:extLst>
              <a:ext uri="{FF2B5EF4-FFF2-40B4-BE49-F238E27FC236}">
                <a16:creationId xmlns:a16="http://schemas.microsoft.com/office/drawing/2014/main" id="{6EFAFB07-2A2F-4360-B1B0-DDE6BC143FE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03363643-E6CD-4254-A50C-399EB0AD00BA}" type="slidenum">
              <a:rPr lang="en-US" altLang="en-US"/>
              <a:pPr eaLnBrk="1" hangingPunct="1">
                <a:spcBef>
                  <a:spcPct val="0"/>
                </a:spcBef>
              </a:pPr>
              <a:t>21</a:t>
            </a:fld>
            <a:endParaRPr lang="en-US" altLang="en-US"/>
          </a:p>
        </p:txBody>
      </p:sp>
      <p:sp>
        <p:nvSpPr>
          <p:cNvPr id="35843" name="Rectangle 2">
            <a:extLst>
              <a:ext uri="{FF2B5EF4-FFF2-40B4-BE49-F238E27FC236}">
                <a16:creationId xmlns:a16="http://schemas.microsoft.com/office/drawing/2014/main" id="{A8266E33-1277-4C4E-88D6-417EAC6877B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4" name="Rectangle 3">
            <a:extLst>
              <a:ext uri="{FF2B5EF4-FFF2-40B4-BE49-F238E27FC236}">
                <a16:creationId xmlns:a16="http://schemas.microsoft.com/office/drawing/2014/main" id="{A7BA9408-3E01-43AA-95EE-2CEB9E2E58C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>
            <a:extLst>
              <a:ext uri="{FF2B5EF4-FFF2-40B4-BE49-F238E27FC236}">
                <a16:creationId xmlns:a16="http://schemas.microsoft.com/office/drawing/2014/main" id="{4E0E924B-20AD-4638-9B2A-FB107F9D75E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716FCD7B-9F23-4D83-8C59-39EF8587539B}" type="slidenum">
              <a:rPr lang="en-US" altLang="en-US"/>
              <a:pPr eaLnBrk="1" hangingPunct="1">
                <a:spcBef>
                  <a:spcPct val="0"/>
                </a:spcBef>
              </a:pPr>
              <a:t>22</a:t>
            </a:fld>
            <a:endParaRPr lang="en-US" altLang="en-US"/>
          </a:p>
        </p:txBody>
      </p:sp>
      <p:sp>
        <p:nvSpPr>
          <p:cNvPr id="36867" name="Rectangle 2">
            <a:extLst>
              <a:ext uri="{FF2B5EF4-FFF2-40B4-BE49-F238E27FC236}">
                <a16:creationId xmlns:a16="http://schemas.microsoft.com/office/drawing/2014/main" id="{F6B259F3-A3E1-46E7-9A5E-28AED89B2B5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>
            <a:extLst>
              <a:ext uri="{FF2B5EF4-FFF2-40B4-BE49-F238E27FC236}">
                <a16:creationId xmlns:a16="http://schemas.microsoft.com/office/drawing/2014/main" id="{3B925FD6-979A-4878-B8A8-C24F56FB4A9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83A656-D509-4762-AE0A-57E361A149CD}" type="datetimeFigureOut">
              <a:rPr lang="en-GB" smtClean="0"/>
              <a:t>18/01/2021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16F08-F506-4B31-BFA9-B3BC14A7C8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03362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83A656-D509-4762-AE0A-57E361A149CD}" type="datetimeFigureOut">
              <a:rPr lang="en-GB" smtClean="0"/>
              <a:t>18/01/2021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16F08-F506-4B31-BFA9-B3BC14A7C8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80586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83A656-D509-4762-AE0A-57E361A149CD}" type="datetimeFigureOut">
              <a:rPr lang="en-GB" smtClean="0"/>
              <a:t>18/01/2021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16F08-F506-4B31-BFA9-B3BC14A7C8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06036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83A656-D509-4762-AE0A-57E361A149CD}" type="datetimeFigureOut">
              <a:rPr lang="en-GB" smtClean="0"/>
              <a:t>18/01/2021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16F08-F506-4B31-BFA9-B3BC14A7C8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71861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83A656-D509-4762-AE0A-57E361A149CD}" type="datetimeFigureOut">
              <a:rPr lang="en-GB" smtClean="0"/>
              <a:t>18/01/2021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16F08-F506-4B31-BFA9-B3BC14A7C8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4397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83A656-D509-4762-AE0A-57E361A149CD}" type="datetimeFigureOut">
              <a:rPr lang="en-GB" smtClean="0"/>
              <a:t>18/01/2021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16F08-F506-4B31-BFA9-B3BC14A7C8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94625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83A656-D509-4762-AE0A-57E361A149CD}" type="datetimeFigureOut">
              <a:rPr lang="en-GB" smtClean="0"/>
              <a:t>18/01/2021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16F08-F506-4B31-BFA9-B3BC14A7C8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78655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83A656-D509-4762-AE0A-57E361A149CD}" type="datetimeFigureOut">
              <a:rPr lang="en-GB" smtClean="0"/>
              <a:t>18/01/2021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16F08-F506-4B31-BFA9-B3BC14A7C8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93299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83A656-D509-4762-AE0A-57E361A149CD}" type="datetimeFigureOut">
              <a:rPr lang="en-GB" smtClean="0"/>
              <a:t>18/01/2021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16F08-F506-4B31-BFA9-B3BC14A7C8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81716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83A656-D509-4762-AE0A-57E361A149CD}" type="datetimeFigureOut">
              <a:rPr lang="en-GB" smtClean="0"/>
              <a:t>18/01/2021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16F08-F506-4B31-BFA9-B3BC14A7C8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40430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83A656-D509-4762-AE0A-57E361A149CD}" type="datetimeFigureOut">
              <a:rPr lang="en-GB" smtClean="0"/>
              <a:t>18/01/2021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16F08-F506-4B31-BFA9-B3BC14A7C8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315140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83A656-D509-4762-AE0A-57E361A149CD}" type="datetimeFigureOut">
              <a:rPr lang="en-GB" smtClean="0"/>
              <a:t>18/01/2021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16F08-F506-4B31-BFA9-B3BC14A7C8CD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7458523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83A656-D509-4762-AE0A-57E361A149CD}" type="datetimeFigureOut">
              <a:rPr lang="en-GB" smtClean="0"/>
              <a:t>18/01/2021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16F08-F506-4B31-BFA9-B3BC14A7C8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2493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83A656-D509-4762-AE0A-57E361A149CD}" type="datetimeFigureOut">
              <a:rPr lang="en-GB" smtClean="0"/>
              <a:t>18/01/2021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16F08-F506-4B31-BFA9-B3BC14A7C8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261388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83A656-D509-4762-AE0A-57E361A149CD}" type="datetimeFigureOut">
              <a:rPr lang="en-GB" smtClean="0"/>
              <a:t>18/01/2021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16F08-F506-4B31-BFA9-B3BC14A7C8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61738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83A656-D509-4762-AE0A-57E361A149CD}" type="datetimeFigureOut">
              <a:rPr lang="en-GB" smtClean="0"/>
              <a:t>18/01/2021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16F08-F506-4B31-BFA9-B3BC14A7C8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12942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83A656-D509-4762-AE0A-57E361A149CD}" type="datetimeFigureOut">
              <a:rPr lang="en-GB" smtClean="0"/>
              <a:t>18/01/2021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16F08-F506-4B31-BFA9-B3BC14A7C8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860600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609600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981200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78F79F0-5585-4E6B-B9E3-176C2F959A62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6C56F58-D0AF-420C-9191-BCDA78B5FA31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D4760CA-AA43-42E3-ACB3-59ABDE9B5A8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2A72680-ADE4-4A6D-A7FA-848F248EBBC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004731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3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image" Target="../media/image5.png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1A83A656-D509-4762-AE0A-57E361A149CD}" type="datetimeFigureOut">
              <a:rPr lang="en-GB" smtClean="0"/>
              <a:t>18/01/2021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016F08-F506-4B31-BFA9-B3BC14A7C8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34158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3" r:id="rId1"/>
    <p:sldLayoutId id="2147483684" r:id="rId2"/>
    <p:sldLayoutId id="2147483685" r:id="rId3"/>
    <p:sldLayoutId id="2147483686" r:id="rId4"/>
    <p:sldLayoutId id="2147483687" r:id="rId5"/>
    <p:sldLayoutId id="2147483688" r:id="rId6"/>
    <p:sldLayoutId id="2147483689" r:id="rId7"/>
    <p:sldLayoutId id="2147483690" r:id="rId8"/>
    <p:sldLayoutId id="2147483691" r:id="rId9"/>
    <p:sldLayoutId id="2147483692" r:id="rId10"/>
    <p:sldLayoutId id="2147483693" r:id="rId11"/>
    <p:sldLayoutId id="2147483694" r:id="rId12"/>
    <p:sldLayoutId id="2147483695" r:id="rId13"/>
    <p:sldLayoutId id="2147483696" r:id="rId14"/>
    <p:sldLayoutId id="2147483697" r:id="rId15"/>
    <p:sldLayoutId id="2147483698" r:id="rId16"/>
    <p:sldLayoutId id="2147483699" r:id="rId17"/>
    <p:sldLayoutId id="2147483700" r:id="rId18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healthline.com/nutrition/what-does-potassium-do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TNGSzt2v4xY?feature=oembed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pediaa.com/difference-between-adrenal-gland-and-pituitary-gland/#Adrenal%20Gland" TargetMode="External"/><Relationship Id="rId2" Type="http://schemas.openxmlformats.org/officeDocument/2006/relationships/hyperlink" Target="https://pediaa.com/difference-between-estrogen-and-progesterone/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igantism.com/david-goliath.html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2.png"/><Relationship Id="rId4" Type="http://schemas.openxmlformats.org/officeDocument/2006/relationships/image" Target="../media/image11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A119C985-67FE-4F5F-8C06-4C0B6E5F561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>
            <a:normAutofit/>
          </a:bodyPr>
          <a:lstStyle/>
          <a:p>
            <a:r>
              <a:rPr lang="en-GB" altLang="en-US">
                <a:latin typeface="Comic Sans MS" panose="030F0702030302020204" pitchFamily="66" charset="0"/>
              </a:rPr>
              <a:t>Objectives</a:t>
            </a:r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C696EBFA-4394-4B46-9875-039A1F1D6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4101" name="Rectangle 3">
            <a:extLst>
              <a:ext uri="{FF2B5EF4-FFF2-40B4-BE49-F238E27FC236}">
                <a16:creationId xmlns:a16="http://schemas.microsoft.com/office/drawing/2014/main" id="{D1800F66-18C7-43E9-AB9F-D0E87452EA7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89088582"/>
              </p:ext>
            </p:extLst>
          </p:nvPr>
        </p:nvGraphicFramePr>
        <p:xfrm>
          <a:off x="1103312" y="2052918"/>
          <a:ext cx="8946541" cy="41954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Rectangle 73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8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80" name="Freeform: Shape 79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2050" name="WordArt 2">
            <a:extLst>
              <a:ext uri="{FF2B5EF4-FFF2-40B4-BE49-F238E27FC236}">
                <a16:creationId xmlns:a16="http://schemas.microsoft.com/office/drawing/2014/main" id="{12E9DA01-FEF4-4AC6-9D53-60A5C27F2353}"/>
              </a:ext>
            </a:extLst>
          </p:cNvPr>
          <p:cNvSpPr>
            <a:spLocks noChangeArrowheads="1" noChangeShapeType="1" noTextEdit="1"/>
          </p:cNvSpPr>
          <p:nvPr/>
        </p:nvSpPr>
        <p:spPr bwMode="auto">
          <a:xfrm>
            <a:off x="1103312" y="452718"/>
            <a:ext cx="8947522" cy="1400530"/>
          </a:xfrm>
          <a:prstGeom prst="rect">
            <a:avLst/>
          </a:prstGeom>
        </p:spPr>
        <p:txBody>
          <a:bodyPr vert="horz" lIns="91440" tIns="45720" rIns="91440" bIns="45720" rtlCol="0" fromWordArt="1" anchor="ctr">
            <a:prstTxWarp prst="textPlain">
              <a:avLst>
                <a:gd name="adj" fmla="val 50000"/>
              </a:avLst>
            </a:prstTxWarp>
            <a:normAutofit/>
            <a:scene3d>
              <a:camera prst="legacyObliqueRight"/>
              <a:lightRig rig="legacyHarsh3" dir="t"/>
            </a:scene3d>
            <a:sp3d extrusionH="100000" prstMaterial="legacyMatte">
              <a:extrusionClr>
                <a:srgbClr val="663300"/>
              </a:extrusionClr>
              <a:contourClr>
                <a:srgbClr val="CC99FF"/>
              </a:contourClr>
            </a:sp3d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200">
                <a:ln w="9525">
                  <a:round/>
                  <a:headEnd/>
                  <a:tailEnd/>
                </a:ln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The Endocrine System</a:t>
            </a:r>
          </a:p>
        </p:txBody>
      </p:sp>
      <p:sp>
        <p:nvSpPr>
          <p:cNvPr id="2053" name="Rectangle 6">
            <a:extLst>
              <a:ext uri="{FF2B5EF4-FFF2-40B4-BE49-F238E27FC236}">
                <a16:creationId xmlns:a16="http://schemas.microsoft.com/office/drawing/2014/main" id="{EB477327-B32B-4290-AE90-51744F79F1B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103312" y="2763520"/>
            <a:ext cx="8946541" cy="348487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altLang="en-US"/>
              <a:t>Main Function:</a:t>
            </a:r>
          </a:p>
          <a:p>
            <a:r>
              <a:rPr lang="en-US" altLang="en-US"/>
              <a:t>	It releases hormones into the blood to signal other cells to behave in certain ways.  It is a slow but widespread form of communication.</a:t>
            </a:r>
          </a:p>
          <a:p>
            <a:r>
              <a:rPr lang="en-US" altLang="en-US"/>
              <a:t>Chemical communication</a:t>
            </a:r>
          </a:p>
          <a:p>
            <a:endParaRPr lang="en-US" altLang="en-US"/>
          </a:p>
          <a:p>
            <a:endParaRPr lang="en-US" altLang="en-US"/>
          </a:p>
        </p:txBody>
      </p:sp>
      <p:sp>
        <p:nvSpPr>
          <p:cNvPr id="2051" name="WordArt 4">
            <a:extLst>
              <a:ext uri="{FF2B5EF4-FFF2-40B4-BE49-F238E27FC236}">
                <a16:creationId xmlns:a16="http://schemas.microsoft.com/office/drawing/2014/main" id="{FEEA750C-F31F-4C98-91F4-D1083FD71C85}"/>
              </a:ext>
            </a:extLst>
          </p:cNvPr>
          <p:cNvSpPr>
            <a:spLocks noChangeArrowheads="1" noChangeShapeType="1" noTextEdit="1"/>
          </p:cNvSpPr>
          <p:nvPr/>
        </p:nvSpPr>
        <p:spPr bwMode="auto">
          <a:xfrm>
            <a:off x="3505200" y="5867400"/>
            <a:ext cx="5105400" cy="4572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scene3d>
              <a:camera prst="legacyObliqueRight"/>
              <a:lightRig rig="legacyHarsh3" dir="t"/>
            </a:scene3d>
            <a:sp3d extrusionH="100000" prstMaterial="legacyMatte">
              <a:extrusionClr>
                <a:srgbClr val="663300"/>
              </a:extrusionClr>
              <a:contourClr>
                <a:srgbClr val="CC99FF"/>
              </a:contourClr>
            </a:sp3d>
          </a:bodyPr>
          <a:lstStyle/>
          <a:p>
            <a:pPr algn="ctr"/>
            <a:endParaRPr lang="en-GB" kern="10" dirty="0">
              <a:ln w="9525">
                <a:round/>
                <a:headEnd/>
                <a:tailEnd/>
              </a:ln>
              <a:gradFill rotWithShape="1">
                <a:gsLst>
                  <a:gs pos="0">
                    <a:srgbClr val="CC99FF"/>
                  </a:gs>
                  <a:gs pos="100000">
                    <a:srgbClr val="00FFFF"/>
                  </a:gs>
                </a:gsLst>
                <a:lin ang="5400000" scaled="1"/>
              </a:gradFill>
              <a:latin typeface="Arial Black" panose="020B0A04020102020204" pitchFamily="34" charset="0"/>
            </a:endParaRPr>
          </a:p>
        </p:txBody>
      </p:sp>
      <p:sp>
        <p:nvSpPr>
          <p:cNvPr id="2052" name="WordArt 5">
            <a:extLst>
              <a:ext uri="{FF2B5EF4-FFF2-40B4-BE49-F238E27FC236}">
                <a16:creationId xmlns:a16="http://schemas.microsoft.com/office/drawing/2014/main" id="{65A9409B-00DD-4687-822F-190792DC0C5D}"/>
              </a:ext>
            </a:extLst>
          </p:cNvPr>
          <p:cNvSpPr>
            <a:spLocks noChangeArrowheads="1" noChangeShapeType="1" noTextEdit="1"/>
          </p:cNvSpPr>
          <p:nvPr/>
        </p:nvSpPr>
        <p:spPr bwMode="auto">
          <a:xfrm>
            <a:off x="4191000" y="5257800"/>
            <a:ext cx="3429000" cy="4572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scene3d>
              <a:camera prst="legacyObliqueRight"/>
              <a:lightRig rig="legacyHarsh3" dir="t"/>
            </a:scene3d>
            <a:sp3d extrusionH="100000" prstMaterial="legacyMatte">
              <a:extrusionClr>
                <a:srgbClr val="663300"/>
              </a:extrusionClr>
              <a:contourClr>
                <a:srgbClr val="CC99FF"/>
              </a:contourClr>
            </a:sp3d>
          </a:bodyPr>
          <a:lstStyle/>
          <a:p>
            <a:pPr algn="ctr"/>
            <a:endParaRPr lang="en-GB" kern="10" dirty="0">
              <a:ln w="9525">
                <a:round/>
                <a:headEnd/>
                <a:tailEnd/>
              </a:ln>
              <a:gradFill rotWithShape="1">
                <a:gsLst>
                  <a:gs pos="0">
                    <a:srgbClr val="CC99FF"/>
                  </a:gs>
                  <a:gs pos="100000">
                    <a:srgbClr val="00FFFF"/>
                  </a:gs>
                </a:gsLst>
                <a:lin ang="5400000" scaled="1"/>
              </a:gradFill>
              <a:latin typeface="Arial Black" panose="020B0A04020102020204" pitchFamily="34" charset="0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21EF5886-9AC5-43CA-91D0-31AD2BB00B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Two types of glands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E9ED0A7-E505-4687-A369-5F31607E1D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763520"/>
            <a:ext cx="8946541" cy="3484879"/>
          </a:xfrm>
        </p:spPr>
        <p:txBody>
          <a:bodyPr>
            <a:normAutofit/>
          </a:bodyPr>
          <a:lstStyle/>
          <a:p>
            <a:r>
              <a:rPr lang="en-GB" altLang="en-US" b="1" dirty="0">
                <a:latin typeface="Comic Sans MS" panose="030F0702030302020204" pitchFamily="66" charset="0"/>
              </a:rPr>
              <a:t>Endocrine gland</a:t>
            </a:r>
          </a:p>
          <a:p>
            <a:pPr lvl="1"/>
            <a:r>
              <a:rPr lang="en-GB" altLang="en-US" dirty="0">
                <a:latin typeface="Comic Sans MS" panose="030F0702030302020204" pitchFamily="66" charset="0"/>
              </a:rPr>
              <a:t>Contain cells that produce a hormone and release it straight into the blood</a:t>
            </a:r>
          </a:p>
          <a:p>
            <a:pPr lvl="1"/>
            <a:r>
              <a:rPr lang="en-GB" altLang="en-US" dirty="0">
                <a:latin typeface="Comic Sans MS" panose="030F0702030302020204" pitchFamily="66" charset="0"/>
              </a:rPr>
              <a:t>They are ductless</a:t>
            </a:r>
          </a:p>
          <a:p>
            <a:r>
              <a:rPr lang="en-GB" altLang="en-US" b="1" dirty="0">
                <a:latin typeface="Comic Sans MS" panose="030F0702030302020204" pitchFamily="66" charset="0"/>
              </a:rPr>
              <a:t>Exocrine glands</a:t>
            </a:r>
          </a:p>
          <a:p>
            <a:pPr lvl="1"/>
            <a:r>
              <a:rPr lang="en-GB" altLang="en-US" dirty="0">
                <a:latin typeface="Comic Sans MS" panose="030F0702030302020204" pitchFamily="66" charset="0"/>
              </a:rPr>
              <a:t>They produce a hormone which is not directly released into the blood</a:t>
            </a:r>
          </a:p>
          <a:p>
            <a:pPr lvl="1"/>
            <a:r>
              <a:rPr lang="en-GB" altLang="en-US" dirty="0">
                <a:latin typeface="Comic Sans MS" panose="030F0702030302020204" pitchFamily="66" charset="0"/>
              </a:rPr>
              <a:t>They have a duct which carries the secretion to another place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352179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25" name="Freeform: Shape 24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48513D-382B-42E2-9A81-8EDBADE239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Two types of hormones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F27779-6079-4180-8739-286E84B99F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763520"/>
            <a:ext cx="8946541" cy="3484879"/>
          </a:xfrm>
        </p:spPr>
        <p:txBody>
          <a:bodyPr>
            <a:normAutofit/>
          </a:bodyPr>
          <a:lstStyle/>
          <a:p>
            <a:pPr marL="609600" indent="-609600">
              <a:buNone/>
            </a:pPr>
            <a:r>
              <a:rPr lang="en-GB" altLang="en-US" dirty="0">
                <a:latin typeface="Comic Sans MS" panose="030F0702030302020204" pitchFamily="66" charset="0"/>
              </a:rPr>
              <a:t>There are two types of hormones; </a:t>
            </a:r>
            <a:r>
              <a:rPr lang="en-US" b="0" i="0" dirty="0">
                <a:effectLst/>
                <a:latin typeface="Open Sans"/>
              </a:rPr>
              <a:t> the hormones regulate the physiology and behavior of the distant organs.</a:t>
            </a:r>
            <a:endParaRPr lang="en-GB" altLang="en-US" dirty="0">
              <a:latin typeface="Comic Sans MS" panose="030F0702030302020204" pitchFamily="66" charset="0"/>
            </a:endParaRPr>
          </a:p>
          <a:p>
            <a:pPr marL="609600" indent="-609600">
              <a:buFontTx/>
              <a:buAutoNum type="arabicPeriod"/>
            </a:pPr>
            <a:r>
              <a:rPr lang="en-GB" altLang="en-US" b="1" dirty="0">
                <a:latin typeface="Comic Sans MS" panose="030F0702030302020204" pitchFamily="66" charset="0"/>
              </a:rPr>
              <a:t>Protein and peptide hormones</a:t>
            </a:r>
          </a:p>
          <a:p>
            <a:pPr marL="990600" lvl="1" indent="-533400">
              <a:buFontTx/>
              <a:buChar char="•"/>
            </a:pPr>
            <a:r>
              <a:rPr lang="en-GB" altLang="en-US" dirty="0">
                <a:latin typeface="Comic Sans MS" panose="030F0702030302020204" pitchFamily="66" charset="0"/>
              </a:rPr>
              <a:t>Are not soluble in the membrane so DO NOT enter the cell. P</a:t>
            </a:r>
            <a:r>
              <a:rPr lang="en-US" b="1" i="0" dirty="0" err="1">
                <a:effectLst/>
                <a:latin typeface="Open Sans"/>
              </a:rPr>
              <a:t>eptide</a:t>
            </a:r>
            <a:r>
              <a:rPr lang="en-US" b="1" i="0" dirty="0">
                <a:effectLst/>
                <a:latin typeface="Open Sans"/>
              </a:rPr>
              <a:t> hormones mainly bind to the cell surface receptors</a:t>
            </a:r>
            <a:r>
              <a:rPr lang="en-US" b="1" i="0">
                <a:effectLst/>
                <a:latin typeface="Open Sans"/>
              </a:rPr>
              <a:t>.</a:t>
            </a:r>
            <a:endParaRPr lang="en-GB" altLang="en-US" dirty="0">
              <a:latin typeface="Comic Sans MS" panose="030F0702030302020204" pitchFamily="66" charset="0"/>
            </a:endParaRPr>
          </a:p>
          <a:p>
            <a:pPr marL="742950" lvl="1" indent="-285750"/>
            <a:r>
              <a:rPr lang="en-US" b="0" i="0" dirty="0">
                <a:effectLst/>
                <a:latin typeface="Open Sans"/>
              </a:rPr>
              <a:t>Amino acids make up the peptide hormones</a:t>
            </a:r>
            <a:endParaRPr lang="en-GB" altLang="en-US" dirty="0">
              <a:latin typeface="Comic Sans MS" panose="030F0702030302020204" pitchFamily="66" charset="0"/>
            </a:endParaRPr>
          </a:p>
          <a:p>
            <a:pPr marL="990600" lvl="1" indent="-533400">
              <a:buFontTx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69035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052BEFF1-896C-45B1-B02C-96A6A1BC38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Freeform 36">
            <a:extLst>
              <a:ext uri="{FF2B5EF4-FFF2-40B4-BE49-F238E27FC236}">
                <a16:creationId xmlns:a16="http://schemas.microsoft.com/office/drawing/2014/main" id="{BB237A14-61B1-4C00-A670-5D8D68A866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44637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2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6" name="Freeform: Shape 75">
            <a:extLst>
              <a:ext uri="{FF2B5EF4-FFF2-40B4-BE49-F238E27FC236}">
                <a16:creationId xmlns:a16="http://schemas.microsoft.com/office/drawing/2014/main" id="{8598F259-6F54-47A3-8D13-1603D786A3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990911" cy="6858001"/>
          </a:xfrm>
          <a:custGeom>
            <a:avLst/>
            <a:gdLst>
              <a:gd name="connsiteX0" fmla="*/ 3646196 w 4990911"/>
              <a:gd name="connsiteY0" fmla="*/ 0 h 6858001"/>
              <a:gd name="connsiteX1" fmla="*/ 4989734 w 4990911"/>
              <a:gd name="connsiteY1" fmla="*/ 0 h 6858001"/>
              <a:gd name="connsiteX2" fmla="*/ 4964689 w 4990911"/>
              <a:gd name="connsiteY2" fmla="*/ 155677 h 6858001"/>
              <a:gd name="connsiteX3" fmla="*/ 4940820 w 4990911"/>
              <a:gd name="connsiteY3" fmla="*/ 310668 h 6858001"/>
              <a:gd name="connsiteX4" fmla="*/ 4917456 w 4990911"/>
              <a:gd name="connsiteY4" fmla="*/ 466344 h 6858001"/>
              <a:gd name="connsiteX5" fmla="*/ 4897453 w 4990911"/>
              <a:gd name="connsiteY5" fmla="*/ 622707 h 6858001"/>
              <a:gd name="connsiteX6" fmla="*/ 4877282 w 4990911"/>
              <a:gd name="connsiteY6" fmla="*/ 778383 h 6858001"/>
              <a:gd name="connsiteX7" fmla="*/ 4858456 w 4990911"/>
              <a:gd name="connsiteY7" fmla="*/ 934746 h 6858001"/>
              <a:gd name="connsiteX8" fmla="*/ 4842320 w 4990911"/>
              <a:gd name="connsiteY8" fmla="*/ 1089051 h 6858001"/>
              <a:gd name="connsiteX9" fmla="*/ 4827024 w 4990911"/>
              <a:gd name="connsiteY9" fmla="*/ 1245413 h 6858001"/>
              <a:gd name="connsiteX10" fmla="*/ 4813072 w 4990911"/>
              <a:gd name="connsiteY10" fmla="*/ 1401090 h 6858001"/>
              <a:gd name="connsiteX11" fmla="*/ 4800970 w 4990911"/>
              <a:gd name="connsiteY11" fmla="*/ 1554023 h 6858001"/>
              <a:gd name="connsiteX12" fmla="*/ 4788867 w 4990911"/>
              <a:gd name="connsiteY12" fmla="*/ 1709014 h 6858001"/>
              <a:gd name="connsiteX13" fmla="*/ 4778782 w 4990911"/>
              <a:gd name="connsiteY13" fmla="*/ 1861947 h 6858001"/>
              <a:gd name="connsiteX14" fmla="*/ 4770882 w 4990911"/>
              <a:gd name="connsiteY14" fmla="*/ 2014881 h 6858001"/>
              <a:gd name="connsiteX15" fmla="*/ 4762645 w 4990911"/>
              <a:gd name="connsiteY15" fmla="*/ 2167128 h 6858001"/>
              <a:gd name="connsiteX16" fmla="*/ 4755754 w 4990911"/>
              <a:gd name="connsiteY16" fmla="*/ 2318004 h 6858001"/>
              <a:gd name="connsiteX17" fmla="*/ 4750879 w 4990911"/>
              <a:gd name="connsiteY17" fmla="*/ 2467509 h 6858001"/>
              <a:gd name="connsiteX18" fmla="*/ 4746677 w 4990911"/>
              <a:gd name="connsiteY18" fmla="*/ 2617013 h 6858001"/>
              <a:gd name="connsiteX19" fmla="*/ 4742643 w 4990911"/>
              <a:gd name="connsiteY19" fmla="*/ 2765146 h 6858001"/>
              <a:gd name="connsiteX20" fmla="*/ 4740794 w 4990911"/>
              <a:gd name="connsiteY20" fmla="*/ 2911221 h 6858001"/>
              <a:gd name="connsiteX21" fmla="*/ 4738777 w 4990911"/>
              <a:gd name="connsiteY21" fmla="*/ 3057297 h 6858001"/>
              <a:gd name="connsiteX22" fmla="*/ 4737768 w 4990911"/>
              <a:gd name="connsiteY22" fmla="*/ 3201315 h 6858001"/>
              <a:gd name="connsiteX23" fmla="*/ 4738777 w 4990911"/>
              <a:gd name="connsiteY23" fmla="*/ 3343961 h 6858001"/>
              <a:gd name="connsiteX24" fmla="*/ 4738777 w 4990911"/>
              <a:gd name="connsiteY24" fmla="*/ 3485236 h 6858001"/>
              <a:gd name="connsiteX25" fmla="*/ 4740794 w 4990911"/>
              <a:gd name="connsiteY25" fmla="*/ 3625139 h 6858001"/>
              <a:gd name="connsiteX26" fmla="*/ 4743819 w 4990911"/>
              <a:gd name="connsiteY26" fmla="*/ 3762299 h 6858001"/>
              <a:gd name="connsiteX27" fmla="*/ 4746677 w 4990911"/>
              <a:gd name="connsiteY27" fmla="*/ 3898087 h 6858001"/>
              <a:gd name="connsiteX28" fmla="*/ 4749871 w 4990911"/>
              <a:gd name="connsiteY28" fmla="*/ 4031133 h 6858001"/>
              <a:gd name="connsiteX29" fmla="*/ 4754745 w 4990911"/>
              <a:gd name="connsiteY29" fmla="*/ 4163492 h 6858001"/>
              <a:gd name="connsiteX30" fmla="*/ 4759956 w 4990911"/>
              <a:gd name="connsiteY30" fmla="*/ 4293793 h 6858001"/>
              <a:gd name="connsiteX31" fmla="*/ 4764662 w 4990911"/>
              <a:gd name="connsiteY31" fmla="*/ 4421352 h 6858001"/>
              <a:gd name="connsiteX32" fmla="*/ 4777942 w 4990911"/>
              <a:gd name="connsiteY32" fmla="*/ 4670298 h 6858001"/>
              <a:gd name="connsiteX33" fmla="*/ 4792061 w 4990911"/>
              <a:gd name="connsiteY33" fmla="*/ 4908956 h 6858001"/>
              <a:gd name="connsiteX34" fmla="*/ 4806853 w 4990911"/>
              <a:gd name="connsiteY34" fmla="*/ 5138013 h 6858001"/>
              <a:gd name="connsiteX35" fmla="*/ 4823158 w 4990911"/>
              <a:gd name="connsiteY35" fmla="*/ 5354726 h 6858001"/>
              <a:gd name="connsiteX36" fmla="*/ 4840135 w 4990911"/>
              <a:gd name="connsiteY36" fmla="*/ 5561838 h 6858001"/>
              <a:gd name="connsiteX37" fmla="*/ 4858456 w 4990911"/>
              <a:gd name="connsiteY37" fmla="*/ 5753862 h 6858001"/>
              <a:gd name="connsiteX38" fmla="*/ 4876442 w 4990911"/>
              <a:gd name="connsiteY38" fmla="*/ 5934227 h 6858001"/>
              <a:gd name="connsiteX39" fmla="*/ 4894427 w 4990911"/>
              <a:gd name="connsiteY39" fmla="*/ 6100191 h 6858001"/>
              <a:gd name="connsiteX40" fmla="*/ 4911404 w 4990911"/>
              <a:gd name="connsiteY40" fmla="*/ 6252438 h 6858001"/>
              <a:gd name="connsiteX41" fmla="*/ 4927541 w 4990911"/>
              <a:gd name="connsiteY41" fmla="*/ 6387541 h 6858001"/>
              <a:gd name="connsiteX42" fmla="*/ 4942837 w 4990911"/>
              <a:gd name="connsiteY42" fmla="*/ 6509613 h 6858001"/>
              <a:gd name="connsiteX43" fmla="*/ 4955612 w 4990911"/>
              <a:gd name="connsiteY43" fmla="*/ 6612483 h 6858001"/>
              <a:gd name="connsiteX44" fmla="*/ 4967714 w 4990911"/>
              <a:gd name="connsiteY44" fmla="*/ 6698894 h 6858001"/>
              <a:gd name="connsiteX45" fmla="*/ 4985028 w 4990911"/>
              <a:gd name="connsiteY45" fmla="*/ 6817538 h 6858001"/>
              <a:gd name="connsiteX46" fmla="*/ 4990911 w 4990911"/>
              <a:gd name="connsiteY46" fmla="*/ 6858000 h 6858001"/>
              <a:gd name="connsiteX47" fmla="*/ 4085557 w 4990911"/>
              <a:gd name="connsiteY47" fmla="*/ 6858000 h 6858001"/>
              <a:gd name="connsiteX48" fmla="*/ 4085557 w 4990911"/>
              <a:gd name="connsiteY48" fmla="*/ 6858001 h 6858001"/>
              <a:gd name="connsiteX49" fmla="*/ 0 w 4990911"/>
              <a:gd name="connsiteY49" fmla="*/ 6858001 h 6858001"/>
              <a:gd name="connsiteX50" fmla="*/ 0 w 4990911"/>
              <a:gd name="connsiteY50" fmla="*/ 1 h 6858001"/>
              <a:gd name="connsiteX51" fmla="*/ 3646196 w 4990911"/>
              <a:gd name="connsiteY51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990911" h="6858001">
                <a:moveTo>
                  <a:pt x="3646196" y="0"/>
                </a:moveTo>
                <a:lnTo>
                  <a:pt x="4989734" y="0"/>
                </a:lnTo>
                <a:lnTo>
                  <a:pt x="4964689" y="155677"/>
                </a:lnTo>
                <a:lnTo>
                  <a:pt x="4940820" y="310668"/>
                </a:lnTo>
                <a:lnTo>
                  <a:pt x="4917456" y="466344"/>
                </a:lnTo>
                <a:lnTo>
                  <a:pt x="4897453" y="622707"/>
                </a:lnTo>
                <a:lnTo>
                  <a:pt x="4877282" y="778383"/>
                </a:lnTo>
                <a:lnTo>
                  <a:pt x="4858456" y="934746"/>
                </a:lnTo>
                <a:lnTo>
                  <a:pt x="4842320" y="1089051"/>
                </a:lnTo>
                <a:lnTo>
                  <a:pt x="4827024" y="1245413"/>
                </a:lnTo>
                <a:lnTo>
                  <a:pt x="4813072" y="1401090"/>
                </a:lnTo>
                <a:lnTo>
                  <a:pt x="4800970" y="1554023"/>
                </a:lnTo>
                <a:lnTo>
                  <a:pt x="4788867" y="1709014"/>
                </a:lnTo>
                <a:lnTo>
                  <a:pt x="4778782" y="1861947"/>
                </a:lnTo>
                <a:lnTo>
                  <a:pt x="4770882" y="2014881"/>
                </a:lnTo>
                <a:lnTo>
                  <a:pt x="4762645" y="2167128"/>
                </a:lnTo>
                <a:lnTo>
                  <a:pt x="4755754" y="2318004"/>
                </a:lnTo>
                <a:lnTo>
                  <a:pt x="4750879" y="2467509"/>
                </a:lnTo>
                <a:lnTo>
                  <a:pt x="4746677" y="2617013"/>
                </a:lnTo>
                <a:lnTo>
                  <a:pt x="4742643" y="2765146"/>
                </a:lnTo>
                <a:lnTo>
                  <a:pt x="4740794" y="2911221"/>
                </a:lnTo>
                <a:lnTo>
                  <a:pt x="4738777" y="3057297"/>
                </a:lnTo>
                <a:lnTo>
                  <a:pt x="4737768" y="3201315"/>
                </a:lnTo>
                <a:lnTo>
                  <a:pt x="4738777" y="3343961"/>
                </a:lnTo>
                <a:lnTo>
                  <a:pt x="4738777" y="3485236"/>
                </a:lnTo>
                <a:lnTo>
                  <a:pt x="4740794" y="3625139"/>
                </a:lnTo>
                <a:lnTo>
                  <a:pt x="4743819" y="3762299"/>
                </a:lnTo>
                <a:lnTo>
                  <a:pt x="4746677" y="3898087"/>
                </a:lnTo>
                <a:lnTo>
                  <a:pt x="4749871" y="4031133"/>
                </a:lnTo>
                <a:lnTo>
                  <a:pt x="4754745" y="4163492"/>
                </a:lnTo>
                <a:lnTo>
                  <a:pt x="4759956" y="4293793"/>
                </a:lnTo>
                <a:lnTo>
                  <a:pt x="4764662" y="4421352"/>
                </a:lnTo>
                <a:lnTo>
                  <a:pt x="4777942" y="4670298"/>
                </a:lnTo>
                <a:lnTo>
                  <a:pt x="4792061" y="4908956"/>
                </a:lnTo>
                <a:lnTo>
                  <a:pt x="4806853" y="5138013"/>
                </a:lnTo>
                <a:lnTo>
                  <a:pt x="4823158" y="5354726"/>
                </a:lnTo>
                <a:lnTo>
                  <a:pt x="4840135" y="5561838"/>
                </a:lnTo>
                <a:lnTo>
                  <a:pt x="4858456" y="5753862"/>
                </a:lnTo>
                <a:lnTo>
                  <a:pt x="4876442" y="5934227"/>
                </a:lnTo>
                <a:lnTo>
                  <a:pt x="4894427" y="6100191"/>
                </a:lnTo>
                <a:lnTo>
                  <a:pt x="4911404" y="6252438"/>
                </a:lnTo>
                <a:lnTo>
                  <a:pt x="4927541" y="6387541"/>
                </a:lnTo>
                <a:lnTo>
                  <a:pt x="4942837" y="6509613"/>
                </a:lnTo>
                <a:lnTo>
                  <a:pt x="4955612" y="6612483"/>
                </a:lnTo>
                <a:lnTo>
                  <a:pt x="4967714" y="6698894"/>
                </a:lnTo>
                <a:lnTo>
                  <a:pt x="4985028" y="6817538"/>
                </a:lnTo>
                <a:lnTo>
                  <a:pt x="4990911" y="6858000"/>
                </a:lnTo>
                <a:lnTo>
                  <a:pt x="4085557" y="6858000"/>
                </a:lnTo>
                <a:lnTo>
                  <a:pt x="4085557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46196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0BA768A8-4FED-4ED8-9E46-6BE72188E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290" name="Rectangle 2">
            <a:extLst>
              <a:ext uri="{FF2B5EF4-FFF2-40B4-BE49-F238E27FC236}">
                <a16:creationId xmlns:a16="http://schemas.microsoft.com/office/drawing/2014/main" id="{CE5F3FB8-3651-4A31-B0D9-DEB2BABD3C0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53143" y="1645920"/>
            <a:ext cx="3522879" cy="4470821"/>
          </a:xfrm>
        </p:spPr>
        <p:txBody>
          <a:bodyPr>
            <a:normAutofit/>
          </a:bodyPr>
          <a:lstStyle/>
          <a:p>
            <a:pPr algn="r"/>
            <a:r>
              <a:rPr lang="en-GB" altLang="en-US">
                <a:solidFill>
                  <a:srgbClr val="FFFFFF"/>
                </a:solidFill>
                <a:latin typeface="Comic Sans MS" panose="030F0702030302020204" pitchFamily="66" charset="0"/>
              </a:rPr>
              <a:t>Targeting the signal</a:t>
            </a:r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B1ECB570-EDA0-4B42-9443-CF741F5385B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204109" y="1645920"/>
            <a:ext cx="5919503" cy="4470821"/>
          </a:xfrm>
        </p:spPr>
        <p:txBody>
          <a:bodyPr>
            <a:normAutofit/>
          </a:bodyPr>
          <a:lstStyle/>
          <a:p>
            <a:r>
              <a:rPr lang="en-GB" altLang="en-US">
                <a:latin typeface="Comic Sans MS" panose="030F0702030302020204" pitchFamily="66" charset="0"/>
              </a:rPr>
              <a:t>Each hormone is different from all the others</a:t>
            </a:r>
          </a:p>
          <a:p>
            <a:r>
              <a:rPr lang="en-GB" altLang="en-US">
                <a:latin typeface="Comic Sans MS" panose="030F0702030302020204" pitchFamily="66" charset="0"/>
              </a:rPr>
              <a:t>Some cells have complementary receptors on their plasma membrane (target tissues)</a:t>
            </a:r>
          </a:p>
          <a:p>
            <a:r>
              <a:rPr lang="en-GB" altLang="en-US">
                <a:latin typeface="Comic Sans MS" panose="030F0702030302020204" pitchFamily="66" charset="0"/>
              </a:rPr>
              <a:t>The hormone binds to the receptor and the cell then responds to the signal</a:t>
            </a:r>
          </a:p>
          <a:p>
            <a:r>
              <a:rPr lang="en-GB" altLang="en-US">
                <a:latin typeface="Comic Sans MS" panose="030F0702030302020204" pitchFamily="66" charset="0"/>
              </a:rPr>
              <a:t>This allows hormones to travel around the body without affecting other cells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>
            <a:extLst>
              <a:ext uri="{FF2B5EF4-FFF2-40B4-BE49-F238E27FC236}">
                <a16:creationId xmlns:a16="http://schemas.microsoft.com/office/drawing/2014/main" id="{1C0CB492-12DD-4FAB-BCDB-5144774F6F4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48930" y="629266"/>
            <a:ext cx="9252154" cy="1223983"/>
          </a:xfrm>
        </p:spPr>
        <p:txBody>
          <a:bodyPr>
            <a:normAutofit/>
          </a:bodyPr>
          <a:lstStyle/>
          <a:p>
            <a:r>
              <a:rPr lang="en-GB" altLang="en-US">
                <a:latin typeface="Comic Sans MS" panose="030F0702030302020204" pitchFamily="66" charset="0"/>
              </a:rPr>
              <a:t>The structure of the adrenal gland</a:t>
            </a:r>
          </a:p>
        </p:txBody>
      </p:sp>
      <p:sp>
        <p:nvSpPr>
          <p:cNvPr id="22531" name="Rectangle 3">
            <a:extLst>
              <a:ext uri="{FF2B5EF4-FFF2-40B4-BE49-F238E27FC236}">
                <a16:creationId xmlns:a16="http://schemas.microsoft.com/office/drawing/2014/main" id="{6C74D275-817D-420C-85D9-ADC0B54A431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103311" y="2052214"/>
            <a:ext cx="4338409" cy="4196185"/>
          </a:xfrm>
        </p:spPr>
        <p:txBody>
          <a:bodyPr>
            <a:normAutofit/>
          </a:bodyPr>
          <a:lstStyle/>
          <a:p>
            <a:endParaRPr lang="en-GB" altLang="en-US">
              <a:latin typeface="Comic Sans MS" panose="030F0702030302020204" pitchFamily="66" charset="0"/>
            </a:endParaRPr>
          </a:p>
          <a:p>
            <a:r>
              <a:rPr lang="en-GB" altLang="en-US" dirty="0">
                <a:latin typeface="Comic Sans MS" panose="030F0702030302020204" pitchFamily="66" charset="0"/>
              </a:rPr>
              <a:t>The centre of the gland is called the medulla (produces peptide hormones)</a:t>
            </a:r>
            <a:endParaRPr lang="en-GB" altLang="en-US">
              <a:latin typeface="Comic Sans MS" panose="030F0702030302020204" pitchFamily="66" charset="0"/>
            </a:endParaRPr>
          </a:p>
          <a:p>
            <a:endParaRPr lang="en-GB" altLang="en-US">
              <a:latin typeface="Comic Sans MS" panose="030F0702030302020204" pitchFamily="66" charset="0"/>
            </a:endParaRPr>
          </a:p>
          <a:p>
            <a:r>
              <a:rPr lang="en-GB" altLang="en-US" dirty="0">
                <a:latin typeface="Comic Sans MS" panose="030F0702030302020204" pitchFamily="66" charset="0"/>
              </a:rPr>
              <a:t>Surrounding the medulla is the cortex (produces steroid hormones)</a:t>
            </a:r>
            <a:endParaRPr lang="en-GB" altLang="en-US">
              <a:latin typeface="Comic Sans MS" panose="030F0702030302020204" pitchFamily="66" charset="0"/>
            </a:endParaRPr>
          </a:p>
        </p:txBody>
      </p:sp>
      <p:pic>
        <p:nvPicPr>
          <p:cNvPr id="22532" name="Picture 4">
            <a:extLst>
              <a:ext uri="{FF2B5EF4-FFF2-40B4-BE49-F238E27FC236}">
                <a16:creationId xmlns:a16="http://schemas.microsoft.com/office/drawing/2014/main" id="{D5A7A6F9-6854-45F3-9574-5F46CA082A3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026" r="-1" b="4047"/>
          <a:stretch/>
        </p:blipFill>
        <p:spPr bwMode="auto">
          <a:xfrm>
            <a:off x="6091916" y="2052213"/>
            <a:ext cx="5451627" cy="4196185"/>
          </a:xfrm>
          <a:prstGeom prst="rect">
            <a:avLst/>
          </a:prstGeom>
          <a:noFill/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021627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6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78" name="Freeform: Shape 77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24578" name="Rectangle 2">
            <a:extLst>
              <a:ext uri="{FF2B5EF4-FFF2-40B4-BE49-F238E27FC236}">
                <a16:creationId xmlns:a16="http://schemas.microsoft.com/office/drawing/2014/main" id="{15B44A01-752B-4E07-B854-D6CDE1B5FF5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 altLang="en-US">
                <a:solidFill>
                  <a:srgbClr val="FFFFFF"/>
                </a:solidFill>
                <a:latin typeface="Comic Sans MS" panose="030F0702030302020204" pitchFamily="66" charset="0"/>
              </a:rPr>
              <a:t>Function of adrenal cortex</a:t>
            </a:r>
          </a:p>
        </p:txBody>
      </p:sp>
      <p:sp>
        <p:nvSpPr>
          <p:cNvPr id="24579" name="Rectangle 3">
            <a:extLst>
              <a:ext uri="{FF2B5EF4-FFF2-40B4-BE49-F238E27FC236}">
                <a16:creationId xmlns:a16="http://schemas.microsoft.com/office/drawing/2014/main" id="{8E265EF1-2612-4656-9553-E2A27248004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103312" y="2763520"/>
            <a:ext cx="8946541" cy="3484879"/>
          </a:xfrm>
        </p:spPr>
        <p:txBody>
          <a:bodyPr>
            <a:normAutofit/>
          </a:bodyPr>
          <a:lstStyle/>
          <a:p>
            <a:r>
              <a:rPr lang="en-GB" altLang="en-US" dirty="0">
                <a:latin typeface="Comic Sans MS" panose="030F0702030302020204" pitchFamily="66" charset="0"/>
              </a:rPr>
              <a:t>Uses cholesterol to produce certain steroid hormones;</a:t>
            </a:r>
          </a:p>
          <a:p>
            <a:pPr lvl="1"/>
            <a:r>
              <a:rPr lang="en-GB" altLang="en-US" b="1" dirty="0">
                <a:latin typeface="Comic Sans MS" panose="030F0702030302020204" pitchFamily="66" charset="0"/>
              </a:rPr>
              <a:t>Mineralocorticoids</a:t>
            </a:r>
            <a:r>
              <a:rPr lang="en-GB" altLang="en-US" dirty="0">
                <a:latin typeface="Comic Sans MS" panose="030F0702030302020204" pitchFamily="66" charset="0"/>
              </a:rPr>
              <a:t> (e.g. aldosterone) control the concentration of Na and K in the blood want to know more </a:t>
            </a:r>
            <a:r>
              <a:rPr lang="en-US" dirty="0">
                <a:hlinkClick r:id="rId2"/>
              </a:rPr>
              <a:t>What Does Potassium Do for Your Body? A Detailed Review (healthline.com)</a:t>
            </a:r>
            <a:endParaRPr lang="en-GB" altLang="en-US" dirty="0">
              <a:latin typeface="Comic Sans MS" panose="030F0702030302020204" pitchFamily="66" charset="0"/>
            </a:endParaRPr>
          </a:p>
          <a:p>
            <a:pPr lvl="1"/>
            <a:r>
              <a:rPr lang="en-GB" altLang="en-US" b="1" dirty="0">
                <a:latin typeface="Comic Sans MS" panose="030F0702030302020204" pitchFamily="66" charset="0"/>
              </a:rPr>
              <a:t>Glucocorticoids</a:t>
            </a:r>
            <a:r>
              <a:rPr lang="en-GB" altLang="en-US" dirty="0">
                <a:latin typeface="Comic Sans MS" panose="030F0702030302020204" pitchFamily="66" charset="0"/>
              </a:rPr>
              <a:t> (e.g. cortisol) help to control the metabolism of carbohydrates and proteins in the liver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4F1222FF-4DCF-46EF-9D25-F60591E9FB1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48930" y="629266"/>
            <a:ext cx="9252154" cy="1223983"/>
          </a:xfrm>
        </p:spPr>
        <p:txBody>
          <a:bodyPr>
            <a:normAutofit/>
          </a:bodyPr>
          <a:lstStyle/>
          <a:p>
            <a:r>
              <a:rPr lang="en-GB" altLang="en-US">
                <a:latin typeface="Comic Sans MS" panose="030F0702030302020204" pitchFamily="66" charset="0"/>
              </a:rPr>
              <a:t>Adrenaline</a:t>
            </a:r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CD9794A1-BF87-4F3C-AD7F-BD48C96A711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103311" y="2052214"/>
            <a:ext cx="4338409" cy="4196185"/>
          </a:xfrm>
        </p:spPr>
        <p:txBody>
          <a:bodyPr>
            <a:normAutofit/>
          </a:bodyPr>
          <a:lstStyle/>
          <a:p>
            <a:r>
              <a:rPr lang="en-GB" altLang="en-US">
                <a:latin typeface="Comic Sans MS" panose="030F0702030302020204" pitchFamily="66" charset="0"/>
              </a:rPr>
              <a:t>Hormone produce by the adrenal gland</a:t>
            </a:r>
          </a:p>
          <a:p>
            <a:r>
              <a:rPr lang="en-GB" altLang="en-US">
                <a:latin typeface="Comic Sans MS" panose="030F0702030302020204" pitchFamily="66" charset="0"/>
              </a:rPr>
              <a:t>Prepares the body for activity</a:t>
            </a:r>
          </a:p>
          <a:p>
            <a:r>
              <a:rPr lang="en-GB" altLang="en-US">
                <a:latin typeface="Comic Sans MS" panose="030F0702030302020204" pitchFamily="66" charset="0"/>
              </a:rPr>
              <a:t>Is an amino acid derivative</a:t>
            </a:r>
          </a:p>
          <a:p>
            <a:r>
              <a:rPr lang="en-GB" altLang="en-US">
                <a:latin typeface="Comic Sans MS" panose="030F0702030302020204" pitchFamily="66" charset="0"/>
              </a:rPr>
              <a:t>Cannot enter the target cell</a:t>
            </a:r>
          </a:p>
          <a:p>
            <a:r>
              <a:rPr lang="en-GB" altLang="en-US">
                <a:latin typeface="Comic Sans MS" panose="030F0702030302020204" pitchFamily="66" charset="0"/>
              </a:rPr>
              <a:t>Therefore it must cause an effect without entering the cell</a:t>
            </a:r>
          </a:p>
        </p:txBody>
      </p:sp>
      <p:pic>
        <p:nvPicPr>
          <p:cNvPr id="13316" name="Picture 4">
            <a:extLst>
              <a:ext uri="{FF2B5EF4-FFF2-40B4-BE49-F238E27FC236}">
                <a16:creationId xmlns:a16="http://schemas.microsoft.com/office/drawing/2014/main" id="{1AA04D95-1537-4513-8163-C0CE1DD663B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278" r="3" b="18103"/>
          <a:stretch/>
        </p:blipFill>
        <p:spPr bwMode="auto">
          <a:xfrm>
            <a:off x="6091916" y="2052213"/>
            <a:ext cx="5451627" cy="4196185"/>
          </a:xfrm>
          <a:prstGeom prst="rect">
            <a:avLst/>
          </a:prstGeom>
          <a:noFill/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432829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4" name="Picture 4">
            <a:extLst>
              <a:ext uri="{FF2B5EF4-FFF2-40B4-BE49-F238E27FC236}">
                <a16:creationId xmlns:a16="http://schemas.microsoft.com/office/drawing/2014/main" id="{B81F47D8-6937-4854-857E-1830920F71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8421" b="56342"/>
          <a:stretch>
            <a:fillRect/>
          </a:stretch>
        </p:blipFill>
        <p:spPr bwMode="auto">
          <a:xfrm>
            <a:off x="2279650" y="1844676"/>
            <a:ext cx="7848600" cy="4627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365" name="Rectangle 5">
            <a:extLst>
              <a:ext uri="{FF2B5EF4-FFF2-40B4-BE49-F238E27FC236}">
                <a16:creationId xmlns:a16="http://schemas.microsoft.com/office/drawing/2014/main" id="{5A26F56D-1571-4D9D-84BB-544350CD331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marL="838200" indent="-838200"/>
            <a:r>
              <a:rPr lang="en-GB" altLang="en-US">
                <a:latin typeface="Comic Sans MS" panose="030F0702030302020204" pitchFamily="66" charset="0"/>
              </a:rPr>
              <a:t>Action of adrenaline (1)</a:t>
            </a:r>
          </a:p>
        </p:txBody>
      </p:sp>
    </p:spTree>
    <p:extLst>
      <p:ext uri="{BB962C8B-B14F-4D97-AF65-F5344CB8AC3E}">
        <p14:creationId xmlns:p14="http://schemas.microsoft.com/office/powerpoint/2010/main" val="15295711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3" name="Picture 72">
            <a:extLst>
              <a:ext uri="{FF2B5EF4-FFF2-40B4-BE49-F238E27FC236}">
                <a16:creationId xmlns:a16="http://schemas.microsoft.com/office/drawing/2014/main" id="{7594FC8B-8CD2-407F-94F1-9C71F5AEC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5" name="Picture 74">
            <a:extLst>
              <a:ext uri="{FF2B5EF4-FFF2-40B4-BE49-F238E27FC236}">
                <a16:creationId xmlns:a16="http://schemas.microsoft.com/office/drawing/2014/main" id="{DBABC971-8D40-4A4F-AC60-28B917278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77" name="Oval 76">
            <a:extLst>
              <a:ext uri="{FF2B5EF4-FFF2-40B4-BE49-F238E27FC236}">
                <a16:creationId xmlns:a16="http://schemas.microsoft.com/office/drawing/2014/main" id="{B9C04DC5-313B-4FE4-B868-5672A3764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79" name="Picture 78">
            <a:extLst>
              <a:ext uri="{FF2B5EF4-FFF2-40B4-BE49-F238E27FC236}">
                <a16:creationId xmlns:a16="http://schemas.microsoft.com/office/drawing/2014/main" id="{791AE23E-90C9-4963-96E2-8DADBFC3BC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81" name="Picture 80">
            <a:extLst>
              <a:ext uri="{FF2B5EF4-FFF2-40B4-BE49-F238E27FC236}">
                <a16:creationId xmlns:a16="http://schemas.microsoft.com/office/drawing/2014/main" id="{C5F93E90-4379-4AAC-B021-E5FA6D974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83" name="Rectangle 82">
            <a:extLst>
              <a:ext uri="{FF2B5EF4-FFF2-40B4-BE49-F238E27FC236}">
                <a16:creationId xmlns:a16="http://schemas.microsoft.com/office/drawing/2014/main" id="{329FDD08-42D8-4AFF-90E5-5DAA5BC4CB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458" name="Rectangle 2">
            <a:extLst>
              <a:ext uri="{FF2B5EF4-FFF2-40B4-BE49-F238E27FC236}">
                <a16:creationId xmlns:a16="http://schemas.microsoft.com/office/drawing/2014/main" id="{39E98400-AD1B-4427-81D4-6F90FF662CA7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8191925" y="1325880"/>
            <a:ext cx="3352375" cy="306650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altLang="en-US" sz="4600"/>
              <a:t>Action of adrenaline (2)</a:t>
            </a:r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4C1E981B-F06E-48B4-9275-F4B261AFCA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157124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7" name="Freeform 36">
            <a:extLst>
              <a:ext uri="{FF2B5EF4-FFF2-40B4-BE49-F238E27FC236}">
                <a16:creationId xmlns:a16="http://schemas.microsoft.com/office/drawing/2014/main" id="{312E2C24-0CD2-4071-8CE2-B059993A99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463681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9" name="Freeform 5">
            <a:extLst>
              <a:ext uri="{FF2B5EF4-FFF2-40B4-BE49-F238E27FC236}">
                <a16:creationId xmlns:a16="http://schemas.microsoft.com/office/drawing/2014/main" id="{24F1DC13-C830-4B86-A9C6-927F5C55DB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5400000" flipH="1">
            <a:off x="3708596" y="2756642"/>
            <a:ext cx="6858000" cy="1344715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pic>
        <p:nvPicPr>
          <p:cNvPr id="19460" name="Picture 4">
            <a:extLst>
              <a:ext uri="{FF2B5EF4-FFF2-40B4-BE49-F238E27FC236}">
                <a16:creationId xmlns:a16="http://schemas.microsoft.com/office/drawing/2014/main" id="{2D1CC954-8D99-4D78-9873-A01E36D304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0" b="50685"/>
          <a:stretch>
            <a:fillRect/>
          </a:stretch>
        </p:blipFill>
        <p:spPr bwMode="auto">
          <a:xfrm>
            <a:off x="643854" y="1271835"/>
            <a:ext cx="6270662" cy="4313864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378564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36C193C0-768B-49D8-9127-29C426C96E61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0" y="452438"/>
            <a:ext cx="9404350" cy="1400175"/>
          </a:xfrm>
        </p:spPr>
        <p:txBody>
          <a:bodyPr/>
          <a:lstStyle/>
          <a:p>
            <a:r>
              <a:rPr lang="en-GB" altLang="en-US">
                <a:latin typeface="Comic Sans MS" panose="030F0702030302020204" pitchFamily="66" charset="0"/>
              </a:rPr>
              <a:t>Action of adrenaline (3)</a:t>
            </a:r>
          </a:p>
        </p:txBody>
      </p:sp>
      <p:pic>
        <p:nvPicPr>
          <p:cNvPr id="20484" name="Picture 4">
            <a:extLst>
              <a:ext uri="{FF2B5EF4-FFF2-40B4-BE49-F238E27FC236}">
                <a16:creationId xmlns:a16="http://schemas.microsoft.com/office/drawing/2014/main" id="{1F644425-3B6D-4674-B613-F664722C89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658" r="42917"/>
          <a:stretch>
            <a:fillRect/>
          </a:stretch>
        </p:blipFill>
        <p:spPr bwMode="auto">
          <a:xfrm>
            <a:off x="2135189" y="1125538"/>
            <a:ext cx="8135937" cy="5594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46142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052BEFF1-896C-45B1-B02C-96A6A1BC38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Freeform 36">
            <a:extLst>
              <a:ext uri="{FF2B5EF4-FFF2-40B4-BE49-F238E27FC236}">
                <a16:creationId xmlns:a16="http://schemas.microsoft.com/office/drawing/2014/main" id="{BB237A14-61B1-4C00-A670-5D8D68A866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44637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2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6" name="Freeform: Shape 75">
            <a:extLst>
              <a:ext uri="{FF2B5EF4-FFF2-40B4-BE49-F238E27FC236}">
                <a16:creationId xmlns:a16="http://schemas.microsoft.com/office/drawing/2014/main" id="{8598F259-6F54-47A3-8D13-1603D786A3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990911" cy="6858001"/>
          </a:xfrm>
          <a:custGeom>
            <a:avLst/>
            <a:gdLst>
              <a:gd name="connsiteX0" fmla="*/ 3646196 w 4990911"/>
              <a:gd name="connsiteY0" fmla="*/ 0 h 6858001"/>
              <a:gd name="connsiteX1" fmla="*/ 4989734 w 4990911"/>
              <a:gd name="connsiteY1" fmla="*/ 0 h 6858001"/>
              <a:gd name="connsiteX2" fmla="*/ 4964689 w 4990911"/>
              <a:gd name="connsiteY2" fmla="*/ 155677 h 6858001"/>
              <a:gd name="connsiteX3" fmla="*/ 4940820 w 4990911"/>
              <a:gd name="connsiteY3" fmla="*/ 310668 h 6858001"/>
              <a:gd name="connsiteX4" fmla="*/ 4917456 w 4990911"/>
              <a:gd name="connsiteY4" fmla="*/ 466344 h 6858001"/>
              <a:gd name="connsiteX5" fmla="*/ 4897453 w 4990911"/>
              <a:gd name="connsiteY5" fmla="*/ 622707 h 6858001"/>
              <a:gd name="connsiteX6" fmla="*/ 4877282 w 4990911"/>
              <a:gd name="connsiteY6" fmla="*/ 778383 h 6858001"/>
              <a:gd name="connsiteX7" fmla="*/ 4858456 w 4990911"/>
              <a:gd name="connsiteY7" fmla="*/ 934746 h 6858001"/>
              <a:gd name="connsiteX8" fmla="*/ 4842320 w 4990911"/>
              <a:gd name="connsiteY8" fmla="*/ 1089051 h 6858001"/>
              <a:gd name="connsiteX9" fmla="*/ 4827024 w 4990911"/>
              <a:gd name="connsiteY9" fmla="*/ 1245413 h 6858001"/>
              <a:gd name="connsiteX10" fmla="*/ 4813072 w 4990911"/>
              <a:gd name="connsiteY10" fmla="*/ 1401090 h 6858001"/>
              <a:gd name="connsiteX11" fmla="*/ 4800970 w 4990911"/>
              <a:gd name="connsiteY11" fmla="*/ 1554023 h 6858001"/>
              <a:gd name="connsiteX12" fmla="*/ 4788867 w 4990911"/>
              <a:gd name="connsiteY12" fmla="*/ 1709014 h 6858001"/>
              <a:gd name="connsiteX13" fmla="*/ 4778782 w 4990911"/>
              <a:gd name="connsiteY13" fmla="*/ 1861947 h 6858001"/>
              <a:gd name="connsiteX14" fmla="*/ 4770882 w 4990911"/>
              <a:gd name="connsiteY14" fmla="*/ 2014881 h 6858001"/>
              <a:gd name="connsiteX15" fmla="*/ 4762645 w 4990911"/>
              <a:gd name="connsiteY15" fmla="*/ 2167128 h 6858001"/>
              <a:gd name="connsiteX16" fmla="*/ 4755754 w 4990911"/>
              <a:gd name="connsiteY16" fmla="*/ 2318004 h 6858001"/>
              <a:gd name="connsiteX17" fmla="*/ 4750879 w 4990911"/>
              <a:gd name="connsiteY17" fmla="*/ 2467509 h 6858001"/>
              <a:gd name="connsiteX18" fmla="*/ 4746677 w 4990911"/>
              <a:gd name="connsiteY18" fmla="*/ 2617013 h 6858001"/>
              <a:gd name="connsiteX19" fmla="*/ 4742643 w 4990911"/>
              <a:gd name="connsiteY19" fmla="*/ 2765146 h 6858001"/>
              <a:gd name="connsiteX20" fmla="*/ 4740794 w 4990911"/>
              <a:gd name="connsiteY20" fmla="*/ 2911221 h 6858001"/>
              <a:gd name="connsiteX21" fmla="*/ 4738777 w 4990911"/>
              <a:gd name="connsiteY21" fmla="*/ 3057297 h 6858001"/>
              <a:gd name="connsiteX22" fmla="*/ 4737768 w 4990911"/>
              <a:gd name="connsiteY22" fmla="*/ 3201315 h 6858001"/>
              <a:gd name="connsiteX23" fmla="*/ 4738777 w 4990911"/>
              <a:gd name="connsiteY23" fmla="*/ 3343961 h 6858001"/>
              <a:gd name="connsiteX24" fmla="*/ 4738777 w 4990911"/>
              <a:gd name="connsiteY24" fmla="*/ 3485236 h 6858001"/>
              <a:gd name="connsiteX25" fmla="*/ 4740794 w 4990911"/>
              <a:gd name="connsiteY25" fmla="*/ 3625139 h 6858001"/>
              <a:gd name="connsiteX26" fmla="*/ 4743819 w 4990911"/>
              <a:gd name="connsiteY26" fmla="*/ 3762299 h 6858001"/>
              <a:gd name="connsiteX27" fmla="*/ 4746677 w 4990911"/>
              <a:gd name="connsiteY27" fmla="*/ 3898087 h 6858001"/>
              <a:gd name="connsiteX28" fmla="*/ 4749871 w 4990911"/>
              <a:gd name="connsiteY28" fmla="*/ 4031133 h 6858001"/>
              <a:gd name="connsiteX29" fmla="*/ 4754745 w 4990911"/>
              <a:gd name="connsiteY29" fmla="*/ 4163492 h 6858001"/>
              <a:gd name="connsiteX30" fmla="*/ 4759956 w 4990911"/>
              <a:gd name="connsiteY30" fmla="*/ 4293793 h 6858001"/>
              <a:gd name="connsiteX31" fmla="*/ 4764662 w 4990911"/>
              <a:gd name="connsiteY31" fmla="*/ 4421352 h 6858001"/>
              <a:gd name="connsiteX32" fmla="*/ 4777942 w 4990911"/>
              <a:gd name="connsiteY32" fmla="*/ 4670298 h 6858001"/>
              <a:gd name="connsiteX33" fmla="*/ 4792061 w 4990911"/>
              <a:gd name="connsiteY33" fmla="*/ 4908956 h 6858001"/>
              <a:gd name="connsiteX34" fmla="*/ 4806853 w 4990911"/>
              <a:gd name="connsiteY34" fmla="*/ 5138013 h 6858001"/>
              <a:gd name="connsiteX35" fmla="*/ 4823158 w 4990911"/>
              <a:gd name="connsiteY35" fmla="*/ 5354726 h 6858001"/>
              <a:gd name="connsiteX36" fmla="*/ 4840135 w 4990911"/>
              <a:gd name="connsiteY36" fmla="*/ 5561838 h 6858001"/>
              <a:gd name="connsiteX37" fmla="*/ 4858456 w 4990911"/>
              <a:gd name="connsiteY37" fmla="*/ 5753862 h 6858001"/>
              <a:gd name="connsiteX38" fmla="*/ 4876442 w 4990911"/>
              <a:gd name="connsiteY38" fmla="*/ 5934227 h 6858001"/>
              <a:gd name="connsiteX39" fmla="*/ 4894427 w 4990911"/>
              <a:gd name="connsiteY39" fmla="*/ 6100191 h 6858001"/>
              <a:gd name="connsiteX40" fmla="*/ 4911404 w 4990911"/>
              <a:gd name="connsiteY40" fmla="*/ 6252438 h 6858001"/>
              <a:gd name="connsiteX41" fmla="*/ 4927541 w 4990911"/>
              <a:gd name="connsiteY41" fmla="*/ 6387541 h 6858001"/>
              <a:gd name="connsiteX42" fmla="*/ 4942837 w 4990911"/>
              <a:gd name="connsiteY42" fmla="*/ 6509613 h 6858001"/>
              <a:gd name="connsiteX43" fmla="*/ 4955612 w 4990911"/>
              <a:gd name="connsiteY43" fmla="*/ 6612483 h 6858001"/>
              <a:gd name="connsiteX44" fmla="*/ 4967714 w 4990911"/>
              <a:gd name="connsiteY44" fmla="*/ 6698894 h 6858001"/>
              <a:gd name="connsiteX45" fmla="*/ 4985028 w 4990911"/>
              <a:gd name="connsiteY45" fmla="*/ 6817538 h 6858001"/>
              <a:gd name="connsiteX46" fmla="*/ 4990911 w 4990911"/>
              <a:gd name="connsiteY46" fmla="*/ 6858000 h 6858001"/>
              <a:gd name="connsiteX47" fmla="*/ 4085557 w 4990911"/>
              <a:gd name="connsiteY47" fmla="*/ 6858000 h 6858001"/>
              <a:gd name="connsiteX48" fmla="*/ 4085557 w 4990911"/>
              <a:gd name="connsiteY48" fmla="*/ 6858001 h 6858001"/>
              <a:gd name="connsiteX49" fmla="*/ 0 w 4990911"/>
              <a:gd name="connsiteY49" fmla="*/ 6858001 h 6858001"/>
              <a:gd name="connsiteX50" fmla="*/ 0 w 4990911"/>
              <a:gd name="connsiteY50" fmla="*/ 1 h 6858001"/>
              <a:gd name="connsiteX51" fmla="*/ 3646196 w 4990911"/>
              <a:gd name="connsiteY51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990911" h="6858001">
                <a:moveTo>
                  <a:pt x="3646196" y="0"/>
                </a:moveTo>
                <a:lnTo>
                  <a:pt x="4989734" y="0"/>
                </a:lnTo>
                <a:lnTo>
                  <a:pt x="4964689" y="155677"/>
                </a:lnTo>
                <a:lnTo>
                  <a:pt x="4940820" y="310668"/>
                </a:lnTo>
                <a:lnTo>
                  <a:pt x="4917456" y="466344"/>
                </a:lnTo>
                <a:lnTo>
                  <a:pt x="4897453" y="622707"/>
                </a:lnTo>
                <a:lnTo>
                  <a:pt x="4877282" y="778383"/>
                </a:lnTo>
                <a:lnTo>
                  <a:pt x="4858456" y="934746"/>
                </a:lnTo>
                <a:lnTo>
                  <a:pt x="4842320" y="1089051"/>
                </a:lnTo>
                <a:lnTo>
                  <a:pt x="4827024" y="1245413"/>
                </a:lnTo>
                <a:lnTo>
                  <a:pt x="4813072" y="1401090"/>
                </a:lnTo>
                <a:lnTo>
                  <a:pt x="4800970" y="1554023"/>
                </a:lnTo>
                <a:lnTo>
                  <a:pt x="4788867" y="1709014"/>
                </a:lnTo>
                <a:lnTo>
                  <a:pt x="4778782" y="1861947"/>
                </a:lnTo>
                <a:lnTo>
                  <a:pt x="4770882" y="2014881"/>
                </a:lnTo>
                <a:lnTo>
                  <a:pt x="4762645" y="2167128"/>
                </a:lnTo>
                <a:lnTo>
                  <a:pt x="4755754" y="2318004"/>
                </a:lnTo>
                <a:lnTo>
                  <a:pt x="4750879" y="2467509"/>
                </a:lnTo>
                <a:lnTo>
                  <a:pt x="4746677" y="2617013"/>
                </a:lnTo>
                <a:lnTo>
                  <a:pt x="4742643" y="2765146"/>
                </a:lnTo>
                <a:lnTo>
                  <a:pt x="4740794" y="2911221"/>
                </a:lnTo>
                <a:lnTo>
                  <a:pt x="4738777" y="3057297"/>
                </a:lnTo>
                <a:lnTo>
                  <a:pt x="4737768" y="3201315"/>
                </a:lnTo>
                <a:lnTo>
                  <a:pt x="4738777" y="3343961"/>
                </a:lnTo>
                <a:lnTo>
                  <a:pt x="4738777" y="3485236"/>
                </a:lnTo>
                <a:lnTo>
                  <a:pt x="4740794" y="3625139"/>
                </a:lnTo>
                <a:lnTo>
                  <a:pt x="4743819" y="3762299"/>
                </a:lnTo>
                <a:lnTo>
                  <a:pt x="4746677" y="3898087"/>
                </a:lnTo>
                <a:lnTo>
                  <a:pt x="4749871" y="4031133"/>
                </a:lnTo>
                <a:lnTo>
                  <a:pt x="4754745" y="4163492"/>
                </a:lnTo>
                <a:lnTo>
                  <a:pt x="4759956" y="4293793"/>
                </a:lnTo>
                <a:lnTo>
                  <a:pt x="4764662" y="4421352"/>
                </a:lnTo>
                <a:lnTo>
                  <a:pt x="4777942" y="4670298"/>
                </a:lnTo>
                <a:lnTo>
                  <a:pt x="4792061" y="4908956"/>
                </a:lnTo>
                <a:lnTo>
                  <a:pt x="4806853" y="5138013"/>
                </a:lnTo>
                <a:lnTo>
                  <a:pt x="4823158" y="5354726"/>
                </a:lnTo>
                <a:lnTo>
                  <a:pt x="4840135" y="5561838"/>
                </a:lnTo>
                <a:lnTo>
                  <a:pt x="4858456" y="5753862"/>
                </a:lnTo>
                <a:lnTo>
                  <a:pt x="4876442" y="5934227"/>
                </a:lnTo>
                <a:lnTo>
                  <a:pt x="4894427" y="6100191"/>
                </a:lnTo>
                <a:lnTo>
                  <a:pt x="4911404" y="6252438"/>
                </a:lnTo>
                <a:lnTo>
                  <a:pt x="4927541" y="6387541"/>
                </a:lnTo>
                <a:lnTo>
                  <a:pt x="4942837" y="6509613"/>
                </a:lnTo>
                <a:lnTo>
                  <a:pt x="4955612" y="6612483"/>
                </a:lnTo>
                <a:lnTo>
                  <a:pt x="4967714" y="6698894"/>
                </a:lnTo>
                <a:lnTo>
                  <a:pt x="4985028" y="6817538"/>
                </a:lnTo>
                <a:lnTo>
                  <a:pt x="4990911" y="6858000"/>
                </a:lnTo>
                <a:lnTo>
                  <a:pt x="4085557" y="6858000"/>
                </a:lnTo>
                <a:lnTo>
                  <a:pt x="4085557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46196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0BA768A8-4FED-4ED8-9E46-6BE72188E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506" name="Rectangle 2">
            <a:extLst>
              <a:ext uri="{FF2B5EF4-FFF2-40B4-BE49-F238E27FC236}">
                <a16:creationId xmlns:a16="http://schemas.microsoft.com/office/drawing/2014/main" id="{51584B15-3FE7-44F5-A4BA-B9E39C7F65B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53143" y="1645920"/>
            <a:ext cx="3522879" cy="4470821"/>
          </a:xfrm>
        </p:spPr>
        <p:txBody>
          <a:bodyPr>
            <a:normAutofit/>
          </a:bodyPr>
          <a:lstStyle/>
          <a:p>
            <a:pPr algn="r"/>
            <a:r>
              <a:rPr lang="en-GB" altLang="en-US">
                <a:solidFill>
                  <a:srgbClr val="FFFFFF"/>
                </a:solidFill>
                <a:latin typeface="Comic Sans MS" panose="030F0702030302020204" pitchFamily="66" charset="0"/>
              </a:rPr>
              <a:t>First and second messengers</a:t>
            </a:r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D150DA47-EF2B-404F-91CC-A2435428C67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204109" y="1645920"/>
            <a:ext cx="5919503" cy="4470821"/>
          </a:xfrm>
        </p:spPr>
        <p:txBody>
          <a:bodyPr>
            <a:normAutofit/>
          </a:bodyPr>
          <a:lstStyle/>
          <a:p>
            <a:r>
              <a:rPr lang="en-GB" altLang="en-US">
                <a:latin typeface="Comic Sans MS" panose="030F0702030302020204" pitchFamily="66" charset="0"/>
              </a:rPr>
              <a:t>First messenger</a:t>
            </a:r>
          </a:p>
          <a:p>
            <a:pPr lvl="1"/>
            <a:r>
              <a:rPr lang="en-GB" altLang="en-US">
                <a:latin typeface="Comic Sans MS" panose="030F0702030302020204" pitchFamily="66" charset="0"/>
              </a:rPr>
              <a:t>A hormone that transmits a signal around the body</a:t>
            </a:r>
          </a:p>
          <a:p>
            <a:endParaRPr lang="en-GB" altLang="en-US">
              <a:latin typeface="Comic Sans MS" panose="030F0702030302020204" pitchFamily="66" charset="0"/>
            </a:endParaRPr>
          </a:p>
          <a:p>
            <a:r>
              <a:rPr lang="en-GB" altLang="en-US">
                <a:latin typeface="Comic Sans MS" panose="030F0702030302020204" pitchFamily="66" charset="0"/>
              </a:rPr>
              <a:t>Second messenger</a:t>
            </a:r>
          </a:p>
          <a:p>
            <a:pPr lvl="1"/>
            <a:r>
              <a:rPr lang="en-GB" altLang="en-US">
                <a:latin typeface="Comic Sans MS" panose="030F0702030302020204" pitchFamily="66" charset="0"/>
              </a:rPr>
              <a:t>Is cAMP which transmits a signal inside the cell</a:t>
            </a:r>
          </a:p>
        </p:txBody>
      </p:sp>
    </p:spTree>
    <p:extLst>
      <p:ext uri="{BB962C8B-B14F-4D97-AF65-F5344CB8AC3E}">
        <p14:creationId xmlns:p14="http://schemas.microsoft.com/office/powerpoint/2010/main" val="40865517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Cellular mechanism of hormone action | Endocrine system physiology | NCLEX-RN | Khan Academy">
            <a:hlinkClick r:id="" action="ppaction://media"/>
            <a:extLst>
              <a:ext uri="{FF2B5EF4-FFF2-40B4-BE49-F238E27FC236}">
                <a16:creationId xmlns:a16="http://schemas.microsoft.com/office/drawing/2014/main" id="{C07FFB05-77A1-461F-B940-EB35269EE889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514600" y="1527210"/>
            <a:ext cx="6732000" cy="38035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0077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4">
            <a:extLst>
              <a:ext uri="{FF2B5EF4-FFF2-40B4-BE49-F238E27FC236}">
                <a16:creationId xmlns:a16="http://schemas.microsoft.com/office/drawing/2014/main" id="{8CFEC2E7-D65C-410F-9FCA-96B3DE199CA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2545" y="1828800"/>
            <a:ext cx="2750457" cy="4195762"/>
          </a:xfrm>
          <a:noFill/>
          <a:ln w="2857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075" name="Rectangle 7">
            <a:extLst>
              <a:ext uri="{FF2B5EF4-FFF2-40B4-BE49-F238E27FC236}">
                <a16:creationId xmlns:a16="http://schemas.microsoft.com/office/drawing/2014/main" id="{4DF4CC7A-52B8-4359-AB88-2441D709A78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52600" y="2133600"/>
            <a:ext cx="4343400" cy="4097338"/>
          </a:xfrm>
          <a:prstGeom prst="rect">
            <a:avLst/>
          </a:prstGeom>
          <a:noFill/>
          <a:ln w="9525">
            <a:solidFill>
              <a:srgbClr val="00FF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800" b="1">
                <a:solidFill>
                  <a:srgbClr val="00FFFF"/>
                </a:solidFill>
                <a:latin typeface="Arial" panose="020B0604020202020204" pitchFamily="34" charset="0"/>
              </a:rPr>
              <a:t>Endocrine gland</a:t>
            </a:r>
            <a:r>
              <a:rPr lang="en-US" altLang="en-US" sz="2800">
                <a:solidFill>
                  <a:srgbClr val="00FFFF"/>
                </a:solidFill>
                <a:latin typeface="Arial" panose="020B0604020202020204" pitchFamily="34" charset="0"/>
              </a:rPr>
              <a:t>s</a:t>
            </a:r>
            <a:r>
              <a:rPr lang="en-US" altLang="en-US" sz="2800">
                <a:solidFill>
                  <a:schemeClr val="bg1"/>
                </a:solidFill>
                <a:latin typeface="Arial" panose="020B0604020202020204" pitchFamily="34" charset="0"/>
              </a:rPr>
              <a:t> Release hormones into the bloodstream.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000">
              <a:solidFill>
                <a:schemeClr val="bg1"/>
              </a:solidFill>
              <a:latin typeface="Arial" panose="020B0604020202020204" pitchFamily="34" charset="0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800" b="1">
                <a:solidFill>
                  <a:srgbClr val="00FFFF"/>
                </a:solidFill>
                <a:latin typeface="Arial" panose="020B0604020202020204" pitchFamily="34" charset="0"/>
              </a:rPr>
              <a:t>Hormone</a:t>
            </a:r>
            <a:r>
              <a:rPr lang="en-US" altLang="en-US" sz="2800">
                <a:solidFill>
                  <a:srgbClr val="00FFFF"/>
                </a:solidFill>
                <a:latin typeface="Arial" panose="020B0604020202020204" pitchFamily="34" charset="0"/>
              </a:rPr>
              <a:t>s</a:t>
            </a:r>
            <a:r>
              <a:rPr lang="en-US" altLang="en-US" sz="2800">
                <a:solidFill>
                  <a:schemeClr val="bg1"/>
                </a:solidFill>
                <a:latin typeface="Arial" panose="020B0604020202020204" pitchFamily="34" charset="0"/>
              </a:rPr>
              <a:t> are chemicals released in one part of the body that travel through the bloodstream and affect the activities of cells in other parts of the body.</a:t>
            </a:r>
          </a:p>
        </p:txBody>
      </p:sp>
      <p:sp>
        <p:nvSpPr>
          <p:cNvPr id="3076" name="Text Box 8">
            <a:extLst>
              <a:ext uri="{FF2B5EF4-FFF2-40B4-BE49-F238E27FC236}">
                <a16:creationId xmlns:a16="http://schemas.microsoft.com/office/drawing/2014/main" id="{B78F2D07-BE6E-4474-A67D-25B9BE38989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38400" y="1295400"/>
            <a:ext cx="28956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US" altLang="en-US" sz="3600">
                <a:solidFill>
                  <a:srgbClr val="CC66FF"/>
                </a:solidFill>
                <a:latin typeface="Comic Sans MS" panose="030F0702030302020204" pitchFamily="66" charset="0"/>
              </a:rPr>
              <a:t>Consists of:</a:t>
            </a:r>
          </a:p>
        </p:txBody>
      </p:sp>
      <p:sp>
        <p:nvSpPr>
          <p:cNvPr id="3077" name="WordArt 9">
            <a:extLst>
              <a:ext uri="{FF2B5EF4-FFF2-40B4-BE49-F238E27FC236}">
                <a16:creationId xmlns:a16="http://schemas.microsoft.com/office/drawing/2014/main" id="{006127E0-1340-40BA-86B0-30512545F72F}"/>
              </a:ext>
            </a:extLst>
          </p:cNvPr>
          <p:cNvSpPr>
            <a:spLocks noChangeArrowheads="1" noChangeShapeType="1" noTextEdit="1"/>
          </p:cNvSpPr>
          <p:nvPr/>
        </p:nvSpPr>
        <p:spPr bwMode="auto">
          <a:xfrm>
            <a:off x="1752600" y="533400"/>
            <a:ext cx="4191000" cy="7620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scene3d>
              <a:camera prst="legacyObliqueRight"/>
              <a:lightRig rig="legacyHarsh3" dir="t"/>
            </a:scene3d>
            <a:sp3d extrusionH="100000" prstMaterial="legacyMatte">
              <a:extrusionClr>
                <a:srgbClr val="663300"/>
              </a:extrusionClr>
              <a:contourClr>
                <a:srgbClr val="CC99FF"/>
              </a:contourClr>
            </a:sp3d>
          </a:bodyPr>
          <a:lstStyle/>
          <a:p>
            <a:pPr algn="ctr"/>
            <a:r>
              <a:rPr lang="en-GB" kern="10">
                <a:ln w="9525">
                  <a:round/>
                  <a:headEnd/>
                  <a:tailEnd/>
                </a:ln>
                <a:gradFill rotWithShape="1">
                  <a:gsLst>
                    <a:gs pos="0">
                      <a:srgbClr val="CC99FF"/>
                    </a:gs>
                    <a:gs pos="100000">
                      <a:srgbClr val="00FFFF"/>
                    </a:gs>
                  </a:gsLst>
                  <a:lin ang="5400000" scaled="1"/>
                </a:gradFill>
                <a:latin typeface="Arial Black" panose="020B0A04020102020204" pitchFamily="34" charset="0"/>
              </a:rPr>
              <a:t>The Endocrine System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AFA41A-63FE-45BC-BD40-1A4A96FBF2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Steroid Hormones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096740-4FCC-45A5-8AC6-175D5E3709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763520"/>
            <a:ext cx="8946541" cy="3484879"/>
          </a:xfrm>
        </p:spPr>
        <p:txBody>
          <a:bodyPr>
            <a:normAutofit/>
          </a:bodyPr>
          <a:lstStyle/>
          <a:p>
            <a:r>
              <a:rPr lang="en-US" b="0" i="0" dirty="0">
                <a:effectLst/>
                <a:latin typeface="Open Sans"/>
              </a:rPr>
              <a:t>Steroid hormones are secretions of ductless glands that consist of a characteristic steroid ring structure. Formed from cholesterol. Sex hormones produced in the sex organs (testosterone, </a:t>
            </a:r>
            <a:r>
              <a:rPr lang="en-US" b="0" i="0" dirty="0" err="1">
                <a:effectLst/>
                <a:latin typeface="Open Sans"/>
              </a:rPr>
              <a:t>o</a:t>
            </a:r>
            <a:r>
              <a:rPr lang="en-US" b="0" i="0" u="none" strike="noStrike" dirty="0" err="1">
                <a:effectLst/>
                <a:latin typeface="Open San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estrogen</a:t>
            </a:r>
            <a:r>
              <a:rPr lang="en-US" b="0" i="0" u="none" strike="noStrike" dirty="0">
                <a:effectLst/>
                <a:latin typeface="Open San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and progesterone</a:t>
            </a:r>
            <a:r>
              <a:rPr lang="en-US" b="0" i="0" dirty="0">
                <a:effectLst/>
                <a:latin typeface="Open Sans"/>
              </a:rPr>
              <a:t>), and hormones produced in the </a:t>
            </a:r>
            <a:r>
              <a:rPr lang="en-US" b="0" i="0" u="none" strike="noStrike" dirty="0">
                <a:effectLst/>
                <a:latin typeface="Open San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adrenal gland</a:t>
            </a:r>
            <a:r>
              <a:rPr lang="en-US" b="0" i="0" dirty="0">
                <a:effectLst/>
                <a:latin typeface="Open Sans"/>
              </a:rPr>
              <a:t> (aldosterone, cortisol, and androgens) are examples of steroid hormones..</a:t>
            </a:r>
          </a:p>
          <a:p>
            <a:pPr marL="990600" lvl="1" indent="-533400">
              <a:buFontTx/>
              <a:buChar char="•"/>
            </a:pPr>
            <a:r>
              <a:rPr lang="en-GB" altLang="en-US" dirty="0">
                <a:latin typeface="Comic Sans MS" panose="030F0702030302020204" pitchFamily="66" charset="0"/>
              </a:rPr>
              <a:t>Can pass through the membrane and enter the cell</a:t>
            </a:r>
          </a:p>
          <a:p>
            <a:pPr marL="990600" lvl="1" indent="-533400">
              <a:buFontTx/>
              <a:buChar char="•"/>
            </a:pPr>
            <a:r>
              <a:rPr lang="en-GB" altLang="en-US" dirty="0">
                <a:latin typeface="Comic Sans MS" panose="030F0702030302020204" pitchFamily="66" charset="0"/>
              </a:rPr>
              <a:t>Act upon the DNA in the nucleus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650717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1CEBD634-6ABF-404F-8EE6-C865A50662C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524000" y="152400"/>
            <a:ext cx="6096000" cy="6096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b="1" dirty="0">
                <a:solidFill>
                  <a:srgbClr val="CC66FF"/>
                </a:solidFill>
                <a:latin typeface="Arial" panose="020B0604020202020204" pitchFamily="34" charset="0"/>
              </a:rPr>
              <a:t>Pituitary Gland</a:t>
            </a:r>
          </a:p>
        </p:txBody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9D4F8862-EB14-4C8F-B5B5-4B960A14784B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1676400" y="2895600"/>
            <a:ext cx="6019800" cy="3733800"/>
          </a:xfrm>
          <a:noFill/>
          <a:ln>
            <a:solidFill>
              <a:srgbClr val="00FFFF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US" altLang="en-US" b="1" dirty="0">
                <a:solidFill>
                  <a:srgbClr val="CC66FF"/>
                </a:solidFill>
                <a:latin typeface="Arial" panose="020B0604020202020204" pitchFamily="34" charset="0"/>
              </a:rPr>
              <a:t>Function</a:t>
            </a:r>
            <a:r>
              <a:rPr lang="en-US" altLang="en-US" dirty="0">
                <a:solidFill>
                  <a:srgbClr val="CC66FF"/>
                </a:solidFill>
                <a:latin typeface="Arial" panose="020B0604020202020204" pitchFamily="34" charset="0"/>
              </a:rPr>
              <a:t>:</a:t>
            </a:r>
            <a:r>
              <a:rPr lang="en-US" altLang="en-US" dirty="0">
                <a:solidFill>
                  <a:schemeClr val="bg1"/>
                </a:solidFill>
                <a:latin typeface="Arial" panose="020B0604020202020204" pitchFamily="34" charset="0"/>
              </a:rPr>
              <a:t> </a:t>
            </a:r>
            <a:r>
              <a:rPr lang="en-US" altLang="en-US" dirty="0">
                <a:latin typeface="Arial" panose="020B0604020202020204" pitchFamily="34" charset="0"/>
              </a:rPr>
              <a:t>It secretes nine hormones that directly regulate many body functions and controls functions of other glands.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US" altLang="en-US" b="1" dirty="0">
                <a:latin typeface="Arial" panose="020B0604020202020204" pitchFamily="34" charset="0"/>
              </a:rPr>
              <a:t>Disorders</a:t>
            </a:r>
            <a:r>
              <a:rPr lang="en-US" altLang="en-US" dirty="0">
                <a:latin typeface="Arial" panose="020B0604020202020204" pitchFamily="34" charset="0"/>
              </a:rPr>
              <a:t>: To much growth hormones (GH) in early childhood can result in a condition called </a:t>
            </a:r>
            <a:r>
              <a:rPr lang="en-US" altLang="en-US" u="sng" dirty="0">
                <a:latin typeface="Arial" panose="020B0604020202020204" pitchFamily="34" charset="0"/>
              </a:rPr>
              <a:t>gigantism</a:t>
            </a:r>
            <a:r>
              <a:rPr lang="en-US" altLang="en-US" dirty="0">
                <a:latin typeface="Arial" panose="020B0604020202020204" pitchFamily="34" charset="0"/>
              </a:rPr>
              <a:t>. To little GH can result in </a:t>
            </a:r>
            <a:r>
              <a:rPr lang="en-US" altLang="en-US" u="sng" dirty="0">
                <a:latin typeface="Arial" panose="020B0604020202020204" pitchFamily="34" charset="0"/>
              </a:rPr>
              <a:t>Pituitary Dwarfism</a:t>
            </a:r>
            <a:r>
              <a:rPr lang="en-US" altLang="en-US" dirty="0">
                <a:latin typeface="Arial" panose="020B0604020202020204" pitchFamily="34" charset="0"/>
              </a:rPr>
              <a:t>.</a:t>
            </a:r>
          </a:p>
        </p:txBody>
      </p:sp>
      <p:pic>
        <p:nvPicPr>
          <p:cNvPr id="37895" name="Picture 7" descr="Robert Wadlow">
            <a:hlinkClick r:id="rId3"/>
            <a:extLst>
              <a:ext uri="{FF2B5EF4-FFF2-40B4-BE49-F238E27FC236}">
                <a16:creationId xmlns:a16="http://schemas.microsoft.com/office/drawing/2014/main" id="{F71EA91E-1482-4A46-AAFC-D2A60C64A178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823200" y="152400"/>
            <a:ext cx="2844800" cy="495300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0" name="Picture 5">
            <a:extLst>
              <a:ext uri="{FF2B5EF4-FFF2-40B4-BE49-F238E27FC236}">
                <a16:creationId xmlns:a16="http://schemas.microsoft.com/office/drawing/2014/main" id="{38CC2DFA-0F19-400B-A313-689AAA06DE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8800" y="990601"/>
            <a:ext cx="5867400" cy="1662113"/>
          </a:xfrm>
          <a:prstGeom prst="rect">
            <a:avLst/>
          </a:prstGeom>
          <a:noFill/>
          <a:ln w="2857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02" name="Rectangle 9">
            <a:extLst>
              <a:ext uri="{FF2B5EF4-FFF2-40B4-BE49-F238E27FC236}">
                <a16:creationId xmlns:a16="http://schemas.microsoft.com/office/drawing/2014/main" id="{8D464C02-CA94-44CC-AF73-B7CD3A0A03DD}"/>
              </a:ext>
            </a:extLst>
          </p:cNvPr>
          <p:cNvSpPr>
            <a:spLocks noChangeArrowheads="1"/>
          </p:cNvSpPr>
          <p:nvPr/>
        </p:nvSpPr>
        <p:spPr bwMode="auto">
          <a:xfrm>
            <a:off x="8610600" y="5334001"/>
            <a:ext cx="1447800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chemeClr val="bg1"/>
                </a:solidFill>
                <a:latin typeface="Comic Sans MS" panose="030F0702030302020204" pitchFamily="66" charset="0"/>
              </a:rPr>
              <a:t>Robert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chemeClr val="bg1"/>
                </a:solidFill>
                <a:latin typeface="Comic Sans MS" panose="030F0702030302020204" pitchFamily="66" charset="0"/>
              </a:rPr>
              <a:t> Wadlow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 tmFilter="0, 0; .2, .5; .8, .5; 1, 0"/>
                                        <p:tgtEl>
                                          <p:spTgt spid="3789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1000" autoRev="1" fill="hold"/>
                                        <p:tgtEl>
                                          <p:spTgt spid="3789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CEA9030C-D3BA-4A8F-8A12-500791B8F37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200400" y="152400"/>
            <a:ext cx="5410200" cy="838200"/>
          </a:xfrm>
        </p:spPr>
        <p:txBody>
          <a:bodyPr/>
          <a:lstStyle/>
          <a:p>
            <a:pPr eaLnBrk="1" hangingPunct="1"/>
            <a:r>
              <a:rPr lang="en-US" altLang="en-US" b="1">
                <a:solidFill>
                  <a:srgbClr val="CC66FF"/>
                </a:solidFill>
                <a:latin typeface="Arial" panose="020B0604020202020204" pitchFamily="34" charset="0"/>
              </a:rPr>
              <a:t>Thyroid Gland</a:t>
            </a:r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2AE087B1-D44D-419A-B358-1262F40B1AC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286001" y="990600"/>
            <a:ext cx="7269163" cy="3124200"/>
          </a:xfrm>
          <a:noFill/>
          <a:ln>
            <a:solidFill>
              <a:srgbClr val="00FFFF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b="1">
                <a:solidFill>
                  <a:srgbClr val="CC66FF"/>
                </a:solidFill>
                <a:latin typeface="Arial" panose="020B0604020202020204" pitchFamily="34" charset="0"/>
              </a:rPr>
              <a:t>Function</a:t>
            </a:r>
            <a:r>
              <a:rPr lang="en-US" altLang="en-US">
                <a:solidFill>
                  <a:srgbClr val="CC66FF"/>
                </a:solidFill>
                <a:latin typeface="Arial" panose="020B0604020202020204" pitchFamily="34" charset="0"/>
              </a:rPr>
              <a:t>:</a:t>
            </a:r>
            <a:r>
              <a:rPr lang="en-US" altLang="en-US">
                <a:solidFill>
                  <a:schemeClr val="bg1"/>
                </a:solidFill>
                <a:latin typeface="Arial" panose="020B0604020202020204" pitchFamily="34" charset="0"/>
              </a:rPr>
              <a:t> plays a major role in regulation the body’s metabolism.</a:t>
            </a:r>
          </a:p>
          <a:p>
            <a:pPr eaLnBrk="1" hangingPunct="1">
              <a:lnSpc>
                <a:spcPct val="80000"/>
              </a:lnSpc>
            </a:pPr>
            <a:endParaRPr lang="en-US" altLang="en-US" sz="1000">
              <a:solidFill>
                <a:schemeClr val="bg1"/>
              </a:solidFill>
              <a:latin typeface="Arial" panose="020B0604020202020204" pitchFamily="34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US" altLang="en-US" b="1">
                <a:solidFill>
                  <a:srgbClr val="CC66FF"/>
                </a:solidFill>
                <a:latin typeface="Arial" panose="020B0604020202020204" pitchFamily="34" charset="0"/>
              </a:rPr>
              <a:t>Disorders</a:t>
            </a:r>
            <a:r>
              <a:rPr lang="en-US" altLang="en-US">
                <a:solidFill>
                  <a:srgbClr val="CC66FF"/>
                </a:solidFill>
                <a:latin typeface="Arial" panose="020B0604020202020204" pitchFamily="34" charset="0"/>
              </a:rPr>
              <a:t>:</a:t>
            </a:r>
            <a:r>
              <a:rPr lang="en-US" altLang="en-US">
                <a:solidFill>
                  <a:schemeClr val="bg1"/>
                </a:solidFill>
                <a:latin typeface="Arial" panose="020B0604020202020204" pitchFamily="34" charset="0"/>
              </a:rPr>
              <a:t> If the Thyroid Gland produces to much </a:t>
            </a:r>
            <a:r>
              <a:rPr lang="en-US" altLang="en-US">
                <a:solidFill>
                  <a:srgbClr val="00FFFF"/>
                </a:solidFill>
                <a:latin typeface="Arial" panose="020B0604020202020204" pitchFamily="34" charset="0"/>
              </a:rPr>
              <a:t>Thyroxin</a:t>
            </a:r>
            <a:r>
              <a:rPr lang="en-US" altLang="en-US">
                <a:solidFill>
                  <a:schemeClr val="bg1"/>
                </a:solidFill>
                <a:latin typeface="Arial" panose="020B0604020202020204" pitchFamily="34" charset="0"/>
              </a:rPr>
              <a:t>, it can cause a condition known as </a:t>
            </a:r>
            <a:r>
              <a:rPr lang="en-US" altLang="en-US" u="sng">
                <a:solidFill>
                  <a:schemeClr val="bg1"/>
                </a:solidFill>
                <a:latin typeface="Arial" panose="020B0604020202020204" pitchFamily="34" charset="0"/>
              </a:rPr>
              <a:t>Hyperthyroidism</a:t>
            </a:r>
            <a:r>
              <a:rPr lang="en-US" altLang="en-US">
                <a:solidFill>
                  <a:schemeClr val="bg1"/>
                </a:solidFill>
                <a:latin typeface="Arial" panose="020B0604020202020204" pitchFamily="34" charset="0"/>
              </a:rPr>
              <a:t>. If to little </a:t>
            </a:r>
            <a:r>
              <a:rPr lang="en-US" altLang="en-US">
                <a:solidFill>
                  <a:srgbClr val="00FFFF"/>
                </a:solidFill>
                <a:latin typeface="Arial" panose="020B0604020202020204" pitchFamily="34" charset="0"/>
              </a:rPr>
              <a:t>thyroxin </a:t>
            </a:r>
            <a:r>
              <a:rPr lang="en-US" altLang="en-US">
                <a:solidFill>
                  <a:schemeClr val="bg1"/>
                </a:solidFill>
                <a:latin typeface="Arial" panose="020B0604020202020204" pitchFamily="34" charset="0"/>
              </a:rPr>
              <a:t>produces it is called </a:t>
            </a:r>
            <a:r>
              <a:rPr lang="en-US" altLang="en-US" u="sng">
                <a:solidFill>
                  <a:schemeClr val="bg1"/>
                </a:solidFill>
                <a:latin typeface="Arial" panose="020B0604020202020204" pitchFamily="34" charset="0"/>
              </a:rPr>
              <a:t>Hypothyroidism</a:t>
            </a:r>
            <a:r>
              <a:rPr lang="en-US" altLang="en-US">
                <a:solidFill>
                  <a:schemeClr val="bg1"/>
                </a:solidFill>
                <a:latin typeface="Arial" panose="020B0604020202020204" pitchFamily="34" charset="0"/>
              </a:rPr>
              <a:t>.</a:t>
            </a:r>
          </a:p>
        </p:txBody>
      </p:sp>
      <p:pic>
        <p:nvPicPr>
          <p:cNvPr id="5124" name="Picture 4">
            <a:extLst>
              <a:ext uri="{FF2B5EF4-FFF2-40B4-BE49-F238E27FC236}">
                <a16:creationId xmlns:a16="http://schemas.microsoft.com/office/drawing/2014/main" id="{0A5CA8CA-0AD9-46EE-98D6-CC5CD45310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6951"/>
          <a:stretch>
            <a:fillRect/>
          </a:stretch>
        </p:blipFill>
        <p:spPr bwMode="auto">
          <a:xfrm>
            <a:off x="2286000" y="4419601"/>
            <a:ext cx="7239000" cy="2003425"/>
          </a:xfrm>
          <a:prstGeom prst="rect">
            <a:avLst/>
          </a:prstGeom>
          <a:noFill/>
          <a:ln w="2857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052BEFF1-896C-45B1-B02C-96A6A1BC38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Freeform 36">
            <a:extLst>
              <a:ext uri="{FF2B5EF4-FFF2-40B4-BE49-F238E27FC236}">
                <a16:creationId xmlns:a16="http://schemas.microsoft.com/office/drawing/2014/main" id="{BB237A14-61B1-4C00-A670-5D8D68A866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44637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2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6" name="Freeform: Shape 75">
            <a:extLst>
              <a:ext uri="{FF2B5EF4-FFF2-40B4-BE49-F238E27FC236}">
                <a16:creationId xmlns:a16="http://schemas.microsoft.com/office/drawing/2014/main" id="{8598F259-6F54-47A3-8D13-1603D786A3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990911" cy="6858001"/>
          </a:xfrm>
          <a:custGeom>
            <a:avLst/>
            <a:gdLst>
              <a:gd name="connsiteX0" fmla="*/ 3646196 w 4990911"/>
              <a:gd name="connsiteY0" fmla="*/ 0 h 6858001"/>
              <a:gd name="connsiteX1" fmla="*/ 4989734 w 4990911"/>
              <a:gd name="connsiteY1" fmla="*/ 0 h 6858001"/>
              <a:gd name="connsiteX2" fmla="*/ 4964689 w 4990911"/>
              <a:gd name="connsiteY2" fmla="*/ 155677 h 6858001"/>
              <a:gd name="connsiteX3" fmla="*/ 4940820 w 4990911"/>
              <a:gd name="connsiteY3" fmla="*/ 310668 h 6858001"/>
              <a:gd name="connsiteX4" fmla="*/ 4917456 w 4990911"/>
              <a:gd name="connsiteY4" fmla="*/ 466344 h 6858001"/>
              <a:gd name="connsiteX5" fmla="*/ 4897453 w 4990911"/>
              <a:gd name="connsiteY5" fmla="*/ 622707 h 6858001"/>
              <a:gd name="connsiteX6" fmla="*/ 4877282 w 4990911"/>
              <a:gd name="connsiteY6" fmla="*/ 778383 h 6858001"/>
              <a:gd name="connsiteX7" fmla="*/ 4858456 w 4990911"/>
              <a:gd name="connsiteY7" fmla="*/ 934746 h 6858001"/>
              <a:gd name="connsiteX8" fmla="*/ 4842320 w 4990911"/>
              <a:gd name="connsiteY8" fmla="*/ 1089051 h 6858001"/>
              <a:gd name="connsiteX9" fmla="*/ 4827024 w 4990911"/>
              <a:gd name="connsiteY9" fmla="*/ 1245413 h 6858001"/>
              <a:gd name="connsiteX10" fmla="*/ 4813072 w 4990911"/>
              <a:gd name="connsiteY10" fmla="*/ 1401090 h 6858001"/>
              <a:gd name="connsiteX11" fmla="*/ 4800970 w 4990911"/>
              <a:gd name="connsiteY11" fmla="*/ 1554023 h 6858001"/>
              <a:gd name="connsiteX12" fmla="*/ 4788867 w 4990911"/>
              <a:gd name="connsiteY12" fmla="*/ 1709014 h 6858001"/>
              <a:gd name="connsiteX13" fmla="*/ 4778782 w 4990911"/>
              <a:gd name="connsiteY13" fmla="*/ 1861947 h 6858001"/>
              <a:gd name="connsiteX14" fmla="*/ 4770882 w 4990911"/>
              <a:gd name="connsiteY14" fmla="*/ 2014881 h 6858001"/>
              <a:gd name="connsiteX15" fmla="*/ 4762645 w 4990911"/>
              <a:gd name="connsiteY15" fmla="*/ 2167128 h 6858001"/>
              <a:gd name="connsiteX16" fmla="*/ 4755754 w 4990911"/>
              <a:gd name="connsiteY16" fmla="*/ 2318004 h 6858001"/>
              <a:gd name="connsiteX17" fmla="*/ 4750879 w 4990911"/>
              <a:gd name="connsiteY17" fmla="*/ 2467509 h 6858001"/>
              <a:gd name="connsiteX18" fmla="*/ 4746677 w 4990911"/>
              <a:gd name="connsiteY18" fmla="*/ 2617013 h 6858001"/>
              <a:gd name="connsiteX19" fmla="*/ 4742643 w 4990911"/>
              <a:gd name="connsiteY19" fmla="*/ 2765146 h 6858001"/>
              <a:gd name="connsiteX20" fmla="*/ 4740794 w 4990911"/>
              <a:gd name="connsiteY20" fmla="*/ 2911221 h 6858001"/>
              <a:gd name="connsiteX21" fmla="*/ 4738777 w 4990911"/>
              <a:gd name="connsiteY21" fmla="*/ 3057297 h 6858001"/>
              <a:gd name="connsiteX22" fmla="*/ 4737768 w 4990911"/>
              <a:gd name="connsiteY22" fmla="*/ 3201315 h 6858001"/>
              <a:gd name="connsiteX23" fmla="*/ 4738777 w 4990911"/>
              <a:gd name="connsiteY23" fmla="*/ 3343961 h 6858001"/>
              <a:gd name="connsiteX24" fmla="*/ 4738777 w 4990911"/>
              <a:gd name="connsiteY24" fmla="*/ 3485236 h 6858001"/>
              <a:gd name="connsiteX25" fmla="*/ 4740794 w 4990911"/>
              <a:gd name="connsiteY25" fmla="*/ 3625139 h 6858001"/>
              <a:gd name="connsiteX26" fmla="*/ 4743819 w 4990911"/>
              <a:gd name="connsiteY26" fmla="*/ 3762299 h 6858001"/>
              <a:gd name="connsiteX27" fmla="*/ 4746677 w 4990911"/>
              <a:gd name="connsiteY27" fmla="*/ 3898087 h 6858001"/>
              <a:gd name="connsiteX28" fmla="*/ 4749871 w 4990911"/>
              <a:gd name="connsiteY28" fmla="*/ 4031133 h 6858001"/>
              <a:gd name="connsiteX29" fmla="*/ 4754745 w 4990911"/>
              <a:gd name="connsiteY29" fmla="*/ 4163492 h 6858001"/>
              <a:gd name="connsiteX30" fmla="*/ 4759956 w 4990911"/>
              <a:gd name="connsiteY30" fmla="*/ 4293793 h 6858001"/>
              <a:gd name="connsiteX31" fmla="*/ 4764662 w 4990911"/>
              <a:gd name="connsiteY31" fmla="*/ 4421352 h 6858001"/>
              <a:gd name="connsiteX32" fmla="*/ 4777942 w 4990911"/>
              <a:gd name="connsiteY32" fmla="*/ 4670298 h 6858001"/>
              <a:gd name="connsiteX33" fmla="*/ 4792061 w 4990911"/>
              <a:gd name="connsiteY33" fmla="*/ 4908956 h 6858001"/>
              <a:gd name="connsiteX34" fmla="*/ 4806853 w 4990911"/>
              <a:gd name="connsiteY34" fmla="*/ 5138013 h 6858001"/>
              <a:gd name="connsiteX35" fmla="*/ 4823158 w 4990911"/>
              <a:gd name="connsiteY35" fmla="*/ 5354726 h 6858001"/>
              <a:gd name="connsiteX36" fmla="*/ 4840135 w 4990911"/>
              <a:gd name="connsiteY36" fmla="*/ 5561838 h 6858001"/>
              <a:gd name="connsiteX37" fmla="*/ 4858456 w 4990911"/>
              <a:gd name="connsiteY37" fmla="*/ 5753862 h 6858001"/>
              <a:gd name="connsiteX38" fmla="*/ 4876442 w 4990911"/>
              <a:gd name="connsiteY38" fmla="*/ 5934227 h 6858001"/>
              <a:gd name="connsiteX39" fmla="*/ 4894427 w 4990911"/>
              <a:gd name="connsiteY39" fmla="*/ 6100191 h 6858001"/>
              <a:gd name="connsiteX40" fmla="*/ 4911404 w 4990911"/>
              <a:gd name="connsiteY40" fmla="*/ 6252438 h 6858001"/>
              <a:gd name="connsiteX41" fmla="*/ 4927541 w 4990911"/>
              <a:gd name="connsiteY41" fmla="*/ 6387541 h 6858001"/>
              <a:gd name="connsiteX42" fmla="*/ 4942837 w 4990911"/>
              <a:gd name="connsiteY42" fmla="*/ 6509613 h 6858001"/>
              <a:gd name="connsiteX43" fmla="*/ 4955612 w 4990911"/>
              <a:gd name="connsiteY43" fmla="*/ 6612483 h 6858001"/>
              <a:gd name="connsiteX44" fmla="*/ 4967714 w 4990911"/>
              <a:gd name="connsiteY44" fmla="*/ 6698894 h 6858001"/>
              <a:gd name="connsiteX45" fmla="*/ 4985028 w 4990911"/>
              <a:gd name="connsiteY45" fmla="*/ 6817538 h 6858001"/>
              <a:gd name="connsiteX46" fmla="*/ 4990911 w 4990911"/>
              <a:gd name="connsiteY46" fmla="*/ 6858000 h 6858001"/>
              <a:gd name="connsiteX47" fmla="*/ 4085557 w 4990911"/>
              <a:gd name="connsiteY47" fmla="*/ 6858000 h 6858001"/>
              <a:gd name="connsiteX48" fmla="*/ 4085557 w 4990911"/>
              <a:gd name="connsiteY48" fmla="*/ 6858001 h 6858001"/>
              <a:gd name="connsiteX49" fmla="*/ 0 w 4990911"/>
              <a:gd name="connsiteY49" fmla="*/ 6858001 h 6858001"/>
              <a:gd name="connsiteX50" fmla="*/ 0 w 4990911"/>
              <a:gd name="connsiteY50" fmla="*/ 1 h 6858001"/>
              <a:gd name="connsiteX51" fmla="*/ 3646196 w 4990911"/>
              <a:gd name="connsiteY51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990911" h="6858001">
                <a:moveTo>
                  <a:pt x="3646196" y="0"/>
                </a:moveTo>
                <a:lnTo>
                  <a:pt x="4989734" y="0"/>
                </a:lnTo>
                <a:lnTo>
                  <a:pt x="4964689" y="155677"/>
                </a:lnTo>
                <a:lnTo>
                  <a:pt x="4940820" y="310668"/>
                </a:lnTo>
                <a:lnTo>
                  <a:pt x="4917456" y="466344"/>
                </a:lnTo>
                <a:lnTo>
                  <a:pt x="4897453" y="622707"/>
                </a:lnTo>
                <a:lnTo>
                  <a:pt x="4877282" y="778383"/>
                </a:lnTo>
                <a:lnTo>
                  <a:pt x="4858456" y="934746"/>
                </a:lnTo>
                <a:lnTo>
                  <a:pt x="4842320" y="1089051"/>
                </a:lnTo>
                <a:lnTo>
                  <a:pt x="4827024" y="1245413"/>
                </a:lnTo>
                <a:lnTo>
                  <a:pt x="4813072" y="1401090"/>
                </a:lnTo>
                <a:lnTo>
                  <a:pt x="4800970" y="1554023"/>
                </a:lnTo>
                <a:lnTo>
                  <a:pt x="4788867" y="1709014"/>
                </a:lnTo>
                <a:lnTo>
                  <a:pt x="4778782" y="1861947"/>
                </a:lnTo>
                <a:lnTo>
                  <a:pt x="4770882" y="2014881"/>
                </a:lnTo>
                <a:lnTo>
                  <a:pt x="4762645" y="2167128"/>
                </a:lnTo>
                <a:lnTo>
                  <a:pt x="4755754" y="2318004"/>
                </a:lnTo>
                <a:lnTo>
                  <a:pt x="4750879" y="2467509"/>
                </a:lnTo>
                <a:lnTo>
                  <a:pt x="4746677" y="2617013"/>
                </a:lnTo>
                <a:lnTo>
                  <a:pt x="4742643" y="2765146"/>
                </a:lnTo>
                <a:lnTo>
                  <a:pt x="4740794" y="2911221"/>
                </a:lnTo>
                <a:lnTo>
                  <a:pt x="4738777" y="3057297"/>
                </a:lnTo>
                <a:lnTo>
                  <a:pt x="4737768" y="3201315"/>
                </a:lnTo>
                <a:lnTo>
                  <a:pt x="4738777" y="3343961"/>
                </a:lnTo>
                <a:lnTo>
                  <a:pt x="4738777" y="3485236"/>
                </a:lnTo>
                <a:lnTo>
                  <a:pt x="4740794" y="3625139"/>
                </a:lnTo>
                <a:lnTo>
                  <a:pt x="4743819" y="3762299"/>
                </a:lnTo>
                <a:lnTo>
                  <a:pt x="4746677" y="3898087"/>
                </a:lnTo>
                <a:lnTo>
                  <a:pt x="4749871" y="4031133"/>
                </a:lnTo>
                <a:lnTo>
                  <a:pt x="4754745" y="4163492"/>
                </a:lnTo>
                <a:lnTo>
                  <a:pt x="4759956" y="4293793"/>
                </a:lnTo>
                <a:lnTo>
                  <a:pt x="4764662" y="4421352"/>
                </a:lnTo>
                <a:lnTo>
                  <a:pt x="4777942" y="4670298"/>
                </a:lnTo>
                <a:lnTo>
                  <a:pt x="4792061" y="4908956"/>
                </a:lnTo>
                <a:lnTo>
                  <a:pt x="4806853" y="5138013"/>
                </a:lnTo>
                <a:lnTo>
                  <a:pt x="4823158" y="5354726"/>
                </a:lnTo>
                <a:lnTo>
                  <a:pt x="4840135" y="5561838"/>
                </a:lnTo>
                <a:lnTo>
                  <a:pt x="4858456" y="5753862"/>
                </a:lnTo>
                <a:lnTo>
                  <a:pt x="4876442" y="5934227"/>
                </a:lnTo>
                <a:lnTo>
                  <a:pt x="4894427" y="6100191"/>
                </a:lnTo>
                <a:lnTo>
                  <a:pt x="4911404" y="6252438"/>
                </a:lnTo>
                <a:lnTo>
                  <a:pt x="4927541" y="6387541"/>
                </a:lnTo>
                <a:lnTo>
                  <a:pt x="4942837" y="6509613"/>
                </a:lnTo>
                <a:lnTo>
                  <a:pt x="4955612" y="6612483"/>
                </a:lnTo>
                <a:lnTo>
                  <a:pt x="4967714" y="6698894"/>
                </a:lnTo>
                <a:lnTo>
                  <a:pt x="4985028" y="6817538"/>
                </a:lnTo>
                <a:lnTo>
                  <a:pt x="4990911" y="6858000"/>
                </a:lnTo>
                <a:lnTo>
                  <a:pt x="4085557" y="6858000"/>
                </a:lnTo>
                <a:lnTo>
                  <a:pt x="4085557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46196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0BA768A8-4FED-4ED8-9E46-6BE72188E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146" name="Rectangle 2">
            <a:extLst>
              <a:ext uri="{FF2B5EF4-FFF2-40B4-BE49-F238E27FC236}">
                <a16:creationId xmlns:a16="http://schemas.microsoft.com/office/drawing/2014/main" id="{397F2299-09D3-48C6-AC88-10091667204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53143" y="1645920"/>
            <a:ext cx="3522879" cy="4470821"/>
          </a:xfrm>
        </p:spPr>
        <p:txBody>
          <a:bodyPr>
            <a:normAutofit/>
          </a:bodyPr>
          <a:lstStyle/>
          <a:p>
            <a:pPr algn="r" eaLnBrk="1" hangingPunct="1"/>
            <a:r>
              <a:rPr lang="en-US" altLang="en-US" b="1">
                <a:solidFill>
                  <a:srgbClr val="FFFFFF"/>
                </a:solidFill>
                <a:latin typeface="Arial" panose="020B0604020202020204" pitchFamily="34" charset="0"/>
              </a:rPr>
              <a:t>Pancreas</a:t>
            </a: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1466FCD4-5F53-4CB9-A9AF-AE220BE9C95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204109" y="1645920"/>
            <a:ext cx="5919503" cy="4470821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b="1">
                <a:latin typeface="Arial" panose="020B0604020202020204" pitchFamily="34" charset="0"/>
              </a:rPr>
              <a:t>Function</a:t>
            </a:r>
            <a:r>
              <a:rPr lang="en-US" altLang="en-US">
                <a:latin typeface="Arial" panose="020B0604020202020204" pitchFamily="34" charset="0"/>
              </a:rPr>
              <a:t>: The Insulin and Glycogen in the Pancreas help to keep the level of glucose in the blood stable.</a:t>
            </a:r>
          </a:p>
          <a:p>
            <a:pPr eaLnBrk="1" hangingPunct="1"/>
            <a:endParaRPr lang="en-US" altLang="en-US">
              <a:latin typeface="Arial" panose="020B0604020202020204" pitchFamily="34" charset="0"/>
            </a:endParaRPr>
          </a:p>
          <a:p>
            <a:pPr eaLnBrk="1" hangingPunct="1"/>
            <a:r>
              <a:rPr lang="en-US" altLang="en-US" b="1">
                <a:latin typeface="Arial" panose="020B0604020202020204" pitchFamily="34" charset="0"/>
              </a:rPr>
              <a:t>Disorders</a:t>
            </a:r>
            <a:r>
              <a:rPr lang="en-US" altLang="en-US">
                <a:latin typeface="Arial" panose="020B0604020202020204" pitchFamily="34" charset="0"/>
              </a:rPr>
              <a:t>: When the Pancreas fails to produce or properly use Insulin, it can cause a condition known as </a:t>
            </a:r>
            <a:r>
              <a:rPr lang="en-US" altLang="en-US" u="sng">
                <a:latin typeface="Arial" panose="020B0604020202020204" pitchFamily="34" charset="0"/>
              </a:rPr>
              <a:t>Diabetes Mellitus</a:t>
            </a:r>
            <a:r>
              <a:rPr lang="en-US" altLang="en-US">
                <a:latin typeface="Arial" panose="020B0604020202020204" pitchFamily="34" charset="0"/>
              </a:rPr>
              <a:t>.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8D95F96D-CA97-4EA8-8806-A13728C2ABB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48931" y="629266"/>
            <a:ext cx="4166510" cy="1622321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b="1">
                <a:latin typeface="Arial" panose="020B0604020202020204" pitchFamily="34" charset="0"/>
              </a:rPr>
              <a:t>Adrenal Gland</a:t>
            </a:r>
            <a:r>
              <a:rPr lang="en-US" altLang="en-US"/>
              <a:t> </a:t>
            </a: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C495E156-F77A-4F08-A29C-39A19ADB0B3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48931" y="2438400"/>
            <a:ext cx="4166509" cy="3785419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b="1">
                <a:latin typeface="Arial" panose="020B0604020202020204" pitchFamily="34" charset="0"/>
              </a:rPr>
              <a:t>Functions</a:t>
            </a:r>
            <a:r>
              <a:rPr lang="en-US" altLang="en-US">
                <a:latin typeface="Arial" panose="020B0604020202020204" pitchFamily="34" charset="0"/>
              </a:rPr>
              <a:t>: </a:t>
            </a:r>
          </a:p>
          <a:p>
            <a:pPr eaLnBrk="1" hangingPunct="1">
              <a:buFontTx/>
              <a:buNone/>
            </a:pPr>
            <a:r>
              <a:rPr lang="en-US" altLang="en-US">
                <a:latin typeface="Arial" panose="020B0604020202020204" pitchFamily="34" charset="0"/>
              </a:rPr>
              <a:t>	-The adrenal glands release </a:t>
            </a:r>
            <a:r>
              <a:rPr lang="en-US" altLang="en-US" u="sng">
                <a:latin typeface="Arial" panose="020B0604020202020204" pitchFamily="34" charset="0"/>
              </a:rPr>
              <a:t>Adrenaline</a:t>
            </a:r>
            <a:r>
              <a:rPr lang="en-US" altLang="en-US">
                <a:latin typeface="Arial" panose="020B0604020202020204" pitchFamily="34" charset="0"/>
              </a:rPr>
              <a:t> in the body that helps prepare for and deal with stress.</a:t>
            </a:r>
          </a:p>
          <a:p>
            <a:pPr eaLnBrk="1" hangingPunct="1">
              <a:buFontTx/>
              <a:buNone/>
            </a:pPr>
            <a:r>
              <a:rPr lang="en-US" altLang="en-US">
                <a:latin typeface="Arial" panose="020B0604020202020204" pitchFamily="34" charset="0"/>
              </a:rPr>
              <a:t>	-Also regulates kidney function.</a:t>
            </a:r>
          </a:p>
          <a:p>
            <a:pPr eaLnBrk="1" hangingPunct="1">
              <a:buFontTx/>
              <a:buNone/>
            </a:pPr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73" name="Freeform 31">
            <a:extLst>
              <a:ext uri="{FF2B5EF4-FFF2-40B4-BE49-F238E27FC236}">
                <a16:creationId xmlns:a16="http://schemas.microsoft.com/office/drawing/2014/main" id="{D6CEF2A9-EF08-4FB3-AFFB-C5F77AB6E0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402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4109C3C2-C0A8-4559-8462-8007573DF4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3992" y="0"/>
            <a:ext cx="6098427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Freeform 5">
            <a:extLst>
              <a:ext uri="{FF2B5EF4-FFF2-40B4-BE49-F238E27FC236}">
                <a16:creationId xmlns:a16="http://schemas.microsoft.com/office/drawing/2014/main" id="{4C535542-B72A-4DE0-BE5A-5EA00508C7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2450577" y="2756642"/>
            <a:ext cx="6858000" cy="1344715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pic>
        <p:nvPicPr>
          <p:cNvPr id="7172" name="Picture 4" descr="illu_adrenal_gland">
            <a:extLst>
              <a:ext uri="{FF2B5EF4-FFF2-40B4-BE49-F238E27FC236}">
                <a16:creationId xmlns:a16="http://schemas.microsoft.com/office/drawing/2014/main" id="{B4AAC5AD-1064-4F2A-880A-C9917A8B86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60106" y="647698"/>
            <a:ext cx="4917661" cy="5562601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9" name="Rectangle 78">
            <a:extLst>
              <a:ext uri="{FF2B5EF4-FFF2-40B4-BE49-F238E27FC236}">
                <a16:creationId xmlns:a16="http://schemas.microsoft.com/office/drawing/2014/main" id="{11DF0705-615B-4CF3-A16F-8C14680D8B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59291F5B-FC0D-45C4-A0CF-9AD4A81E2F2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35223" y="629266"/>
            <a:ext cx="3116690" cy="5594554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 sz="4800" b="1">
                <a:latin typeface="Arial" panose="020B0604020202020204" pitchFamily="34" charset="0"/>
              </a:rPr>
              <a:t>Ovaries</a:t>
            </a:r>
          </a:p>
        </p:txBody>
      </p:sp>
      <p:sp>
        <p:nvSpPr>
          <p:cNvPr id="73" name="Freeform 7">
            <a:extLst>
              <a:ext uri="{FF2B5EF4-FFF2-40B4-BE49-F238E27FC236}">
                <a16:creationId xmlns:a16="http://schemas.microsoft.com/office/drawing/2014/main" id="{AD488FAE-8A33-44D2-922D-E1A7E147D9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4811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D1A684E7-FC3D-4F0E-9F70-C69B3BEFCA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Freeform 5">
            <a:extLst>
              <a:ext uri="{FF2B5EF4-FFF2-40B4-BE49-F238E27FC236}">
                <a16:creationId xmlns:a16="http://schemas.microsoft.com/office/drawing/2014/main" id="{E284F65F-D81D-4196-A4FB-F1C7EAC555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1404667" y="2756642"/>
            <a:ext cx="6858000" cy="1344715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FE0E41EA-15C8-4C96-84B8-F9BBB96B5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3052B5F9-53B4-4680-9149-35349873371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048452" y="1410458"/>
            <a:ext cx="6495847" cy="2589913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b="1">
                <a:solidFill>
                  <a:schemeClr val="bg1"/>
                </a:solidFill>
                <a:latin typeface="Arial" panose="020B0604020202020204" pitchFamily="34" charset="0"/>
              </a:rPr>
              <a:t>Functions</a:t>
            </a:r>
            <a:r>
              <a:rPr lang="en-US" altLang="en-US">
                <a:solidFill>
                  <a:schemeClr val="bg1"/>
                </a:solidFill>
                <a:latin typeface="Arial" panose="020B0604020202020204" pitchFamily="34" charset="0"/>
              </a:rPr>
              <a:t>: </a:t>
            </a:r>
          </a:p>
          <a:p>
            <a:pPr lvl="1" eaLnBrk="1" hangingPunct="1"/>
            <a:r>
              <a:rPr lang="en-US" altLang="en-US">
                <a:solidFill>
                  <a:schemeClr val="bg1"/>
                </a:solidFill>
                <a:latin typeface="Arial" panose="020B0604020202020204" pitchFamily="34" charset="0"/>
              </a:rPr>
              <a:t>Pair of reproductive organs found in women that produce eggs.</a:t>
            </a:r>
          </a:p>
          <a:p>
            <a:pPr lvl="1" eaLnBrk="1" hangingPunct="1"/>
            <a:r>
              <a:rPr lang="en-US" altLang="en-US">
                <a:solidFill>
                  <a:schemeClr val="bg1"/>
                </a:solidFill>
                <a:latin typeface="Arial" panose="020B0604020202020204" pitchFamily="34" charset="0"/>
              </a:rPr>
              <a:t>Also secrete o</a:t>
            </a:r>
            <a:r>
              <a:rPr lang="en-US" altLang="en-US" u="sng">
                <a:solidFill>
                  <a:schemeClr val="bg1"/>
                </a:solidFill>
                <a:latin typeface="Arial" panose="020B0604020202020204" pitchFamily="34" charset="0"/>
              </a:rPr>
              <a:t>estrogen</a:t>
            </a:r>
            <a:r>
              <a:rPr lang="en-US" altLang="en-US">
                <a:solidFill>
                  <a:schemeClr val="bg1"/>
                </a:solidFill>
                <a:latin typeface="Arial" panose="020B0604020202020204" pitchFamily="34" charset="0"/>
              </a:rPr>
              <a:t> and </a:t>
            </a:r>
            <a:r>
              <a:rPr lang="en-US" altLang="en-US" u="sng">
                <a:solidFill>
                  <a:schemeClr val="bg1"/>
                </a:solidFill>
                <a:latin typeface="Arial" panose="020B0604020202020204" pitchFamily="34" charset="0"/>
              </a:rPr>
              <a:t>progesterone</a:t>
            </a:r>
            <a:r>
              <a:rPr lang="en-US" altLang="en-US">
                <a:solidFill>
                  <a:schemeClr val="bg1"/>
                </a:solidFill>
                <a:latin typeface="Arial" panose="020B0604020202020204" pitchFamily="34" charset="0"/>
              </a:rPr>
              <a:t>, which control ovulation and menstruation.  </a:t>
            </a:r>
          </a:p>
        </p:txBody>
      </p:sp>
      <p:pic>
        <p:nvPicPr>
          <p:cNvPr id="8196" name="Picture 4">
            <a:extLst>
              <a:ext uri="{FF2B5EF4-FFF2-40B4-BE49-F238E27FC236}">
                <a16:creationId xmlns:a16="http://schemas.microsoft.com/office/drawing/2014/main" id="{C664142C-2302-4024-BCEB-5B65A553AF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048452" y="4267831"/>
            <a:ext cx="6495847" cy="1759597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E7D50DE6-DCA5-497C-A9A1-9C349B1FA91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35223" y="629266"/>
            <a:ext cx="3116690" cy="5594554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 sz="4800" b="1">
                <a:latin typeface="Arial" panose="020B0604020202020204" pitchFamily="34" charset="0"/>
              </a:rPr>
              <a:t>Testes</a:t>
            </a:r>
          </a:p>
        </p:txBody>
      </p:sp>
      <p:sp>
        <p:nvSpPr>
          <p:cNvPr id="73" name="Freeform 7">
            <a:extLst>
              <a:ext uri="{FF2B5EF4-FFF2-40B4-BE49-F238E27FC236}">
                <a16:creationId xmlns:a16="http://schemas.microsoft.com/office/drawing/2014/main" id="{AD488FAE-8A33-44D2-922D-E1A7E147D9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4811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D1A684E7-FC3D-4F0E-9F70-C69B3BEFCA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Freeform 5">
            <a:extLst>
              <a:ext uri="{FF2B5EF4-FFF2-40B4-BE49-F238E27FC236}">
                <a16:creationId xmlns:a16="http://schemas.microsoft.com/office/drawing/2014/main" id="{E284F65F-D81D-4196-A4FB-F1C7EAC555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1404667" y="2756642"/>
            <a:ext cx="6858000" cy="1344715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FE0E41EA-15C8-4C96-84B8-F9BBB96B5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708E84C8-A3B9-4B62-92E3-C8CC89C8C1A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048452" y="1410458"/>
            <a:ext cx="6495847" cy="2589913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b="1">
                <a:solidFill>
                  <a:schemeClr val="bg1"/>
                </a:solidFill>
                <a:latin typeface="Arial" panose="020B0604020202020204" pitchFamily="34" charset="0"/>
              </a:rPr>
              <a:t>Functions: </a:t>
            </a:r>
          </a:p>
          <a:p>
            <a:pPr lvl="1" eaLnBrk="1" hangingPunct="1"/>
            <a:r>
              <a:rPr lang="en-US" altLang="en-US">
                <a:solidFill>
                  <a:schemeClr val="bg1"/>
                </a:solidFill>
                <a:latin typeface="Arial" panose="020B0604020202020204" pitchFamily="34" charset="0"/>
              </a:rPr>
              <a:t>Pair of</a:t>
            </a:r>
            <a:r>
              <a:rPr lang="en-US" altLang="en-US" b="1">
                <a:solidFill>
                  <a:schemeClr val="bg1"/>
                </a:solidFill>
                <a:latin typeface="Arial" panose="020B0604020202020204" pitchFamily="34" charset="0"/>
              </a:rPr>
              <a:t> </a:t>
            </a:r>
            <a:r>
              <a:rPr lang="en-US" altLang="en-US">
                <a:solidFill>
                  <a:schemeClr val="bg1"/>
                </a:solidFill>
                <a:latin typeface="Arial" panose="020B0604020202020204" pitchFamily="34" charset="0"/>
              </a:rPr>
              <a:t>reproductive glands that produces sperm. </a:t>
            </a:r>
          </a:p>
          <a:p>
            <a:pPr lvl="1" eaLnBrk="1" hangingPunct="1"/>
            <a:r>
              <a:rPr lang="en-US" altLang="en-US">
                <a:solidFill>
                  <a:schemeClr val="bg1"/>
                </a:solidFill>
                <a:latin typeface="Arial" panose="020B0604020202020204" pitchFamily="34" charset="0"/>
              </a:rPr>
              <a:t>Also secrete </a:t>
            </a:r>
            <a:r>
              <a:rPr lang="en-US" altLang="en-US" u="sng">
                <a:solidFill>
                  <a:schemeClr val="bg1"/>
                </a:solidFill>
                <a:latin typeface="Arial" panose="020B0604020202020204" pitchFamily="34" charset="0"/>
              </a:rPr>
              <a:t>Testosterone</a:t>
            </a:r>
            <a:r>
              <a:rPr lang="en-US" altLang="en-US">
                <a:solidFill>
                  <a:schemeClr val="bg1"/>
                </a:solidFill>
                <a:latin typeface="Arial" panose="020B0604020202020204" pitchFamily="34" charset="0"/>
              </a:rPr>
              <a:t> to give the body its masculine characteristics.</a:t>
            </a:r>
            <a:endParaRPr lang="en-US" altLang="en-US" b="1">
              <a:solidFill>
                <a:schemeClr val="bg1"/>
              </a:solidFill>
              <a:latin typeface="Arial" panose="020B0604020202020204" pitchFamily="34" charset="0"/>
            </a:endParaRPr>
          </a:p>
          <a:p>
            <a:pPr eaLnBrk="1" hangingPunct="1">
              <a:buFontTx/>
              <a:buNone/>
            </a:pPr>
            <a:endParaRPr lang="en-US" altLang="en-US">
              <a:solidFill>
                <a:schemeClr val="bg1"/>
              </a:solidFill>
            </a:endParaRPr>
          </a:p>
        </p:txBody>
      </p:sp>
      <p:pic>
        <p:nvPicPr>
          <p:cNvPr id="9220" name="Picture 4">
            <a:extLst>
              <a:ext uri="{FF2B5EF4-FFF2-40B4-BE49-F238E27FC236}">
                <a16:creationId xmlns:a16="http://schemas.microsoft.com/office/drawing/2014/main" id="{D22AC37E-8715-4CB5-9474-899DBE85D5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048452" y="4267831"/>
            <a:ext cx="6495847" cy="1706698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>
            <a:extLst>
              <a:ext uri="{FF2B5EF4-FFF2-40B4-BE49-F238E27FC236}">
                <a16:creationId xmlns:a16="http://schemas.microsoft.com/office/drawing/2014/main" id="{9762AAEE-99D2-4FE3-B08C-0D553408F07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48930" y="629266"/>
            <a:ext cx="9252154" cy="1223983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b="1">
                <a:latin typeface="Arial" panose="020B0604020202020204" pitchFamily="34" charset="0"/>
              </a:rPr>
              <a:t>Interaction of Glands</a:t>
            </a:r>
          </a:p>
        </p:txBody>
      </p:sp>
      <p:sp>
        <p:nvSpPr>
          <p:cNvPr id="10243" name="Rectangle 3">
            <a:extLst>
              <a:ext uri="{FF2B5EF4-FFF2-40B4-BE49-F238E27FC236}">
                <a16:creationId xmlns:a16="http://schemas.microsoft.com/office/drawing/2014/main" id="{DAF70588-2ACE-40A6-881C-380C72A780B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103311" y="2052214"/>
            <a:ext cx="4338409" cy="4196185"/>
          </a:xfrm>
        </p:spPr>
        <p:txBody>
          <a:bodyPr>
            <a:normAutofit/>
          </a:bodyPr>
          <a:lstStyle/>
          <a:p>
            <a:pPr eaLnBrk="1" hangingPunct="1">
              <a:buFontTx/>
              <a:buNone/>
            </a:pPr>
            <a:r>
              <a:rPr lang="en-US" altLang="en-US">
                <a:latin typeface="Arial" panose="020B0604020202020204" pitchFamily="34" charset="0"/>
              </a:rPr>
              <a:t>	The hypothalamus is located in the </a:t>
            </a:r>
            <a:r>
              <a:rPr lang="en-US" altLang="en-US" b="1">
                <a:latin typeface="Arial" panose="020B0604020202020204" pitchFamily="34" charset="0"/>
              </a:rPr>
              <a:t>brain </a:t>
            </a:r>
            <a:r>
              <a:rPr lang="en-US" altLang="en-US">
                <a:latin typeface="Arial" panose="020B0604020202020204" pitchFamily="34" charset="0"/>
              </a:rPr>
              <a:t>and controls the release of hormones from the </a:t>
            </a:r>
            <a:r>
              <a:rPr lang="en-US" altLang="en-US" b="1">
                <a:latin typeface="Arial" panose="020B0604020202020204" pitchFamily="34" charset="0"/>
              </a:rPr>
              <a:t>pituitary</a:t>
            </a:r>
            <a:r>
              <a:rPr lang="en-US" altLang="en-US">
                <a:latin typeface="Arial" panose="020B0604020202020204" pitchFamily="34" charset="0"/>
              </a:rPr>
              <a:t> gland. It is an important link between the endocrine and nervous systems. </a:t>
            </a:r>
          </a:p>
          <a:p>
            <a:pPr eaLnBrk="1" hangingPunct="1">
              <a:buFontTx/>
              <a:buNone/>
            </a:pPr>
            <a:endParaRPr lang="en-US" altLang="en-US">
              <a:latin typeface="Arial" panose="020B0604020202020204" pitchFamily="34" charset="0"/>
            </a:endParaRPr>
          </a:p>
        </p:txBody>
      </p:sp>
      <p:pic>
        <p:nvPicPr>
          <p:cNvPr id="10244" name="Picture 4" descr="Hypothalamus">
            <a:extLst>
              <a:ext uri="{FF2B5EF4-FFF2-40B4-BE49-F238E27FC236}">
                <a16:creationId xmlns:a16="http://schemas.microsoft.com/office/drawing/2014/main" id="{4040C06E-F10A-47FB-BAFC-B876DD930FC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5581"/>
          <a:stretch/>
        </p:blipFill>
        <p:spPr bwMode="auto">
          <a:xfrm>
            <a:off x="6091916" y="2052213"/>
            <a:ext cx="5451627" cy="4196185"/>
          </a:xfrm>
          <a:prstGeom prst="rect">
            <a:avLst/>
          </a:prstGeom>
          <a:noFill/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5" name="Rectangle 5">
            <a:extLst>
              <a:ext uri="{FF2B5EF4-FFF2-40B4-BE49-F238E27FC236}">
                <a16:creationId xmlns:a16="http://schemas.microsoft.com/office/drawing/2014/main" id="{950F35C6-018A-4F5B-8A7E-7B675F6BC486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15000" y="5943600"/>
            <a:ext cx="4648200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en-US" sz="1400">
                <a:latin typeface="Arial" panose="020B0604020202020204" pitchFamily="34" charset="0"/>
              </a:rPr>
              <a:t>http://www.biocfarm.unibo.it/aunsnc/images/3D%20Objects/Hypothalamus.gif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BACC050B-8757-4460-95D8-E37B46A6B42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80</TotalTime>
  <Words>799</Words>
  <Application>Microsoft Office PowerPoint</Application>
  <PresentationFormat>Widescreen</PresentationFormat>
  <Paragraphs>98</Paragraphs>
  <Slides>22</Slides>
  <Notes>9</Notes>
  <HiddenSlides>0</HiddenSlides>
  <MMClips>1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31" baseType="lpstr">
      <vt:lpstr>Calibri</vt:lpstr>
      <vt:lpstr>Comic Sans MS</vt:lpstr>
      <vt:lpstr>Arial</vt:lpstr>
      <vt:lpstr>Open Sans</vt:lpstr>
      <vt:lpstr>Century Gothic</vt:lpstr>
      <vt:lpstr>Arial Black</vt:lpstr>
      <vt:lpstr>Times New Roman</vt:lpstr>
      <vt:lpstr>Wingdings 3</vt:lpstr>
      <vt:lpstr>Ion</vt:lpstr>
      <vt:lpstr>Objectives</vt:lpstr>
      <vt:lpstr>PowerPoint Presentation</vt:lpstr>
      <vt:lpstr>Two types of glands </vt:lpstr>
      <vt:lpstr>Two types of hormones </vt:lpstr>
      <vt:lpstr>Targeting the signal</vt:lpstr>
      <vt:lpstr>The structure of the adrenal gland</vt:lpstr>
      <vt:lpstr>Function of adrenal cortex</vt:lpstr>
      <vt:lpstr>Adrenaline</vt:lpstr>
      <vt:lpstr>Action of adrenaline (1)</vt:lpstr>
      <vt:lpstr>Action of adrenaline (2)</vt:lpstr>
      <vt:lpstr>Action of adrenaline (3)</vt:lpstr>
      <vt:lpstr>First and second messengers</vt:lpstr>
      <vt:lpstr>PowerPoint Presentation</vt:lpstr>
      <vt:lpstr>PowerPoint Presentation</vt:lpstr>
      <vt:lpstr>Steroid Hormones </vt:lpstr>
      <vt:lpstr>Pituitary Gland</vt:lpstr>
      <vt:lpstr>Thyroid Gland</vt:lpstr>
      <vt:lpstr>Pancreas</vt:lpstr>
      <vt:lpstr>Adrenal Gland </vt:lpstr>
      <vt:lpstr>Ovaries</vt:lpstr>
      <vt:lpstr>Testes</vt:lpstr>
      <vt:lpstr>Interaction of Glands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Objectives</dc:title>
  <dc:creator>Felicity Page</dc:creator>
  <cp:lastModifiedBy>Felicity Page</cp:lastModifiedBy>
  <cp:revision>2</cp:revision>
  <dcterms:created xsi:type="dcterms:W3CDTF">2021-01-15T09:54:24Z</dcterms:created>
  <dcterms:modified xsi:type="dcterms:W3CDTF">2021-01-18T09:45:13Z</dcterms:modified>
</cp:coreProperties>
</file>