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6"/>
  </p:notesMasterIdLst>
  <p:handoutMasterIdLst>
    <p:handoutMasterId r:id="rId37"/>
  </p:handoutMasterIdLst>
  <p:sldIdLst>
    <p:sldId id="322" r:id="rId5"/>
    <p:sldId id="376" r:id="rId6"/>
    <p:sldId id="377" r:id="rId7"/>
    <p:sldId id="378" r:id="rId8"/>
    <p:sldId id="344" r:id="rId9"/>
    <p:sldId id="345" r:id="rId10"/>
    <p:sldId id="346" r:id="rId11"/>
    <p:sldId id="347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79" r:id="rId21"/>
    <p:sldId id="358" r:id="rId22"/>
    <p:sldId id="359" r:id="rId23"/>
    <p:sldId id="360" r:id="rId24"/>
    <p:sldId id="361" r:id="rId25"/>
    <p:sldId id="362" r:id="rId26"/>
    <p:sldId id="363" r:id="rId27"/>
    <p:sldId id="366" r:id="rId28"/>
    <p:sldId id="369" r:id="rId29"/>
    <p:sldId id="370" r:id="rId30"/>
    <p:sldId id="371" r:id="rId31"/>
    <p:sldId id="372" r:id="rId32"/>
    <p:sldId id="373" r:id="rId33"/>
    <p:sldId id="374" r:id="rId34"/>
    <p:sldId id="357" r:id="rId35"/>
  </p:sldIdLst>
  <p:sldSz cx="12188825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77" d="100"/>
          <a:sy n="77" d="100"/>
        </p:scale>
        <p:origin x="-1056" y="-104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30" Type="http://schemas.openxmlformats.org/officeDocument/2006/relationships/slide" Target="slides/slide26.xml"/><Relationship Id="rId31" Type="http://schemas.openxmlformats.org/officeDocument/2006/relationships/slide" Target="slides/slide27.xml"/><Relationship Id="rId32" Type="http://schemas.openxmlformats.org/officeDocument/2006/relationships/slide" Target="slides/slide28.xml"/><Relationship Id="rId9" Type="http://schemas.openxmlformats.org/officeDocument/2006/relationships/slide" Target="slides/slide5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3" Type="http://schemas.openxmlformats.org/officeDocument/2006/relationships/slide" Target="slides/slide29.xml"/><Relationship Id="rId34" Type="http://schemas.openxmlformats.org/officeDocument/2006/relationships/slide" Target="slides/slide30.xml"/><Relationship Id="rId35" Type="http://schemas.openxmlformats.org/officeDocument/2006/relationships/slide" Target="slides/slide31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37" Type="http://schemas.openxmlformats.org/officeDocument/2006/relationships/handoutMaster" Target="handoutMasters/handoutMaster1.xml"/><Relationship Id="rId38" Type="http://schemas.openxmlformats.org/officeDocument/2006/relationships/printerSettings" Target="printerSettings/printerSettings1.bin"/><Relationship Id="rId39" Type="http://schemas.openxmlformats.org/officeDocument/2006/relationships/tags" Target="tags/tag1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11/02/2019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11/02/2019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9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66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88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0A2EC98-C493-6740-B66F-BC4EE9956237}" type="slidenum">
              <a:rPr lang="en-US" sz="1200"/>
              <a:pPr/>
              <a:t>27</a:t>
            </a:fld>
            <a:endParaRPr 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346ECF6-4CE4-5446-922A-28E2D19A64C3}" type="slidenum">
              <a:rPr lang="en-US" sz="1200"/>
              <a:pPr/>
              <a:t>28</a:t>
            </a:fld>
            <a:endParaRPr 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27A73D-ECB8-174B-BE1D-C0402BB56657}" type="slidenum">
              <a:rPr lang="en-US" sz="1200"/>
              <a:pPr/>
              <a:t>29</a:t>
            </a:fld>
            <a:endParaRPr 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6D0125B-B829-1B42-9EB3-A53C6C6BADF2}" type="slidenum">
              <a:rPr lang="en-US" sz="1200"/>
              <a:pPr/>
              <a:t>30</a:t>
            </a:fld>
            <a:endParaRPr lang="en-US" sz="120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11/02/2019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11/02/2019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5736" y="762000"/>
            <a:ext cx="10563648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310" y="2362201"/>
            <a:ext cx="5025775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6231" y="2362201"/>
            <a:ext cx="5025774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2FDF6-8E24-504D-A54B-964BFCA57D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78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4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11/02/2019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archinte.jamanetwork.com/article.aspx?articleid=413931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journals.plos.org/plosmedicine/article?id=10.1371/journal.pmed.0050012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edweb.com/sauna.jpg" TargetMode="External"/><Relationship Id="rId4" Type="http://schemas.openxmlformats.org/officeDocument/2006/relationships/image" Target="../media/image3.jpeg"/><Relationship Id="rId5" Type="http://schemas.openxmlformats.org/officeDocument/2006/relationships/hyperlink" Target="http://images.google.com/imgres?imgurl=www.cancerhelp.org.uk/cancer_images/anger.gif&amp;imgrefurl=http://www.cancerhelp.org.uk/help/default.asp?page=220&amp;h=155&amp;w=177&amp;prev=/images?q=anger&amp;svnum=10&amp;hl=en&amp;lr=&amp;ie=UTF-8&amp;oe=UTF-8&amp;sa=G" TargetMode="External"/><Relationship Id="rId6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Well-being: 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 smtClean="0"/>
              <a:t>Week 3</a:t>
            </a:r>
          </a:p>
          <a:p>
            <a:r>
              <a:rPr lang="en-US" dirty="0" smtClean="0"/>
              <a:t>Introduction to </a:t>
            </a:r>
            <a:r>
              <a:rPr lang="en-US" dirty="0" smtClean="0"/>
              <a:t>Sport</a:t>
            </a:r>
            <a:r>
              <a:rPr lang="en-US" dirty="0" smtClean="0"/>
              <a:t> </a:t>
            </a:r>
            <a:r>
              <a:rPr lang="en-US" dirty="0" smtClean="0"/>
              <a:t>and Exercise Psychology</a:t>
            </a:r>
          </a:p>
          <a:p>
            <a:r>
              <a:rPr lang="en-US" dirty="0" smtClean="0"/>
              <a:t>SHSS4086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229" y="116632"/>
            <a:ext cx="10969943" cy="1143000"/>
          </a:xfrm>
        </p:spPr>
        <p:txBody>
          <a:bodyPr/>
          <a:lstStyle/>
          <a:p>
            <a:r>
              <a:rPr lang="en-GB" dirty="0"/>
              <a:t>Lifestyle impacts upon health…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" y="1268761"/>
            <a:ext cx="10969943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5100" dirty="0"/>
              <a:t>What behavioural factors do you think are associated with </a:t>
            </a:r>
            <a:r>
              <a:rPr lang="en-GB" sz="5100" dirty="0" smtClean="0"/>
              <a:t>longevity (whilst retaining a good QOL)?</a:t>
            </a:r>
            <a:endParaRPr lang="en-GB" sz="5100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sz="6200" dirty="0" smtClean="0"/>
              <a:t>25-year study </a:t>
            </a:r>
            <a:r>
              <a:rPr lang="en-US" sz="6200" dirty="0"/>
              <a:t>of 2357 </a:t>
            </a:r>
            <a:r>
              <a:rPr lang="en-US" sz="6200" dirty="0" smtClean="0"/>
              <a:t>men. </a:t>
            </a:r>
          </a:p>
          <a:p>
            <a:r>
              <a:rPr lang="en-US" sz="6200" dirty="0"/>
              <a:t>P</a:t>
            </a:r>
            <a:r>
              <a:rPr lang="en-US" sz="6200" dirty="0" smtClean="0"/>
              <a:t>otentially </a:t>
            </a:r>
            <a:r>
              <a:rPr lang="en-US" sz="6200" dirty="0"/>
              <a:t>modifiable biological and behavioral factors were associated with exceptional longevity of 90 or more years. </a:t>
            </a:r>
            <a:endParaRPr lang="en-US" sz="6200" dirty="0" smtClean="0"/>
          </a:p>
          <a:p>
            <a:pPr lvl="1"/>
            <a:r>
              <a:rPr lang="en-US" sz="6200" dirty="0" smtClean="0"/>
              <a:t>Smoking</a:t>
            </a:r>
            <a:r>
              <a:rPr lang="en-US" sz="6200" dirty="0"/>
              <a:t>, diabetes, obesity, and hypertension significantly reduced the likelihood of a 90-year life </a:t>
            </a:r>
            <a:r>
              <a:rPr lang="en-US" sz="6200" dirty="0" smtClean="0"/>
              <a:t>span.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r>
              <a:rPr lang="en-US" sz="6200" dirty="0"/>
              <a:t>V</a:t>
            </a:r>
            <a:r>
              <a:rPr lang="en-US" sz="6200" dirty="0" smtClean="0"/>
              <a:t>igorous </a:t>
            </a:r>
            <a:r>
              <a:rPr lang="en-US" sz="6200" dirty="0"/>
              <a:t>exercise substantially improved it. </a:t>
            </a:r>
            <a:endParaRPr lang="en-US" sz="6200" dirty="0" smtClean="0"/>
          </a:p>
          <a:p>
            <a:endParaRPr lang="en-US" sz="6200" dirty="0" smtClean="0"/>
          </a:p>
          <a:p>
            <a:r>
              <a:rPr lang="en-US" sz="6200" dirty="0" smtClean="0"/>
              <a:t>Adverse </a:t>
            </a:r>
            <a:r>
              <a:rPr lang="en-US" sz="6200" dirty="0"/>
              <a:t>factors associated with reduced </a:t>
            </a:r>
            <a:r>
              <a:rPr lang="en-US" sz="6200" dirty="0" smtClean="0"/>
              <a:t>longevity and poorer </a:t>
            </a:r>
            <a:r>
              <a:rPr lang="en-US" sz="6200" dirty="0"/>
              <a:t>functional status in elderly years.</a:t>
            </a:r>
            <a:endParaRPr lang="en-US" sz="6200" dirty="0" smtClean="0"/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moking</a:t>
            </a:r>
            <a:r>
              <a:rPr lang="en-US" sz="6200" dirty="0"/>
              <a:t>, </a:t>
            </a:r>
            <a:endParaRPr lang="en-US" sz="6200" dirty="0" smtClean="0"/>
          </a:p>
          <a:p>
            <a:pPr lvl="1"/>
            <a:r>
              <a:rPr lang="en-US" sz="6200" dirty="0"/>
              <a:t>O</a:t>
            </a:r>
            <a:r>
              <a:rPr lang="en-US" sz="6200" dirty="0" smtClean="0"/>
              <a:t>besity </a:t>
            </a:r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edentary lifestyle 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pPr marL="457200" lvl="1" indent="0">
              <a:buNone/>
            </a:pPr>
            <a:r>
              <a:rPr lang="en-US" sz="6200" i="1" dirty="0" smtClean="0"/>
              <a:t>Yates, et al., (2008) Arch </a:t>
            </a:r>
            <a:r>
              <a:rPr lang="en-US" sz="6200" i="1" dirty="0"/>
              <a:t>Intern </a:t>
            </a:r>
            <a:r>
              <a:rPr lang="en-US" sz="6200" i="1" dirty="0" smtClean="0"/>
              <a:t>Med</a:t>
            </a:r>
          </a:p>
          <a:p>
            <a:pPr marL="457200" lvl="1" indent="0">
              <a:buNone/>
            </a:pPr>
            <a:r>
              <a:rPr lang="en-US" sz="6200" dirty="0">
                <a:hlinkClick r:id="rId3"/>
              </a:rPr>
              <a:t>http://</a:t>
            </a:r>
            <a:r>
              <a:rPr lang="en-US" sz="6200" dirty="0" smtClean="0">
                <a:hlinkClick r:id="rId3"/>
              </a:rPr>
              <a:t>archinte.jamanetwork.com/article.aspx?articleid=413931</a:t>
            </a:r>
            <a:endParaRPr lang="en-US" sz="6200" dirty="0" smtClean="0"/>
          </a:p>
          <a:p>
            <a:pPr marL="457200" lvl="1" indent="0">
              <a:buNone/>
            </a:pPr>
            <a:endParaRPr lang="en-US" sz="6200" dirty="0"/>
          </a:p>
        </p:txBody>
      </p:sp>
    </p:spTree>
    <p:extLst>
      <p:ext uri="{BB962C8B-B14F-4D97-AF65-F5344CB8AC3E}">
        <p14:creationId xmlns:p14="http://schemas.microsoft.com/office/powerpoint/2010/main" val="419213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5458"/>
            <a:ext cx="9144001" cy="1371600"/>
          </a:xfrm>
        </p:spPr>
        <p:txBody>
          <a:bodyPr>
            <a:normAutofit/>
          </a:bodyPr>
          <a:lstStyle/>
          <a:p>
            <a:r>
              <a:rPr lang="en-US" b="1" dirty="0"/>
              <a:t>Combined Impact of Health </a:t>
            </a:r>
            <a:r>
              <a:rPr lang="en-US" b="1" dirty="0" err="1"/>
              <a:t>Behaviours</a:t>
            </a:r>
            <a:r>
              <a:rPr lang="en-US" b="1" dirty="0"/>
              <a:t> and Mortality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805" y="1484785"/>
            <a:ext cx="11233248" cy="45350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20,244 men and women aged </a:t>
            </a:r>
            <a:r>
              <a:rPr lang="en-US" sz="1600" dirty="0" smtClean="0"/>
              <a:t>45–79yrs (no disease at baseline) 1993–1997</a:t>
            </a:r>
            <a:r>
              <a:rPr lang="en-US" sz="1600" dirty="0"/>
              <a:t>, living in the </a:t>
            </a:r>
            <a:r>
              <a:rPr lang="en-US" sz="1600" dirty="0" smtClean="0"/>
              <a:t>UK - followed </a:t>
            </a:r>
            <a:r>
              <a:rPr lang="en-US" sz="1600" dirty="0"/>
              <a:t>up to 2006</a:t>
            </a:r>
            <a:r>
              <a:rPr lang="en-US" sz="1600" dirty="0" smtClean="0"/>
              <a:t>.</a:t>
            </a:r>
          </a:p>
          <a:p>
            <a:pPr marL="457200" lvl="1" indent="0">
              <a:buNone/>
            </a:pPr>
            <a:r>
              <a:rPr lang="en-US" sz="1600" dirty="0" smtClean="0"/>
              <a:t>4 </a:t>
            </a:r>
            <a:r>
              <a:rPr lang="en-US" sz="1600" dirty="0"/>
              <a:t>health </a:t>
            </a:r>
            <a:r>
              <a:rPr lang="en-US" sz="1600" dirty="0" err="1" smtClean="0"/>
              <a:t>behaviours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smoking, 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being physically inactive,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moderate alcohol intake (1–14 units a week),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high fruit and vegetable intake (as indicated by plasma vitamin C </a:t>
            </a:r>
            <a:r>
              <a:rPr lang="en-US" sz="1600" dirty="0" smtClean="0"/>
              <a:t>level)</a:t>
            </a:r>
          </a:p>
          <a:p>
            <a:pPr marL="914400" lvl="2" indent="0">
              <a:buNone/>
            </a:pPr>
            <a:endParaRPr lang="en-US" sz="1600" dirty="0" smtClean="0"/>
          </a:p>
          <a:p>
            <a:r>
              <a:rPr lang="en-US" sz="1600" dirty="0" smtClean="0"/>
              <a:t>Inversely </a:t>
            </a:r>
            <a:r>
              <a:rPr lang="en-US" sz="1600" dirty="0"/>
              <a:t>related with mortality over an average </a:t>
            </a:r>
            <a:r>
              <a:rPr lang="en-US" sz="1600" dirty="0" smtClean="0"/>
              <a:t>11y follow-up</a:t>
            </a:r>
            <a:r>
              <a:rPr lang="en-US" sz="1600" dirty="0"/>
              <a:t>. </a:t>
            </a:r>
            <a:endParaRPr lang="en-US" sz="1600" dirty="0" smtClean="0"/>
          </a:p>
          <a:p>
            <a:r>
              <a:rPr lang="en-US" sz="1600" dirty="0" smtClean="0"/>
              <a:t>Decreased </a:t>
            </a:r>
            <a:r>
              <a:rPr lang="en-US" sz="1600" dirty="0"/>
              <a:t>mortality risk with </a:t>
            </a:r>
            <a:r>
              <a:rPr lang="en-US" sz="1600" dirty="0" smtClean="0"/>
              <a:t>increased </a:t>
            </a:r>
            <a:r>
              <a:rPr lang="en-US" sz="1600" dirty="0"/>
              <a:t>number of positive health </a:t>
            </a:r>
            <a:r>
              <a:rPr lang="en-US" sz="1600" dirty="0" err="1" smtClean="0"/>
              <a:t>behaviours</a:t>
            </a:r>
            <a:r>
              <a:rPr lang="en-US" sz="1600" dirty="0" smtClean="0"/>
              <a:t>. </a:t>
            </a:r>
          </a:p>
          <a:p>
            <a:r>
              <a:rPr lang="en-US" sz="1600" dirty="0" smtClean="0"/>
              <a:t>Those </a:t>
            </a:r>
            <a:r>
              <a:rPr lang="en-US" sz="1600" dirty="0"/>
              <a:t>who scored four </a:t>
            </a:r>
            <a:r>
              <a:rPr lang="en-US" sz="1600" dirty="0" smtClean="0"/>
              <a:t>reduced mortality </a:t>
            </a:r>
            <a:r>
              <a:rPr lang="en-US" sz="1600" dirty="0"/>
              <a:t>risk </a:t>
            </a:r>
            <a:r>
              <a:rPr lang="en-US" sz="1600" dirty="0" smtClean="0"/>
              <a:t>by 25% compared to those who </a:t>
            </a:r>
            <a:r>
              <a:rPr lang="en-US" sz="1600" dirty="0"/>
              <a:t>scored </a:t>
            </a:r>
            <a:r>
              <a:rPr lang="en-US" sz="1600" dirty="0" smtClean="0"/>
              <a:t>zero</a:t>
            </a:r>
          </a:p>
          <a:p>
            <a:r>
              <a:rPr lang="en-US" sz="1600" dirty="0" smtClean="0"/>
              <a:t>Equivalent </a:t>
            </a:r>
            <a:r>
              <a:rPr lang="en-US" sz="1600" dirty="0"/>
              <a:t>to </a:t>
            </a:r>
            <a:r>
              <a:rPr lang="en-US" sz="1600" dirty="0" smtClean="0"/>
              <a:t>approximately 14y </a:t>
            </a:r>
            <a:r>
              <a:rPr lang="en-US" sz="1600" dirty="0"/>
              <a:t>difference in chronological age</a:t>
            </a:r>
            <a:r>
              <a:rPr lang="en-US" sz="1600" dirty="0" smtClean="0"/>
              <a:t>.</a:t>
            </a:r>
          </a:p>
          <a:p>
            <a:pPr marL="0" indent="0">
              <a:buNone/>
            </a:pPr>
            <a:r>
              <a:rPr lang="en-US" sz="1600" dirty="0" err="1" smtClean="0"/>
              <a:t>Khaw</a:t>
            </a:r>
            <a:r>
              <a:rPr lang="en-US" sz="1600" dirty="0" smtClean="0"/>
              <a:t> </a:t>
            </a:r>
            <a:r>
              <a:rPr lang="en-US" sz="1600" dirty="0"/>
              <a:t>et al</a:t>
            </a:r>
            <a:r>
              <a:rPr lang="en-US" sz="1600" dirty="0" smtClean="0"/>
              <a:t>., (2008)</a:t>
            </a:r>
            <a:endParaRPr lang="en-US" sz="1600" i="1" dirty="0"/>
          </a:p>
          <a:p>
            <a:pPr marL="457200" lvl="1" indent="0">
              <a:buNone/>
            </a:pPr>
            <a:r>
              <a:rPr lang="en-US" sz="1600" dirty="0">
                <a:hlinkClick r:id="rId3"/>
              </a:rPr>
              <a:t>http://journals.plos.org/plosmedicine/article?id=10.1371/journal.pmed.0050012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549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 why are we as a nation, not adhering to the recommended advice? 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Why are we not more physically active as a nation?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Barriers despite knowledge…</a:t>
            </a:r>
          </a:p>
          <a:p>
            <a:pPr marL="231775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97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Chronic Disease - can protect against </a:t>
            </a:r>
          </a:p>
          <a:p>
            <a:r>
              <a:rPr lang="en-GB">
                <a:latin typeface="Arial" charset="0"/>
              </a:rPr>
              <a:t>CHD (Lee et al., 2001), diabetes (Maiorana et al., 2001) &amp; breast and colon cancer (Wells, 1999).</a:t>
            </a:r>
          </a:p>
          <a:p>
            <a:r>
              <a:rPr lang="en-GB">
                <a:latin typeface="Arial" charset="0"/>
              </a:rPr>
              <a:t>Balanced diet and exercise = inc’d life expectancy (DCMS, 2002).</a:t>
            </a:r>
          </a:p>
          <a:p>
            <a:r>
              <a:rPr lang="en-GB">
                <a:latin typeface="Arial" charset="0"/>
              </a:rPr>
              <a:t>Risk factors for CHD = inactivity, smoking, hypertension and hyperlipidemia .</a:t>
            </a:r>
          </a:p>
          <a:p>
            <a:r>
              <a:rPr lang="en-GB">
                <a:latin typeface="Arial" charset="0"/>
              </a:rPr>
              <a:t>Leading cause of death in Europe </a:t>
            </a:r>
          </a:p>
        </p:txBody>
      </p:sp>
    </p:spTree>
    <p:extLst>
      <p:ext uri="{BB962C8B-B14F-4D97-AF65-F5344CB8AC3E}">
        <p14:creationId xmlns:p14="http://schemas.microsoft.com/office/powerpoint/2010/main" val="185502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Lee &amp; Skerrett (2001)</a:t>
            </a:r>
            <a:endParaRPr lang="en-US">
              <a:latin typeface="Arial" charset="0"/>
            </a:endParaRP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>
                <a:latin typeface="Arial" charset="0"/>
              </a:rPr>
              <a:t>Dose response relationship between PA and / or aerobic fitness and premature mortality.</a:t>
            </a:r>
          </a:p>
          <a:p>
            <a:r>
              <a:rPr lang="en-GB" sz="2000">
                <a:latin typeface="Arial" charset="0"/>
              </a:rPr>
              <a:t>Protects against diseases causing premature death.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Longitudinal study (Linstead et al. 1991) 9484 men to complete lifestyle questionnaire. Revisited over 26 years to establish deaths.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Moderate activity associated with protective effects. 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Effects of activity last into the 70’s and 80’s.</a:t>
            </a:r>
          </a:p>
          <a:p>
            <a:pPr>
              <a:buFont typeface="Wingdings" charset="0"/>
              <a:buNone/>
            </a:pPr>
            <a:endParaRPr lang="en-GB" sz="2000">
              <a:latin typeface="Arial" charset="0"/>
            </a:endParaRP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Paffenbarger (1993) found that taking up moderate intensity sports added 0.72 years to their lifespan.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Selling point?!</a:t>
            </a:r>
          </a:p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17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Carnethon et al. (2003) Importance of active lifestyle.</a:t>
            </a:r>
            <a:endParaRPr lang="en-US">
              <a:latin typeface="Arial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Men &amp; Women (18-30yrs)</a:t>
            </a:r>
          </a:p>
          <a:p>
            <a:r>
              <a:rPr lang="en-GB" dirty="0">
                <a:latin typeface="Arial" charset="0"/>
              </a:rPr>
              <a:t>Max treadmill test to establish low / med / highly fit.</a:t>
            </a:r>
          </a:p>
          <a:p>
            <a:r>
              <a:rPr lang="en-GB" dirty="0">
                <a:latin typeface="Arial" charset="0"/>
              </a:rPr>
              <a:t>Follow up at 2,5,7,10,15 years after the test </a:t>
            </a:r>
          </a:p>
          <a:p>
            <a:r>
              <a:rPr lang="en-GB" dirty="0">
                <a:latin typeface="Arial" charset="0"/>
              </a:rPr>
              <a:t>At follow up CVD risk factors – HTN, Diabetes, high cholesterol recorded if not </a:t>
            </a:r>
            <a:r>
              <a:rPr lang="en-GB" dirty="0" err="1" smtClean="0">
                <a:latin typeface="Arial" charset="0"/>
              </a:rPr>
              <a:t>pres</a:t>
            </a:r>
            <a:r>
              <a:rPr lang="en-GB" dirty="0" smtClean="0">
                <a:latin typeface="Arial" charset="0"/>
              </a:rPr>
              <a:t> </a:t>
            </a:r>
            <a:r>
              <a:rPr lang="en-GB" dirty="0">
                <a:latin typeface="Arial" charset="0"/>
              </a:rPr>
              <a:t>at baseline.</a:t>
            </a:r>
          </a:p>
          <a:p>
            <a:r>
              <a:rPr lang="en-GB" dirty="0">
                <a:latin typeface="Arial" charset="0"/>
              </a:rPr>
              <a:t>Low / mod = 3-6 fold </a:t>
            </a:r>
            <a:r>
              <a:rPr lang="en-GB" dirty="0" err="1">
                <a:latin typeface="Arial" charset="0"/>
              </a:rPr>
              <a:t>inc</a:t>
            </a:r>
            <a:r>
              <a:rPr lang="en-GB" dirty="0">
                <a:latin typeface="Arial" charset="0"/>
              </a:rPr>
              <a:t> risk of HTN / Diabetes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3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HTN sig risk factor for CVD and stroke. </a:t>
            </a:r>
          </a:p>
          <a:p>
            <a:r>
              <a:rPr lang="en-GB" sz="2400">
                <a:latin typeface="Arial" charset="0"/>
              </a:rPr>
              <a:t>Cardiovascular risk decreases linearly with decreased blood pressure (Lewington et al., 2002). </a:t>
            </a:r>
          </a:p>
          <a:p>
            <a:r>
              <a:rPr lang="en-GB" sz="2400">
                <a:latin typeface="Arial" charset="0"/>
              </a:rPr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sz="2400">
                <a:latin typeface="Arial" charset="0"/>
              </a:rPr>
              <a:t>Types of exercise – walking (Kelley et al., 2001) aerobic activity (Fagard, 2001) and strength training (Kelley &amp; Kelley, 2000).</a:t>
            </a:r>
          </a:p>
          <a:p>
            <a:r>
              <a:rPr lang="en-GB" sz="2400">
                <a:latin typeface="Arial" charset="0"/>
              </a:rPr>
              <a:t>Mod intensity aerobic is what is recommended.</a:t>
            </a:r>
          </a:p>
        </p:txBody>
      </p:sp>
    </p:spTree>
    <p:extLst>
      <p:ext uri="{BB962C8B-B14F-4D97-AF65-F5344CB8AC3E}">
        <p14:creationId xmlns:p14="http://schemas.microsoft.com/office/powerpoint/2010/main" val="28657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moderate, 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high, high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 intensity – all beneficial to weight, fat mass and central obesity (</a:t>
            </a:r>
            <a:r>
              <a:rPr lang="en-GB" dirty="0" err="1" smtClean="0">
                <a:latin typeface="Arial" charset="0"/>
                <a:cs typeface="+mn-cs"/>
              </a:rPr>
              <a:t>Slentz</a:t>
            </a:r>
            <a:r>
              <a:rPr lang="en-GB" dirty="0" smtClean="0">
                <a:latin typeface="Arial" charset="0"/>
                <a:cs typeface="+mn-cs"/>
              </a:rPr>
              <a:t> et al., 2004).</a:t>
            </a:r>
          </a:p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Positive for behaviour change.</a:t>
            </a:r>
          </a:p>
          <a:p>
            <a:pPr marL="0" indent="0">
              <a:buFont typeface="Wingdings" charset="0"/>
              <a:buNone/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30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Emotional wellbeing – S/T Anxiety, mood state</a:t>
            </a:r>
          </a:p>
          <a:p>
            <a:r>
              <a:rPr lang="en-GB">
                <a:latin typeface="Arial" charset="0"/>
              </a:rPr>
              <a:t>Self perceptions – self efficacy, self esteem</a:t>
            </a:r>
          </a:p>
          <a:p>
            <a:r>
              <a:rPr lang="en-GB">
                <a:latin typeface="Arial" charset="0"/>
              </a:rPr>
              <a:t>Bodily wellbeing – pain / phys symptoms</a:t>
            </a:r>
          </a:p>
          <a:p>
            <a:r>
              <a:rPr lang="en-GB">
                <a:latin typeface="Arial" charset="0"/>
              </a:rPr>
              <a:t>Global perceptions – life satisfaction overall wellbeing.</a:t>
            </a: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Measures of this?</a:t>
            </a:r>
          </a:p>
          <a:p>
            <a:pPr eaLnBrk="1" hangingPunct="1"/>
            <a:r>
              <a:rPr lang="en-GB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  <a:p>
            <a:pPr eaLnBrk="1" hangingPunct="1"/>
            <a:r>
              <a:rPr lang="en-GB">
                <a:latin typeface="Arial" charset="0"/>
              </a:rPr>
              <a:t>Plus readings on Moodle…</a:t>
            </a: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and task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Is it just the activity? OR is it the environment as well?</a:t>
            </a:r>
          </a:p>
          <a:p>
            <a:r>
              <a:rPr lang="en-US">
                <a:latin typeface="Arial" charset="0"/>
              </a:rPr>
              <a:t>Other components? Challenge…Fear…Anxiety…Social Interaction.</a:t>
            </a:r>
          </a:p>
        </p:txBody>
      </p:sp>
    </p:spTree>
    <p:extLst>
      <p:ext uri="{BB962C8B-B14F-4D97-AF65-F5344CB8AC3E}">
        <p14:creationId xmlns:p14="http://schemas.microsoft.com/office/powerpoint/2010/main" val="110881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>
                <a:latin typeface="Arial" charset="0"/>
              </a:rPr>
              <a:t>Does Participating in Physical Activity in Outdoor Natural Environments Have a Greater Effect on Physical and Mental Wellbeing than Physical Activity Indoors?</a:t>
            </a:r>
          </a:p>
          <a:p>
            <a:endParaRPr lang="en-US" b="1">
              <a:latin typeface="Arial" charset="0"/>
            </a:endParaRPr>
          </a:p>
          <a:p>
            <a:r>
              <a:rPr lang="en-US" b="1">
                <a:latin typeface="Arial" charset="0"/>
              </a:rPr>
              <a:t>Opinions???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62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1015736" y="1341438"/>
            <a:ext cx="10563648" cy="563562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 charset="0"/>
              </a:rPr>
              <a:t>Research findings…Systematic review to June 2010.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>
                <a:latin typeface="Arial" charset="0"/>
              </a:rPr>
              <a:t>Examined - mental and physical wellbeing, health related quality of life and long-term adherence to physical activity.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78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934130" y="1196975"/>
            <a:ext cx="10254695" cy="4889500"/>
          </a:xfrm>
        </p:spPr>
        <p:txBody>
          <a:bodyPr/>
          <a:lstStyle/>
          <a:p>
            <a:r>
              <a:rPr lang="en-US" sz="2000">
                <a:latin typeface="Arial" charset="0"/>
              </a:rPr>
              <a:t>Controlled trials (randomized and nonrandomized) were included. </a:t>
            </a:r>
          </a:p>
          <a:p>
            <a:endParaRPr lang="en-US" sz="2000">
              <a:latin typeface="Arial" charset="0"/>
            </a:endParaRPr>
          </a:p>
          <a:p>
            <a:r>
              <a:rPr lang="en-US" sz="2000">
                <a:latin typeface="Arial" charset="0"/>
              </a:rPr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sz="2000">
                <a:latin typeface="Arial" charset="0"/>
              </a:rPr>
              <a:t>Eleven trials (833 adults) were included. </a:t>
            </a:r>
          </a:p>
          <a:p>
            <a:r>
              <a:rPr lang="en-US" sz="2000">
                <a:latin typeface="Arial" charset="0"/>
              </a:rPr>
              <a:t>Most participants (6 trials; 523 adults) were young students. </a:t>
            </a:r>
          </a:p>
          <a:p>
            <a:r>
              <a:rPr lang="en-US" sz="2000">
                <a:latin typeface="Arial" charset="0"/>
              </a:rPr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sz="2000">
                <a:latin typeface="Arial" charset="0"/>
              </a:rPr>
              <a:t>Most trials (</a:t>
            </a:r>
            <a:r>
              <a:rPr lang="en-US" sz="2000" i="1">
                <a:latin typeface="Arial" charset="0"/>
              </a:rPr>
              <a:t>n</a:t>
            </a:r>
            <a:r>
              <a:rPr lang="en-US" sz="2000">
                <a:latin typeface="Arial" charset="0"/>
              </a:rPr>
              <a:t> = 9) showed some improvement in mental wellbeing on one or other of the outcome measures.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31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10" y="404813"/>
            <a:ext cx="10254695" cy="568166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Compared with exercising indoors, exercising in natural environments was associated with:</a:t>
            </a: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Greater feelings of revitalization and positive engagement,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decreases in tension, confusion, anger, and depression, and increased energy.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F</a:t>
            </a:r>
            <a:r>
              <a:rPr lang="en-US" sz="2400" dirty="0" smtClean="0">
                <a:cs typeface="+mn-cs"/>
              </a:rPr>
              <a:t>eelings of calmness may be decreased following outdoor exercise.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Participants reported greater enjoyment and satisfaction with outdoor activity and declared a greater intent to repeat the activity at a later date. 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Importance of this…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540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2498" y="333375"/>
            <a:ext cx="10254695" cy="560863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sz="2400" dirty="0" smtClean="0">
                <a:cs typeface="+mn-cs"/>
              </a:rPr>
              <a:t>None of the identified studies measured the effects of physical activity on physical wellbeing or the effect of natural environments on exercise adherence.</a:t>
            </a:r>
          </a:p>
          <a:p>
            <a:pPr>
              <a:defRPr/>
            </a:pPr>
            <a:endParaRPr lang="en-US" sz="2400" dirty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r>
              <a:rPr lang="en-US" sz="2400" dirty="0" smtClean="0">
                <a:cs typeface="+mn-cs"/>
              </a:rPr>
              <a:t>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Added beneficial effects to be gained from performing physical activity outdoors in natural environments…Why? More research needed.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S</a:t>
            </a:r>
            <a:r>
              <a:rPr lang="en-US" sz="2400" dirty="0" smtClean="0">
                <a:cs typeface="+mn-cs"/>
              </a:rPr>
              <a:t>elf-reported mental wellbeing immediately following exercise in nature better than the same exercise indoors.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P</a:t>
            </a:r>
            <a:r>
              <a:rPr lang="en-US" sz="2400" dirty="0" smtClean="0">
                <a:cs typeface="+mn-cs"/>
              </a:rPr>
              <a:t>oor methodological quality of the available evidence / Different measures used.</a:t>
            </a:r>
            <a:endParaRPr lang="en-US" sz="2400" dirty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Large, well designed, longer term trials needed.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What is is about the environment that leads to these additional benefits?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89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>
                <a:latin typeface="Arial" charset="0"/>
              </a:rPr>
              <a:t>F</a:t>
            </a:r>
            <a:r>
              <a:rPr lang="en-GB" sz="2400">
                <a:latin typeface="Arial" charset="0"/>
              </a:rPr>
              <a:t>indings highlight that being in a natural environment associated with a sense of escape from the stresses, characterising modern urban environments (e.g. buildings, uncomfortable noises). </a:t>
            </a:r>
          </a:p>
          <a:p>
            <a:r>
              <a:rPr lang="en-GB" sz="2400">
                <a:latin typeface="Arial" charset="0"/>
              </a:rPr>
              <a:t>According to Gilbert, Gilsdorf, and Ringer (2004) </a:t>
            </a:r>
            <a:r>
              <a:rPr lang="en-US" sz="2400">
                <a:latin typeface="Arial" charset="0"/>
              </a:rPr>
              <a:t>–</a:t>
            </a:r>
            <a:r>
              <a:rPr lang="en-GB" sz="2400">
                <a:latin typeface="Arial" charset="0"/>
              </a:rPr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14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Theoretical explanations for psychological benefits…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470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latin typeface="Arial" charset="0"/>
              </a:rPr>
              <a:t>Explanations for the positive effects of exercise / physical activity.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GB">
                <a:latin typeface="Arial" charset="0"/>
              </a:rPr>
              <a:t>Social interaction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Distraction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Endorphin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Thermogenic hypothesis</a:t>
            </a:r>
          </a:p>
          <a:p>
            <a:pPr eaLnBrk="1" hangingPunct="1"/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1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Social Interaction Hypothesis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Premise is that social interaction associated with exercising with friends and colleagues is pleasurable and improves mental health (North et al., 1990).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Provides </a:t>
            </a:r>
            <a:r>
              <a:rPr lang="en-GB" dirty="0">
                <a:solidFill>
                  <a:srgbClr val="FFFF00"/>
                </a:solidFill>
                <a:latin typeface="Arial" charset="0"/>
              </a:rPr>
              <a:t>partial explanation</a:t>
            </a:r>
            <a:r>
              <a:rPr lang="en-GB" dirty="0">
                <a:latin typeface="Arial" charset="0"/>
              </a:rPr>
              <a:t> – not complete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Exercising at home (alone) results in greater reductions in depression than exercising at other locations.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OA research </a:t>
            </a:r>
            <a:r>
              <a:rPr lang="en-US" dirty="0">
                <a:latin typeface="Arial" charset="0"/>
              </a:rPr>
              <a:t>–</a:t>
            </a:r>
            <a:r>
              <a:rPr lang="en-GB" dirty="0">
                <a:latin typeface="Arial" charset="0"/>
              </a:rPr>
              <a:t> social aspects mentioned.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endParaRPr lang="en-GB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4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8" grpId="0"/>
      <p:bldP spid="15257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AutoShape 2"/>
          <p:cNvSpPr>
            <a:spLocks noGrp="1" noChangeArrowheads="1"/>
          </p:cNvSpPr>
          <p:nvPr>
            <p:ph type="title"/>
          </p:nvPr>
        </p:nvSpPr>
        <p:spPr>
          <a:xfrm>
            <a:off x="912046" y="1052513"/>
            <a:ext cx="10969943" cy="774700"/>
          </a:xfrm>
        </p:spPr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Distraction Hypothesis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441" y="1988841"/>
            <a:ext cx="10969943" cy="453578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Distraction from stressful events, rather than the activity itself, accounts for the improved feelings associated with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Resting quietly in an area free from distractions for 20-45 </a:t>
            </a:r>
            <a:r>
              <a:rPr lang="en-GB" sz="2000" dirty="0" err="1">
                <a:latin typeface="Arial" charset="0"/>
              </a:rPr>
              <a:t>mins</a:t>
            </a:r>
            <a:r>
              <a:rPr lang="en-GB" sz="2000" dirty="0">
                <a:latin typeface="Arial" charset="0"/>
              </a:rPr>
              <a:t> is associated with significant reductions in state anxiety and blood pressure.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Hypothesis formulated on the </a:t>
            </a:r>
            <a:r>
              <a:rPr lang="en-GB" sz="2000" dirty="0" err="1">
                <a:latin typeface="Arial" charset="0"/>
              </a:rPr>
              <a:t>Bahrke</a:t>
            </a:r>
            <a:r>
              <a:rPr lang="en-GB" sz="2000" dirty="0">
                <a:latin typeface="Arial" charset="0"/>
              </a:rPr>
              <a:t> &amp; Morgan (1978) experiment: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3 groups of subjects were placed into a situation for 20 minutes.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An exercise group running on  a treadmill at 70% VO2 max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meditation group practising relaxation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group sitting in easy chairs in a quiet room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1800" dirty="0">
              <a:solidFill>
                <a:schemeClr val="hlink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All groups were equally effective in reducing anxiety immediately after the treatment…….but the reductions in anxiety last longer for exercisers than just rest</a:t>
            </a:r>
            <a:r>
              <a:rPr lang="en-GB" sz="2000" dirty="0" smtClean="0">
                <a:latin typeface="Arial" charset="0"/>
              </a:rPr>
              <a:t>.</a:t>
            </a:r>
            <a:endParaRPr lang="en-GB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59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/>
      <p:bldP spid="15462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AutoShape 2"/>
          <p:cNvSpPr>
            <a:spLocks noGrp="1" noChangeArrowheads="1"/>
          </p:cNvSpPr>
          <p:nvPr>
            <p:ph type="title"/>
          </p:nvPr>
        </p:nvSpPr>
        <p:spPr>
          <a:xfrm>
            <a:off x="1102497" y="1052514"/>
            <a:ext cx="10563648" cy="7762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>
                <a:latin typeface="Arial" charset="0"/>
              </a:rPr>
              <a:t>Endorphin Hypothesis </a:t>
            </a:r>
            <a:br>
              <a:rPr lang="en-GB" sz="2800">
                <a:latin typeface="Arial" charset="0"/>
              </a:rPr>
            </a:br>
            <a:r>
              <a:rPr lang="en-GB" sz="2800">
                <a:latin typeface="Arial" charset="0"/>
              </a:rPr>
              <a:t>Most appropriate for outdoor activities?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6913" y="2276475"/>
            <a:ext cx="10969943" cy="53990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Most popular physiological explanation for enhanced mood.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Endorphins produced by brain, pituitary gland and other tissues, reduce the sensation of pain and produce a state of euphoria similar to that obtained from opiates.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Euphoric states associated with ‘runners high’ have been compared to the feeling states induced by opiate based drugs (Morgan, 1985)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Measure mood states (POMS) and endorphins before and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Post-exercise improvements in mood are accompanied by increases in endorphins.</a:t>
            </a:r>
          </a:p>
        </p:txBody>
      </p:sp>
    </p:spTree>
    <p:extLst>
      <p:ext uri="{BB962C8B-B14F-4D97-AF65-F5344CB8AC3E}">
        <p14:creationId xmlns:p14="http://schemas.microsoft.com/office/powerpoint/2010/main" val="185874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4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4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9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4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5" grpId="0" build="allAtOnce"/>
      <p:bldP spid="156675" grpI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400">
                <a:latin typeface="Arial" charset="0"/>
              </a:rPr>
              <a:t>Thermogenic Hypothesis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99838" y="2420938"/>
            <a:ext cx="10462075" cy="44370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180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Use of elevated body temp to produce therapeutic effects is ‘pyrogen’ effect.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For example – somatic anxiety reduces after a sauna and a 5 minute shower at 38.5</a:t>
            </a:r>
            <a:r>
              <a:rPr lang="en-US" sz="2000">
                <a:latin typeface="Arial" charset="0"/>
                <a:cs typeface="Arial" charset="0"/>
              </a:rPr>
              <a:t>°C can decrease state anxiety.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Vigorous exercise produces an elevation in body temperature up to 40°C and this elevation can last for several hours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Enhanced well being could be due to reductions in muscle tension caused by an elevation in body temperature.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After exercise the temperature elevations influence the release of brain monoamines.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Increases in temperature have a negative affect upon memory and reasoning tasks and result in raised irritability.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</a:pPr>
            <a:endParaRPr lang="en-US" sz="200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00">
              <a:latin typeface="Arial" charset="0"/>
            </a:endParaRPr>
          </a:p>
        </p:txBody>
      </p:sp>
      <p:pic>
        <p:nvPicPr>
          <p:cNvPr id="36867" name="Picture 4" descr="sauna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37822" y="260351"/>
            <a:ext cx="1836788" cy="1368425"/>
          </a:xfrm>
        </p:spPr>
      </p:pic>
      <p:pic>
        <p:nvPicPr>
          <p:cNvPr id="36868" name="Picture 5" descr="anger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3070484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2507460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0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  <p:bldP spid="16077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Task Sheet: For your </a:t>
            </a:r>
            <a:r>
              <a:rPr lang="en-GB" dirty="0" smtClean="0">
                <a:latin typeface="Arial" charset="0"/>
              </a:rPr>
              <a:t>chosen </a:t>
            </a:r>
            <a:r>
              <a:rPr lang="en-GB" dirty="0">
                <a:latin typeface="Arial" charset="0"/>
              </a:rPr>
              <a:t>activity, identify the following:</a:t>
            </a:r>
            <a:endParaRPr lang="en-US" dirty="0">
              <a:latin typeface="Arial" charset="0"/>
            </a:endParaRPr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Activity ____________</a:t>
            </a:r>
          </a:p>
          <a:p>
            <a:r>
              <a:rPr lang="en-GB" dirty="0">
                <a:latin typeface="Arial" charset="0"/>
              </a:rPr>
              <a:t>What are the physical requirements of the activity? (e.g. steady </a:t>
            </a:r>
            <a:r>
              <a:rPr lang="en-GB" dirty="0" smtClean="0">
                <a:latin typeface="Arial" charset="0"/>
              </a:rPr>
              <a:t>cycling </a:t>
            </a:r>
            <a:r>
              <a:rPr lang="en-GB" dirty="0">
                <a:latin typeface="Arial" charset="0"/>
              </a:rPr>
              <a:t>for 30 minutes, hard climbing for 20 minutes, rest periods?)…Aerobic components / Anaerobic components.</a:t>
            </a:r>
          </a:p>
          <a:p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64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=""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40262f94-9f35-4ac3-9a90-690165a166b7"/>
    <ds:schemaRef ds:uri="http://purl.org/dc/elements/1.1/"/>
    <ds:schemaRef ds:uri="a4f35948-e619-41b3-aa29-22878b09cfd2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2478</TotalTime>
  <Words>2086</Words>
  <Application>Microsoft Macintosh PowerPoint</Application>
  <PresentationFormat>Custom</PresentationFormat>
  <Paragraphs>187</Paragraphs>
  <Slides>31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Blue atom design template</vt:lpstr>
      <vt:lpstr>Psychological Well-being:  PA and Exercise</vt:lpstr>
      <vt:lpstr>Lifestyle impacts upon health…</vt:lpstr>
      <vt:lpstr>Combined Impact of Health Behaviours and Mortality </vt:lpstr>
      <vt:lpstr>So why are we as a nation, not adhering to the recommended advice? …</vt:lpstr>
      <vt:lpstr>What are the proposed positive effects of being physically active?</vt:lpstr>
      <vt:lpstr>Lee &amp; Skerrett (2001)</vt:lpstr>
      <vt:lpstr>Carnethon et al. (2003) Importance of active lifestyle.</vt:lpstr>
      <vt:lpstr>Blood pressure</vt:lpstr>
      <vt:lpstr>Type of activities beneficial…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and task…</vt:lpstr>
      <vt:lpstr>Outdoor Specific Research…</vt:lpstr>
      <vt:lpstr>PowerPoint Presentation</vt:lpstr>
      <vt:lpstr>Research findings…Systematic review to June 2010. </vt:lpstr>
      <vt:lpstr>PowerPoint Presentation</vt:lpstr>
      <vt:lpstr>PowerPoint Presentation</vt:lpstr>
      <vt:lpstr>PowerPoint Presentation</vt:lpstr>
      <vt:lpstr>PowerPoint Presentation</vt:lpstr>
      <vt:lpstr>Theoretical explanations for psychological benefits…</vt:lpstr>
      <vt:lpstr>Explanations for the positive effects of exercise / physical activity.</vt:lpstr>
      <vt:lpstr>Social Interaction Hypothesis</vt:lpstr>
      <vt:lpstr>Distraction Hypothesis</vt:lpstr>
      <vt:lpstr>Endorphin Hypothesis  Most appropriate for outdoor activities?</vt:lpstr>
      <vt:lpstr>Thermogenic Hypothesis</vt:lpstr>
      <vt:lpstr>Task Sheet: For your chosen activity, identify the following: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SHOE4</cp:lastModifiedBy>
  <cp:revision>28</cp:revision>
  <dcterms:created xsi:type="dcterms:W3CDTF">2019-02-03T11:36:12Z</dcterms:created>
  <dcterms:modified xsi:type="dcterms:W3CDTF">2019-02-11T21:40:55Z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