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3"/>
  </p:handoutMasterIdLst>
  <p:sldIdLst>
    <p:sldId id="284" r:id="rId2"/>
    <p:sldId id="281" r:id="rId3"/>
    <p:sldId id="258" r:id="rId4"/>
    <p:sldId id="285" r:id="rId5"/>
    <p:sldId id="257" r:id="rId6"/>
    <p:sldId id="272" r:id="rId7"/>
    <p:sldId id="274" r:id="rId8"/>
    <p:sldId id="260" r:id="rId9"/>
    <p:sldId id="261" r:id="rId10"/>
    <p:sldId id="277" r:id="rId11"/>
    <p:sldId id="275" r:id="rId12"/>
    <p:sldId id="259" r:id="rId13"/>
    <p:sldId id="276" r:id="rId14"/>
    <p:sldId id="262" r:id="rId15"/>
    <p:sldId id="263" r:id="rId16"/>
    <p:sldId id="264" r:id="rId17"/>
    <p:sldId id="279" r:id="rId18"/>
    <p:sldId id="265" r:id="rId19"/>
    <p:sldId id="269" r:id="rId20"/>
    <p:sldId id="270" r:id="rId21"/>
    <p:sldId id="283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94660"/>
  </p:normalViewPr>
  <p:slideViewPr>
    <p:cSldViewPr>
      <p:cViewPr varScale="1">
        <p:scale>
          <a:sx n="50" d="100"/>
          <a:sy n="50" d="100"/>
        </p:scale>
        <p:origin x="-136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3483E3-2AFF-4263-9E8A-2DE531BC494D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CBB289-C7C1-4B1A-BC84-3DFB6923C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5309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9978D-FE93-4EF1-B236-DED6CE8FABA8}" type="datetimeFigureOut">
              <a:rPr lang="en-GB" smtClean="0"/>
              <a:pPr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65BE5-DAB9-4C25-BE39-C5BE851CEE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5" y="404664"/>
            <a:ext cx="7702623" cy="1872208"/>
          </a:xfrm>
        </p:spPr>
        <p:txBody>
          <a:bodyPr/>
          <a:lstStyle/>
          <a:p>
            <a:r>
              <a:rPr lang="en-GB" dirty="0" smtClean="0"/>
              <a:t>    GLOBAL MARKETING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6400800" cy="1512168"/>
          </a:xfrm>
        </p:spPr>
        <p:txBody>
          <a:bodyPr>
            <a:normAutofit/>
          </a:bodyPr>
          <a:lstStyle/>
          <a:p>
            <a:r>
              <a:rPr lang="en-GB" dirty="0" smtClean="0"/>
              <a:t>Going</a:t>
            </a:r>
            <a:r>
              <a:rPr lang="en-GB" dirty="0" smtClean="0"/>
              <a:t>, going, gone </a:t>
            </a:r>
            <a:r>
              <a:rPr lang="en-GB" dirty="0" smtClean="0"/>
              <a:t>…..</a:t>
            </a:r>
            <a:r>
              <a:rPr lang="en-GB" b="1" i="1" dirty="0" smtClean="0"/>
              <a:t>global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By Will Fleming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340768"/>
            <a:ext cx="496855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35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did we learn last week</a:t>
            </a:r>
            <a:r>
              <a:rPr lang="en-GB" dirty="0"/>
              <a:t>?</a:t>
            </a:r>
            <a:endParaRPr lang="en-GB" u="sng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484784"/>
            <a:ext cx="7772400" cy="4832176"/>
          </a:xfrm>
        </p:spPr>
        <p:txBody>
          <a:bodyPr>
            <a:normAutofit/>
          </a:bodyPr>
          <a:lstStyle/>
          <a:p>
            <a:pPr marL="514350" indent="-514350">
              <a:buFont typeface="Times New Roman" pitchFamily="18" charset="0"/>
              <a:buAutoNum type="arabicPeriod"/>
            </a:pPr>
            <a:r>
              <a:rPr lang="en-GB" dirty="0" smtClean="0"/>
              <a:t>What is marketing?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en-GB" dirty="0" smtClean="0"/>
              <a:t>Is marketing a truly legitimate function or is it something else?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en-GB" dirty="0" smtClean="0"/>
              <a:t>What impact do you consider marketing has had on modern day business and how relevant is it in the new technological driven marketplace?</a:t>
            </a:r>
          </a:p>
          <a:p>
            <a:pPr marL="514350" indent="-514350">
              <a:buFont typeface="Times New Roman" pitchFamily="18" charset="0"/>
              <a:buAutoNum type="arabicPeriod"/>
            </a:pPr>
            <a:r>
              <a:rPr lang="en-GB" dirty="0" smtClean="0"/>
              <a:t>Where will it be in 2020?</a:t>
            </a:r>
          </a:p>
        </p:txBody>
      </p:sp>
    </p:spTree>
    <p:extLst>
      <p:ext uri="{BB962C8B-B14F-4D97-AF65-F5344CB8AC3E}">
        <p14:creationId xmlns:p14="http://schemas.microsoft.com/office/powerpoint/2010/main" val="826049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global trading environment</a:t>
            </a:r>
            <a:br>
              <a:rPr lang="en-GB" dirty="0" smtClean="0"/>
            </a:br>
            <a:r>
              <a:rPr lang="en-GB" dirty="0" smtClean="0"/>
              <a:t>- a historical perspective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Global trading is not a new phenomenon</a:t>
            </a:r>
          </a:p>
          <a:p>
            <a:r>
              <a:rPr lang="en-GB" dirty="0" smtClean="0"/>
              <a:t>Many wars were due to securing trading rights over a country or region</a:t>
            </a:r>
          </a:p>
          <a:p>
            <a:r>
              <a:rPr lang="en-GB" dirty="0" smtClean="0"/>
              <a:t>Archaeologists have evidence of global trade</a:t>
            </a:r>
          </a:p>
          <a:p>
            <a:r>
              <a:rPr lang="en-GB" dirty="0" smtClean="0"/>
              <a:t>The 18</a:t>
            </a:r>
            <a:r>
              <a:rPr lang="en-GB" baseline="30000" dirty="0" smtClean="0"/>
              <a:t>th</a:t>
            </a:r>
            <a:r>
              <a:rPr lang="en-GB" dirty="0" smtClean="0"/>
              <a:t> &amp; 19</a:t>
            </a:r>
            <a:r>
              <a:rPr lang="en-GB" baseline="30000" dirty="0" smtClean="0"/>
              <a:t>th</a:t>
            </a:r>
            <a:r>
              <a:rPr lang="en-GB" dirty="0" smtClean="0"/>
              <a:t> century saw real growth</a:t>
            </a:r>
          </a:p>
          <a:p>
            <a:r>
              <a:rPr lang="en-GB" dirty="0" smtClean="0"/>
              <a:t>Certainly was the beginning of establishing key links and relations</a:t>
            </a:r>
          </a:p>
          <a:p>
            <a:r>
              <a:rPr lang="en-GB" dirty="0" smtClean="0"/>
              <a:t>Recently global trade has accelerated &amp; has huge impact on economies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trading routes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0" y="1535113"/>
            <a:ext cx="4497388" cy="639762"/>
          </a:xfrm>
        </p:spPr>
        <p:txBody>
          <a:bodyPr/>
          <a:lstStyle/>
          <a:p>
            <a:pPr algn="ctr"/>
            <a:r>
              <a:rPr lang="en-GB" dirty="0" smtClean="0"/>
              <a:t>The SILK Road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498975" cy="639762"/>
          </a:xfrm>
        </p:spPr>
        <p:txBody>
          <a:bodyPr/>
          <a:lstStyle/>
          <a:p>
            <a:pPr algn="ctr"/>
            <a:r>
              <a:rPr lang="en-GB" dirty="0" smtClean="0"/>
              <a:t>ROMAN trade</a:t>
            </a:r>
            <a:endParaRPr lang="en-GB" dirty="0"/>
          </a:p>
        </p:txBody>
      </p:sp>
      <p:pic>
        <p:nvPicPr>
          <p:cNvPr id="10" name="Content Placeholder 3" descr="Silkrout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292350"/>
            <a:ext cx="4497388" cy="4377010"/>
          </a:xfrm>
        </p:spPr>
      </p:pic>
      <p:pic>
        <p:nvPicPr>
          <p:cNvPr id="11" name="Content Placeholder 3" descr="Europe_180ad_roman_trade_map.pn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292350"/>
            <a:ext cx="4498975" cy="4377010"/>
          </a:xfrm>
        </p:spPr>
      </p:pic>
    </p:spTree>
    <p:extLst>
      <p:ext uri="{BB962C8B-B14F-4D97-AF65-F5344CB8AC3E}">
        <p14:creationId xmlns:p14="http://schemas.microsoft.com/office/powerpoint/2010/main" val="307675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global trading environment</a:t>
            </a:r>
            <a:br>
              <a:rPr lang="en-GB" dirty="0" smtClean="0"/>
            </a:br>
            <a:r>
              <a:rPr lang="en-GB" dirty="0" smtClean="0"/>
              <a:t>-  some global trading stats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250 nations with 6 billion people</a:t>
            </a:r>
          </a:p>
          <a:p>
            <a:r>
              <a:rPr lang="en-GB" dirty="0" smtClean="0"/>
              <a:t>$30 trillion of world output</a:t>
            </a:r>
          </a:p>
          <a:p>
            <a:r>
              <a:rPr lang="en-GB" dirty="0" smtClean="0"/>
              <a:t>Asia, north America and Europe account for 80% of trade and 85% of investment</a:t>
            </a:r>
          </a:p>
          <a:p>
            <a:r>
              <a:rPr lang="en-GB" dirty="0" smtClean="0"/>
              <a:t>Europe &amp; USA account for 56% of GDP with 11% of world population</a:t>
            </a:r>
          </a:p>
          <a:p>
            <a:r>
              <a:rPr lang="en-GB" dirty="0" smtClean="0"/>
              <a:t>Japan became a key player but have slipped back</a:t>
            </a:r>
          </a:p>
          <a:p>
            <a:r>
              <a:rPr lang="en-GB" dirty="0" smtClean="0"/>
              <a:t>S.E. Asia expanding most rapidly</a:t>
            </a:r>
          </a:p>
          <a:p>
            <a:r>
              <a:rPr lang="en-GB" dirty="0" smtClean="0"/>
              <a:t>Future ?? - growth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in world trade</a:t>
            </a:r>
            <a:endParaRPr lang="en-GB" dirty="0"/>
          </a:p>
        </p:txBody>
      </p:sp>
      <p:pic>
        <p:nvPicPr>
          <p:cNvPr id="4" name="Content Placeholder 3" descr="global-trad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8208912" cy="42833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trading environment</a:t>
            </a:r>
            <a:br>
              <a:rPr lang="en-GB" dirty="0" smtClean="0"/>
            </a:br>
            <a:r>
              <a:rPr lang="en-GB" dirty="0" smtClean="0"/>
              <a:t> - key theoretical basis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Starts with Adam Smith and his key concept is the need for </a:t>
            </a:r>
            <a:r>
              <a:rPr lang="en-GB" b="1" i="1" u="sng" dirty="0" smtClean="0"/>
              <a:t>absolute advantage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Heckscher</a:t>
            </a:r>
            <a:r>
              <a:rPr lang="en-GB" dirty="0" smtClean="0"/>
              <a:t> – Olin Model suggests countries </a:t>
            </a:r>
            <a:r>
              <a:rPr lang="en-GB" b="1" i="1" u="sng" dirty="0" smtClean="0"/>
              <a:t>export goods from resources they have in abundance </a:t>
            </a:r>
            <a:r>
              <a:rPr lang="en-GB" dirty="0" smtClean="0"/>
              <a:t>&amp; import those in short supply in their own country</a:t>
            </a:r>
          </a:p>
          <a:p>
            <a:r>
              <a:rPr lang="en-GB" dirty="0"/>
              <a:t>Ricardian model moves to the idea that only a </a:t>
            </a:r>
            <a:r>
              <a:rPr lang="en-GB" b="1" i="1" u="sng" dirty="0"/>
              <a:t>comparative advantage </a:t>
            </a:r>
            <a:r>
              <a:rPr lang="en-GB" dirty="0"/>
              <a:t>is needed.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global trading environment</a:t>
            </a:r>
            <a:br>
              <a:rPr lang="en-GB" dirty="0" smtClean="0"/>
            </a:br>
            <a:r>
              <a:rPr lang="en-GB" dirty="0" smtClean="0"/>
              <a:t> - key theoretical basis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i="1" u="sng" dirty="0" smtClean="0"/>
              <a:t>The law of comparative advantage</a:t>
            </a:r>
          </a:p>
          <a:p>
            <a:r>
              <a:rPr lang="en-GB" i="1" dirty="0" smtClean="0"/>
              <a:t>Where a country produces things that it can comparatively better than other countries</a:t>
            </a:r>
          </a:p>
          <a:p>
            <a:pPr>
              <a:buFont typeface="Wingdings" pitchFamily="2" charset="2"/>
              <a:buChar char="Ø"/>
            </a:pPr>
            <a:r>
              <a:rPr lang="en-GB" dirty="0"/>
              <a:t>A basic concept of economics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Sustained period of investment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Lower labour costs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Proximity to raw materials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Subsidies to help indigenous business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Building expertise in certain key areas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global trading environment</a:t>
            </a:r>
            <a:br>
              <a:rPr lang="en-GB" dirty="0" smtClean="0"/>
            </a:br>
            <a:r>
              <a:rPr lang="en-GB" dirty="0" smtClean="0"/>
              <a:t> - key theoretical basis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b="1" i="1" u="sng" dirty="0" smtClean="0"/>
              <a:t>Porter’s Diamond for national advantage</a:t>
            </a:r>
          </a:p>
          <a:p>
            <a:r>
              <a:rPr lang="en-GB" i="1" dirty="0" smtClean="0"/>
              <a:t>Factor conditions</a:t>
            </a:r>
            <a:r>
              <a:rPr lang="en-GB" dirty="0" smtClean="0"/>
              <a:t> – the factors of production</a:t>
            </a:r>
          </a:p>
          <a:p>
            <a:r>
              <a:rPr lang="en-GB" i="1" dirty="0" smtClean="0"/>
              <a:t>Demand conditions</a:t>
            </a:r>
            <a:r>
              <a:rPr lang="en-GB" dirty="0" smtClean="0"/>
              <a:t> – the nature of demand in the home country market</a:t>
            </a:r>
          </a:p>
          <a:p>
            <a:r>
              <a:rPr lang="en-GB" i="1" dirty="0" smtClean="0"/>
              <a:t>Related and supporting industries</a:t>
            </a:r>
            <a:r>
              <a:rPr lang="en-GB" dirty="0" smtClean="0"/>
              <a:t> – the sophistication of these businesses</a:t>
            </a:r>
          </a:p>
          <a:p>
            <a:r>
              <a:rPr lang="en-GB" i="1" dirty="0" smtClean="0"/>
              <a:t>Firm strategy, structure and rivalry</a:t>
            </a:r>
            <a:r>
              <a:rPr lang="en-GB" dirty="0" smtClean="0"/>
              <a:t> – how competitive companies are in the home market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diamond</a:t>
            </a:r>
            <a:endParaRPr lang="en-GB" dirty="0"/>
          </a:p>
        </p:txBody>
      </p:sp>
      <p:pic>
        <p:nvPicPr>
          <p:cNvPr id="4" name="Content Placeholder 3" descr="porters diamon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417638"/>
            <a:ext cx="7848872" cy="4963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trading company</a:t>
            </a:r>
            <a:br>
              <a:rPr lang="en-GB" dirty="0" smtClean="0"/>
            </a:br>
            <a:r>
              <a:rPr lang="en-GB" dirty="0" smtClean="0"/>
              <a:t> - key theoretical basis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i="1" u="sng" dirty="0" smtClean="0"/>
              <a:t>transaction cost approach </a:t>
            </a:r>
            <a:r>
              <a:rPr lang="en-GB" dirty="0" smtClean="0"/>
              <a:t>(TCA) – enter international markets internally or externally to drive costs down.</a:t>
            </a:r>
          </a:p>
          <a:p>
            <a:r>
              <a:rPr lang="en-GB" dirty="0" err="1" smtClean="0"/>
              <a:t>Dunnings</a:t>
            </a:r>
            <a:r>
              <a:rPr lang="en-GB" dirty="0" smtClean="0"/>
              <a:t> </a:t>
            </a:r>
            <a:r>
              <a:rPr lang="en-GB" b="1" i="1" u="sng" dirty="0" smtClean="0"/>
              <a:t>eclectic approach </a:t>
            </a:r>
            <a:r>
              <a:rPr lang="en-GB" dirty="0" smtClean="0"/>
              <a:t>bases decision on 1. ownership advantages 2. </a:t>
            </a:r>
            <a:r>
              <a:rPr lang="en-GB" dirty="0" err="1" smtClean="0"/>
              <a:t>locational</a:t>
            </a:r>
            <a:r>
              <a:rPr lang="en-GB" dirty="0" smtClean="0"/>
              <a:t> advantages 3. internalisation advantages.</a:t>
            </a:r>
          </a:p>
          <a:p>
            <a:r>
              <a:rPr lang="en-GB" dirty="0" smtClean="0"/>
              <a:t>The </a:t>
            </a:r>
            <a:r>
              <a:rPr lang="en-GB" b="1" i="1" u="sng" dirty="0" smtClean="0"/>
              <a:t>Network approach </a:t>
            </a:r>
            <a:r>
              <a:rPr lang="en-GB" dirty="0" smtClean="0"/>
              <a:t>comes from networks developed in home market that lead to internationalisation of activities.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global trading company</a:t>
            </a:r>
            <a:br>
              <a:rPr lang="en-GB" dirty="0" smtClean="0"/>
            </a:br>
            <a:r>
              <a:rPr lang="en-GB" dirty="0" smtClean="0"/>
              <a:t>- key theoretical basis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 The </a:t>
            </a:r>
            <a:r>
              <a:rPr lang="en-GB" b="1" i="1" u="sng" dirty="0" smtClean="0"/>
              <a:t>International product life </a:t>
            </a:r>
            <a:r>
              <a:rPr lang="en-GB" b="1" i="1" u="sng" dirty="0"/>
              <a:t>cycle </a:t>
            </a:r>
            <a:r>
              <a:rPr lang="en-GB" dirty="0"/>
              <a:t>[US </a:t>
            </a:r>
            <a:r>
              <a:rPr lang="en-GB" dirty="0" smtClean="0"/>
              <a:t>centric]</a:t>
            </a:r>
            <a:endParaRPr lang="en-GB" dirty="0"/>
          </a:p>
          <a:p>
            <a:pPr>
              <a:buNone/>
            </a:pPr>
            <a:r>
              <a:rPr lang="en-GB" dirty="0" smtClean="0"/>
              <a:t> by Vernon &amp; Wells (1968)</a:t>
            </a:r>
          </a:p>
          <a:p>
            <a:r>
              <a:rPr lang="en-GB" dirty="0" smtClean="0"/>
              <a:t>Stage 1- from home market begin exporting</a:t>
            </a:r>
          </a:p>
          <a:p>
            <a:r>
              <a:rPr lang="en-GB" dirty="0" smtClean="0"/>
              <a:t>Stage 2- foreign production begins</a:t>
            </a:r>
          </a:p>
          <a:p>
            <a:r>
              <a:rPr lang="en-GB" dirty="0" smtClean="0"/>
              <a:t>Stage 3- foreign products compete harder in their own markets</a:t>
            </a:r>
          </a:p>
          <a:p>
            <a:r>
              <a:rPr lang="en-GB" dirty="0" smtClean="0"/>
              <a:t>Stage 4- foreign products import into US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key theoretical concept</a:t>
            </a:r>
            <a:br>
              <a:rPr lang="en-GB" dirty="0" smtClean="0"/>
            </a:br>
            <a:r>
              <a:rPr lang="en-GB" dirty="0" smtClean="0"/>
              <a:t>[</a:t>
            </a:r>
            <a:r>
              <a:rPr lang="en-GB" i="1" dirty="0" smtClean="0"/>
              <a:t>the one most commonly observed</a:t>
            </a:r>
            <a:r>
              <a:rPr lang="en-GB" dirty="0" smtClean="0"/>
              <a:t>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b="1" i="1" u="sng" dirty="0" smtClean="0"/>
              <a:t>Uppsala stage model </a:t>
            </a:r>
            <a:r>
              <a:rPr lang="en-GB" dirty="0" smtClean="0"/>
              <a:t>based on deepening commitment as experience grows;</a:t>
            </a:r>
          </a:p>
          <a:p>
            <a:pPr>
              <a:buNone/>
            </a:pPr>
            <a:r>
              <a:rPr lang="en-GB" dirty="0" smtClean="0"/>
              <a:t>Stage 1 – no regular exports</a:t>
            </a:r>
          </a:p>
          <a:p>
            <a:pPr>
              <a:buNone/>
            </a:pPr>
            <a:r>
              <a:rPr lang="en-GB" dirty="0" smtClean="0"/>
              <a:t>Stage 2 – export via independent reps</a:t>
            </a:r>
          </a:p>
          <a:p>
            <a:pPr>
              <a:buNone/>
            </a:pPr>
            <a:r>
              <a:rPr lang="en-GB" dirty="0" smtClean="0"/>
              <a:t>Stage 3 establish foreign sales subsidiary</a:t>
            </a:r>
          </a:p>
          <a:p>
            <a:pPr>
              <a:buNone/>
            </a:pPr>
            <a:r>
              <a:rPr lang="en-GB" dirty="0" smtClean="0"/>
              <a:t>Stage 4 foreign production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Selection of markets is driven by geographic and psychic distances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00200"/>
            <a:ext cx="4680520" cy="485313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Barriers to world trade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Although all the evidence available points to the fact that international trade is beneficial, barriers are often put up against it:</a:t>
            </a:r>
          </a:p>
          <a:p>
            <a:r>
              <a:rPr lang="en-GB" dirty="0" smtClean="0"/>
              <a:t>Different political views </a:t>
            </a:r>
            <a:r>
              <a:rPr lang="en-GB" i="1" dirty="0" smtClean="0">
                <a:solidFill>
                  <a:srgbClr val="FF0000"/>
                </a:solidFill>
              </a:rPr>
              <a:t>see Donald Trump</a:t>
            </a:r>
          </a:p>
          <a:p>
            <a:r>
              <a:rPr lang="en-GB" dirty="0" smtClean="0"/>
              <a:t>Politicians protecting home businesses for votes </a:t>
            </a:r>
            <a:r>
              <a:rPr lang="en-GB" i="1" dirty="0" smtClean="0">
                <a:solidFill>
                  <a:srgbClr val="FF0000"/>
                </a:solidFill>
              </a:rPr>
              <a:t>see Donald Trump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Overtly protective - </a:t>
            </a:r>
            <a:r>
              <a:rPr lang="en-GB" b="1" dirty="0" smtClean="0"/>
              <a:t>the USA</a:t>
            </a:r>
            <a:r>
              <a:rPr lang="en-GB" dirty="0" smtClean="0"/>
              <a:t>, France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Covertly protective – Japan (complex trade)</a:t>
            </a:r>
          </a:p>
          <a:p>
            <a:r>
              <a:rPr lang="en-GB" dirty="0" smtClean="0"/>
              <a:t>850 ways identified to stop trade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More barriers to world trade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Tariffs – specific, ad valorem and discriminatory </a:t>
            </a:r>
          </a:p>
          <a:p>
            <a:r>
              <a:rPr lang="en-GB" dirty="0" smtClean="0"/>
              <a:t>Non-tariff barriers: 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F</a:t>
            </a:r>
            <a:r>
              <a:rPr lang="en-GB" dirty="0" smtClean="0"/>
              <a:t>or govt purposes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Entry procedures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Quantitative restrictions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Financial controls</a:t>
            </a:r>
          </a:p>
          <a:p>
            <a:pPr>
              <a:buFont typeface="Wingdings" pitchFamily="2" charset="2"/>
              <a:buChar char="ü"/>
            </a:pPr>
            <a:endParaRPr lang="en-GB" dirty="0"/>
          </a:p>
        </p:txBody>
      </p:sp>
      <p:pic>
        <p:nvPicPr>
          <p:cNvPr id="5" name="Content Placeholder 3" descr="international trade cartoo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600200"/>
            <a:ext cx="4392488" cy="478112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Fostering global trade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/>
              <a:t>The Bretton Woods conference of 1944 created an infrastructure for developing trading relations after the WW2 – </a:t>
            </a:r>
            <a:r>
              <a:rPr lang="en-GB" sz="2800" b="1" i="1" u="sng" dirty="0" smtClean="0"/>
              <a:t>free trade is good!</a:t>
            </a:r>
          </a:p>
          <a:p>
            <a:r>
              <a:rPr lang="en-GB" sz="2800" dirty="0" smtClean="0"/>
              <a:t>International bank for Reconstruction and Development: IRBD, (aka the World Bank) – for providing international capital</a:t>
            </a:r>
          </a:p>
          <a:p>
            <a:r>
              <a:rPr lang="en-GB" sz="2800" dirty="0" smtClean="0"/>
              <a:t>International Monetary Fund: IMF – for international liquidity. establish currency stability</a:t>
            </a:r>
          </a:p>
          <a:p>
            <a:r>
              <a:rPr lang="en-GB" sz="2800" dirty="0" smtClean="0"/>
              <a:t>World Trade Organisation: WTO (formerly GATT)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WTO</a:t>
            </a:r>
            <a:endParaRPr lang="en-GB" dirty="0"/>
          </a:p>
        </p:txBody>
      </p:sp>
      <p:pic>
        <p:nvPicPr>
          <p:cNvPr id="4" name="Content Placeholder 3" descr="world trade organis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00200"/>
            <a:ext cx="7848871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Development of </a:t>
            </a:r>
            <a:br>
              <a:rPr lang="en-GB" dirty="0" smtClean="0"/>
            </a:br>
            <a:r>
              <a:rPr lang="en-GB" dirty="0" smtClean="0"/>
              <a:t>world trading groups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Free trade areas – lift tariffs for member states</a:t>
            </a:r>
          </a:p>
          <a:p>
            <a:r>
              <a:rPr lang="en-GB" dirty="0" smtClean="0"/>
              <a:t>Customs Unions – lift tariffs and have common external tariffs</a:t>
            </a:r>
          </a:p>
          <a:p>
            <a:r>
              <a:rPr lang="en-GB" dirty="0" smtClean="0"/>
              <a:t>Common market – lift tariffs and allow free flow of resources</a:t>
            </a:r>
          </a:p>
          <a:p>
            <a:r>
              <a:rPr lang="en-GB" dirty="0" smtClean="0"/>
              <a:t>Economic Union – as above with a harmonised economic policy</a:t>
            </a:r>
          </a:p>
          <a:p>
            <a:r>
              <a:rPr lang="en-GB" dirty="0" smtClean="0"/>
              <a:t>Political union – merging nations form new political identity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World trading groups/ blocs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0729"/>
            <a:ext cx="9144000" cy="259228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European Union</a:t>
            </a:r>
          </a:p>
          <a:p>
            <a:r>
              <a:rPr lang="en-GB" sz="2800" dirty="0" smtClean="0"/>
              <a:t>The Free Trade of the Americas – FTAA</a:t>
            </a:r>
          </a:p>
          <a:p>
            <a:r>
              <a:rPr lang="en-GB" sz="2800" dirty="0" err="1" smtClean="0"/>
              <a:t>Mercosur</a:t>
            </a:r>
            <a:endParaRPr lang="en-GB" sz="2800" dirty="0" smtClean="0"/>
          </a:p>
          <a:p>
            <a:r>
              <a:rPr lang="en-GB" sz="2800" dirty="0" smtClean="0"/>
              <a:t>Asia Pacific Trading </a:t>
            </a:r>
            <a:r>
              <a:rPr lang="en-GB" sz="2800" dirty="0"/>
              <a:t>R</a:t>
            </a:r>
            <a:r>
              <a:rPr lang="en-GB" sz="2800" dirty="0" smtClean="0"/>
              <a:t>egion - APEC</a:t>
            </a:r>
          </a:p>
          <a:p>
            <a:r>
              <a:rPr lang="en-GB" sz="2800" dirty="0" smtClean="0"/>
              <a:t>The Association of South East Asian Nations -ASEAN</a:t>
            </a:r>
            <a:endParaRPr lang="en-GB" sz="2800" dirty="0"/>
          </a:p>
        </p:txBody>
      </p:sp>
      <p:pic>
        <p:nvPicPr>
          <p:cNvPr id="4" name="Content Placeholder 3" descr="world trade bloc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573016"/>
            <a:ext cx="9144000" cy="32849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Student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Is free trade good or do we need </a:t>
            </a:r>
            <a:r>
              <a:rPr lang="en-GB" smtClean="0"/>
              <a:t>to protect and own </a:t>
            </a:r>
            <a:r>
              <a:rPr lang="en-GB" dirty="0" smtClean="0"/>
              <a:t>our </a:t>
            </a:r>
            <a:r>
              <a:rPr lang="en-GB" smtClean="0"/>
              <a:t>home markets?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 the nature of the theories of International trade and put them in to the modern context…are they still relevant?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ways in which trading in international markets may be made impossible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Why have we seen the creation of large trading </a:t>
            </a:r>
            <a:r>
              <a:rPr lang="en-GB" dirty="0"/>
              <a:t>groups in the world </a:t>
            </a:r>
            <a:r>
              <a:rPr lang="en-GB" dirty="0" smtClean="0"/>
              <a:t>today, do you know which </a:t>
            </a:r>
            <a:r>
              <a:rPr lang="en-GB" dirty="0"/>
              <a:t>countries they </a:t>
            </a:r>
            <a:r>
              <a:rPr lang="en-GB" dirty="0" smtClean="0"/>
              <a:t>involve?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models/ theories are the following examples based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East India Trading Company which came from Britain but operated solely out of India selling cotton, silk, tea even opium.</a:t>
            </a:r>
          </a:p>
          <a:p>
            <a:r>
              <a:rPr lang="en-GB" dirty="0" smtClean="0"/>
              <a:t>From the 1970’s Nike has found factories to make its products, initially in South Korea &amp; Taiwan and now it is mainly in Indonesia, Vietnam and China.</a:t>
            </a:r>
          </a:p>
          <a:p>
            <a:r>
              <a:rPr lang="en-GB" dirty="0"/>
              <a:t>Gazprom have been providing gas to Europe for over 40 years and now supply one third of the region.   </a:t>
            </a:r>
          </a:p>
          <a:p>
            <a:r>
              <a:rPr lang="en-GB" dirty="0" smtClean="0"/>
              <a:t>The Japanese car company Honda now has numerous production plants all over the world.</a:t>
            </a:r>
          </a:p>
          <a:p>
            <a:r>
              <a:rPr lang="en-GB" dirty="0" err="1" smtClean="0"/>
              <a:t>Penderyn</a:t>
            </a:r>
            <a:r>
              <a:rPr lang="en-GB" dirty="0" smtClean="0"/>
              <a:t> Whisky near Brecon has had the full support of the Welsh </a:t>
            </a:r>
            <a:r>
              <a:rPr lang="en-GB" dirty="0" err="1"/>
              <a:t>G</a:t>
            </a:r>
            <a:r>
              <a:rPr lang="en-GB" dirty="0" err="1" smtClean="0"/>
              <a:t>ovt</a:t>
            </a:r>
            <a:r>
              <a:rPr lang="en-GB" dirty="0" smtClean="0"/>
              <a:t> (arranged trade missions, help from the British embassy, contact in trade bodies).</a:t>
            </a:r>
          </a:p>
        </p:txBody>
      </p:sp>
    </p:spTree>
    <p:extLst>
      <p:ext uri="{BB962C8B-B14F-4D97-AF65-F5344CB8AC3E}">
        <p14:creationId xmlns:p14="http://schemas.microsoft.com/office/powerpoint/2010/main" val="149810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933</Words>
  <Application>Microsoft Office PowerPoint</Application>
  <PresentationFormat>On-screen Show (4:3)</PresentationFormat>
  <Paragraphs>108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    GLOBAL MARKETING  </vt:lpstr>
      <vt:lpstr>What did we learn last week?</vt:lpstr>
      <vt:lpstr> The global trading environment - a historical perspective </vt:lpstr>
      <vt:lpstr>Early trading routes</vt:lpstr>
      <vt:lpstr>  The global trading environment -  some global trading stats  </vt:lpstr>
      <vt:lpstr>Growth in world trade</vt:lpstr>
      <vt:lpstr>The global trading environment  - key theoretical basis</vt:lpstr>
      <vt:lpstr> The global trading environment  - key theoretical basis  </vt:lpstr>
      <vt:lpstr>  The global trading environment  - key theoretical basis   </vt:lpstr>
      <vt:lpstr>Porter’s diamond</vt:lpstr>
      <vt:lpstr>The global trading company  - key theoretical basis</vt:lpstr>
      <vt:lpstr> The global trading company - key theoretical basis </vt:lpstr>
      <vt:lpstr>THE key theoretical concept [the one most commonly observed]</vt:lpstr>
      <vt:lpstr> Barriers to world trade </vt:lpstr>
      <vt:lpstr> More barriers to world trade  </vt:lpstr>
      <vt:lpstr> Fostering global trade </vt:lpstr>
      <vt:lpstr>The WTO</vt:lpstr>
      <vt:lpstr> Development of  world trading groups </vt:lpstr>
      <vt:lpstr>World trading groups/ blocs</vt:lpstr>
      <vt:lpstr>Student Tasks</vt:lpstr>
      <vt:lpstr>What models/ theories are the following examples based on?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Fleming</dc:creator>
  <cp:lastModifiedBy>Fleming</cp:lastModifiedBy>
  <cp:revision>34</cp:revision>
  <cp:lastPrinted>2014-10-06T13:53:44Z</cp:lastPrinted>
  <dcterms:created xsi:type="dcterms:W3CDTF">2012-02-05T18:49:43Z</dcterms:created>
  <dcterms:modified xsi:type="dcterms:W3CDTF">2018-01-28T14:16:50Z</dcterms:modified>
</cp:coreProperties>
</file>