
<file path=[Content_Types].xml><?xml version="1.0" encoding="utf-8"?>
<Types xmlns="http://schemas.openxmlformats.org/package/2006/content-types">
  <Default ContentType="application/vnd.openxmlformats-officedocument.vmlDrawing" Extension="vml"/>
  <Default ContentType="application/xml" Extension="xml"/>
  <Default ContentType="image/png" Extension="png"/>
  <Default ContentType="application/vnd.openxmlformats-officedocument.wordprocessingml.document" Extension="docx"/>
  <Default ContentType="application/vnd.openxmlformats-package.relationships+xml" Extension="rels"/>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theme+xml" PartName="/ppt/theme/theme1.xml"/>
  <Override ContentType="application/vnd.openxmlformats-officedocument.theme+xml" PartName="/ppt/theme/theme2.xml"/>
  <Override ContentType="application/vnd.openxmlformats-officedocument.wordprocessingml.document" PartName="/ppt/embeddings/Microsoft_Office_Word_Document1.docx"/>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binary" PartName="/ppt/metadata"/>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 uri="GoogleSlidesCustomDataVersion2">
      <go:slidesCustomData xmlns:go="http://customooxmlschemas.google.com/" r:id="rId23" roundtripDataSignature="AMtx7mgLXoOD+g4GDLpBra898v9gRTlxh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C037FF7-103B-4FBC-9CBD-EF14F816C891}">
  <a:tblStyle styleId="{AC037FF7-103B-4FBC-9CBD-EF14F816C891}"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AF0F7"/>
          </a:solidFill>
        </a:fill>
      </a:tcStyle>
    </a:wholeTbl>
    <a:band1H>
      <a:tcTxStyle/>
      <a:tcStyle>
        <a:fill>
          <a:solidFill>
            <a:srgbClr val="D1E0F0"/>
          </a:solidFill>
        </a:fill>
      </a:tcStyle>
    </a:band1H>
    <a:band2H>
      <a:tcTxStyle/>
    </a:band2H>
    <a:band1V>
      <a:tcTxStyle/>
      <a:tcStyle>
        <a:fill>
          <a:solidFill>
            <a:srgbClr val="D1E0F0"/>
          </a:solidFill>
        </a:fill>
      </a:tcStyle>
    </a:band1V>
    <a:band2V>
      <a:tcTxStyle/>
    </a:band2V>
    <a:lastCol>
      <a:tcTxStyle b="on" i="off">
        <a:font>
          <a:latin typeface="Calibri"/>
          <a:ea typeface="Calibri"/>
          <a:cs typeface="Calibri"/>
        </a:font>
        <a:schemeClr val="lt1"/>
      </a:tcTxStyle>
      <a:tcStyle>
        <a:fill>
          <a:solidFill>
            <a:schemeClr val="accent3"/>
          </a:solidFill>
        </a:fill>
      </a:tcStyle>
    </a:lastCol>
    <a:firstCol>
      <a:tcTxStyle b="on" i="off">
        <a:font>
          <a:latin typeface="Calibri"/>
          <a:ea typeface="Calibri"/>
          <a:cs typeface="Calibri"/>
        </a:font>
        <a:schemeClr val="lt1"/>
      </a:tcTxStyle>
      <a:tcStyle>
        <a:fill>
          <a:solidFill>
            <a:schemeClr val="accent3"/>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3"/>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3"/>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22" Type="http://schemas.openxmlformats.org/officeDocument/2006/relationships/slide" Target="slides/slide16.xml"/><Relationship Id="rId10" Type="http://schemas.openxmlformats.org/officeDocument/2006/relationships/slide" Target="slides/slide4.xml"/><Relationship Id="rId21" Type="http://schemas.openxmlformats.org/officeDocument/2006/relationships/slide" Target="slides/slide15.xml"/><Relationship Id="rId13" Type="http://schemas.openxmlformats.org/officeDocument/2006/relationships/slide" Target="slides/slide7.xml"/><Relationship Id="rId12" Type="http://schemas.openxmlformats.org/officeDocument/2006/relationships/slide" Target="slides/slide6.xml"/><Relationship Id="rId23" Type="http://customschemas.google.com/relationships/presentationmetadata" Target="meta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6" name="Google Shape;146;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3" name="Google Shape;153;p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None/>
            </a:pPr>
            <a:r>
              <a:t/>
            </a:r>
            <a:endParaRPr/>
          </a:p>
        </p:txBody>
      </p:sp>
      <p:sp>
        <p:nvSpPr>
          <p:cNvPr id="154" name="Google Shape;154;p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0" name="Google Shape;160;p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Gentlemen's Cut is focused on direct marketing to the modern man looking for premium grooming services. It uses Instagram and TikTok for transformation and testimonial posting, as well as local community engagement through flyers, launch events and referral programs.</a:t>
            </a:r>
            <a:endParaRPr b="0" sz="1800">
              <a:solidFill>
                <a:srgbClr val="000000"/>
              </a:solidFill>
              <a:latin typeface="Times New Roman"/>
              <a:ea typeface="Times New Roman"/>
              <a:cs typeface="Times New Roman"/>
              <a:sym typeface="Times New Roman"/>
            </a:endParaRPr>
          </a:p>
        </p:txBody>
      </p:sp>
      <p:sp>
        <p:nvSpPr>
          <p:cNvPr id="161" name="Google Shape;161;p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8" name="Google Shape;168;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Precision cut grooming services, such as haircuts, shaves and scalp treatments, are on the menu here, along with a sophisticated, professional space. Gentlemen's Cut also offers premium grooming products that can be custom-fitted to customer needs through personalised consultations for a uniquely bespoke experience.</a:t>
            </a:r>
            <a:endParaRPr b="0" sz="1800">
              <a:solidFill>
                <a:srgbClr val="000000"/>
              </a:solidFill>
              <a:latin typeface="Times New Roman"/>
              <a:ea typeface="Times New Roman"/>
              <a:cs typeface="Times New Roman"/>
              <a:sym typeface="Times New Roman"/>
            </a:endParaRPr>
          </a:p>
        </p:txBody>
      </p:sp>
      <p:sp>
        <p:nvSpPr>
          <p:cNvPr id="169" name="Google Shape;169;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6" name="Google Shape;176;p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The Gentlemen's Cut focuses on providing superior cuts tailored to individual clients to boost confidence and general wellness. For the short-term, a loyal customer base and profit are anticipated while, in the long-term, the company's prospects are the expansion, products being environmental-friendly and the overall leadership of the industry.</a:t>
            </a:r>
            <a:endParaRPr b="0" sz="1800">
              <a:solidFill>
                <a:srgbClr val="000000"/>
              </a:solidFill>
              <a:latin typeface="Times New Roman"/>
              <a:ea typeface="Times New Roman"/>
              <a:cs typeface="Times New Roman"/>
              <a:sym typeface="Times New Roman"/>
            </a:endParaRPr>
          </a:p>
        </p:txBody>
      </p:sp>
      <p:sp>
        <p:nvSpPr>
          <p:cNvPr id="177" name="Google Shape;177;p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4" name="Google Shape;184;p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The Gentlemen's Cut's USP lies in the personal grooming consultation; it brings expertise in barbering along with good-quality haircare products. This luxurious but not too pricey atmosphere, strategically located above Liverpool Street Station, along with broad appeal, gives it an edge.</a:t>
            </a:r>
            <a:endParaRPr b="0" sz="1800">
              <a:solidFill>
                <a:srgbClr val="000000"/>
              </a:solidFill>
              <a:latin typeface="Times New Roman"/>
              <a:ea typeface="Times New Roman"/>
              <a:cs typeface="Times New Roman"/>
              <a:sym typeface="Times New Roman"/>
            </a:endParaRPr>
          </a:p>
        </p:txBody>
      </p:sp>
      <p:sp>
        <p:nvSpPr>
          <p:cNvPr id="185" name="Google Shape;185;p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2" name="Google Shape;192;p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The Gentlemen's Cut is a sole proprietorship that gives the owner-manager absolute discretion and responsibility for business success. Sited at Liverpool Street Station, the shop draws heavy foot traffic and a mix of professionals and tourists.</a:t>
            </a:r>
            <a:endParaRPr b="0" sz="1800">
              <a:solidFill>
                <a:srgbClr val="000000"/>
              </a:solidFill>
              <a:latin typeface="Times New Roman"/>
              <a:ea typeface="Times New Roman"/>
              <a:cs typeface="Times New Roman"/>
              <a:sym typeface="Times New Roman"/>
            </a:endParaRPr>
          </a:p>
        </p:txBody>
      </p:sp>
      <p:sp>
        <p:nvSpPr>
          <p:cNvPr id="193" name="Google Shape;193;p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The Gentlemen's Cut involves a five-member team of professionals that includes a senior barber who manages operations and marketing, three juniors to offer grooming services and a receptionist who takes care of inquiries, appointments and retail sales for seamless operations.</a:t>
            </a:r>
            <a:endParaRPr b="0" sz="1800">
              <a:solidFill>
                <a:srgbClr val="000000"/>
              </a:solidFill>
              <a:latin typeface="Times New Roman"/>
              <a:ea typeface="Times New Roman"/>
              <a:cs typeface="Times New Roman"/>
              <a:sym typeface="Times New Roman"/>
            </a:endParaRPr>
          </a:p>
        </p:txBody>
      </p:sp>
      <p:sp>
        <p:nvSpPr>
          <p:cNvPr id="201" name="Google Shape;201;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8" name="Google Shape;208;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The Gentlemen's Cut estimates that a startup would cost £40,000 in renovation, equipment and initial inventory. Monthly costs are estimated to be at £13,000 with the business breaking even at month two and achieving a profit of £30,000 by year-end, for a net cash flow of £17,000.</a:t>
            </a:r>
            <a:endParaRPr b="0" sz="1800">
              <a:solidFill>
                <a:srgbClr val="000000"/>
              </a:solidFill>
              <a:latin typeface="Times New Roman"/>
              <a:ea typeface="Times New Roman"/>
              <a:cs typeface="Times New Roman"/>
              <a:sym typeface="Times New Roman"/>
            </a:endParaRPr>
          </a:p>
        </p:txBody>
      </p:sp>
      <p:sp>
        <p:nvSpPr>
          <p:cNvPr id="209" name="Google Shape;209;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6" name="Google Shape;216;p10: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The Gentlemen's Cut adopts a holistic marketing approach using Instagram and TikTok for the transformation of grooming as well as client testimonials. Local flyers are placed at Liverpool Street Station, combined with business cards and sponsored social media ads with discounts to increase client engagement and brand exposure.</a:t>
            </a:r>
            <a:endParaRPr b="0" sz="1800">
              <a:solidFill>
                <a:srgbClr val="000000"/>
              </a:solidFill>
              <a:latin typeface="Times New Roman"/>
              <a:ea typeface="Times New Roman"/>
              <a:cs typeface="Times New Roman"/>
              <a:sym typeface="Times New Roman"/>
            </a:endParaRPr>
          </a:p>
        </p:txBody>
      </p:sp>
      <p:sp>
        <p:nvSpPr>
          <p:cNvPr id="217" name="Google Shape;217;p10: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4" name="Google Shape;224;p1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The logo for The Gentlemen's Cut is stylised, having a man's profile complete with a moustache and hat to symbolise masculinity. Warm brown and orange tones suggest sophistication and personality; however, bold fonts help with readability and strength.</a:t>
            </a:r>
            <a:endParaRPr b="0" sz="1800">
              <a:solidFill>
                <a:srgbClr val="000000"/>
              </a:solidFill>
              <a:latin typeface="Times New Roman"/>
              <a:ea typeface="Times New Roman"/>
              <a:cs typeface="Times New Roman"/>
              <a:sym typeface="Times New Roman"/>
            </a:endParaRPr>
          </a:p>
        </p:txBody>
      </p:sp>
      <p:sp>
        <p:nvSpPr>
          <p:cNvPr id="225" name="Google Shape;225;p1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2" name="Google Shape;232;p1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SWOT analysis of Gentlemen's Cut reveals strengths to be the high-quality personalised grooming services and premium products offered. However, strong competition arises due to loyalty among customers in Liverpool. Opportunities lie in the increase of demand for individualised grooming and green products, but economic recession, seasonal variations in traffic and a giant chain of barbershops are considered threats.</a:t>
            </a:r>
            <a:endParaRPr b="0" sz="1800">
              <a:solidFill>
                <a:srgbClr val="000000"/>
              </a:solidFill>
              <a:latin typeface="Times New Roman"/>
              <a:ea typeface="Times New Roman"/>
              <a:cs typeface="Times New Roman"/>
              <a:sym typeface="Times New Roman"/>
            </a:endParaRPr>
          </a:p>
        </p:txBody>
      </p:sp>
      <p:sp>
        <p:nvSpPr>
          <p:cNvPr id="233" name="Google Shape;233;p1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0" name="Google Shape;240;p1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Strategically located in an area of high traffic will ensure that the Gentlemen's Cut enjoys strong visibility as well as access to a good and diverse clientele. With very manageable startup costs and having a clear financial plan, positive market feedback suggests high demand. The business should break even within two months and be profitable.</a:t>
            </a:r>
            <a:endParaRPr b="0" sz="1800">
              <a:solidFill>
                <a:srgbClr val="000000"/>
              </a:solidFill>
              <a:latin typeface="Times New Roman"/>
              <a:ea typeface="Times New Roman"/>
              <a:cs typeface="Times New Roman"/>
              <a:sym typeface="Times New Roman"/>
            </a:endParaRPr>
          </a:p>
        </p:txBody>
      </p:sp>
      <p:sp>
        <p:nvSpPr>
          <p:cNvPr id="241" name="Google Shape;241;p1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p1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8" name="Google Shape;248;p1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1" lang="en-US" sz="1800">
                <a:solidFill>
                  <a:srgbClr val="000000"/>
                </a:solidFill>
                <a:latin typeface="Times New Roman"/>
                <a:ea typeface="Times New Roman"/>
                <a:cs typeface="Times New Roman"/>
                <a:sym typeface="Times New Roman"/>
              </a:rPr>
              <a:t>SN: </a:t>
            </a:r>
            <a:r>
              <a:rPr b="0" lang="en-US" sz="1800">
                <a:solidFill>
                  <a:srgbClr val="000000"/>
                </a:solidFill>
                <a:latin typeface="Times New Roman"/>
                <a:ea typeface="Times New Roman"/>
                <a:cs typeface="Times New Roman"/>
                <a:sym typeface="Times New Roman"/>
              </a:rPr>
              <a:t>With high-quality services and products, Gentlemen's Cut is a premium, personalised grooming experience. It's in the best location where many clients can easily find and access the place and the growth-focused strategies and solid financials of this company promise long-term success.</a:t>
            </a:r>
            <a:endParaRPr b="0" sz="1800">
              <a:solidFill>
                <a:srgbClr val="000000"/>
              </a:solidFill>
              <a:latin typeface="Times New Roman"/>
              <a:ea typeface="Times New Roman"/>
              <a:cs typeface="Times New Roman"/>
              <a:sym typeface="Times New Roman"/>
            </a:endParaRPr>
          </a:p>
        </p:txBody>
      </p:sp>
      <p:sp>
        <p:nvSpPr>
          <p:cNvPr id="249" name="Google Shape;249;p1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1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0"/>
              </a:spcBef>
              <a:spcAft>
                <a:spcPts val="0"/>
              </a:spcAft>
              <a:buClr>
                <a:schemeClr val="dk1"/>
              </a:buClr>
              <a:buSzPts val="1200"/>
              <a:buFont typeface="Calibri"/>
              <a:buNone/>
            </a:pPr>
            <a:r>
              <a:t/>
            </a:r>
            <a:endParaRPr sz="1200">
              <a:solidFill>
                <a:schemeClr val="dk1"/>
              </a:solidFill>
              <a:latin typeface="Calibri"/>
              <a:ea typeface="Calibri"/>
              <a:cs typeface="Calibri"/>
              <a:sym typeface="Calibri"/>
            </a:endParaRPr>
          </a:p>
        </p:txBody>
      </p:sp>
      <p:sp>
        <p:nvSpPr>
          <p:cNvPr id="257" name="Google Shape;257;p1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p16: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5" name="Google Shape;265;p1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pic>
        <p:nvPicPr>
          <p:cNvPr descr="Celestia-R1---OverlayTitleHD.png" id="16" name="Google Shape;16;p18"/>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7" name="Google Shape;17;p18"/>
          <p:cNvSpPr txBox="1"/>
          <p:nvPr>
            <p:ph type="ctrTitle"/>
          </p:nvPr>
        </p:nvSpPr>
        <p:spPr>
          <a:xfrm>
            <a:off x="3962399" y="1964267"/>
            <a:ext cx="7197726" cy="2421464"/>
          </a:xfrm>
          <a:prstGeom prst="rect">
            <a:avLst/>
          </a:prstGeom>
          <a:noFill/>
          <a:ln>
            <a:noFill/>
          </a:ln>
        </p:spPr>
        <p:txBody>
          <a:bodyPr anchorCtr="0" anchor="b" bIns="45700" lIns="91425" spcFirstLastPara="1" rIns="91425" wrap="square" tIns="45700">
            <a:normAutofit/>
          </a:bodyPr>
          <a:lstStyle>
            <a:lvl1pPr lvl="0" algn="r">
              <a:spcBef>
                <a:spcPts val="0"/>
              </a:spcBef>
              <a:spcAft>
                <a:spcPts val="0"/>
              </a:spcAft>
              <a:buClr>
                <a:schemeClr val="lt1"/>
              </a:buClr>
              <a:buSzPts val="4800"/>
              <a:buFont typeface="Calibri"/>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18"/>
          <p:cNvSpPr txBox="1"/>
          <p:nvPr>
            <p:ph idx="1" type="subTitle"/>
          </p:nvPr>
        </p:nvSpPr>
        <p:spPr>
          <a:xfrm>
            <a:off x="3962399" y="4385732"/>
            <a:ext cx="7197726" cy="1405467"/>
          </a:xfrm>
          <a:prstGeom prst="rect">
            <a:avLst/>
          </a:prstGeom>
          <a:noFill/>
          <a:ln>
            <a:noFill/>
          </a:ln>
        </p:spPr>
        <p:txBody>
          <a:bodyPr anchorCtr="0" anchor="t" bIns="45700" lIns="91425" spcFirstLastPara="1" rIns="91425" wrap="square" tIns="45700">
            <a:normAutofit/>
          </a:bodyPr>
          <a:lstStyle>
            <a:lvl1pPr lvl="0" algn="r">
              <a:spcBef>
                <a:spcPts val="0"/>
              </a:spcBef>
              <a:spcAft>
                <a:spcPts val="0"/>
              </a:spcAft>
              <a:buSzPts val="1800"/>
              <a:buNone/>
              <a:defRPr sz="1800" cap="none">
                <a:solidFill>
                  <a:schemeClr val="lt1"/>
                </a:solidFill>
              </a:defRPr>
            </a:lvl1pPr>
            <a:lvl2pPr lvl="1" algn="ctr">
              <a:spcBef>
                <a:spcPts val="1000"/>
              </a:spcBef>
              <a:spcAft>
                <a:spcPts val="0"/>
              </a:spcAft>
              <a:buSzPts val="1600"/>
              <a:buNone/>
              <a:defRPr>
                <a:solidFill>
                  <a:schemeClr val="lt1"/>
                </a:solidFill>
              </a:defRPr>
            </a:lvl2pPr>
            <a:lvl3pPr lvl="2" algn="ctr">
              <a:spcBef>
                <a:spcPts val="1000"/>
              </a:spcBef>
              <a:spcAft>
                <a:spcPts val="0"/>
              </a:spcAft>
              <a:buSzPts val="1400"/>
              <a:buNone/>
              <a:defRPr>
                <a:solidFill>
                  <a:schemeClr val="lt1"/>
                </a:solidFill>
              </a:defRPr>
            </a:lvl3pPr>
            <a:lvl4pPr lvl="3" algn="ctr">
              <a:spcBef>
                <a:spcPts val="1000"/>
              </a:spcBef>
              <a:spcAft>
                <a:spcPts val="0"/>
              </a:spcAft>
              <a:buSzPts val="1200"/>
              <a:buNone/>
              <a:defRPr>
                <a:solidFill>
                  <a:schemeClr val="lt1"/>
                </a:solidFill>
              </a:defRPr>
            </a:lvl4pPr>
            <a:lvl5pPr lvl="4" algn="ctr">
              <a:spcBef>
                <a:spcPts val="1000"/>
              </a:spcBef>
              <a:spcAft>
                <a:spcPts val="0"/>
              </a:spcAft>
              <a:buSzPts val="1200"/>
              <a:buNone/>
              <a:defRPr>
                <a:solidFill>
                  <a:schemeClr val="lt1"/>
                </a:solidFill>
              </a:defRPr>
            </a:lvl5pPr>
            <a:lvl6pPr lvl="5" algn="ctr">
              <a:spcBef>
                <a:spcPts val="1000"/>
              </a:spcBef>
              <a:spcAft>
                <a:spcPts val="0"/>
              </a:spcAft>
              <a:buSzPts val="1200"/>
              <a:buNone/>
              <a:defRPr>
                <a:solidFill>
                  <a:schemeClr val="lt1"/>
                </a:solidFill>
              </a:defRPr>
            </a:lvl6pPr>
            <a:lvl7pPr lvl="6" algn="ctr">
              <a:spcBef>
                <a:spcPts val="1000"/>
              </a:spcBef>
              <a:spcAft>
                <a:spcPts val="0"/>
              </a:spcAft>
              <a:buSzPts val="1200"/>
              <a:buNone/>
              <a:defRPr>
                <a:solidFill>
                  <a:schemeClr val="lt1"/>
                </a:solidFill>
              </a:defRPr>
            </a:lvl7pPr>
            <a:lvl8pPr lvl="7" algn="ctr">
              <a:spcBef>
                <a:spcPts val="1000"/>
              </a:spcBef>
              <a:spcAft>
                <a:spcPts val="0"/>
              </a:spcAft>
              <a:buSzPts val="1200"/>
              <a:buNone/>
              <a:defRPr>
                <a:solidFill>
                  <a:schemeClr val="lt1"/>
                </a:solidFill>
              </a:defRPr>
            </a:lvl8pPr>
            <a:lvl9pPr lvl="8" algn="ctr">
              <a:spcBef>
                <a:spcPts val="1000"/>
              </a:spcBef>
              <a:spcAft>
                <a:spcPts val="1000"/>
              </a:spcAft>
              <a:buSzPts val="1200"/>
              <a:buNone/>
              <a:defRPr>
                <a:solidFill>
                  <a:schemeClr val="lt1"/>
                </a:solidFill>
              </a:defRPr>
            </a:lvl9pPr>
          </a:lstStyle>
          <a:p/>
        </p:txBody>
      </p:sp>
      <p:sp>
        <p:nvSpPr>
          <p:cNvPr id="19" name="Google Shape;19;p18"/>
          <p:cNvSpPr txBox="1"/>
          <p:nvPr>
            <p:ph idx="10" type="dt"/>
          </p:nvPr>
        </p:nvSpPr>
        <p:spPr>
          <a:xfrm>
            <a:off x="8932558"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8"/>
          <p:cNvSpPr txBox="1"/>
          <p:nvPr>
            <p:ph idx="11" type="ftr"/>
          </p:nvPr>
        </p:nvSpPr>
        <p:spPr>
          <a:xfrm>
            <a:off x="3962399" y="5870575"/>
            <a:ext cx="4893958"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8"/>
          <p:cNvSpPr txBox="1"/>
          <p:nvPr>
            <p:ph idx="12" type="sldNum"/>
          </p:nvPr>
        </p:nvSpPr>
        <p:spPr>
          <a:xfrm>
            <a:off x="10608958"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2" name="Shape 22"/>
        <p:cNvGrpSpPr/>
        <p:nvPr/>
      </p:nvGrpSpPr>
      <p:grpSpPr>
        <a:xfrm>
          <a:off x="0" y="0"/>
          <a:ext cx="0" cy="0"/>
          <a:chOff x="0" y="0"/>
          <a:chExt cx="0" cy="0"/>
        </a:xfrm>
      </p:grpSpPr>
      <p:pic>
        <p:nvPicPr>
          <p:cNvPr descr="Celestia-R1---OverlayContentHD.png" id="23" name="Google Shape;23;p19"/>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24" name="Google Shape;24;p19"/>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9"/>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26" name="Google Shape;26;p19"/>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9"/>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9"/>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9" name="Shape 29"/>
        <p:cNvGrpSpPr/>
        <p:nvPr/>
      </p:nvGrpSpPr>
      <p:grpSpPr>
        <a:xfrm>
          <a:off x="0" y="0"/>
          <a:ext cx="0" cy="0"/>
          <a:chOff x="0" y="0"/>
          <a:chExt cx="0" cy="0"/>
        </a:xfrm>
      </p:grpSpPr>
      <p:pic>
        <p:nvPicPr>
          <p:cNvPr descr="Celestia-R1---OverlayContentHD.png" id="30" name="Google Shape;30;p20"/>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31" name="Google Shape;31;p20"/>
          <p:cNvSpPr txBox="1"/>
          <p:nvPr>
            <p:ph type="title"/>
          </p:nvPr>
        </p:nvSpPr>
        <p:spPr>
          <a:xfrm>
            <a:off x="685800" y="3308581"/>
            <a:ext cx="10131427"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4000"/>
              <a:buFont typeface="Calibri"/>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20"/>
          <p:cNvSpPr txBox="1"/>
          <p:nvPr>
            <p:ph idx="1" type="body"/>
          </p:nvPr>
        </p:nvSpPr>
        <p:spPr>
          <a:xfrm>
            <a:off x="685799" y="4777381"/>
            <a:ext cx="1013142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2000"/>
              <a:buNone/>
              <a:defRPr sz="2000" cap="none">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33" name="Google Shape;33;p20"/>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20"/>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20"/>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6" name="Shape 36"/>
        <p:cNvGrpSpPr/>
        <p:nvPr/>
      </p:nvGrpSpPr>
      <p:grpSpPr>
        <a:xfrm>
          <a:off x="0" y="0"/>
          <a:ext cx="0" cy="0"/>
          <a:chOff x="0" y="0"/>
          <a:chExt cx="0" cy="0"/>
        </a:xfrm>
      </p:grpSpPr>
      <p:pic>
        <p:nvPicPr>
          <p:cNvPr descr="Celestia-R1---OverlayContentHD.png" id="37" name="Google Shape;37;p21"/>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38" name="Google Shape;38;p21"/>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1"/>
          <p:cNvSpPr txBox="1"/>
          <p:nvPr>
            <p:ph idx="1" type="body"/>
          </p:nvPr>
        </p:nvSpPr>
        <p:spPr>
          <a:xfrm>
            <a:off x="685802" y="2142067"/>
            <a:ext cx="4995334" cy="3649134"/>
          </a:xfrm>
          <a:prstGeom prst="rect">
            <a:avLst/>
          </a:prstGeom>
          <a:noFill/>
          <a:ln>
            <a:noFill/>
          </a:ln>
        </p:spPr>
        <p:txBody>
          <a:bodyPr anchorCtr="0" anchor="ctr"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40" name="Google Shape;40;p21"/>
          <p:cNvSpPr txBox="1"/>
          <p:nvPr>
            <p:ph idx="2" type="body"/>
          </p:nvPr>
        </p:nvSpPr>
        <p:spPr>
          <a:xfrm>
            <a:off x="5821895" y="2142067"/>
            <a:ext cx="4995332" cy="3649133"/>
          </a:xfrm>
          <a:prstGeom prst="rect">
            <a:avLst/>
          </a:prstGeom>
          <a:noFill/>
          <a:ln>
            <a:noFill/>
          </a:ln>
        </p:spPr>
        <p:txBody>
          <a:bodyPr anchorCtr="0" anchor="ctr"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41" name="Google Shape;41;p21"/>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1"/>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1"/>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2"/>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600"/>
              <a:buFont typeface="Calibri"/>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22"/>
          <p:cNvSpPr txBox="1"/>
          <p:nvPr>
            <p:ph idx="1" type="body"/>
          </p:nvPr>
        </p:nvSpPr>
        <p:spPr>
          <a:xfrm>
            <a:off x="973670" y="2218267"/>
            <a:ext cx="4709054" cy="576262"/>
          </a:xfrm>
          <a:prstGeom prst="rect">
            <a:avLst/>
          </a:prstGeom>
          <a:noFill/>
          <a:ln>
            <a:noFill/>
          </a:ln>
        </p:spPr>
        <p:txBody>
          <a:bodyPr anchorCtr="0" anchor="b" bIns="45700" lIns="91425" spcFirstLastPara="1" rIns="91425" wrap="square" tIns="45700">
            <a:noAutofit/>
          </a:bodyPr>
          <a:lstStyle>
            <a:lvl1pPr indent="-228600" lvl="0" marL="457200" algn="l">
              <a:spcBef>
                <a:spcPts val="0"/>
              </a:spcBef>
              <a:spcAft>
                <a:spcPts val="0"/>
              </a:spcAft>
              <a:buSzPts val="2800"/>
              <a:buNone/>
              <a:defRPr b="0" sz="28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1000"/>
              </a:spcAft>
              <a:buSzPts val="1600"/>
              <a:buNone/>
              <a:defRPr b="1" sz="1600"/>
            </a:lvl9pPr>
          </a:lstStyle>
          <a:p/>
        </p:txBody>
      </p:sp>
      <p:sp>
        <p:nvSpPr>
          <p:cNvPr id="47" name="Google Shape;47;p22"/>
          <p:cNvSpPr txBox="1"/>
          <p:nvPr>
            <p:ph idx="2" type="body"/>
          </p:nvPr>
        </p:nvSpPr>
        <p:spPr>
          <a:xfrm>
            <a:off x="685801" y="2870201"/>
            <a:ext cx="4996923" cy="2920998"/>
          </a:xfrm>
          <a:prstGeom prst="rect">
            <a:avLst/>
          </a:prstGeom>
          <a:noFill/>
          <a:ln>
            <a:noFill/>
          </a:ln>
        </p:spPr>
        <p:txBody>
          <a:bodyPr anchorCtr="0" anchor="t"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48" name="Google Shape;48;p22"/>
          <p:cNvSpPr txBox="1"/>
          <p:nvPr>
            <p:ph idx="3" type="body"/>
          </p:nvPr>
        </p:nvSpPr>
        <p:spPr>
          <a:xfrm>
            <a:off x="6096003" y="2226734"/>
            <a:ext cx="4722813" cy="576262"/>
          </a:xfrm>
          <a:prstGeom prst="rect">
            <a:avLst/>
          </a:prstGeom>
          <a:noFill/>
          <a:ln>
            <a:noFill/>
          </a:ln>
        </p:spPr>
        <p:txBody>
          <a:bodyPr anchorCtr="0" anchor="b" bIns="45700" lIns="91425" spcFirstLastPara="1" rIns="91425" wrap="square" tIns="45700">
            <a:noAutofit/>
          </a:bodyPr>
          <a:lstStyle>
            <a:lvl1pPr indent="-228600" lvl="0" marL="457200" algn="l">
              <a:spcBef>
                <a:spcPts val="0"/>
              </a:spcBef>
              <a:spcAft>
                <a:spcPts val="0"/>
              </a:spcAft>
              <a:buSzPts val="2800"/>
              <a:buNone/>
              <a:defRPr b="0" sz="28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1000"/>
              </a:spcAft>
              <a:buSzPts val="1600"/>
              <a:buNone/>
              <a:defRPr b="1" sz="1600"/>
            </a:lvl9pPr>
          </a:lstStyle>
          <a:p/>
        </p:txBody>
      </p:sp>
      <p:sp>
        <p:nvSpPr>
          <p:cNvPr id="49" name="Google Shape;49;p22"/>
          <p:cNvSpPr txBox="1"/>
          <p:nvPr>
            <p:ph idx="4" type="body"/>
          </p:nvPr>
        </p:nvSpPr>
        <p:spPr>
          <a:xfrm>
            <a:off x="5823483" y="2870201"/>
            <a:ext cx="4995334" cy="2920998"/>
          </a:xfrm>
          <a:prstGeom prst="rect">
            <a:avLst/>
          </a:prstGeom>
          <a:noFill/>
          <a:ln>
            <a:noFill/>
          </a:ln>
        </p:spPr>
        <p:txBody>
          <a:bodyPr anchorCtr="0" anchor="t"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50" name="Google Shape;50;p22"/>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2"/>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2"/>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pic>
        <p:nvPicPr>
          <p:cNvPr descr="Celestia-R1---OverlayContentHD.png" id="54" name="Google Shape;54;p23"/>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55" name="Google Shape;55;p23"/>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3"/>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3"/>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3"/>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9" name="Shape 59"/>
        <p:cNvGrpSpPr/>
        <p:nvPr/>
      </p:nvGrpSpPr>
      <p:grpSpPr>
        <a:xfrm>
          <a:off x="0" y="0"/>
          <a:ext cx="0" cy="0"/>
          <a:chOff x="0" y="0"/>
          <a:chExt cx="0" cy="0"/>
        </a:xfrm>
      </p:grpSpPr>
      <p:pic>
        <p:nvPicPr>
          <p:cNvPr descr="Celestia-R1---OverlayContentHD.png" id="60" name="Google Shape;60;p24"/>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61" name="Google Shape;61;p24"/>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24"/>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4"/>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pic>
        <p:nvPicPr>
          <p:cNvPr descr="Celestia-R1---OverlayContentHD.png" id="65" name="Google Shape;65;p25"/>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66" name="Google Shape;66;p25"/>
          <p:cNvSpPr txBox="1"/>
          <p:nvPr>
            <p:ph type="title"/>
          </p:nvPr>
        </p:nvSpPr>
        <p:spPr>
          <a:xfrm>
            <a:off x="685800" y="2074333"/>
            <a:ext cx="3680885" cy="13716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2400"/>
              <a:buFont typeface="Calibri"/>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5"/>
          <p:cNvSpPr txBox="1"/>
          <p:nvPr>
            <p:ph idx="1" type="body"/>
          </p:nvPr>
        </p:nvSpPr>
        <p:spPr>
          <a:xfrm>
            <a:off x="4648201" y="609601"/>
            <a:ext cx="6169026" cy="5181600"/>
          </a:xfrm>
          <a:prstGeom prst="rect">
            <a:avLst/>
          </a:prstGeom>
          <a:noFill/>
          <a:ln>
            <a:noFill/>
          </a:ln>
        </p:spPr>
        <p:txBody>
          <a:bodyPr anchorCtr="0" anchor="ctr"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68" name="Google Shape;68;p25"/>
          <p:cNvSpPr txBox="1"/>
          <p:nvPr>
            <p:ph idx="2" type="body"/>
          </p:nvPr>
        </p:nvSpPr>
        <p:spPr>
          <a:xfrm>
            <a:off x="685800" y="3445933"/>
            <a:ext cx="3680885" cy="18288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600"/>
              <a:buNone/>
              <a:defRPr sz="16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69" name="Google Shape;69;p25"/>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5"/>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5"/>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2" name="Shape 72"/>
        <p:cNvGrpSpPr/>
        <p:nvPr/>
      </p:nvGrpSpPr>
      <p:grpSpPr>
        <a:xfrm>
          <a:off x="0" y="0"/>
          <a:ext cx="0" cy="0"/>
          <a:chOff x="0" y="0"/>
          <a:chExt cx="0" cy="0"/>
        </a:xfrm>
      </p:grpSpPr>
      <p:pic>
        <p:nvPicPr>
          <p:cNvPr descr="Celestia-R1---OverlayContentHD.png" id="73" name="Google Shape;73;p26"/>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74" name="Google Shape;74;p26"/>
          <p:cNvSpPr txBox="1"/>
          <p:nvPr>
            <p:ph type="title"/>
          </p:nvPr>
        </p:nvSpPr>
        <p:spPr>
          <a:xfrm>
            <a:off x="685800" y="1600200"/>
            <a:ext cx="6164653" cy="13716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2800"/>
              <a:buFont typeface="Calibri"/>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6"/>
          <p:cNvSpPr/>
          <p:nvPr>
            <p:ph idx="2" type="pic"/>
          </p:nvPr>
        </p:nvSpPr>
        <p:spPr>
          <a:xfrm>
            <a:off x="7536253" y="914400"/>
            <a:ext cx="3280974" cy="4572000"/>
          </a:xfrm>
          <a:prstGeom prst="roundRect">
            <a:avLst>
              <a:gd fmla="val 4280" name="adj"/>
            </a:avLst>
          </a:prstGeom>
          <a:noFill/>
          <a:ln cap="sq" cmpd="dbl" w="50800">
            <a:solidFill>
              <a:srgbClr val="FFFFFF"/>
            </a:solidFill>
            <a:prstDash val="solid"/>
            <a:miter lim="800000"/>
            <a:headEnd len="sm" w="sm" type="none"/>
            <a:tailEnd len="sm" w="sm" type="none"/>
          </a:ln>
          <a:effectLst>
            <a:outerShdw blurRad="254000" rotWithShape="0" algn="tl">
              <a:srgbClr val="000000">
                <a:alpha val="42745"/>
              </a:srgbClr>
            </a:outerShdw>
          </a:effectLst>
        </p:spPr>
      </p:sp>
      <p:sp>
        <p:nvSpPr>
          <p:cNvPr id="76" name="Google Shape;76;p26"/>
          <p:cNvSpPr txBox="1"/>
          <p:nvPr>
            <p:ph idx="1" type="body"/>
          </p:nvPr>
        </p:nvSpPr>
        <p:spPr>
          <a:xfrm>
            <a:off x="685800" y="2971800"/>
            <a:ext cx="6164653" cy="18288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800"/>
              <a:buNone/>
              <a:defRPr sz="18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77" name="Google Shape;77;p26"/>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6"/>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6"/>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80" name="Shape 80"/>
        <p:cNvGrpSpPr/>
        <p:nvPr/>
      </p:nvGrpSpPr>
      <p:grpSpPr>
        <a:xfrm>
          <a:off x="0" y="0"/>
          <a:ext cx="0" cy="0"/>
          <a:chOff x="0" y="0"/>
          <a:chExt cx="0" cy="0"/>
        </a:xfrm>
      </p:grpSpPr>
      <p:pic>
        <p:nvPicPr>
          <p:cNvPr descr="Celestia-R1---OverlayContentHD.png" id="81" name="Google Shape;81;p27"/>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82" name="Google Shape;82;p27"/>
          <p:cNvSpPr txBox="1"/>
          <p:nvPr>
            <p:ph type="title"/>
          </p:nvPr>
        </p:nvSpPr>
        <p:spPr>
          <a:xfrm>
            <a:off x="685800" y="4732865"/>
            <a:ext cx="1013142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2400"/>
              <a:buFont typeface="Calibri"/>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7"/>
          <p:cNvSpPr/>
          <p:nvPr>
            <p:ph idx="2" type="pic"/>
          </p:nvPr>
        </p:nvSpPr>
        <p:spPr>
          <a:xfrm>
            <a:off x="1371600" y="932112"/>
            <a:ext cx="8759827" cy="3164976"/>
          </a:xfrm>
          <a:prstGeom prst="roundRect">
            <a:avLst>
              <a:gd fmla="val 4380" name="adj"/>
            </a:avLst>
          </a:prstGeom>
          <a:noFill/>
          <a:ln cap="sq" cmpd="dbl" w="50800">
            <a:solidFill>
              <a:srgbClr val="FFFFFF"/>
            </a:solidFill>
            <a:prstDash val="solid"/>
            <a:miter lim="800000"/>
            <a:headEnd len="sm" w="sm" type="none"/>
            <a:tailEnd len="sm" w="sm" type="none"/>
          </a:ln>
          <a:effectLst>
            <a:outerShdw blurRad="254000" rotWithShape="0" algn="tl">
              <a:srgbClr val="000000">
                <a:alpha val="42745"/>
              </a:srgbClr>
            </a:outerShdw>
          </a:effectLst>
        </p:spPr>
      </p:sp>
      <p:sp>
        <p:nvSpPr>
          <p:cNvPr id="84" name="Google Shape;84;p27"/>
          <p:cNvSpPr txBox="1"/>
          <p:nvPr>
            <p:ph idx="1" type="body"/>
          </p:nvPr>
        </p:nvSpPr>
        <p:spPr>
          <a:xfrm>
            <a:off x="685800" y="5299603"/>
            <a:ext cx="10131427"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1000"/>
              </a:spcAft>
              <a:buSzPts val="900"/>
              <a:buNone/>
              <a:defRPr sz="900"/>
            </a:lvl9pPr>
          </a:lstStyle>
          <a:p/>
        </p:txBody>
      </p:sp>
      <p:sp>
        <p:nvSpPr>
          <p:cNvPr id="85" name="Google Shape;85;p27"/>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27"/>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7"/>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88" name="Shape 88"/>
        <p:cNvGrpSpPr/>
        <p:nvPr/>
      </p:nvGrpSpPr>
      <p:grpSpPr>
        <a:xfrm>
          <a:off x="0" y="0"/>
          <a:ext cx="0" cy="0"/>
          <a:chOff x="0" y="0"/>
          <a:chExt cx="0" cy="0"/>
        </a:xfrm>
      </p:grpSpPr>
      <p:pic>
        <p:nvPicPr>
          <p:cNvPr descr="Celestia-R1---OverlayContentHD.png" id="89" name="Google Shape;89;p28"/>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90" name="Google Shape;90;p28"/>
          <p:cNvSpPr txBox="1"/>
          <p:nvPr>
            <p:ph type="title"/>
          </p:nvPr>
        </p:nvSpPr>
        <p:spPr>
          <a:xfrm>
            <a:off x="685801" y="609601"/>
            <a:ext cx="10131427" cy="31241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200"/>
              <a:buFont typeface="Calibri"/>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8"/>
          <p:cNvSpPr txBox="1"/>
          <p:nvPr>
            <p:ph idx="1" type="body"/>
          </p:nvPr>
        </p:nvSpPr>
        <p:spPr>
          <a:xfrm>
            <a:off x="685800" y="4343400"/>
            <a:ext cx="10131428" cy="1447800"/>
          </a:xfrm>
          <a:prstGeom prst="rect">
            <a:avLst/>
          </a:prstGeom>
          <a:noFill/>
          <a:ln>
            <a:noFill/>
          </a:ln>
        </p:spPr>
        <p:txBody>
          <a:bodyPr anchorCtr="0" anchor="ctr" bIns="45700" lIns="91425" spcFirstLastPara="1" rIns="91425" wrap="square" tIns="45700">
            <a:normAutofit/>
          </a:bodyPr>
          <a:lstStyle>
            <a:lvl1pPr indent="-228600" lvl="0" marL="457200" algn="l">
              <a:spcBef>
                <a:spcPts val="0"/>
              </a:spcBef>
              <a:spcAft>
                <a:spcPts val="0"/>
              </a:spcAft>
              <a:buSzPts val="2000"/>
              <a:buNone/>
              <a:defRPr sz="20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92" name="Google Shape;92;p28"/>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28"/>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8"/>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5" name="Shape 95"/>
        <p:cNvGrpSpPr/>
        <p:nvPr/>
      </p:nvGrpSpPr>
      <p:grpSpPr>
        <a:xfrm>
          <a:off x="0" y="0"/>
          <a:ext cx="0" cy="0"/>
          <a:chOff x="0" y="0"/>
          <a:chExt cx="0" cy="0"/>
        </a:xfrm>
      </p:grpSpPr>
      <p:pic>
        <p:nvPicPr>
          <p:cNvPr descr="Celestia-R1---OverlayContentHD.png" id="96" name="Google Shape;96;p29"/>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97" name="Google Shape;97;p29"/>
          <p:cNvSpPr txBox="1"/>
          <p:nvPr/>
        </p:nvSpPr>
        <p:spPr>
          <a:xfrm>
            <a:off x="10237867" y="2743200"/>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98" name="Google Shape;98;p29"/>
          <p:cNvSpPr txBox="1"/>
          <p:nvPr/>
        </p:nvSpPr>
        <p:spPr>
          <a:xfrm>
            <a:off x="488275" y="823337"/>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99" name="Google Shape;99;p29"/>
          <p:cNvSpPr txBox="1"/>
          <p:nvPr>
            <p:ph type="title"/>
          </p:nvPr>
        </p:nvSpPr>
        <p:spPr>
          <a:xfrm>
            <a:off x="992267" y="609601"/>
            <a:ext cx="9550399" cy="27431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200"/>
              <a:buFont typeface="Calibri"/>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29"/>
          <p:cNvSpPr txBox="1"/>
          <p:nvPr>
            <p:ph idx="1" type="body"/>
          </p:nvPr>
        </p:nvSpPr>
        <p:spPr>
          <a:xfrm>
            <a:off x="1097875" y="3352800"/>
            <a:ext cx="9339184" cy="381000"/>
          </a:xfrm>
          <a:prstGeom prst="rect">
            <a:avLst/>
          </a:prstGeom>
          <a:noFill/>
          <a:ln>
            <a:noFill/>
          </a:ln>
        </p:spPr>
        <p:txBody>
          <a:bodyPr anchorCtr="0" anchor="ctr" bIns="45700" lIns="91425" spcFirstLastPara="1" rIns="91425" wrap="square" tIns="45700">
            <a:normAutofit/>
          </a:bodyPr>
          <a:lstStyle>
            <a:lvl1pPr indent="-228600" lvl="0" marL="457200" algn="l">
              <a:spcBef>
                <a:spcPts val="0"/>
              </a:spcBef>
              <a:spcAft>
                <a:spcPts val="0"/>
              </a:spcAft>
              <a:buSzPts val="1800"/>
              <a:buFont typeface="Calibri"/>
              <a:buNone/>
              <a:defRPr/>
            </a:lvl1pPr>
            <a:lvl2pPr indent="-228600" lvl="1" marL="914400" algn="l">
              <a:spcBef>
                <a:spcPts val="1000"/>
              </a:spcBef>
              <a:spcAft>
                <a:spcPts val="0"/>
              </a:spcAft>
              <a:buSzPts val="1600"/>
              <a:buFont typeface="Calibri"/>
              <a:buNone/>
              <a:defRPr/>
            </a:lvl2pPr>
            <a:lvl3pPr indent="-228600" lvl="2" marL="1371600" algn="l">
              <a:spcBef>
                <a:spcPts val="1000"/>
              </a:spcBef>
              <a:spcAft>
                <a:spcPts val="0"/>
              </a:spcAft>
              <a:buSzPts val="1400"/>
              <a:buFont typeface="Calibri"/>
              <a:buNone/>
              <a:defRPr/>
            </a:lvl3pPr>
            <a:lvl4pPr indent="-228600" lvl="3" marL="1828800" algn="l">
              <a:spcBef>
                <a:spcPts val="1000"/>
              </a:spcBef>
              <a:spcAft>
                <a:spcPts val="0"/>
              </a:spcAft>
              <a:buSzPts val="1200"/>
              <a:buFont typeface="Calibri"/>
              <a:buNone/>
              <a:defRPr/>
            </a:lvl4pPr>
            <a:lvl5pPr indent="-228600" lvl="4" marL="2286000" algn="l">
              <a:spcBef>
                <a:spcPts val="1000"/>
              </a:spcBef>
              <a:spcAft>
                <a:spcPts val="0"/>
              </a:spcAft>
              <a:buSzPts val="1200"/>
              <a:buFont typeface="Calibri"/>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01" name="Google Shape;101;p29"/>
          <p:cNvSpPr txBox="1"/>
          <p:nvPr>
            <p:ph idx="2" type="body"/>
          </p:nvPr>
        </p:nvSpPr>
        <p:spPr>
          <a:xfrm>
            <a:off x="687465" y="4343400"/>
            <a:ext cx="10152367" cy="1447800"/>
          </a:xfrm>
          <a:prstGeom prst="rect">
            <a:avLst/>
          </a:prstGeom>
          <a:noFill/>
          <a:ln>
            <a:noFill/>
          </a:ln>
        </p:spPr>
        <p:txBody>
          <a:bodyPr anchorCtr="0" anchor="ctr" bIns="45700" lIns="91425" spcFirstLastPara="1" rIns="91425" wrap="square" tIns="45700">
            <a:normAutofit/>
          </a:bodyPr>
          <a:lstStyle>
            <a:lvl1pPr indent="-228600" lvl="0" marL="457200" algn="l">
              <a:spcBef>
                <a:spcPts val="0"/>
              </a:spcBef>
              <a:spcAft>
                <a:spcPts val="0"/>
              </a:spcAft>
              <a:buSzPts val="2000"/>
              <a:buNone/>
              <a:defRPr sz="20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02" name="Google Shape;102;p29"/>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29"/>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29"/>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5" name="Shape 105"/>
        <p:cNvGrpSpPr/>
        <p:nvPr/>
      </p:nvGrpSpPr>
      <p:grpSpPr>
        <a:xfrm>
          <a:off x="0" y="0"/>
          <a:ext cx="0" cy="0"/>
          <a:chOff x="0" y="0"/>
          <a:chExt cx="0" cy="0"/>
        </a:xfrm>
      </p:grpSpPr>
      <p:pic>
        <p:nvPicPr>
          <p:cNvPr descr="Celestia-R1---OverlayContentHD.png" id="106" name="Google Shape;106;p30"/>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07" name="Google Shape;107;p30"/>
          <p:cNvSpPr txBox="1"/>
          <p:nvPr>
            <p:ph type="title"/>
          </p:nvPr>
        </p:nvSpPr>
        <p:spPr>
          <a:xfrm>
            <a:off x="685802" y="3308581"/>
            <a:ext cx="10131425"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200"/>
              <a:buFont typeface="Calibri"/>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30"/>
          <p:cNvSpPr txBox="1"/>
          <p:nvPr>
            <p:ph idx="1" type="body"/>
          </p:nvPr>
        </p:nvSpPr>
        <p:spPr>
          <a:xfrm>
            <a:off x="685801" y="4777381"/>
            <a:ext cx="10131426"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2000"/>
              <a:buNone/>
              <a:defRPr sz="20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09" name="Google Shape;109;p30"/>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30"/>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30"/>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2" name="Shape 112"/>
        <p:cNvGrpSpPr/>
        <p:nvPr/>
      </p:nvGrpSpPr>
      <p:grpSpPr>
        <a:xfrm>
          <a:off x="0" y="0"/>
          <a:ext cx="0" cy="0"/>
          <a:chOff x="0" y="0"/>
          <a:chExt cx="0" cy="0"/>
        </a:xfrm>
      </p:grpSpPr>
      <p:pic>
        <p:nvPicPr>
          <p:cNvPr descr="Celestia-R1---OverlayContentHD.png" id="113" name="Google Shape;113;p31"/>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14" name="Google Shape;114;p31"/>
          <p:cNvSpPr txBox="1"/>
          <p:nvPr/>
        </p:nvSpPr>
        <p:spPr>
          <a:xfrm>
            <a:off x="10237867" y="2743200"/>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115" name="Google Shape;115;p31"/>
          <p:cNvSpPr txBox="1"/>
          <p:nvPr/>
        </p:nvSpPr>
        <p:spPr>
          <a:xfrm>
            <a:off x="488275" y="823337"/>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Calibri"/>
              <a:buNone/>
            </a:pPr>
            <a:r>
              <a:rPr b="0" lang="en-US" sz="8000" cap="none">
                <a:solidFill>
                  <a:schemeClr val="lt1"/>
                </a:solidFill>
                <a:latin typeface="Calibri"/>
                <a:ea typeface="Calibri"/>
                <a:cs typeface="Calibri"/>
                <a:sym typeface="Calibri"/>
              </a:rPr>
              <a:t>“</a:t>
            </a:r>
            <a:endParaRPr/>
          </a:p>
        </p:txBody>
      </p:sp>
      <p:sp>
        <p:nvSpPr>
          <p:cNvPr id="116" name="Google Shape;116;p31"/>
          <p:cNvSpPr txBox="1"/>
          <p:nvPr>
            <p:ph type="title"/>
          </p:nvPr>
        </p:nvSpPr>
        <p:spPr>
          <a:xfrm>
            <a:off x="992267" y="609601"/>
            <a:ext cx="9550399" cy="27431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200"/>
              <a:buFont typeface="Calibri"/>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31"/>
          <p:cNvSpPr txBox="1"/>
          <p:nvPr>
            <p:ph idx="1" type="body"/>
          </p:nvPr>
        </p:nvSpPr>
        <p:spPr>
          <a:xfrm>
            <a:off x="685800" y="3886200"/>
            <a:ext cx="10135436" cy="889000"/>
          </a:xfrm>
          <a:prstGeom prst="rect">
            <a:avLst/>
          </a:prstGeom>
          <a:noFill/>
          <a:ln>
            <a:noFill/>
          </a:ln>
        </p:spPr>
        <p:txBody>
          <a:bodyPr anchorCtr="0" anchor="b" bIns="45700" lIns="91425" spcFirstLastPara="1" rIns="91425" wrap="square" tIns="45700">
            <a:normAutofit/>
          </a:bodyPr>
          <a:lstStyle>
            <a:lvl1pPr indent="-228600" lvl="0" marL="457200" algn="l">
              <a:spcBef>
                <a:spcPts val="0"/>
              </a:spcBef>
              <a:spcAft>
                <a:spcPts val="0"/>
              </a:spcAft>
              <a:buSzPts val="2400"/>
              <a:buNone/>
              <a:defRPr b="0" sz="2400" cap="none">
                <a:solidFill>
                  <a:schemeClr val="lt1"/>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18" name="Google Shape;118;p31"/>
          <p:cNvSpPr txBox="1"/>
          <p:nvPr>
            <p:ph idx="2" type="body"/>
          </p:nvPr>
        </p:nvSpPr>
        <p:spPr>
          <a:xfrm>
            <a:off x="685799" y="4775200"/>
            <a:ext cx="10135436" cy="10160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800"/>
              <a:buNone/>
              <a:defRPr sz="18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19" name="Google Shape;119;p31"/>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31"/>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31"/>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2" name="Shape 122"/>
        <p:cNvGrpSpPr/>
        <p:nvPr/>
      </p:nvGrpSpPr>
      <p:grpSpPr>
        <a:xfrm>
          <a:off x="0" y="0"/>
          <a:ext cx="0" cy="0"/>
          <a:chOff x="0" y="0"/>
          <a:chExt cx="0" cy="0"/>
        </a:xfrm>
      </p:grpSpPr>
      <p:pic>
        <p:nvPicPr>
          <p:cNvPr descr="Celestia-R1---OverlayContentHD.png" id="123" name="Google Shape;123;p32"/>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24" name="Google Shape;124;p32"/>
          <p:cNvSpPr txBox="1"/>
          <p:nvPr>
            <p:ph type="title"/>
          </p:nvPr>
        </p:nvSpPr>
        <p:spPr>
          <a:xfrm>
            <a:off x="685801" y="609601"/>
            <a:ext cx="10131427" cy="27431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3600"/>
              <a:buFont typeface="Calibri"/>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32"/>
          <p:cNvSpPr txBox="1"/>
          <p:nvPr>
            <p:ph idx="1" type="body"/>
          </p:nvPr>
        </p:nvSpPr>
        <p:spPr>
          <a:xfrm>
            <a:off x="685801" y="3505200"/>
            <a:ext cx="10131428" cy="838200"/>
          </a:xfrm>
          <a:prstGeom prst="rect">
            <a:avLst/>
          </a:prstGeom>
          <a:noFill/>
          <a:ln>
            <a:noFill/>
          </a:ln>
        </p:spPr>
        <p:txBody>
          <a:bodyPr anchorCtr="0" anchor="b" bIns="45700" lIns="91425" spcFirstLastPara="1" rIns="91425" wrap="square" tIns="45700">
            <a:normAutofit/>
          </a:bodyPr>
          <a:lstStyle>
            <a:lvl1pPr indent="-228600" lvl="0" marL="457200" algn="l">
              <a:spcBef>
                <a:spcPts val="0"/>
              </a:spcBef>
              <a:spcAft>
                <a:spcPts val="0"/>
              </a:spcAft>
              <a:buSzPts val="2800"/>
              <a:buNone/>
              <a:defRPr b="0" sz="2800" cap="none">
                <a:solidFill>
                  <a:schemeClr val="lt1"/>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26" name="Google Shape;126;p32"/>
          <p:cNvSpPr txBox="1"/>
          <p:nvPr>
            <p:ph idx="2" type="body"/>
          </p:nvPr>
        </p:nvSpPr>
        <p:spPr>
          <a:xfrm>
            <a:off x="685800" y="4343400"/>
            <a:ext cx="10131428" cy="1447800"/>
          </a:xfrm>
          <a:prstGeom prst="rect">
            <a:avLst/>
          </a:prstGeom>
          <a:noFill/>
          <a:ln>
            <a:noFill/>
          </a:ln>
        </p:spPr>
        <p:txBody>
          <a:bodyPr anchorCtr="0" anchor="t" bIns="45700" lIns="91425" spcFirstLastPara="1" rIns="91425" wrap="square" tIns="45700">
            <a:normAutofit/>
          </a:bodyPr>
          <a:lstStyle>
            <a:lvl1pPr indent="-228600" lvl="0" marL="457200" algn="l">
              <a:spcBef>
                <a:spcPts val="0"/>
              </a:spcBef>
              <a:spcAft>
                <a:spcPts val="0"/>
              </a:spcAft>
              <a:buSzPts val="1800"/>
              <a:buNone/>
              <a:defRPr sz="1800">
                <a:solidFill>
                  <a:schemeClr val="lt1"/>
                </a:solidFill>
              </a:defRPr>
            </a:lvl1pPr>
            <a:lvl2pPr indent="-228600" lvl="1" marL="914400" algn="l">
              <a:spcBef>
                <a:spcPts val="1000"/>
              </a:spcBef>
              <a:spcAft>
                <a:spcPts val="0"/>
              </a:spcAft>
              <a:buSzPts val="1800"/>
              <a:buNone/>
              <a:defRPr sz="1800">
                <a:solidFill>
                  <a:schemeClr val="lt1"/>
                </a:solidFill>
              </a:defRPr>
            </a:lvl2pPr>
            <a:lvl3pPr indent="-228600" lvl="2" marL="1371600" algn="l">
              <a:spcBef>
                <a:spcPts val="1000"/>
              </a:spcBef>
              <a:spcAft>
                <a:spcPts val="0"/>
              </a:spcAft>
              <a:buSzPts val="1600"/>
              <a:buNone/>
              <a:defRPr sz="1600">
                <a:solidFill>
                  <a:schemeClr val="lt1"/>
                </a:solidFill>
              </a:defRPr>
            </a:lvl3pPr>
            <a:lvl4pPr indent="-228600" lvl="3" marL="1828800" algn="l">
              <a:spcBef>
                <a:spcPts val="1000"/>
              </a:spcBef>
              <a:spcAft>
                <a:spcPts val="0"/>
              </a:spcAft>
              <a:buSzPts val="1400"/>
              <a:buNone/>
              <a:defRPr sz="1400">
                <a:solidFill>
                  <a:schemeClr val="lt1"/>
                </a:solidFill>
              </a:defRPr>
            </a:lvl4pPr>
            <a:lvl5pPr indent="-228600" lvl="4" marL="2286000" algn="l">
              <a:spcBef>
                <a:spcPts val="1000"/>
              </a:spcBef>
              <a:spcAft>
                <a:spcPts val="0"/>
              </a:spcAft>
              <a:buSzPts val="1400"/>
              <a:buNone/>
              <a:defRPr sz="1400">
                <a:solidFill>
                  <a:schemeClr val="lt1"/>
                </a:solidFill>
              </a:defRPr>
            </a:lvl5pPr>
            <a:lvl6pPr indent="-228600" lvl="5" marL="2743200" algn="l">
              <a:spcBef>
                <a:spcPts val="1000"/>
              </a:spcBef>
              <a:spcAft>
                <a:spcPts val="0"/>
              </a:spcAft>
              <a:buSzPts val="1400"/>
              <a:buNone/>
              <a:defRPr sz="1400">
                <a:solidFill>
                  <a:schemeClr val="lt1"/>
                </a:solidFill>
              </a:defRPr>
            </a:lvl6pPr>
            <a:lvl7pPr indent="-228600" lvl="6" marL="3200400" algn="l">
              <a:spcBef>
                <a:spcPts val="1000"/>
              </a:spcBef>
              <a:spcAft>
                <a:spcPts val="0"/>
              </a:spcAft>
              <a:buSzPts val="1400"/>
              <a:buNone/>
              <a:defRPr sz="1400">
                <a:solidFill>
                  <a:schemeClr val="lt1"/>
                </a:solidFill>
              </a:defRPr>
            </a:lvl7pPr>
            <a:lvl8pPr indent="-228600" lvl="7" marL="3657600" algn="l">
              <a:spcBef>
                <a:spcPts val="1000"/>
              </a:spcBef>
              <a:spcAft>
                <a:spcPts val="0"/>
              </a:spcAft>
              <a:buSzPts val="1400"/>
              <a:buNone/>
              <a:defRPr sz="1400">
                <a:solidFill>
                  <a:schemeClr val="lt1"/>
                </a:solidFill>
              </a:defRPr>
            </a:lvl8pPr>
            <a:lvl9pPr indent="-228600" lvl="8" marL="4114800" algn="l">
              <a:spcBef>
                <a:spcPts val="1000"/>
              </a:spcBef>
              <a:spcAft>
                <a:spcPts val="1000"/>
              </a:spcAft>
              <a:buSzPts val="1400"/>
              <a:buNone/>
              <a:defRPr sz="1400">
                <a:solidFill>
                  <a:schemeClr val="lt1"/>
                </a:solidFill>
              </a:defRPr>
            </a:lvl9pPr>
          </a:lstStyle>
          <a:p/>
        </p:txBody>
      </p:sp>
      <p:sp>
        <p:nvSpPr>
          <p:cNvPr id="127" name="Google Shape;127;p32"/>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8" name="Google Shape;128;p32"/>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32"/>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0" name="Shape 130"/>
        <p:cNvGrpSpPr/>
        <p:nvPr/>
      </p:nvGrpSpPr>
      <p:grpSpPr>
        <a:xfrm>
          <a:off x="0" y="0"/>
          <a:ext cx="0" cy="0"/>
          <a:chOff x="0" y="0"/>
          <a:chExt cx="0" cy="0"/>
        </a:xfrm>
      </p:grpSpPr>
      <p:pic>
        <p:nvPicPr>
          <p:cNvPr descr="Celestia-R1---OverlayContentHD.png" id="131" name="Google Shape;131;p33"/>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32" name="Google Shape;132;p33"/>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33"/>
          <p:cNvSpPr txBox="1"/>
          <p:nvPr>
            <p:ph idx="1" type="body"/>
          </p:nvPr>
        </p:nvSpPr>
        <p:spPr>
          <a:xfrm rot="5400000">
            <a:off x="3926947" y="-1099079"/>
            <a:ext cx="3649133" cy="10131425"/>
          </a:xfrm>
          <a:prstGeom prst="rect">
            <a:avLst/>
          </a:prstGeom>
          <a:noFill/>
          <a:ln>
            <a:noFill/>
          </a:ln>
        </p:spPr>
        <p:txBody>
          <a:bodyPr anchorCtr="0" anchor="t"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34" name="Google Shape;134;p33"/>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33"/>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33"/>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pic>
        <p:nvPicPr>
          <p:cNvPr descr="Celestia-R1---OverlayContentHD.png" id="138" name="Google Shape;138;p34"/>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39" name="Google Shape;139;p34"/>
          <p:cNvSpPr txBox="1"/>
          <p:nvPr>
            <p:ph type="title"/>
          </p:nvPr>
        </p:nvSpPr>
        <p:spPr>
          <a:xfrm rot="5400000">
            <a:off x="7147151" y="2121124"/>
            <a:ext cx="5181601" cy="2158552"/>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34"/>
          <p:cNvSpPr txBox="1"/>
          <p:nvPr>
            <p:ph idx="1" type="body"/>
          </p:nvPr>
        </p:nvSpPr>
        <p:spPr>
          <a:xfrm rot="5400000">
            <a:off x="2011058" y="-715658"/>
            <a:ext cx="5181600" cy="7832116"/>
          </a:xfrm>
          <a:prstGeom prst="rect">
            <a:avLst/>
          </a:prstGeom>
          <a:noFill/>
          <a:ln>
            <a:noFill/>
          </a:ln>
        </p:spPr>
        <p:txBody>
          <a:bodyPr anchorCtr="0" anchor="t" bIns="45700" lIns="91425" spcFirstLastPara="1" rIns="91425" wrap="square" tIns="45700">
            <a:normAutofit/>
          </a:bodyPr>
          <a:lstStyle>
            <a:lvl1pPr indent="-342900" lvl="0" marL="457200" algn="l">
              <a:spcBef>
                <a:spcPts val="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1000"/>
              </a:spcAft>
              <a:buSzPts val="1800"/>
              <a:buChar char="•"/>
              <a:defRPr/>
            </a:lvl9pPr>
          </a:lstStyle>
          <a:p/>
        </p:txBody>
      </p:sp>
      <p:sp>
        <p:nvSpPr>
          <p:cNvPr id="141" name="Google Shape;141;p34"/>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34"/>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3" name="Google Shape;143;p34"/>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18" Type="http://schemas.openxmlformats.org/officeDocument/2006/relationships/theme" Target="../theme/theme2.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C706E"/>
        </a:solidFill>
      </p:bgPr>
    </p:bg>
    <p:spTree>
      <p:nvGrpSpPr>
        <p:cNvPr id="9" name="Shape 9"/>
        <p:cNvGrpSpPr/>
        <p:nvPr/>
      </p:nvGrpSpPr>
      <p:grpSpPr>
        <a:xfrm>
          <a:off x="0" y="0"/>
          <a:ext cx="0" cy="0"/>
          <a:chOff x="0" y="0"/>
          <a:chExt cx="0" cy="0"/>
        </a:xfrm>
      </p:grpSpPr>
      <p:sp>
        <p:nvSpPr>
          <p:cNvPr id="10" name="Google Shape;10;p17"/>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rmAutofit/>
          </a:bodyPr>
          <a:lstStyle>
            <a:lvl1pPr lvl="0" marR="0" rtl="0" algn="l">
              <a:spcBef>
                <a:spcPts val="0"/>
              </a:spcBef>
              <a:spcAft>
                <a:spcPts val="0"/>
              </a:spcAft>
              <a:buClr>
                <a:schemeClr val="lt1"/>
              </a:buClr>
              <a:buSzPts val="3600"/>
              <a:buFont typeface="Calibri"/>
              <a:buNone/>
              <a:defRPr b="0" i="0" sz="36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1" name="Google Shape;11;p17"/>
          <p:cNvSpPr txBox="1"/>
          <p:nvPr>
            <p:ph idx="1" type="body"/>
          </p:nvPr>
        </p:nvSpPr>
        <p:spPr>
          <a:xfrm>
            <a:off x="685801" y="2142067"/>
            <a:ext cx="10131425" cy="3649133"/>
          </a:xfrm>
          <a:prstGeom prst="rect">
            <a:avLst/>
          </a:prstGeom>
          <a:noFill/>
          <a:ln>
            <a:noFill/>
          </a:ln>
        </p:spPr>
        <p:txBody>
          <a:bodyPr anchorCtr="0" anchor="ctr" bIns="45700" lIns="91425" spcFirstLastPara="1" rIns="91425" wrap="square" tIns="45700">
            <a:normAutofit/>
          </a:bodyPr>
          <a:lstStyle>
            <a:lvl1pPr indent="-342900" lvl="0" marL="457200" marR="0" rtl="0" algn="l">
              <a:spcBef>
                <a:spcPts val="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1pPr>
            <a:lvl2pPr indent="-330200" lvl="1" marL="914400" marR="0" rtl="0" algn="l">
              <a:spcBef>
                <a:spcPts val="1000"/>
              </a:spcBef>
              <a:spcAft>
                <a:spcPts val="0"/>
              </a:spcAft>
              <a:buClr>
                <a:schemeClr val="lt1"/>
              </a:buClr>
              <a:buSzPts val="1600"/>
              <a:buFont typeface="Arial"/>
              <a:buChar char="•"/>
              <a:defRPr b="0" i="0" sz="1600" u="none" cap="none" strike="noStrike">
                <a:solidFill>
                  <a:schemeClr val="lt1"/>
                </a:solidFill>
                <a:latin typeface="Calibri"/>
                <a:ea typeface="Calibri"/>
                <a:cs typeface="Calibri"/>
                <a:sym typeface="Calibri"/>
              </a:defRPr>
            </a:lvl2pPr>
            <a:lvl3pPr indent="-317500" lvl="2" marL="1371600" marR="0" rtl="0" algn="l">
              <a:spcBef>
                <a:spcPts val="1000"/>
              </a:spcBef>
              <a:spcAft>
                <a:spcPts val="0"/>
              </a:spcAft>
              <a:buClr>
                <a:schemeClr val="lt1"/>
              </a:buClr>
              <a:buSzPts val="1400"/>
              <a:buFont typeface="Arial"/>
              <a:buChar char="•"/>
              <a:defRPr b="0" i="0" sz="1400" u="none" cap="none" strike="noStrike">
                <a:solidFill>
                  <a:schemeClr val="lt1"/>
                </a:solidFill>
                <a:latin typeface="Calibri"/>
                <a:ea typeface="Calibri"/>
                <a:cs typeface="Calibri"/>
                <a:sym typeface="Calibri"/>
              </a:defRPr>
            </a:lvl3pPr>
            <a:lvl4pPr indent="-304800" lvl="3" marL="18288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4pPr>
            <a:lvl5pPr indent="-304800" lvl="4" marL="22860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5pPr>
            <a:lvl6pPr indent="-304800" lvl="5" marL="27432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6pPr>
            <a:lvl7pPr indent="-304800" lvl="6" marL="32004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7pPr>
            <a:lvl8pPr indent="-304800" lvl="7" marL="3657600" marR="0" rtl="0" algn="l">
              <a:spcBef>
                <a:spcPts val="1000"/>
              </a:spcBef>
              <a:spcAft>
                <a:spcPts val="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8pPr>
            <a:lvl9pPr indent="-304800" lvl="8" marL="4114800" marR="0" rtl="0" algn="l">
              <a:spcBef>
                <a:spcPts val="1000"/>
              </a:spcBef>
              <a:spcAft>
                <a:spcPts val="1000"/>
              </a:spcAft>
              <a:buClr>
                <a:schemeClr val="lt1"/>
              </a:buClr>
              <a:buSzPts val="1200"/>
              <a:buFont typeface="Arial"/>
              <a:buChar char="•"/>
              <a:defRPr b="0" i="0" sz="1200" u="none" cap="none" strike="noStrike">
                <a:solidFill>
                  <a:schemeClr val="lt1"/>
                </a:solidFill>
                <a:latin typeface="Calibri"/>
                <a:ea typeface="Calibri"/>
                <a:cs typeface="Calibri"/>
                <a:sym typeface="Calibri"/>
              </a:defRPr>
            </a:lvl9pPr>
          </a:lstStyle>
          <a:p/>
        </p:txBody>
      </p:sp>
      <p:sp>
        <p:nvSpPr>
          <p:cNvPr id="12" name="Google Shape;12;p17"/>
          <p:cNvSpPr txBox="1"/>
          <p:nvPr>
            <p:ph idx="10" type="dt"/>
          </p:nvPr>
        </p:nvSpPr>
        <p:spPr>
          <a:xfrm>
            <a:off x="8589660" y="5870575"/>
            <a:ext cx="1600200" cy="3778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13" name="Google Shape;13;p17"/>
          <p:cNvSpPr txBox="1"/>
          <p:nvPr>
            <p:ph idx="11" type="ftr"/>
          </p:nvPr>
        </p:nvSpPr>
        <p:spPr>
          <a:xfrm>
            <a:off x="685800" y="5870575"/>
            <a:ext cx="7827659" cy="3778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14" name="Google Shape;14;p17"/>
          <p:cNvSpPr txBox="1"/>
          <p:nvPr>
            <p:ph idx="12" type="sldNum"/>
          </p:nvPr>
        </p:nvSpPr>
        <p:spPr>
          <a:xfrm>
            <a:off x="10266060" y="5870575"/>
            <a:ext cx="551167" cy="3778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lt1"/>
                </a:solidFill>
                <a:latin typeface="Calibri"/>
                <a:ea typeface="Calibri"/>
                <a:cs typeface="Calibri"/>
                <a:sym typeface="Calibri"/>
              </a:defRPr>
            </a:lvl1pPr>
            <a:lvl2pPr indent="0" lvl="1" marL="0" marR="0" rtl="0" algn="r">
              <a:spcBef>
                <a:spcPts val="0"/>
              </a:spcBef>
              <a:buNone/>
              <a:defRPr b="0" i="0" sz="1000" u="none" cap="none" strike="noStrike">
                <a:solidFill>
                  <a:schemeClr val="lt1"/>
                </a:solidFill>
                <a:latin typeface="Calibri"/>
                <a:ea typeface="Calibri"/>
                <a:cs typeface="Calibri"/>
                <a:sym typeface="Calibri"/>
              </a:defRPr>
            </a:lvl2pPr>
            <a:lvl3pPr indent="0" lvl="2" marL="0" marR="0" rtl="0" algn="r">
              <a:spcBef>
                <a:spcPts val="0"/>
              </a:spcBef>
              <a:buNone/>
              <a:defRPr b="0" i="0" sz="1000" u="none" cap="none" strike="noStrike">
                <a:solidFill>
                  <a:schemeClr val="lt1"/>
                </a:solidFill>
                <a:latin typeface="Calibri"/>
                <a:ea typeface="Calibri"/>
                <a:cs typeface="Calibri"/>
                <a:sym typeface="Calibri"/>
              </a:defRPr>
            </a:lvl3pPr>
            <a:lvl4pPr indent="0" lvl="3" marL="0" marR="0" rtl="0" algn="r">
              <a:spcBef>
                <a:spcPts val="0"/>
              </a:spcBef>
              <a:buNone/>
              <a:defRPr b="0" i="0" sz="1000" u="none" cap="none" strike="noStrike">
                <a:solidFill>
                  <a:schemeClr val="lt1"/>
                </a:solidFill>
                <a:latin typeface="Calibri"/>
                <a:ea typeface="Calibri"/>
                <a:cs typeface="Calibri"/>
                <a:sym typeface="Calibri"/>
              </a:defRPr>
            </a:lvl4pPr>
            <a:lvl5pPr indent="0" lvl="4" marL="0" marR="0" rtl="0" algn="r">
              <a:spcBef>
                <a:spcPts val="0"/>
              </a:spcBef>
              <a:buNone/>
              <a:defRPr b="0" i="0" sz="1000" u="none" cap="none" strike="noStrike">
                <a:solidFill>
                  <a:schemeClr val="lt1"/>
                </a:solidFill>
                <a:latin typeface="Calibri"/>
                <a:ea typeface="Calibri"/>
                <a:cs typeface="Calibri"/>
                <a:sym typeface="Calibri"/>
              </a:defRPr>
            </a:lvl5pPr>
            <a:lvl6pPr indent="0" lvl="5" marL="0" marR="0" rtl="0" algn="r">
              <a:spcBef>
                <a:spcPts val="0"/>
              </a:spcBef>
              <a:buNone/>
              <a:defRPr b="0" i="0" sz="1000" u="none" cap="none" strike="noStrike">
                <a:solidFill>
                  <a:schemeClr val="lt1"/>
                </a:solidFill>
                <a:latin typeface="Calibri"/>
                <a:ea typeface="Calibri"/>
                <a:cs typeface="Calibri"/>
                <a:sym typeface="Calibri"/>
              </a:defRPr>
            </a:lvl6pPr>
            <a:lvl7pPr indent="0" lvl="6" marL="0" marR="0" rtl="0" algn="r">
              <a:spcBef>
                <a:spcPts val="0"/>
              </a:spcBef>
              <a:buNone/>
              <a:defRPr b="0" i="0" sz="1000" u="none" cap="none" strike="noStrike">
                <a:solidFill>
                  <a:schemeClr val="lt1"/>
                </a:solidFill>
                <a:latin typeface="Calibri"/>
                <a:ea typeface="Calibri"/>
                <a:cs typeface="Calibri"/>
                <a:sym typeface="Calibri"/>
              </a:defRPr>
            </a:lvl7pPr>
            <a:lvl8pPr indent="0" lvl="7" marL="0" marR="0" rtl="0" algn="r">
              <a:spcBef>
                <a:spcPts val="0"/>
              </a:spcBef>
              <a:buNone/>
              <a:defRPr b="0" i="0" sz="1000" u="none" cap="none" strike="noStrike">
                <a:solidFill>
                  <a:schemeClr val="lt1"/>
                </a:solidFill>
                <a:latin typeface="Calibri"/>
                <a:ea typeface="Calibri"/>
                <a:cs typeface="Calibri"/>
                <a:sym typeface="Calibri"/>
              </a:defRPr>
            </a:lvl8pPr>
            <a:lvl9pPr indent="0" lvl="8" marL="0" marR="0" rtl="0" algn="r">
              <a:spcBef>
                <a:spcPts val="0"/>
              </a:spcBef>
              <a:buNone/>
              <a:defRPr b="0" i="0" sz="1000" u="none" cap="none" strike="noStrike">
                <a:solidFill>
                  <a:schemeClr val="lt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vmlDrawing" Target="../drawings/vmlDrawing1.vml"/><Relationship Id="rId4" Type="http://schemas.openxmlformats.org/officeDocument/2006/relationships/package" Target="../embeddings/Microsoft_Office_Word_Document1.docx"/><Relationship Id="rId5" Type="http://schemas.openxmlformats.org/officeDocument/2006/relationships/package" Target="../embeddings/Microsoft_Office_Word_Document1.docx"/><Relationship Id="rId6"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7.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1"/>
          <p:cNvSpPr txBox="1"/>
          <p:nvPr>
            <p:ph type="ctrTitle"/>
          </p:nvPr>
        </p:nvSpPr>
        <p:spPr>
          <a:xfrm>
            <a:off x="783771" y="1148798"/>
            <a:ext cx="10376354" cy="2421464"/>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3500"/>
              <a:buFont typeface="Calibri"/>
              <a:buNone/>
            </a:pPr>
            <a:r>
              <a:rPr b="1" lang="en-US" sz="3500" cap="none">
                <a:latin typeface="Calibri"/>
                <a:ea typeface="Calibri"/>
                <a:cs typeface="Calibri"/>
                <a:sym typeface="Calibri"/>
              </a:rPr>
              <a:t>Module Title: Managing Enterprise</a:t>
            </a:r>
            <a:br>
              <a:rPr b="1" lang="en-US" sz="3500" cap="none">
                <a:latin typeface="Calibri"/>
                <a:ea typeface="Calibri"/>
                <a:cs typeface="Calibri"/>
                <a:sym typeface="Calibri"/>
              </a:rPr>
            </a:br>
            <a:r>
              <a:rPr b="1" lang="en-US" sz="3500" cap="none">
                <a:latin typeface="Calibri"/>
                <a:ea typeface="Calibri"/>
                <a:cs typeface="Calibri"/>
                <a:sym typeface="Calibri"/>
              </a:rPr>
              <a:t>Module Code: BMSW4011</a:t>
            </a:r>
            <a:br>
              <a:rPr b="1" lang="en-US" sz="3500">
                <a:latin typeface="Calibri"/>
                <a:ea typeface="Calibri"/>
                <a:cs typeface="Calibri"/>
                <a:sym typeface="Calibri"/>
              </a:rPr>
            </a:br>
            <a:r>
              <a:rPr b="1" lang="en-US" sz="3500">
                <a:latin typeface="Calibri"/>
                <a:ea typeface="Calibri"/>
                <a:cs typeface="Calibri"/>
                <a:sym typeface="Calibri"/>
              </a:rPr>
              <a:t>(</a:t>
            </a:r>
            <a:r>
              <a:rPr b="1" lang="en-US" sz="3500" cap="none">
                <a:latin typeface="Calibri"/>
                <a:ea typeface="Calibri"/>
                <a:cs typeface="Calibri"/>
                <a:sym typeface="Calibri"/>
              </a:rPr>
              <a:t>Task</a:t>
            </a:r>
            <a:r>
              <a:rPr b="1" lang="en-US" sz="3500">
                <a:latin typeface="Calibri"/>
                <a:ea typeface="Calibri"/>
                <a:cs typeface="Calibri"/>
                <a:sym typeface="Calibri"/>
              </a:rPr>
              <a:t> 2)</a:t>
            </a:r>
            <a:endParaRPr/>
          </a:p>
        </p:txBody>
      </p:sp>
      <p:sp>
        <p:nvSpPr>
          <p:cNvPr id="149" name="Google Shape;149;p1"/>
          <p:cNvSpPr txBox="1"/>
          <p:nvPr>
            <p:ph idx="1" type="subTitle"/>
          </p:nvPr>
        </p:nvSpPr>
        <p:spPr>
          <a:xfrm>
            <a:off x="3631500" y="4614478"/>
            <a:ext cx="4680900" cy="16047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SzPts val="1800"/>
              <a:buNone/>
            </a:pPr>
            <a:r>
              <a:rPr b="1" lang="en-US"/>
              <a:t>  </a:t>
            </a:r>
            <a:r>
              <a:rPr b="1" lang="en-US" cap="none"/>
              <a:t>Student Name:</a:t>
            </a:r>
            <a:r>
              <a:rPr b="1" lang="en-US"/>
              <a:t>Bogdan Basenco</a:t>
            </a:r>
            <a:endParaRPr cap="none"/>
          </a:p>
          <a:p>
            <a:pPr indent="0" lvl="0" marL="0" rtl="0" algn="ctr">
              <a:spcBef>
                <a:spcPts val="0"/>
              </a:spcBef>
              <a:spcAft>
                <a:spcPts val="0"/>
              </a:spcAft>
              <a:buSzPts val="1800"/>
              <a:buNone/>
            </a:pPr>
            <a:r>
              <a:rPr b="1" lang="en-US" cap="none"/>
              <a:t>Student ID:2311511</a:t>
            </a:r>
            <a:endParaRPr cap="none"/>
          </a:p>
        </p:txBody>
      </p:sp>
      <p:sp>
        <p:nvSpPr>
          <p:cNvPr id="150" name="Google Shape;150;p1"/>
          <p:cNvSpPr txBox="1"/>
          <p:nvPr/>
        </p:nvSpPr>
        <p:spPr>
          <a:xfrm>
            <a:off x="2475750" y="5193925"/>
            <a:ext cx="6992400" cy="1129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800">
                <a:solidFill>
                  <a:schemeClr val="lt1"/>
                </a:solidFill>
                <a:latin typeface="Calibri"/>
                <a:ea typeface="Calibri"/>
                <a:cs typeface="Calibri"/>
                <a:sym typeface="Calibri"/>
              </a:rPr>
              <a:t>                                     </a:t>
            </a:r>
            <a:r>
              <a:rPr b="1" lang="en-US" sz="1800">
                <a:solidFill>
                  <a:schemeClr val="lt1"/>
                </a:solidFill>
                <a:latin typeface="Calibri"/>
                <a:ea typeface="Calibri"/>
                <a:cs typeface="Calibri"/>
                <a:sym typeface="Calibri"/>
              </a:rPr>
              <a:t>Lecture name:Melanie Squire</a:t>
            </a:r>
            <a:endParaRPr b="1" sz="1800">
              <a:solidFill>
                <a:schemeClr val="lt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graphicFrame>
        <p:nvGraphicFramePr>
          <p:cNvPr id="156" name="Google Shape;156;p2"/>
          <p:cNvGraphicFramePr/>
          <p:nvPr/>
        </p:nvGraphicFramePr>
        <p:xfrm>
          <a:off x="801687" y="1543050"/>
          <a:ext cx="3000000" cy="3000000"/>
        </p:xfrm>
        <a:graphic>
          <a:graphicData uri="http://schemas.openxmlformats.org/drawingml/2006/table">
            <a:tbl>
              <a:tblPr bandRow="1" firstRow="1">
                <a:noFill/>
                <a:tableStyleId>{AC037FF7-103B-4FBC-9CBD-EF14F816C891}</a:tableStyleId>
              </a:tblPr>
              <a:tblGrid>
                <a:gridCol w="7622175"/>
                <a:gridCol w="2509250"/>
              </a:tblGrid>
              <a:tr h="251725">
                <a:tc>
                  <a:txBody>
                    <a:bodyPr/>
                    <a:lstStyle/>
                    <a:p>
                      <a:pPr indent="0" lvl="0" marL="0" marR="0" rtl="0" algn="ctr">
                        <a:spcBef>
                          <a:spcPts val="0"/>
                        </a:spcBef>
                        <a:spcAft>
                          <a:spcPts val="0"/>
                        </a:spcAft>
                        <a:buNone/>
                      </a:pPr>
                      <a:r>
                        <a:rPr lang="en-US" sz="1600" u="none" cap="none" strike="noStrike">
                          <a:latin typeface="Times New Roman"/>
                          <a:ea typeface="Times New Roman"/>
                          <a:cs typeface="Times New Roman"/>
                          <a:sym typeface="Times New Roman"/>
                        </a:rPr>
                        <a:t>Content</a:t>
                      </a:r>
                      <a:endParaRPr sz="1600" u="none" cap="none" strike="noStrike">
                        <a:solidFill>
                          <a:schemeClr val="dk1"/>
                        </a:solidFill>
                        <a:latin typeface="Times New Roman"/>
                        <a:ea typeface="Times New Roman"/>
                        <a:cs typeface="Times New Roman"/>
                        <a:sym typeface="Times New Roman"/>
                      </a:endParaRPr>
                    </a:p>
                  </a:txBody>
                  <a:tcPr marT="45725" marB="45725" marR="91450" marL="91450"/>
                </a:tc>
                <a:tc>
                  <a:txBody>
                    <a:bodyPr/>
                    <a:lstStyle/>
                    <a:p>
                      <a:pPr indent="0" lvl="0" marL="0" marR="0" rtl="0" algn="ctr">
                        <a:spcBef>
                          <a:spcPts val="0"/>
                        </a:spcBef>
                        <a:spcAft>
                          <a:spcPts val="0"/>
                        </a:spcAft>
                        <a:buNone/>
                      </a:pPr>
                      <a:r>
                        <a:rPr lang="en-US" sz="1600" u="none" cap="none" strike="noStrike">
                          <a:latin typeface="Times New Roman"/>
                          <a:ea typeface="Times New Roman"/>
                          <a:cs typeface="Times New Roman"/>
                          <a:sym typeface="Times New Roman"/>
                        </a:rPr>
                        <a:t>Slide No</a:t>
                      </a:r>
                      <a:endParaRPr sz="1600" u="none" cap="none" strike="noStrike">
                        <a:solidFill>
                          <a:schemeClr val="dk1"/>
                        </a:solidFill>
                        <a:latin typeface="Times New Roman"/>
                        <a:ea typeface="Times New Roman"/>
                        <a:cs typeface="Times New Roman"/>
                        <a:sym typeface="Times New Roman"/>
                      </a:endParaRPr>
                    </a:p>
                  </a:txBody>
                  <a:tcPr marT="45725" marB="45725" marR="91450" marL="91450"/>
                </a:tc>
              </a:tr>
              <a:tr h="251725">
                <a:tc>
                  <a:txBody>
                    <a:bodyPr/>
                    <a:lstStyle/>
                    <a:p>
                      <a:pPr indent="0" lvl="0" marL="0" marR="0" rtl="0" algn="ctr">
                        <a:spcBef>
                          <a:spcPts val="0"/>
                        </a:spcBef>
                        <a:spcAft>
                          <a:spcPts val="0"/>
                        </a:spcAft>
                        <a:buNone/>
                      </a:pPr>
                      <a:r>
                        <a:rPr lang="en-US" sz="1600" u="none" cap="none" strike="noStrike">
                          <a:solidFill>
                            <a:schemeClr val="dk1"/>
                          </a:solidFill>
                          <a:latin typeface="Times New Roman"/>
                          <a:ea typeface="Times New Roman"/>
                          <a:cs typeface="Times New Roman"/>
                          <a:sym typeface="Times New Roman"/>
                        </a:rPr>
                        <a:t>Introduction</a:t>
                      </a:r>
                      <a:endParaRPr b="0" sz="1600" u="none" cap="none" strike="noStrike">
                        <a:solidFill>
                          <a:schemeClr val="dk1"/>
                        </a:solidFill>
                        <a:latin typeface="Times New Roman"/>
                        <a:ea typeface="Times New Roman"/>
                        <a:cs typeface="Times New Roman"/>
                        <a:sym typeface="Times New Roman"/>
                      </a:endParaRPr>
                    </a:p>
                  </a:txBody>
                  <a:tcPr marT="45725" marB="45725" marR="91450" marL="91450"/>
                </a:tc>
                <a:tc>
                  <a:txBody>
                    <a:bodyPr/>
                    <a:lstStyle/>
                    <a:p>
                      <a:pPr indent="0" lvl="0" marL="0" marR="0" rtl="0" algn="ctr">
                        <a:spcBef>
                          <a:spcPts val="0"/>
                        </a:spcBef>
                        <a:spcAft>
                          <a:spcPts val="0"/>
                        </a:spcAft>
                        <a:buNone/>
                      </a:pPr>
                      <a:r>
                        <a:rPr lang="en-US" sz="1600" u="none" cap="none" strike="noStrike">
                          <a:latin typeface="Times New Roman"/>
                          <a:ea typeface="Times New Roman"/>
                          <a:cs typeface="Times New Roman"/>
                          <a:sym typeface="Times New Roman"/>
                        </a:rPr>
                        <a:t>Slide 1</a:t>
                      </a:r>
                      <a:endParaRPr sz="1600" u="none" cap="none" strike="noStrike">
                        <a:solidFill>
                          <a:schemeClr val="dk1"/>
                        </a:solidFill>
                        <a:latin typeface="Times New Roman"/>
                        <a:ea typeface="Times New Roman"/>
                        <a:cs typeface="Times New Roman"/>
                        <a:sym typeface="Times New Roman"/>
                      </a:endParaRPr>
                    </a:p>
                  </a:txBody>
                  <a:tcPr marT="45725" marB="45725" marR="91450" marL="91450"/>
                </a:tc>
              </a:tr>
              <a:tr h="251725">
                <a:tc>
                  <a:txBody>
                    <a:bodyPr/>
                    <a:lstStyle/>
                    <a:p>
                      <a:pPr indent="0" lvl="0" marL="0" marR="0" rtl="0" algn="ctr">
                        <a:spcBef>
                          <a:spcPts val="0"/>
                        </a:spcBef>
                        <a:spcAft>
                          <a:spcPts val="0"/>
                        </a:spcAft>
                        <a:buNone/>
                      </a:pPr>
                      <a:r>
                        <a:rPr lang="en-US" sz="1600" u="none" cap="none" strike="noStrike">
                          <a:solidFill>
                            <a:schemeClr val="dk1"/>
                          </a:solidFill>
                          <a:latin typeface="Times New Roman"/>
                          <a:ea typeface="Times New Roman"/>
                          <a:cs typeface="Times New Roman"/>
                          <a:sym typeface="Times New Roman"/>
                        </a:rPr>
                        <a:t>Business Proposition</a:t>
                      </a:r>
                      <a:endParaRPr b="0" sz="1600" u="none" cap="none" strike="noStrike">
                        <a:solidFill>
                          <a:schemeClr val="dk1"/>
                        </a:solidFill>
                        <a:latin typeface="Times New Roman"/>
                        <a:ea typeface="Times New Roman"/>
                        <a:cs typeface="Times New Roman"/>
                        <a:sym typeface="Times New Roman"/>
                      </a:endParaRPr>
                    </a:p>
                  </a:txBody>
                  <a:tcPr marT="45725" marB="45725" marR="91450" marL="91450"/>
                </a:tc>
                <a:tc>
                  <a:txBody>
                    <a:bodyPr/>
                    <a:lstStyle/>
                    <a:p>
                      <a:pPr indent="0" lvl="0" marL="0" marR="0" rtl="0" algn="ctr">
                        <a:spcBef>
                          <a:spcPts val="0"/>
                        </a:spcBef>
                        <a:spcAft>
                          <a:spcPts val="0"/>
                        </a:spcAft>
                        <a:buNone/>
                      </a:pPr>
                      <a:r>
                        <a:rPr lang="en-US" sz="1600" u="none" cap="none" strike="noStrike">
                          <a:latin typeface="Times New Roman"/>
                          <a:ea typeface="Times New Roman"/>
                          <a:cs typeface="Times New Roman"/>
                          <a:sym typeface="Times New Roman"/>
                        </a:rPr>
                        <a:t>Slide 2</a:t>
                      </a:r>
                      <a:endParaRPr sz="1600" u="none" cap="none" strike="noStrike">
                        <a:solidFill>
                          <a:schemeClr val="dk1"/>
                        </a:solidFill>
                        <a:latin typeface="Times New Roman"/>
                        <a:ea typeface="Times New Roman"/>
                        <a:cs typeface="Times New Roman"/>
                        <a:sym typeface="Times New Roman"/>
                      </a:endParaRPr>
                    </a:p>
                  </a:txBody>
                  <a:tcPr marT="45725" marB="45725" marR="91450" marL="91450"/>
                </a:tc>
              </a:tr>
              <a:tr h="251725">
                <a:tc>
                  <a:txBody>
                    <a:bodyPr/>
                    <a:lstStyle/>
                    <a:p>
                      <a:pPr indent="0" lvl="0" marL="0" marR="0" rtl="0" algn="ctr">
                        <a:spcBef>
                          <a:spcPts val="0"/>
                        </a:spcBef>
                        <a:spcAft>
                          <a:spcPts val="0"/>
                        </a:spcAft>
                        <a:buNone/>
                      </a:pPr>
                      <a:r>
                        <a:rPr lang="en-US" sz="1600" u="none" cap="none" strike="noStrike">
                          <a:solidFill>
                            <a:schemeClr val="dk1"/>
                          </a:solidFill>
                          <a:latin typeface="Times New Roman"/>
                          <a:ea typeface="Times New Roman"/>
                          <a:cs typeface="Times New Roman"/>
                          <a:sym typeface="Times New Roman"/>
                        </a:rPr>
                        <a:t>Mission and Objectives</a:t>
                      </a:r>
                      <a:endParaRPr b="0" sz="1600" u="none" cap="none" strike="noStrike">
                        <a:solidFill>
                          <a:schemeClr val="dk1"/>
                        </a:solidFill>
                        <a:latin typeface="Times New Roman"/>
                        <a:ea typeface="Times New Roman"/>
                        <a:cs typeface="Times New Roman"/>
                        <a:sym typeface="Times New Roman"/>
                      </a:endParaRPr>
                    </a:p>
                  </a:txBody>
                  <a:tcPr marT="45725" marB="45725" marR="91450" marL="91450"/>
                </a:tc>
                <a:tc>
                  <a:txBody>
                    <a:bodyPr/>
                    <a:lstStyle/>
                    <a:p>
                      <a:pPr indent="0" lvl="0" marL="0" marR="0" rtl="0" algn="ctr">
                        <a:spcBef>
                          <a:spcPts val="0"/>
                        </a:spcBef>
                        <a:spcAft>
                          <a:spcPts val="0"/>
                        </a:spcAft>
                        <a:buNone/>
                      </a:pPr>
                      <a:r>
                        <a:rPr lang="en-US" sz="1600" u="none" cap="none" strike="noStrike">
                          <a:latin typeface="Times New Roman"/>
                          <a:ea typeface="Times New Roman"/>
                          <a:cs typeface="Times New Roman"/>
                          <a:sym typeface="Times New Roman"/>
                        </a:rPr>
                        <a:t>Slide 3</a:t>
                      </a:r>
                      <a:endParaRPr sz="1600" u="none" cap="none" strike="noStrike">
                        <a:solidFill>
                          <a:schemeClr val="dk1"/>
                        </a:solidFill>
                        <a:latin typeface="Times New Roman"/>
                        <a:ea typeface="Times New Roman"/>
                        <a:cs typeface="Times New Roman"/>
                        <a:sym typeface="Times New Roman"/>
                      </a:endParaRPr>
                    </a:p>
                  </a:txBody>
                  <a:tcPr marT="45725" marB="45725" marR="91450" marL="91450"/>
                </a:tc>
              </a:tr>
              <a:tr h="251725">
                <a:tc>
                  <a:txBody>
                    <a:bodyPr/>
                    <a:lstStyle/>
                    <a:p>
                      <a:pPr indent="0" lvl="0" marL="0" marR="0" rtl="0" algn="ctr">
                        <a:spcBef>
                          <a:spcPts val="0"/>
                        </a:spcBef>
                        <a:spcAft>
                          <a:spcPts val="0"/>
                        </a:spcAft>
                        <a:buNone/>
                      </a:pPr>
                      <a:r>
                        <a:rPr lang="en-US" sz="1600" u="none" cap="none" strike="noStrike">
                          <a:solidFill>
                            <a:schemeClr val="dk1"/>
                          </a:solidFill>
                          <a:latin typeface="Times New Roman"/>
                          <a:ea typeface="Times New Roman"/>
                          <a:cs typeface="Times New Roman"/>
                          <a:sym typeface="Times New Roman"/>
                        </a:rPr>
                        <a:t>Unique Selling Proposition (USP)</a:t>
                      </a:r>
                      <a:endParaRPr b="0" sz="1600" u="none" cap="none" strike="noStrike">
                        <a:solidFill>
                          <a:schemeClr val="dk1"/>
                        </a:solidFill>
                        <a:latin typeface="Times New Roman"/>
                        <a:ea typeface="Times New Roman"/>
                        <a:cs typeface="Times New Roman"/>
                        <a:sym typeface="Times New Roman"/>
                      </a:endParaRPr>
                    </a:p>
                  </a:txBody>
                  <a:tcPr marT="45725" marB="45725" marR="91450" marL="91450"/>
                </a:tc>
                <a:tc>
                  <a:txBody>
                    <a:bodyPr/>
                    <a:lstStyle/>
                    <a:p>
                      <a:pPr indent="0" lvl="0" marL="0" marR="0" rtl="0" algn="ctr">
                        <a:lnSpc>
                          <a:spcPct val="100000"/>
                        </a:lnSpc>
                        <a:spcBef>
                          <a:spcPts val="0"/>
                        </a:spcBef>
                        <a:spcAft>
                          <a:spcPts val="0"/>
                        </a:spcAft>
                        <a:buClr>
                          <a:schemeClr val="lt1"/>
                        </a:buClr>
                        <a:buSzPts val="1600"/>
                        <a:buFont typeface="Times New Roman"/>
                        <a:buNone/>
                      </a:pPr>
                      <a:r>
                        <a:rPr lang="en-US" sz="1600" u="none" cap="none" strike="noStrike">
                          <a:latin typeface="Times New Roman"/>
                          <a:ea typeface="Times New Roman"/>
                          <a:cs typeface="Times New Roman"/>
                          <a:sym typeface="Times New Roman"/>
                        </a:rPr>
                        <a:t>Slide 4</a:t>
                      </a:r>
                      <a:endParaRPr sz="1600" u="none" cap="none" strike="noStrike">
                        <a:solidFill>
                          <a:schemeClr val="dk1"/>
                        </a:solidFill>
                        <a:latin typeface="Times New Roman"/>
                        <a:ea typeface="Times New Roman"/>
                        <a:cs typeface="Times New Roman"/>
                        <a:sym typeface="Times New Roman"/>
                      </a:endParaRPr>
                    </a:p>
                  </a:txBody>
                  <a:tcPr marT="45725" marB="45725" marR="91450" marL="91450"/>
                </a:tc>
              </a:tr>
              <a:tr h="251725">
                <a:tc>
                  <a:txBody>
                    <a:bodyPr/>
                    <a:lstStyle/>
                    <a:p>
                      <a:pPr indent="0" lvl="0" marL="0" marR="0" rtl="0" algn="ctr">
                        <a:spcBef>
                          <a:spcPts val="0"/>
                        </a:spcBef>
                        <a:spcAft>
                          <a:spcPts val="0"/>
                        </a:spcAft>
                        <a:buNone/>
                      </a:pPr>
                      <a:r>
                        <a:rPr lang="en-US" sz="1600" u="none" cap="none" strike="noStrike">
                          <a:solidFill>
                            <a:schemeClr val="dk1"/>
                          </a:solidFill>
                          <a:latin typeface="Times New Roman"/>
                          <a:ea typeface="Times New Roman"/>
                          <a:cs typeface="Times New Roman"/>
                          <a:sym typeface="Times New Roman"/>
                        </a:rPr>
                        <a:t>Legal Structure and Location</a:t>
                      </a:r>
                      <a:endParaRPr b="0" sz="1600" u="none" cap="none" strike="noStrike">
                        <a:solidFill>
                          <a:schemeClr val="dk1"/>
                        </a:solidFill>
                        <a:latin typeface="Times New Roman"/>
                        <a:ea typeface="Times New Roman"/>
                        <a:cs typeface="Times New Roman"/>
                        <a:sym typeface="Times New Roman"/>
                      </a:endParaRPr>
                    </a:p>
                  </a:txBody>
                  <a:tcPr marT="45725" marB="45725" marR="91450" marL="91450"/>
                </a:tc>
                <a:tc>
                  <a:txBody>
                    <a:bodyPr/>
                    <a:lstStyle/>
                    <a:p>
                      <a:pPr indent="0" lvl="0" marL="0" marR="0" rtl="0" algn="ctr">
                        <a:lnSpc>
                          <a:spcPct val="100000"/>
                        </a:lnSpc>
                        <a:spcBef>
                          <a:spcPts val="0"/>
                        </a:spcBef>
                        <a:spcAft>
                          <a:spcPts val="0"/>
                        </a:spcAft>
                        <a:buClr>
                          <a:schemeClr val="lt1"/>
                        </a:buClr>
                        <a:buSzPts val="1600"/>
                        <a:buFont typeface="Times New Roman"/>
                        <a:buNone/>
                      </a:pPr>
                      <a:r>
                        <a:rPr lang="en-US" sz="1600" u="none" cap="none" strike="noStrike">
                          <a:latin typeface="Times New Roman"/>
                          <a:ea typeface="Times New Roman"/>
                          <a:cs typeface="Times New Roman"/>
                          <a:sym typeface="Times New Roman"/>
                        </a:rPr>
                        <a:t>Slide 5</a:t>
                      </a:r>
                      <a:endParaRPr sz="1600" u="none" cap="none" strike="noStrike">
                        <a:solidFill>
                          <a:schemeClr val="dk1"/>
                        </a:solidFill>
                        <a:latin typeface="Times New Roman"/>
                        <a:ea typeface="Times New Roman"/>
                        <a:cs typeface="Times New Roman"/>
                        <a:sym typeface="Times New Roman"/>
                      </a:endParaRPr>
                    </a:p>
                  </a:txBody>
                  <a:tcPr marT="45725" marB="45725" marR="91450" marL="91450"/>
                </a:tc>
              </a:tr>
              <a:tr h="251725">
                <a:tc>
                  <a:txBody>
                    <a:bodyPr/>
                    <a:lstStyle/>
                    <a:p>
                      <a:pPr indent="0" lvl="0" marL="0" marR="0" rtl="0" algn="ctr">
                        <a:spcBef>
                          <a:spcPts val="0"/>
                        </a:spcBef>
                        <a:spcAft>
                          <a:spcPts val="0"/>
                        </a:spcAft>
                        <a:buNone/>
                      </a:pPr>
                      <a:r>
                        <a:rPr lang="en-US" sz="1600" u="none" cap="none" strike="noStrike">
                          <a:solidFill>
                            <a:schemeClr val="dk1"/>
                          </a:solidFill>
                          <a:latin typeface="Times New Roman"/>
                          <a:ea typeface="Times New Roman"/>
                          <a:cs typeface="Times New Roman"/>
                          <a:sym typeface="Times New Roman"/>
                        </a:rPr>
                        <a:t>Human Resources</a:t>
                      </a:r>
                      <a:endParaRPr b="0" sz="1600" u="none" cap="none" strike="noStrike">
                        <a:solidFill>
                          <a:schemeClr val="dk1"/>
                        </a:solidFill>
                        <a:latin typeface="Times New Roman"/>
                        <a:ea typeface="Times New Roman"/>
                        <a:cs typeface="Times New Roman"/>
                        <a:sym typeface="Times New Roman"/>
                      </a:endParaRPr>
                    </a:p>
                  </a:txBody>
                  <a:tcPr marT="45725" marB="45725" marR="91450" marL="91450"/>
                </a:tc>
                <a:tc>
                  <a:txBody>
                    <a:bodyPr/>
                    <a:lstStyle/>
                    <a:p>
                      <a:pPr indent="0" lvl="0" marL="0" marR="0" rtl="0" algn="ctr">
                        <a:lnSpc>
                          <a:spcPct val="100000"/>
                        </a:lnSpc>
                        <a:spcBef>
                          <a:spcPts val="0"/>
                        </a:spcBef>
                        <a:spcAft>
                          <a:spcPts val="0"/>
                        </a:spcAft>
                        <a:buClr>
                          <a:schemeClr val="lt1"/>
                        </a:buClr>
                        <a:buSzPts val="1600"/>
                        <a:buFont typeface="Times New Roman"/>
                        <a:buNone/>
                      </a:pPr>
                      <a:r>
                        <a:rPr lang="en-US" sz="1600" u="none" cap="none" strike="noStrike">
                          <a:latin typeface="Times New Roman"/>
                          <a:ea typeface="Times New Roman"/>
                          <a:cs typeface="Times New Roman"/>
                          <a:sym typeface="Times New Roman"/>
                        </a:rPr>
                        <a:t>Slide 6</a:t>
                      </a:r>
                      <a:endParaRPr sz="1600" u="none" cap="none" strike="noStrike">
                        <a:solidFill>
                          <a:schemeClr val="dk1"/>
                        </a:solidFill>
                        <a:latin typeface="Times New Roman"/>
                        <a:ea typeface="Times New Roman"/>
                        <a:cs typeface="Times New Roman"/>
                        <a:sym typeface="Times New Roman"/>
                      </a:endParaRPr>
                    </a:p>
                  </a:txBody>
                  <a:tcPr marT="45725" marB="45725" marR="91450" marL="91450"/>
                </a:tc>
              </a:tr>
              <a:tr h="251725">
                <a:tc>
                  <a:txBody>
                    <a:bodyPr/>
                    <a:lstStyle/>
                    <a:p>
                      <a:pPr indent="0" lvl="0" marL="0" marR="0" rtl="0" algn="ctr">
                        <a:spcBef>
                          <a:spcPts val="0"/>
                        </a:spcBef>
                        <a:spcAft>
                          <a:spcPts val="0"/>
                        </a:spcAft>
                        <a:buNone/>
                      </a:pPr>
                      <a:r>
                        <a:rPr b="0" lang="en-US" sz="1600" u="none" cap="none" strike="noStrike">
                          <a:solidFill>
                            <a:schemeClr val="dk1"/>
                          </a:solidFill>
                          <a:latin typeface="Times New Roman"/>
                          <a:ea typeface="Times New Roman"/>
                          <a:cs typeface="Times New Roman"/>
                          <a:sym typeface="Times New Roman"/>
                        </a:rPr>
                        <a:t>Financial Overview</a:t>
                      </a:r>
                      <a:endParaRPr/>
                    </a:p>
                  </a:txBody>
                  <a:tcPr marT="45725" marB="45725" marR="91450" marL="91450"/>
                </a:tc>
                <a:tc>
                  <a:txBody>
                    <a:bodyPr/>
                    <a:lstStyle/>
                    <a:p>
                      <a:pPr indent="0" lvl="0" marL="0" marR="0" rtl="0" algn="ctr">
                        <a:lnSpc>
                          <a:spcPct val="100000"/>
                        </a:lnSpc>
                        <a:spcBef>
                          <a:spcPts val="0"/>
                        </a:spcBef>
                        <a:spcAft>
                          <a:spcPts val="0"/>
                        </a:spcAft>
                        <a:buClr>
                          <a:schemeClr val="dk1"/>
                        </a:buClr>
                        <a:buSzPts val="1600"/>
                        <a:buFont typeface="Times New Roman"/>
                        <a:buNone/>
                      </a:pPr>
                      <a:r>
                        <a:rPr lang="en-US" sz="1600" u="none" cap="none" strike="noStrike">
                          <a:solidFill>
                            <a:schemeClr val="dk1"/>
                          </a:solidFill>
                          <a:latin typeface="Times New Roman"/>
                          <a:ea typeface="Times New Roman"/>
                          <a:cs typeface="Times New Roman"/>
                          <a:sym typeface="Times New Roman"/>
                        </a:rPr>
                        <a:t>Slide 7</a:t>
                      </a:r>
                      <a:endParaRPr/>
                    </a:p>
                  </a:txBody>
                  <a:tcPr marT="45725" marB="45725" marR="91450" marL="91450"/>
                </a:tc>
              </a:tr>
              <a:tr h="251725">
                <a:tc>
                  <a:txBody>
                    <a:bodyPr/>
                    <a:lstStyle/>
                    <a:p>
                      <a:pPr indent="0" lvl="0" marL="0" marR="0" rtl="0" algn="ctr">
                        <a:spcBef>
                          <a:spcPts val="0"/>
                        </a:spcBef>
                        <a:spcAft>
                          <a:spcPts val="0"/>
                        </a:spcAft>
                        <a:buNone/>
                      </a:pPr>
                      <a:r>
                        <a:rPr b="0" lang="en-US" sz="1600" u="none" cap="none" strike="noStrike">
                          <a:solidFill>
                            <a:schemeClr val="dk1"/>
                          </a:solidFill>
                          <a:latin typeface="Times New Roman"/>
                          <a:ea typeface="Times New Roman"/>
                          <a:cs typeface="Times New Roman"/>
                          <a:sym typeface="Times New Roman"/>
                        </a:rPr>
                        <a:t>Marketing Strategy</a:t>
                      </a:r>
                      <a:endParaRPr/>
                    </a:p>
                  </a:txBody>
                  <a:tcPr marT="45725" marB="45725" marR="91450" marL="91450"/>
                </a:tc>
                <a:tc>
                  <a:txBody>
                    <a:bodyPr/>
                    <a:lstStyle/>
                    <a:p>
                      <a:pPr indent="0" lvl="0" marL="0" marR="0" rtl="0" algn="ctr">
                        <a:lnSpc>
                          <a:spcPct val="100000"/>
                        </a:lnSpc>
                        <a:spcBef>
                          <a:spcPts val="0"/>
                        </a:spcBef>
                        <a:spcAft>
                          <a:spcPts val="0"/>
                        </a:spcAft>
                        <a:buClr>
                          <a:schemeClr val="dk1"/>
                        </a:buClr>
                        <a:buSzPts val="1600"/>
                        <a:buFont typeface="Times New Roman"/>
                        <a:buNone/>
                      </a:pPr>
                      <a:r>
                        <a:rPr lang="en-US" sz="1600" u="none" cap="none" strike="noStrike">
                          <a:solidFill>
                            <a:schemeClr val="dk1"/>
                          </a:solidFill>
                          <a:latin typeface="Times New Roman"/>
                          <a:ea typeface="Times New Roman"/>
                          <a:cs typeface="Times New Roman"/>
                          <a:sym typeface="Times New Roman"/>
                        </a:rPr>
                        <a:t>Slide 8</a:t>
                      </a:r>
                      <a:endParaRPr/>
                    </a:p>
                  </a:txBody>
                  <a:tcPr marT="45725" marB="45725" marR="91450" marL="91450"/>
                </a:tc>
              </a:tr>
              <a:tr h="251725">
                <a:tc>
                  <a:txBody>
                    <a:bodyPr/>
                    <a:lstStyle/>
                    <a:p>
                      <a:pPr indent="0" lvl="0" marL="0" marR="0" rtl="0" algn="ctr">
                        <a:spcBef>
                          <a:spcPts val="0"/>
                        </a:spcBef>
                        <a:spcAft>
                          <a:spcPts val="0"/>
                        </a:spcAft>
                        <a:buNone/>
                      </a:pPr>
                      <a:r>
                        <a:rPr b="0" lang="en-US" sz="1600" u="none" cap="none" strike="noStrike">
                          <a:solidFill>
                            <a:schemeClr val="dk1"/>
                          </a:solidFill>
                          <a:latin typeface="Times New Roman"/>
                          <a:ea typeface="Times New Roman"/>
                          <a:cs typeface="Times New Roman"/>
                          <a:sym typeface="Times New Roman"/>
                        </a:rPr>
                        <a:t>Branding Highlights</a:t>
                      </a:r>
                      <a:endParaRPr/>
                    </a:p>
                  </a:txBody>
                  <a:tcPr marT="45725" marB="45725" marR="91450" marL="91450"/>
                </a:tc>
                <a:tc>
                  <a:txBody>
                    <a:bodyPr/>
                    <a:lstStyle/>
                    <a:p>
                      <a:pPr indent="0" lvl="0" marL="0" marR="0" rtl="0" algn="ctr">
                        <a:lnSpc>
                          <a:spcPct val="100000"/>
                        </a:lnSpc>
                        <a:spcBef>
                          <a:spcPts val="0"/>
                        </a:spcBef>
                        <a:spcAft>
                          <a:spcPts val="0"/>
                        </a:spcAft>
                        <a:buClr>
                          <a:schemeClr val="dk1"/>
                        </a:buClr>
                        <a:buSzPts val="1600"/>
                        <a:buFont typeface="Times New Roman"/>
                        <a:buNone/>
                      </a:pPr>
                      <a:r>
                        <a:rPr lang="en-US" sz="1600" u="none" cap="none" strike="noStrike">
                          <a:solidFill>
                            <a:schemeClr val="dk1"/>
                          </a:solidFill>
                          <a:latin typeface="Times New Roman"/>
                          <a:ea typeface="Times New Roman"/>
                          <a:cs typeface="Times New Roman"/>
                          <a:sym typeface="Times New Roman"/>
                        </a:rPr>
                        <a:t>Slide 9</a:t>
                      </a:r>
                      <a:endParaRPr/>
                    </a:p>
                  </a:txBody>
                  <a:tcPr marT="45725" marB="45725" marR="91450" marL="91450"/>
                </a:tc>
              </a:tr>
              <a:tr h="251725">
                <a:tc>
                  <a:txBody>
                    <a:bodyPr/>
                    <a:lstStyle/>
                    <a:p>
                      <a:pPr indent="0" lvl="0" marL="0" marR="0" rtl="0" algn="ctr">
                        <a:spcBef>
                          <a:spcPts val="0"/>
                        </a:spcBef>
                        <a:spcAft>
                          <a:spcPts val="0"/>
                        </a:spcAft>
                        <a:buNone/>
                      </a:pPr>
                      <a:r>
                        <a:rPr b="0" lang="en-US" sz="1600" u="none" cap="none" strike="noStrike">
                          <a:solidFill>
                            <a:schemeClr val="dk1"/>
                          </a:solidFill>
                          <a:latin typeface="Times New Roman"/>
                          <a:ea typeface="Times New Roman"/>
                          <a:cs typeface="Times New Roman"/>
                          <a:sym typeface="Times New Roman"/>
                        </a:rPr>
                        <a:t>SWOT Analysis</a:t>
                      </a:r>
                      <a:endParaRPr/>
                    </a:p>
                  </a:txBody>
                  <a:tcPr marT="45725" marB="45725" marR="91450" marL="91450"/>
                </a:tc>
                <a:tc>
                  <a:txBody>
                    <a:bodyPr/>
                    <a:lstStyle/>
                    <a:p>
                      <a:pPr indent="0" lvl="0" marL="0" marR="0" rtl="0" algn="ctr">
                        <a:lnSpc>
                          <a:spcPct val="100000"/>
                        </a:lnSpc>
                        <a:spcBef>
                          <a:spcPts val="0"/>
                        </a:spcBef>
                        <a:spcAft>
                          <a:spcPts val="0"/>
                        </a:spcAft>
                        <a:buClr>
                          <a:schemeClr val="dk1"/>
                        </a:buClr>
                        <a:buSzPts val="1600"/>
                        <a:buFont typeface="Times New Roman"/>
                        <a:buNone/>
                      </a:pPr>
                      <a:r>
                        <a:rPr lang="en-US" sz="1600" u="none" cap="none" strike="noStrike">
                          <a:solidFill>
                            <a:schemeClr val="dk1"/>
                          </a:solidFill>
                          <a:latin typeface="Times New Roman"/>
                          <a:ea typeface="Times New Roman"/>
                          <a:cs typeface="Times New Roman"/>
                          <a:sym typeface="Times New Roman"/>
                        </a:rPr>
                        <a:t>Slide 10</a:t>
                      </a:r>
                      <a:endParaRPr/>
                    </a:p>
                  </a:txBody>
                  <a:tcPr marT="45725" marB="45725" marR="91450" marL="91450"/>
                </a:tc>
              </a:tr>
              <a:tr h="251725">
                <a:tc>
                  <a:txBody>
                    <a:bodyPr/>
                    <a:lstStyle/>
                    <a:p>
                      <a:pPr indent="0" lvl="0" marL="0" marR="0" rtl="0" algn="ctr">
                        <a:spcBef>
                          <a:spcPts val="0"/>
                        </a:spcBef>
                        <a:spcAft>
                          <a:spcPts val="0"/>
                        </a:spcAft>
                        <a:buNone/>
                      </a:pPr>
                      <a:r>
                        <a:rPr b="0" lang="en-US" sz="1600" u="none" cap="none" strike="noStrike">
                          <a:solidFill>
                            <a:schemeClr val="dk1"/>
                          </a:solidFill>
                          <a:latin typeface="Times New Roman"/>
                          <a:ea typeface="Times New Roman"/>
                          <a:cs typeface="Times New Roman"/>
                          <a:sym typeface="Times New Roman"/>
                        </a:rPr>
                        <a:t>Viability and Feasibility</a:t>
                      </a:r>
                      <a:endParaRPr/>
                    </a:p>
                  </a:txBody>
                  <a:tcPr marT="45725" marB="45725" marR="91450" marL="91450"/>
                </a:tc>
                <a:tc>
                  <a:txBody>
                    <a:bodyPr/>
                    <a:lstStyle/>
                    <a:p>
                      <a:pPr indent="0" lvl="0" marL="0" marR="0" rtl="0" algn="ctr">
                        <a:lnSpc>
                          <a:spcPct val="100000"/>
                        </a:lnSpc>
                        <a:spcBef>
                          <a:spcPts val="0"/>
                        </a:spcBef>
                        <a:spcAft>
                          <a:spcPts val="0"/>
                        </a:spcAft>
                        <a:buClr>
                          <a:schemeClr val="dk1"/>
                        </a:buClr>
                        <a:buSzPts val="1600"/>
                        <a:buFont typeface="Times New Roman"/>
                        <a:buNone/>
                      </a:pPr>
                      <a:r>
                        <a:rPr lang="en-US" sz="1600" u="none" cap="none" strike="noStrike">
                          <a:solidFill>
                            <a:schemeClr val="dk1"/>
                          </a:solidFill>
                          <a:latin typeface="Times New Roman"/>
                          <a:ea typeface="Times New Roman"/>
                          <a:cs typeface="Times New Roman"/>
                          <a:sym typeface="Times New Roman"/>
                        </a:rPr>
                        <a:t>Slide 11</a:t>
                      </a:r>
                      <a:endParaRPr/>
                    </a:p>
                  </a:txBody>
                  <a:tcPr marT="45725" marB="45725" marR="91450" marL="91450"/>
                </a:tc>
              </a:tr>
              <a:tr h="251725">
                <a:tc>
                  <a:txBody>
                    <a:bodyPr/>
                    <a:lstStyle/>
                    <a:p>
                      <a:pPr indent="0" lvl="0" marL="0" marR="0" rtl="0" algn="ctr">
                        <a:spcBef>
                          <a:spcPts val="0"/>
                        </a:spcBef>
                        <a:spcAft>
                          <a:spcPts val="0"/>
                        </a:spcAft>
                        <a:buNone/>
                      </a:pPr>
                      <a:r>
                        <a:rPr b="0" lang="en-US" sz="1600" u="none" cap="none" strike="noStrike">
                          <a:solidFill>
                            <a:schemeClr val="dk1"/>
                          </a:solidFill>
                          <a:latin typeface="Times New Roman"/>
                          <a:ea typeface="Times New Roman"/>
                          <a:cs typeface="Times New Roman"/>
                          <a:sym typeface="Times New Roman"/>
                        </a:rPr>
                        <a:t>Conclusion</a:t>
                      </a:r>
                      <a:endParaRPr/>
                    </a:p>
                  </a:txBody>
                  <a:tcPr marT="45725" marB="45725" marR="91450" marL="91450"/>
                </a:tc>
                <a:tc>
                  <a:txBody>
                    <a:bodyPr/>
                    <a:lstStyle/>
                    <a:p>
                      <a:pPr indent="0" lvl="0" marL="0" marR="0" rtl="0" algn="ctr">
                        <a:lnSpc>
                          <a:spcPct val="100000"/>
                        </a:lnSpc>
                        <a:spcBef>
                          <a:spcPts val="0"/>
                        </a:spcBef>
                        <a:spcAft>
                          <a:spcPts val="0"/>
                        </a:spcAft>
                        <a:buClr>
                          <a:schemeClr val="dk1"/>
                        </a:buClr>
                        <a:buSzPts val="1600"/>
                        <a:buFont typeface="Times New Roman"/>
                        <a:buNone/>
                      </a:pPr>
                      <a:r>
                        <a:rPr lang="en-US" sz="1600" u="none" cap="none" strike="noStrike">
                          <a:solidFill>
                            <a:schemeClr val="dk1"/>
                          </a:solidFill>
                          <a:latin typeface="Times New Roman"/>
                          <a:ea typeface="Times New Roman"/>
                          <a:cs typeface="Times New Roman"/>
                          <a:sym typeface="Times New Roman"/>
                        </a:rPr>
                        <a:t>Slide 12</a:t>
                      </a:r>
                      <a:endParaRPr/>
                    </a:p>
                  </a:txBody>
                  <a:tcPr marT="45725" marB="45725" marR="91450" marL="91450"/>
                </a:tc>
              </a:tr>
              <a:tr h="251725">
                <a:tc>
                  <a:txBody>
                    <a:bodyPr/>
                    <a:lstStyle/>
                    <a:p>
                      <a:pPr indent="0" lvl="0" marL="0" marR="0" rtl="0" algn="ctr">
                        <a:spcBef>
                          <a:spcPts val="0"/>
                        </a:spcBef>
                        <a:spcAft>
                          <a:spcPts val="0"/>
                        </a:spcAft>
                        <a:buNone/>
                      </a:pPr>
                      <a:r>
                        <a:rPr lang="en-US" sz="1600" u="none" cap="none" strike="noStrike">
                          <a:solidFill>
                            <a:schemeClr val="dk1"/>
                          </a:solidFill>
                          <a:latin typeface="Times New Roman"/>
                          <a:ea typeface="Times New Roman"/>
                          <a:cs typeface="Times New Roman"/>
                          <a:sym typeface="Times New Roman"/>
                        </a:rPr>
                        <a:t>Reference List</a:t>
                      </a:r>
                      <a:endParaRPr b="0" sz="1600" u="none" cap="none" strike="noStrike">
                        <a:solidFill>
                          <a:schemeClr val="dk1"/>
                        </a:solidFill>
                        <a:latin typeface="Times New Roman"/>
                        <a:ea typeface="Times New Roman"/>
                        <a:cs typeface="Times New Roman"/>
                        <a:sym typeface="Times New Roman"/>
                      </a:endParaRPr>
                    </a:p>
                  </a:txBody>
                  <a:tcPr marT="45725" marB="45725" marR="91450" marL="91450"/>
                </a:tc>
                <a:tc>
                  <a:txBody>
                    <a:bodyPr/>
                    <a:lstStyle/>
                    <a:p>
                      <a:pPr indent="0" lvl="0" marL="0" marR="0" rtl="0" algn="ctr">
                        <a:lnSpc>
                          <a:spcPct val="100000"/>
                        </a:lnSpc>
                        <a:spcBef>
                          <a:spcPts val="0"/>
                        </a:spcBef>
                        <a:spcAft>
                          <a:spcPts val="0"/>
                        </a:spcAft>
                        <a:buClr>
                          <a:schemeClr val="dk1"/>
                        </a:buClr>
                        <a:buSzPts val="1600"/>
                        <a:buFont typeface="Times New Roman"/>
                        <a:buNone/>
                      </a:pPr>
                      <a:r>
                        <a:rPr lang="en-US" sz="1600" u="none" cap="none" strike="noStrike">
                          <a:solidFill>
                            <a:schemeClr val="dk1"/>
                          </a:solidFill>
                          <a:latin typeface="Times New Roman"/>
                          <a:ea typeface="Times New Roman"/>
                          <a:cs typeface="Times New Roman"/>
                          <a:sym typeface="Times New Roman"/>
                        </a:rPr>
                        <a:t>Slide 13</a:t>
                      </a:r>
                      <a:endParaRPr/>
                    </a:p>
                  </a:txBody>
                  <a:tcPr marT="45725" marB="45725" marR="91450" marL="91450"/>
                </a:tc>
              </a:tr>
            </a:tbl>
          </a:graphicData>
        </a:graphic>
      </p:graphicFrame>
      <p:sp>
        <p:nvSpPr>
          <p:cNvPr id="157" name="Google Shape;157;p2"/>
          <p:cNvSpPr/>
          <p:nvPr/>
        </p:nvSpPr>
        <p:spPr>
          <a:xfrm>
            <a:off x="660400" y="427869"/>
            <a:ext cx="4049486" cy="702128"/>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Table Of Content</a:t>
            </a:r>
            <a:endParaRPr b="1" i="0" sz="3500" u="none" cap="none" strike="noStrike">
              <a:solidFill>
                <a:srgbClr val="0C0C0C"/>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3"/>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Introduction</a:t>
            </a:r>
            <a:endParaRPr b="1" i="0" sz="3500" u="none" cap="none" strike="noStrike">
              <a:solidFill>
                <a:srgbClr val="0C0C0C"/>
              </a:solidFill>
              <a:latin typeface="Times New Roman"/>
              <a:ea typeface="Times New Roman"/>
              <a:cs typeface="Times New Roman"/>
              <a:sym typeface="Times New Roman"/>
            </a:endParaRPr>
          </a:p>
        </p:txBody>
      </p:sp>
      <p:sp>
        <p:nvSpPr>
          <p:cNvPr id="164" name="Google Shape;164;p3"/>
          <p:cNvSpPr/>
          <p:nvPr/>
        </p:nvSpPr>
        <p:spPr>
          <a:xfrm>
            <a:off x="838200" y="1931026"/>
            <a:ext cx="7249160" cy="3939540"/>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Gentleman's Cut emphasises direct marketing targeting the modern man who seeks to avail premium grooming services.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Uses Instagram and TikTok to display transformations, client testimonials and offers with branded hashtags such as #GentlemensCut.</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Local presence uses flyers and launches events for live demonstrations, free service and product sampling on the streets (Miller, 2021).</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Partners with premium grooming brands for exclusive offers and runs a referral program to reward loyal customers and encourage word-of-mouth advertising (Glebova, 2024).</a:t>
            </a:r>
            <a:endParaRPr/>
          </a:p>
        </p:txBody>
      </p:sp>
      <p:pic>
        <p:nvPicPr>
          <p:cNvPr id="165" name="Google Shape;165;p3"/>
          <p:cNvPicPr preferRelativeResize="0"/>
          <p:nvPr/>
        </p:nvPicPr>
        <p:blipFill rotWithShape="1">
          <a:blip r:embed="rId3">
            <a:alphaModFix/>
          </a:blip>
          <a:srcRect b="0" l="0" r="0" t="0"/>
          <a:stretch/>
        </p:blipFill>
        <p:spPr>
          <a:xfrm>
            <a:off x="8458679" y="2715680"/>
            <a:ext cx="3316511" cy="203624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4"/>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Business Proposition</a:t>
            </a:r>
            <a:endParaRPr b="1" i="0" sz="3500" u="none" cap="none" strike="noStrike">
              <a:solidFill>
                <a:srgbClr val="0C0C0C"/>
              </a:solidFill>
              <a:latin typeface="Times New Roman"/>
              <a:ea typeface="Times New Roman"/>
              <a:cs typeface="Times New Roman"/>
              <a:sym typeface="Times New Roman"/>
            </a:endParaRPr>
          </a:p>
        </p:txBody>
      </p:sp>
      <p:sp>
        <p:nvSpPr>
          <p:cNvPr id="172" name="Google Shape;172;p4"/>
          <p:cNvSpPr/>
          <p:nvPr/>
        </p:nvSpPr>
        <p:spPr>
          <a:xfrm>
            <a:off x="838200" y="1623250"/>
            <a:ext cx="7249160" cy="4555093"/>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Gentlemen's Cut offers precision grooming services such as haircuts, hot towel shaves, beard sculpting and scalp treatments amidst an elegantly professional environment.</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It provides premium grooming products, including pomades, oils and skincare essentials, so as to cater to a wide range of clients' needs (Sung-wook </a:t>
            </a:r>
            <a:r>
              <a:rPr b="0" i="1" lang="en-US" sz="2000" u="none" cap="none" strike="noStrike">
                <a:solidFill>
                  <a:schemeClr val="lt1"/>
                </a:solidFill>
                <a:latin typeface="Calibri"/>
                <a:ea typeface="Calibri"/>
                <a:cs typeface="Calibri"/>
                <a:sym typeface="Calibri"/>
              </a:rPr>
              <a:t>et al., </a:t>
            </a:r>
            <a:r>
              <a:rPr b="0" i="0" lang="en-US" sz="2000" u="none" cap="none" strike="noStrike">
                <a:solidFill>
                  <a:schemeClr val="lt1"/>
                </a:solidFill>
                <a:latin typeface="Calibri"/>
                <a:ea typeface="Calibri"/>
                <a:cs typeface="Calibri"/>
                <a:sym typeface="Calibri"/>
              </a:rPr>
              <a:t>2021).</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business takes into account each customer's preferences and lifestyles by emphasising personalised consultations, thereby delivering a customised grooming experience (Pamacheche, 2020).</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Gentlemen's Cut fills the gap within the market for high-quality, affordable grooming among men, providing superior service in a convenient and luxurious location.</a:t>
            </a:r>
            <a:endParaRPr/>
          </a:p>
        </p:txBody>
      </p:sp>
      <p:pic>
        <p:nvPicPr>
          <p:cNvPr id="173" name="Google Shape;173;p4"/>
          <p:cNvPicPr preferRelativeResize="0"/>
          <p:nvPr/>
        </p:nvPicPr>
        <p:blipFill rotWithShape="1">
          <a:blip r:embed="rId3">
            <a:alphaModFix/>
          </a:blip>
          <a:srcRect b="0" l="0" r="0" t="0"/>
          <a:stretch/>
        </p:blipFill>
        <p:spPr>
          <a:xfrm>
            <a:off x="8325584" y="2641600"/>
            <a:ext cx="3449606" cy="230086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p5"/>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Mission and Objectives</a:t>
            </a:r>
            <a:endParaRPr b="1" i="0" sz="3500" u="none" cap="none" strike="noStrike">
              <a:solidFill>
                <a:srgbClr val="0C0C0C"/>
              </a:solidFill>
              <a:latin typeface="Times New Roman"/>
              <a:ea typeface="Times New Roman"/>
              <a:cs typeface="Times New Roman"/>
              <a:sym typeface="Times New Roman"/>
            </a:endParaRPr>
          </a:p>
        </p:txBody>
      </p:sp>
      <p:sp>
        <p:nvSpPr>
          <p:cNvPr id="180" name="Google Shape;180;p5"/>
          <p:cNvSpPr/>
          <p:nvPr/>
        </p:nvSpPr>
        <p:spPr>
          <a:xfrm>
            <a:off x="838200" y="2084914"/>
            <a:ext cx="7249160" cy="3631763"/>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Gentlemen's Cut is dedicated to providing superior grooming services that boost confidence and well-being among its clients.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It is a place to give high-quality grooming experience bespoke to individual needs with the goal of establishing a strong brand presence (Zaza, 2020).</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Short-term goals involve a loyal customer base as well as achieving profitability within the first year.</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Long-term goals include the expansion of operations, the introduction of environmentally friendly grooming products and becoming a leader in the premium grooming industry.</a:t>
            </a:r>
            <a:endParaRPr/>
          </a:p>
        </p:txBody>
      </p:sp>
      <p:pic>
        <p:nvPicPr>
          <p:cNvPr id="181" name="Google Shape;181;p5"/>
          <p:cNvPicPr preferRelativeResize="0"/>
          <p:nvPr/>
        </p:nvPicPr>
        <p:blipFill rotWithShape="1">
          <a:blip r:embed="rId3">
            <a:alphaModFix/>
          </a:blip>
          <a:srcRect b="0" l="0" r="0" t="0"/>
          <a:stretch/>
        </p:blipFill>
        <p:spPr>
          <a:xfrm>
            <a:off x="8330950" y="2494584"/>
            <a:ext cx="3444240" cy="229903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6"/>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Unique Selling Proposition (USP)</a:t>
            </a:r>
            <a:endParaRPr b="1" i="0" sz="3500" u="none" cap="none" strike="noStrike">
              <a:solidFill>
                <a:srgbClr val="0C0C0C"/>
              </a:solidFill>
              <a:latin typeface="Times New Roman"/>
              <a:ea typeface="Times New Roman"/>
              <a:cs typeface="Times New Roman"/>
              <a:sym typeface="Times New Roman"/>
            </a:endParaRPr>
          </a:p>
        </p:txBody>
      </p:sp>
      <p:sp>
        <p:nvSpPr>
          <p:cNvPr id="188" name="Google Shape;188;p6"/>
          <p:cNvSpPr/>
          <p:nvPr/>
        </p:nvSpPr>
        <p:spPr>
          <a:xfrm>
            <a:off x="838200" y="1777138"/>
            <a:ext cx="7249160" cy="4247317"/>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business offers a customised grooming consultation to every client based on their preferences and lifestyle for a distinctive experience.</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Combining barbering service with quality hair care products, the company provides an all-in-one stop for all of today's grooming needs (Ferguson, Smith and Kietzmann, 2022).</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It offers a luxurious yet reasonably priced atmosphere so that a broad spectrum of clients can enjoy the vintage charm blended with modern aesthetics.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Located strategically at Liverpool Street Station, it can guarantee high visibility and access to various customer demographics, ranging from professionals to tourists.</a:t>
            </a:r>
            <a:endParaRPr/>
          </a:p>
        </p:txBody>
      </p:sp>
      <p:pic>
        <p:nvPicPr>
          <p:cNvPr id="189" name="Google Shape;189;p6"/>
          <p:cNvPicPr preferRelativeResize="0"/>
          <p:nvPr/>
        </p:nvPicPr>
        <p:blipFill rotWithShape="1">
          <a:blip r:embed="rId3">
            <a:alphaModFix/>
          </a:blip>
          <a:srcRect b="0" l="0" r="0" t="0"/>
          <a:stretch/>
        </p:blipFill>
        <p:spPr>
          <a:xfrm>
            <a:off x="8310880" y="2627970"/>
            <a:ext cx="3556000" cy="230181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7"/>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Legal Structure and Location</a:t>
            </a:r>
            <a:endParaRPr b="1" i="0" sz="3500" u="none" cap="none" strike="noStrike">
              <a:solidFill>
                <a:srgbClr val="0C0C0C"/>
              </a:solidFill>
              <a:latin typeface="Times New Roman"/>
              <a:ea typeface="Times New Roman"/>
              <a:cs typeface="Times New Roman"/>
              <a:sym typeface="Times New Roman"/>
            </a:endParaRPr>
          </a:p>
        </p:txBody>
      </p:sp>
      <p:sp>
        <p:nvSpPr>
          <p:cNvPr id="196" name="Google Shape;196;p7"/>
          <p:cNvSpPr/>
          <p:nvPr/>
        </p:nvSpPr>
        <p:spPr>
          <a:xfrm>
            <a:off x="838200" y="2084914"/>
            <a:ext cx="7249160" cy="3631763"/>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As a sole proprietorship, the Gentlemen's Cut ensures one safe decision and instant control over business performance (Ayishetu </a:t>
            </a:r>
            <a:r>
              <a:rPr b="0" i="1" lang="en-US" sz="2000" u="none" cap="none" strike="noStrike">
                <a:solidFill>
                  <a:schemeClr val="lt1"/>
                </a:solidFill>
                <a:latin typeface="Calibri"/>
                <a:ea typeface="Calibri"/>
                <a:cs typeface="Calibri"/>
                <a:sym typeface="Calibri"/>
              </a:rPr>
              <a:t>et al., </a:t>
            </a:r>
            <a:r>
              <a:rPr b="0" i="0" lang="en-US" sz="2000" u="none" cap="none" strike="noStrike">
                <a:solidFill>
                  <a:schemeClr val="lt1"/>
                </a:solidFill>
                <a:latin typeface="Calibri"/>
                <a:ea typeface="Calibri"/>
                <a:cs typeface="Calibri"/>
                <a:sym typeface="Calibri"/>
              </a:rPr>
              <a:t>2022).</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This structure minimises setup complexity and gives the owner-manager direct accountability for business success.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Strategically situated at Liverpool Street Station, it enjoys a high profile along with considerable pedestrian movements.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central location targets diverse customers, from working professionals to tourists, ensuring accessibility and a consistent flow of clients.</a:t>
            </a:r>
            <a:endParaRPr/>
          </a:p>
        </p:txBody>
      </p:sp>
      <p:pic>
        <p:nvPicPr>
          <p:cNvPr id="197" name="Google Shape;197;p7"/>
          <p:cNvPicPr preferRelativeResize="0"/>
          <p:nvPr/>
        </p:nvPicPr>
        <p:blipFill rotWithShape="1">
          <a:blip r:embed="rId3">
            <a:alphaModFix/>
          </a:blip>
          <a:srcRect b="0" l="0" r="0" t="0"/>
          <a:stretch/>
        </p:blipFill>
        <p:spPr>
          <a:xfrm>
            <a:off x="8493760" y="2275840"/>
            <a:ext cx="3281430" cy="284056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8"/>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Human Resources</a:t>
            </a:r>
            <a:endParaRPr b="1" i="0" sz="3500" u="none" cap="none" strike="noStrike">
              <a:solidFill>
                <a:srgbClr val="0C0C0C"/>
              </a:solidFill>
              <a:latin typeface="Times New Roman"/>
              <a:ea typeface="Times New Roman"/>
              <a:cs typeface="Times New Roman"/>
              <a:sym typeface="Times New Roman"/>
            </a:endParaRPr>
          </a:p>
        </p:txBody>
      </p:sp>
      <p:sp>
        <p:nvSpPr>
          <p:cNvPr id="204" name="Google Shape;204;p8"/>
          <p:cNvSpPr/>
          <p:nvPr/>
        </p:nvSpPr>
        <p:spPr>
          <a:xfrm>
            <a:off x="838200" y="1777138"/>
            <a:ext cx="7249160" cy="4247317"/>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Gentlemen's Cut has a flat organisational structure with five professionals, which are five employees including the senior barber, three junior barbers and a receptionist.</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senior barber supervises the daily operations, marketing and customer experience and the junior barbers give different grooming services.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It mainly recruits people who are eager to groom, through professional networks, online platforms and barbering academies.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receptionist coordinates customer inquiries, appointments and retail sales for the effective running of services and proper operations.</a:t>
            </a:r>
            <a:endParaRPr/>
          </a:p>
        </p:txBody>
      </p:sp>
      <p:pic>
        <p:nvPicPr>
          <p:cNvPr id="205" name="Google Shape;205;p8"/>
          <p:cNvPicPr preferRelativeResize="0"/>
          <p:nvPr/>
        </p:nvPicPr>
        <p:blipFill rotWithShape="1">
          <a:blip r:embed="rId3">
            <a:alphaModFix/>
          </a:blip>
          <a:srcRect b="0" l="0" r="0" t="0"/>
          <a:stretch/>
        </p:blipFill>
        <p:spPr>
          <a:xfrm>
            <a:off x="8270240" y="2737017"/>
            <a:ext cx="3504950" cy="199356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9"/>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Financial Overview</a:t>
            </a:r>
            <a:endParaRPr b="1" i="0" sz="3500" u="none" cap="none" strike="noStrike">
              <a:solidFill>
                <a:srgbClr val="0C0C0C"/>
              </a:solidFill>
              <a:latin typeface="Times New Roman"/>
              <a:ea typeface="Times New Roman"/>
              <a:cs typeface="Times New Roman"/>
              <a:sym typeface="Times New Roman"/>
            </a:endParaRPr>
          </a:p>
        </p:txBody>
      </p:sp>
      <p:sp>
        <p:nvSpPr>
          <p:cNvPr id="212" name="Google Shape;212;p9"/>
          <p:cNvSpPr/>
          <p:nvPr/>
        </p:nvSpPr>
        <p:spPr>
          <a:xfrm>
            <a:off x="838200" y="2084914"/>
            <a:ext cx="7249160" cy="3631763"/>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Gentlemen's Cut estimated startup costs stand at £40,000, considering renovation, equipment and the initial product inventory.</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Monthly operating expenses are £13,000, which range from rent to salaries, utilities and marketing.</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business expects to break even by the second month and profits from the third month onwards.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Revenues reflect steady growth as profits were expected to reach £30,000 by the end of the first year. The net cash flows from this were estimated at £17,000.</a:t>
            </a:r>
            <a:endParaRPr/>
          </a:p>
        </p:txBody>
      </p:sp>
      <p:graphicFrame>
        <p:nvGraphicFramePr>
          <p:cNvPr id="213" name="Google Shape;213;p9"/>
          <p:cNvGraphicFramePr/>
          <p:nvPr/>
        </p:nvGraphicFramePr>
        <p:xfrm>
          <a:off x="8249920" y="2651432"/>
          <a:ext cx="3525270" cy="2498725"/>
        </p:xfrm>
        <a:graphic>
          <a:graphicData uri="http://schemas.openxmlformats.org/presentationml/2006/ole">
            <mc:AlternateContent>
              <mc:Choice Requires="v">
                <p:oleObj r:id="rId4" imgH="2498725" imgW="3525270" progId="Word.Document.12" spid="_x0000_s1">
                  <p:embed/>
                </p:oleObj>
              </mc:Choice>
              <mc:Fallback>
                <p:oleObj r:id="rId5" imgH="2498725" imgW="3525270" progId="Word.Document.12">
                  <p:embed/>
                  <p:pic>
                    <p:nvPicPr>
                      <p:cNvPr id="213" name="Google Shape;213;p9"/>
                      <p:cNvPicPr preferRelativeResize="0"/>
                      <p:nvPr/>
                    </p:nvPicPr>
                    <p:blipFill rotWithShape="1">
                      <a:blip r:embed="rId6">
                        <a:alphaModFix/>
                      </a:blip>
                      <a:srcRect b="0" l="0" r="0" t="0"/>
                      <a:stretch/>
                    </p:blipFill>
                    <p:spPr>
                      <a:xfrm>
                        <a:off x="8249920" y="2651432"/>
                        <a:ext cx="3525270" cy="2498725"/>
                      </a:xfrm>
                      <a:prstGeom prst="rect">
                        <a:avLst/>
                      </a:prstGeom>
                      <a:noFill/>
                      <a:ln>
                        <a:noFill/>
                      </a:ln>
                    </p:spPr>
                  </p:pic>
                </p:oleObj>
              </mc:Fallback>
            </mc:AlternateContent>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8" name="Shape 218"/>
        <p:cNvGrpSpPr/>
        <p:nvPr/>
      </p:nvGrpSpPr>
      <p:grpSpPr>
        <a:xfrm>
          <a:off x="0" y="0"/>
          <a:ext cx="0" cy="0"/>
          <a:chOff x="0" y="0"/>
          <a:chExt cx="0" cy="0"/>
        </a:xfrm>
      </p:grpSpPr>
      <p:sp>
        <p:nvSpPr>
          <p:cNvPr id="219" name="Google Shape;219;p10"/>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Marketing Strategy</a:t>
            </a:r>
            <a:endParaRPr b="1" i="0" sz="3500" u="none" cap="none" strike="noStrike">
              <a:solidFill>
                <a:srgbClr val="0C0C0C"/>
              </a:solidFill>
              <a:latin typeface="Times New Roman"/>
              <a:ea typeface="Times New Roman"/>
              <a:cs typeface="Times New Roman"/>
              <a:sym typeface="Times New Roman"/>
            </a:endParaRPr>
          </a:p>
        </p:txBody>
      </p:sp>
      <p:sp>
        <p:nvSpPr>
          <p:cNvPr id="220" name="Google Shape;220;p10"/>
          <p:cNvSpPr/>
          <p:nvPr/>
        </p:nvSpPr>
        <p:spPr>
          <a:xfrm>
            <a:off x="838200" y="2084914"/>
            <a:ext cx="7249160" cy="3631763"/>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Gentlemen's Cut has a full-fledged marketing strategy to attract and engage clients.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Marketing channels include social media sites such as Instagram and TikTok, where before-and-after images of grooming and testimonials from clients are shared (Casemajor, 2023).</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Flyers are distributed locally throughout high-traffic areas around the Liverpool Street Station.</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Business cards and social media advertisement will be an avenue with special promotions driving client involvement and brand recognition (Taiwo, 2021).</a:t>
            </a:r>
            <a:endParaRPr/>
          </a:p>
        </p:txBody>
      </p:sp>
      <p:pic>
        <p:nvPicPr>
          <p:cNvPr id="221" name="Google Shape;221;p10"/>
          <p:cNvPicPr preferRelativeResize="0"/>
          <p:nvPr/>
        </p:nvPicPr>
        <p:blipFill rotWithShape="1">
          <a:blip r:embed="rId3">
            <a:alphaModFix/>
          </a:blip>
          <a:srcRect b="0" l="0" r="0" t="0"/>
          <a:stretch/>
        </p:blipFill>
        <p:spPr>
          <a:xfrm>
            <a:off x="8351520" y="2682240"/>
            <a:ext cx="3423670" cy="213264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6" name="Shape 226"/>
        <p:cNvGrpSpPr/>
        <p:nvPr/>
      </p:nvGrpSpPr>
      <p:grpSpPr>
        <a:xfrm>
          <a:off x="0" y="0"/>
          <a:ext cx="0" cy="0"/>
          <a:chOff x="0" y="0"/>
          <a:chExt cx="0" cy="0"/>
        </a:xfrm>
      </p:grpSpPr>
      <p:sp>
        <p:nvSpPr>
          <p:cNvPr id="227" name="Google Shape;227;p11"/>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Branding Highlights</a:t>
            </a:r>
            <a:endParaRPr b="1" i="0" sz="3500" u="none" cap="none" strike="noStrike">
              <a:solidFill>
                <a:srgbClr val="0C0C0C"/>
              </a:solidFill>
              <a:latin typeface="Times New Roman"/>
              <a:ea typeface="Times New Roman"/>
              <a:cs typeface="Times New Roman"/>
              <a:sym typeface="Times New Roman"/>
            </a:endParaRPr>
          </a:p>
        </p:txBody>
      </p:sp>
      <p:sp>
        <p:nvSpPr>
          <p:cNvPr id="228" name="Google Shape;228;p11"/>
          <p:cNvSpPr/>
          <p:nvPr/>
        </p:nvSpPr>
        <p:spPr>
          <a:xfrm>
            <a:off x="838200" y="1931026"/>
            <a:ext cx="7249160" cy="3939540"/>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In keeping with the theme of emphasis on men's grooming, this logo features a stylised profile of a man in a full moustache and hat.</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tagline </a:t>
            </a:r>
            <a:r>
              <a:rPr b="1" i="1" lang="en-US" sz="2000" u="none" cap="none" strike="noStrike">
                <a:solidFill>
                  <a:schemeClr val="lt1"/>
                </a:solidFill>
                <a:latin typeface="Calibri"/>
                <a:ea typeface="Calibri"/>
                <a:cs typeface="Calibri"/>
                <a:sym typeface="Calibri"/>
              </a:rPr>
              <a:t>‘Variety of Grooming Services and Products’ </a:t>
            </a:r>
            <a:r>
              <a:rPr b="0" i="0" lang="en-US" sz="2000" u="none" cap="none" strike="noStrike">
                <a:solidFill>
                  <a:schemeClr val="lt1"/>
                </a:solidFill>
                <a:latin typeface="Calibri"/>
                <a:ea typeface="Calibri"/>
                <a:cs typeface="Calibri"/>
                <a:sym typeface="Calibri"/>
              </a:rPr>
              <a:t>indicates a wide variety, including haircuts, shaves and retail products.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warm earthy brown tone conveys masculinity and sophistication with a splash of bright orange personality (Soliman </a:t>
            </a:r>
            <a:r>
              <a:rPr b="0" i="1" lang="en-US" sz="2000" u="none" cap="none" strike="noStrike">
                <a:solidFill>
                  <a:schemeClr val="lt1"/>
                </a:solidFill>
                <a:latin typeface="Calibri"/>
                <a:ea typeface="Calibri"/>
                <a:cs typeface="Calibri"/>
                <a:sym typeface="Calibri"/>
              </a:rPr>
              <a:t>et al., </a:t>
            </a:r>
            <a:r>
              <a:rPr b="0" i="0" lang="en-US" sz="2000" u="none" cap="none" strike="noStrike">
                <a:solidFill>
                  <a:schemeClr val="lt1"/>
                </a:solidFill>
                <a:latin typeface="Calibri"/>
                <a:ea typeface="Calibri"/>
                <a:cs typeface="Calibri"/>
                <a:sym typeface="Calibri"/>
              </a:rPr>
              <a:t>2024).</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business name using bold, sans-serif fonts with a tagline set in a smaller font ensures both readability and strength in the brand message.</a:t>
            </a:r>
            <a:endParaRPr/>
          </a:p>
        </p:txBody>
      </p:sp>
      <p:pic>
        <p:nvPicPr>
          <p:cNvPr id="229" name="Google Shape;229;p11"/>
          <p:cNvPicPr preferRelativeResize="0"/>
          <p:nvPr/>
        </p:nvPicPr>
        <p:blipFill rotWithShape="1">
          <a:blip r:embed="rId3">
            <a:alphaModFix/>
          </a:blip>
          <a:srcRect b="10713" l="0" r="0" t="9634"/>
          <a:stretch/>
        </p:blipFill>
        <p:spPr>
          <a:xfrm>
            <a:off x="8733882" y="1931025"/>
            <a:ext cx="2777147" cy="37585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12"/>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SWOT Analysis</a:t>
            </a:r>
            <a:endParaRPr b="1" i="0" sz="3500" u="none" cap="none" strike="noStrike">
              <a:solidFill>
                <a:srgbClr val="0C0C0C"/>
              </a:solidFill>
              <a:latin typeface="Times New Roman"/>
              <a:ea typeface="Times New Roman"/>
              <a:cs typeface="Times New Roman"/>
              <a:sym typeface="Times New Roman"/>
            </a:endParaRPr>
          </a:p>
        </p:txBody>
      </p:sp>
      <p:sp>
        <p:nvSpPr>
          <p:cNvPr id="236" name="Google Shape;236;p12"/>
          <p:cNvSpPr/>
          <p:nvPr/>
        </p:nvSpPr>
        <p:spPr>
          <a:xfrm>
            <a:off x="838200" y="2238802"/>
            <a:ext cx="7249160" cy="3323987"/>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1" i="1" lang="en-US" sz="2000" u="none" cap="none" strike="noStrike">
                <a:solidFill>
                  <a:schemeClr val="lt1"/>
                </a:solidFill>
                <a:latin typeface="Calibri"/>
                <a:ea typeface="Calibri"/>
                <a:cs typeface="Calibri"/>
                <a:sym typeface="Calibri"/>
              </a:rPr>
              <a:t>Strengths: </a:t>
            </a:r>
            <a:r>
              <a:rPr b="0" i="0" lang="en-US" sz="2000" u="none" cap="none" strike="noStrike">
                <a:solidFill>
                  <a:schemeClr val="lt1"/>
                </a:solidFill>
                <a:latin typeface="Calibri"/>
                <a:ea typeface="Calibri"/>
                <a:cs typeface="Calibri"/>
                <a:sym typeface="Calibri"/>
              </a:rPr>
              <a:t>High-quality, personalised grooming services with a unique offering of premium products (Alenezi, 2024).</a:t>
            </a:r>
            <a:endParaRPr/>
          </a:p>
          <a:p>
            <a:pPr indent="-285750" lvl="0" marL="285750" marR="0" rtl="0" algn="just">
              <a:spcBef>
                <a:spcPts val="1200"/>
              </a:spcBef>
              <a:spcAft>
                <a:spcPts val="0"/>
              </a:spcAft>
              <a:buClr>
                <a:schemeClr val="lt1"/>
              </a:buClr>
              <a:buSzPts val="2000"/>
              <a:buFont typeface="Arial"/>
              <a:buChar char="•"/>
            </a:pPr>
            <a:r>
              <a:rPr b="1" i="1" lang="en-US" sz="2000" u="none" cap="none" strike="noStrike">
                <a:solidFill>
                  <a:schemeClr val="lt1"/>
                </a:solidFill>
                <a:latin typeface="Calibri"/>
                <a:ea typeface="Calibri"/>
                <a:cs typeface="Calibri"/>
                <a:sym typeface="Calibri"/>
              </a:rPr>
              <a:t>Weaknesses: </a:t>
            </a:r>
            <a:r>
              <a:rPr b="0" i="0" lang="en-US" sz="2000" u="none" cap="none" strike="noStrike">
                <a:solidFill>
                  <a:schemeClr val="lt1"/>
                </a:solidFill>
                <a:latin typeface="Calibri"/>
                <a:ea typeface="Calibri"/>
                <a:cs typeface="Calibri"/>
                <a:sym typeface="Calibri"/>
              </a:rPr>
              <a:t>High competition levels in the market: because of Liverpool's existing customer loyalty.</a:t>
            </a:r>
            <a:endParaRPr/>
          </a:p>
          <a:p>
            <a:pPr indent="-285750" lvl="0" marL="285750" marR="0" rtl="0" algn="just">
              <a:spcBef>
                <a:spcPts val="1200"/>
              </a:spcBef>
              <a:spcAft>
                <a:spcPts val="0"/>
              </a:spcAft>
              <a:buClr>
                <a:schemeClr val="lt1"/>
              </a:buClr>
              <a:buSzPts val="2000"/>
              <a:buFont typeface="Arial"/>
              <a:buChar char="•"/>
            </a:pPr>
            <a:r>
              <a:rPr b="1" i="1" lang="en-US" sz="2000" u="none" cap="none" strike="noStrike">
                <a:solidFill>
                  <a:schemeClr val="lt1"/>
                </a:solidFill>
                <a:latin typeface="Calibri"/>
                <a:ea typeface="Calibri"/>
                <a:cs typeface="Calibri"/>
                <a:sym typeface="Calibri"/>
              </a:rPr>
              <a:t>Opportunities: </a:t>
            </a:r>
            <a:r>
              <a:rPr b="0" i="0" lang="en-US" sz="2000" u="none" cap="none" strike="noStrike">
                <a:solidFill>
                  <a:schemeClr val="lt1"/>
                </a:solidFill>
                <a:latin typeface="Calibri"/>
                <a:ea typeface="Calibri"/>
                <a:cs typeface="Calibri"/>
                <a:sym typeface="Calibri"/>
              </a:rPr>
              <a:t>Expanding demand for individualised personal grooming experiences and green products.</a:t>
            </a:r>
            <a:endParaRPr/>
          </a:p>
          <a:p>
            <a:pPr indent="-285750" lvl="0" marL="285750" marR="0" rtl="0" algn="just">
              <a:spcBef>
                <a:spcPts val="1200"/>
              </a:spcBef>
              <a:spcAft>
                <a:spcPts val="0"/>
              </a:spcAft>
              <a:buClr>
                <a:schemeClr val="lt1"/>
              </a:buClr>
              <a:buSzPts val="2000"/>
              <a:buFont typeface="Arial"/>
              <a:buChar char="•"/>
            </a:pPr>
            <a:r>
              <a:rPr b="1" i="1" lang="en-US" sz="2000" u="none" cap="none" strike="noStrike">
                <a:solidFill>
                  <a:schemeClr val="lt1"/>
                </a:solidFill>
                <a:latin typeface="Calibri"/>
                <a:ea typeface="Calibri"/>
                <a:cs typeface="Calibri"/>
                <a:sym typeface="Calibri"/>
              </a:rPr>
              <a:t>Threats: </a:t>
            </a:r>
            <a:r>
              <a:rPr b="0" i="0" lang="en-US" sz="2000" u="none" cap="none" strike="noStrike">
                <a:solidFill>
                  <a:schemeClr val="lt1"/>
                </a:solidFill>
                <a:latin typeface="Calibri"/>
                <a:ea typeface="Calibri"/>
                <a:cs typeface="Calibri"/>
                <a:sym typeface="Calibri"/>
              </a:rPr>
              <a:t>Economic slowdown, seasonal variation in customer traffic and the growth of more extensive barbershop chains, which threatens competition.</a:t>
            </a:r>
            <a:endParaRPr/>
          </a:p>
        </p:txBody>
      </p:sp>
      <p:pic>
        <p:nvPicPr>
          <p:cNvPr id="237" name="Google Shape;237;p12"/>
          <p:cNvPicPr preferRelativeResize="0"/>
          <p:nvPr/>
        </p:nvPicPr>
        <p:blipFill rotWithShape="1">
          <a:blip r:embed="rId3">
            <a:alphaModFix/>
          </a:blip>
          <a:srcRect b="0" l="0" r="0" t="0"/>
          <a:stretch/>
        </p:blipFill>
        <p:spPr>
          <a:xfrm>
            <a:off x="8432800" y="2511128"/>
            <a:ext cx="3281430" cy="246335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13"/>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Viability and Feasibility</a:t>
            </a:r>
            <a:endParaRPr b="1" i="0" sz="3500" u="none" cap="none" strike="noStrike">
              <a:solidFill>
                <a:srgbClr val="0C0C0C"/>
              </a:solidFill>
              <a:latin typeface="Times New Roman"/>
              <a:ea typeface="Times New Roman"/>
              <a:cs typeface="Times New Roman"/>
              <a:sym typeface="Times New Roman"/>
            </a:endParaRPr>
          </a:p>
        </p:txBody>
      </p:sp>
      <p:sp>
        <p:nvSpPr>
          <p:cNvPr id="244" name="Google Shape;244;p13"/>
          <p:cNvSpPr/>
          <p:nvPr/>
        </p:nvSpPr>
        <p:spPr>
          <a:xfrm>
            <a:off x="838200" y="1931026"/>
            <a:ext cx="7249160" cy="3939540"/>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business is positioned in a fantastic location with heavy volumes of foot traffic, hence giving good visibility and entry to a wide customer clientele.</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startup costs are manageable and have a clear financial plan with funding from personal savings, loans and grants.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Positive feedback from the survey and focus groups indicates that the market is demanding high-quality, personalised grooming services (Alenezi, 2024).</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business should break even in the second month and remain profitable thereafter based on powerful marketing and retaining customer strategies.</a:t>
            </a:r>
            <a:endParaRPr/>
          </a:p>
        </p:txBody>
      </p:sp>
      <p:pic>
        <p:nvPicPr>
          <p:cNvPr id="245" name="Google Shape;245;p13"/>
          <p:cNvPicPr preferRelativeResize="0"/>
          <p:nvPr/>
        </p:nvPicPr>
        <p:blipFill rotWithShape="1">
          <a:blip r:embed="rId3">
            <a:alphaModFix/>
          </a:blip>
          <a:srcRect b="0" l="0" r="0" t="0"/>
          <a:stretch/>
        </p:blipFill>
        <p:spPr>
          <a:xfrm>
            <a:off x="8412480" y="2596506"/>
            <a:ext cx="3362710" cy="236474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0" name="Shape 250"/>
        <p:cNvGrpSpPr/>
        <p:nvPr/>
      </p:nvGrpSpPr>
      <p:grpSpPr>
        <a:xfrm>
          <a:off x="0" y="0"/>
          <a:ext cx="0" cy="0"/>
          <a:chOff x="0" y="0"/>
          <a:chExt cx="0" cy="0"/>
        </a:xfrm>
      </p:grpSpPr>
      <p:sp>
        <p:nvSpPr>
          <p:cNvPr id="251" name="Google Shape;251;p14"/>
          <p:cNvSpPr/>
          <p:nvPr/>
        </p:nvSpPr>
        <p:spPr>
          <a:xfrm>
            <a:off x="650937" y="440870"/>
            <a:ext cx="11124253" cy="588303"/>
          </a:xfrm>
          <a:prstGeom prst="snip2DiagRect">
            <a:avLst>
              <a:gd fmla="val 0" name="adj1"/>
              <a:gd fmla="val 16667" name="adj2"/>
            </a:avLst>
          </a:prstGeom>
          <a:solidFill>
            <a:schemeClr val="accent3"/>
          </a:solid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Conclusion</a:t>
            </a:r>
            <a:endParaRPr b="1" i="0" sz="3500" u="none" cap="none" strike="noStrike">
              <a:solidFill>
                <a:srgbClr val="0C0C0C"/>
              </a:solidFill>
              <a:latin typeface="Times New Roman"/>
              <a:ea typeface="Times New Roman"/>
              <a:cs typeface="Times New Roman"/>
              <a:sym typeface="Times New Roman"/>
            </a:endParaRPr>
          </a:p>
        </p:txBody>
      </p:sp>
      <p:sp>
        <p:nvSpPr>
          <p:cNvPr id="252" name="Google Shape;252;p14"/>
          <p:cNvSpPr/>
          <p:nvPr/>
        </p:nvSpPr>
        <p:spPr>
          <a:xfrm>
            <a:off x="838200" y="2084914"/>
            <a:ext cx="7249160" cy="3631763"/>
          </a:xfrm>
          <a:prstGeom prst="rect">
            <a:avLst/>
          </a:prstGeom>
          <a:noFill/>
          <a:ln>
            <a:noFill/>
          </a:ln>
        </p:spPr>
        <p:txBody>
          <a:bodyPr anchorCtr="0" anchor="ctr" bIns="45700" lIns="91425" spcFirstLastPara="1" rIns="91425" wrap="square" tIns="45700">
            <a:spAutoFit/>
          </a:bodyPr>
          <a:lstStyle/>
          <a:p>
            <a:pPr indent="-285750" lvl="0" marL="285750" marR="0" rtl="0" algn="just">
              <a:spcBef>
                <a:spcPts val="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Gentlemen's Cut is a high-end, personalised grooming experience with precise services and high-quality products.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strategic location on Liverpool Street Station makes sure it gets high visibility and access to a wide clientele base, including professionals and tourists.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The business would be designed for growth, with the stability of sound financial projections and a focus on consumer satisfaction through loyalty programs and marketing strategies.</a:t>
            </a:r>
            <a:endParaRPr/>
          </a:p>
          <a:p>
            <a:pPr indent="-285750" lvl="0" marL="285750" marR="0" rtl="0" algn="just">
              <a:spcBef>
                <a:spcPts val="1200"/>
              </a:spcBef>
              <a:spcAft>
                <a:spcPts val="0"/>
              </a:spcAft>
              <a:buClr>
                <a:schemeClr val="lt1"/>
              </a:buClr>
              <a:buSzPts val="2000"/>
              <a:buFont typeface="Arial"/>
              <a:buChar char="•"/>
            </a:pPr>
            <a:r>
              <a:rPr b="0" i="0" lang="en-US" sz="2000" u="none" cap="none" strike="noStrike">
                <a:solidFill>
                  <a:schemeClr val="lt1"/>
                </a:solidFill>
                <a:latin typeface="Calibri"/>
                <a:ea typeface="Calibri"/>
                <a:cs typeface="Calibri"/>
                <a:sym typeface="Calibri"/>
              </a:rPr>
              <a:t>With its unique offerings and strong market demand, the business is sure to be profitable and sustainable in the long run.</a:t>
            </a:r>
            <a:endParaRPr/>
          </a:p>
        </p:txBody>
      </p:sp>
      <p:pic>
        <p:nvPicPr>
          <p:cNvPr id="253" name="Google Shape;253;p14"/>
          <p:cNvPicPr preferRelativeResize="0"/>
          <p:nvPr/>
        </p:nvPicPr>
        <p:blipFill rotWithShape="1">
          <a:blip r:embed="rId3">
            <a:alphaModFix/>
          </a:blip>
          <a:srcRect b="0" l="0" r="0" t="0"/>
          <a:stretch/>
        </p:blipFill>
        <p:spPr>
          <a:xfrm>
            <a:off x="8351520" y="2759330"/>
            <a:ext cx="3423670" cy="2282929"/>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15"/>
          <p:cNvSpPr txBox="1"/>
          <p:nvPr>
            <p:ph type="title"/>
          </p:nvPr>
        </p:nvSpPr>
        <p:spPr>
          <a:xfrm>
            <a:off x="685801" y="940526"/>
            <a:ext cx="10131425" cy="1125341"/>
          </a:xfrm>
          <a:prstGeom prst="rect">
            <a:avLst/>
          </a:prstGeom>
          <a:noFill/>
          <a:ln>
            <a:noFill/>
          </a:ln>
        </p:spPr>
        <p:txBody>
          <a:bodyPr anchorCtr="0" anchor="ctr" bIns="45700" lIns="91425" spcFirstLastPara="1" rIns="91425" wrap="square" tIns="45700">
            <a:normAutofit fontScale="90000"/>
          </a:bodyPr>
          <a:lstStyle/>
          <a:p>
            <a:pPr indent="0" lvl="0" marL="0" rtl="0" algn="l">
              <a:spcBef>
                <a:spcPts val="0"/>
              </a:spcBef>
              <a:spcAft>
                <a:spcPts val="0"/>
              </a:spcAft>
              <a:buClr>
                <a:schemeClr val="lt1"/>
              </a:buClr>
              <a:buSzPct val="100000"/>
              <a:buFont typeface="Calibri"/>
              <a:buNone/>
            </a:pPr>
            <a:br>
              <a:rPr b="1" lang="en-US"/>
            </a:br>
            <a:endParaRPr/>
          </a:p>
        </p:txBody>
      </p:sp>
      <p:sp>
        <p:nvSpPr>
          <p:cNvPr id="260" name="Google Shape;260;p15"/>
          <p:cNvSpPr txBox="1"/>
          <p:nvPr>
            <p:ph idx="1" type="body"/>
          </p:nvPr>
        </p:nvSpPr>
        <p:spPr>
          <a:xfrm>
            <a:off x="663531" y="1371601"/>
            <a:ext cx="10600508" cy="5083386"/>
          </a:xfrm>
          <a:prstGeom prst="rect">
            <a:avLst/>
          </a:prstGeom>
          <a:noFill/>
          <a:ln>
            <a:noFill/>
          </a:ln>
        </p:spPr>
        <p:txBody>
          <a:bodyPr anchorCtr="0" anchor="ctr" bIns="45700" lIns="91425" spcFirstLastPara="1" rIns="91425" wrap="square" tIns="45700">
            <a:noAutofit/>
          </a:bodyPr>
          <a:lstStyle/>
          <a:p>
            <a:pPr indent="-285750" lvl="0" marL="285750" marR="0" rtl="0" algn="just">
              <a:spcBef>
                <a:spcPts val="0"/>
              </a:spcBef>
              <a:spcAft>
                <a:spcPts val="0"/>
              </a:spcAft>
              <a:buSzPts val="1300"/>
              <a:buChar char="•"/>
            </a:pPr>
            <a:r>
              <a:rPr b="0" i="0" lang="en-US" sz="1300" u="none" strike="noStrike">
                <a:latin typeface="Times New Roman"/>
                <a:ea typeface="Times New Roman"/>
                <a:cs typeface="Times New Roman"/>
                <a:sym typeface="Times New Roman"/>
              </a:rPr>
              <a:t>Alenezi, S., 2024. </a:t>
            </a:r>
            <a:r>
              <a:rPr b="0" i="1" lang="en-US" sz="1300" u="none" strike="noStrike">
                <a:latin typeface="Times New Roman"/>
                <a:ea typeface="Times New Roman"/>
                <a:cs typeface="Times New Roman"/>
                <a:sym typeface="Times New Roman"/>
              </a:rPr>
              <a:t>The Impact of Social Media Marketing on Consumer Buying Behaviour: A Case of Kuwaiti’s Male Grooming Retail Market</a:t>
            </a:r>
            <a:r>
              <a:rPr b="0" i="0" lang="en-US" sz="1300" u="none" strike="noStrike">
                <a:latin typeface="Times New Roman"/>
                <a:ea typeface="Times New Roman"/>
                <a:cs typeface="Times New Roman"/>
                <a:sym typeface="Times New Roman"/>
              </a:rPr>
              <a:t> (Doctoral dissertation, SOAS University of London).</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Ayishetu, A.R., Yaa, D.D.M., Abdul-Razak, J. and Kusi, A.O., 2022. Assessing the effectiveness of record keeping on profitability: A case of a sole proprietor.</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Casemajor, C., 2023. Strategies for Building Brand Awareness and a Competitive Edge in Social Media in a Cross-Field Industry: Establishing a Social Media Strategic Plan for Henua.</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Ferguson, S.L., Smith, C. and Kietzmann, J., 2022. Hands-off? Lessons from high-touch professionals about going virtual. </a:t>
            </a:r>
            <a:r>
              <a:rPr b="0" i="1" lang="en-US" sz="1300" u="none" strike="noStrike">
                <a:latin typeface="Times New Roman"/>
                <a:ea typeface="Times New Roman"/>
                <a:cs typeface="Times New Roman"/>
                <a:sym typeface="Times New Roman"/>
              </a:rPr>
              <a:t>Business Horizons</a:t>
            </a:r>
            <a:r>
              <a:rPr b="0" i="0" lang="en-US" sz="1300" u="none" strike="noStrike">
                <a:latin typeface="Times New Roman"/>
                <a:ea typeface="Times New Roman"/>
                <a:cs typeface="Times New Roman"/>
                <a:sym typeface="Times New Roman"/>
              </a:rPr>
              <a:t>, </a:t>
            </a:r>
            <a:r>
              <a:rPr b="0" i="1" lang="en-US" sz="1300" u="none" strike="noStrike">
                <a:latin typeface="Times New Roman"/>
                <a:ea typeface="Times New Roman"/>
                <a:cs typeface="Times New Roman"/>
                <a:sym typeface="Times New Roman"/>
              </a:rPr>
              <a:t>65</a:t>
            </a:r>
            <a:r>
              <a:rPr b="0" i="0" lang="en-US" sz="1300" u="none" strike="noStrike">
                <a:latin typeface="Times New Roman"/>
                <a:ea typeface="Times New Roman"/>
                <a:cs typeface="Times New Roman"/>
                <a:sym typeface="Times New Roman"/>
              </a:rPr>
              <a:t>(3), pp.303-313.</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Glebova, E., 2024. Promotions, communication, and servicescapes in sport management. In </a:t>
            </a:r>
            <a:r>
              <a:rPr b="0" i="1" lang="en-US" sz="1300" u="none" strike="noStrike">
                <a:latin typeface="Times New Roman"/>
                <a:ea typeface="Times New Roman"/>
                <a:cs typeface="Times New Roman"/>
                <a:sym typeface="Times New Roman"/>
              </a:rPr>
              <a:t>Services in Sport Management</a:t>
            </a:r>
            <a:r>
              <a:rPr b="0" i="0" lang="en-US" sz="1300" u="none" strike="noStrike">
                <a:latin typeface="Times New Roman"/>
                <a:ea typeface="Times New Roman"/>
                <a:cs typeface="Times New Roman"/>
                <a:sym typeface="Times New Roman"/>
              </a:rPr>
              <a:t> (pp. 190-210). Edward Elgar Publishing.</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Miller, K.L., 2021. </a:t>
            </a:r>
            <a:r>
              <a:rPr b="0" i="1" lang="en-US" sz="1300" u="none" strike="noStrike">
                <a:latin typeface="Times New Roman"/>
                <a:ea typeface="Times New Roman"/>
                <a:cs typeface="Times New Roman"/>
                <a:sym typeface="Times New Roman"/>
              </a:rPr>
              <a:t>The nonprofit marketing guide: High-impact, low-cost ways to build support for your good cause</a:t>
            </a:r>
            <a:r>
              <a:rPr b="0" i="0" lang="en-US" sz="1300" u="none" strike="noStrike">
                <a:latin typeface="Times New Roman"/>
                <a:ea typeface="Times New Roman"/>
                <a:cs typeface="Times New Roman"/>
                <a:sym typeface="Times New Roman"/>
              </a:rPr>
              <a:t>. John Wiley &amp; Sons.</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Pamacheche, R., 2020. </a:t>
            </a:r>
            <a:r>
              <a:rPr b="0" i="1" lang="en-US" sz="1300" u="none" strike="noStrike">
                <a:latin typeface="Times New Roman"/>
                <a:ea typeface="Times New Roman"/>
                <a:cs typeface="Times New Roman"/>
                <a:sym typeface="Times New Roman"/>
              </a:rPr>
              <a:t>Predictors and behavioural outcome of personal loyalty dimensions in Johannesburg haircare service providers</a:t>
            </a:r>
            <a:r>
              <a:rPr b="0" i="0" lang="en-US" sz="1300" u="none" strike="noStrike">
                <a:latin typeface="Times New Roman"/>
                <a:ea typeface="Times New Roman"/>
                <a:cs typeface="Times New Roman"/>
                <a:sym typeface="Times New Roman"/>
              </a:rPr>
              <a:t> (Doctoral dissertation, UNIVERSITY OF THE WITWATERSRAND).</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Soliman, H.S., Alkaramani, M.A., Elbadwy, I.G., Awad, Z.A., Eida, M.A. and Hassabo, A.G., 2024. The importance of color in marketing and customer behavior. </a:t>
            </a:r>
            <a:r>
              <a:rPr b="0" i="1" lang="en-US" sz="1300" u="none" strike="noStrike">
                <a:latin typeface="Times New Roman"/>
                <a:ea typeface="Times New Roman"/>
                <a:cs typeface="Times New Roman"/>
                <a:sym typeface="Times New Roman"/>
              </a:rPr>
              <a:t>Journal of Textiles, Coloration and Polymer Science</a:t>
            </a:r>
            <a:r>
              <a:rPr b="0" i="0" lang="en-US" sz="1300" u="none" strike="noStrike">
                <a:latin typeface="Times New Roman"/>
                <a:ea typeface="Times New Roman"/>
                <a:cs typeface="Times New Roman"/>
                <a:sym typeface="Times New Roman"/>
              </a:rPr>
              <a:t>.</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Sung-wook, N., Su-lan, C., Ga-young, L., Sung-wook, N., Su-lan, C. and Ga-young, L., 2021. The Beauty Culture and Perspective of North Korean Women. </a:t>
            </a:r>
            <a:r>
              <a:rPr b="0" i="1" lang="en-US" sz="1300" u="none" strike="noStrike">
                <a:latin typeface="Times New Roman"/>
                <a:ea typeface="Times New Roman"/>
                <a:cs typeface="Times New Roman"/>
                <a:sym typeface="Times New Roman"/>
              </a:rPr>
              <a:t>Mysterious Pyongyang: Cosmetics, Beauty Culture and North Korea</a:t>
            </a:r>
            <a:r>
              <a:rPr b="0" i="0" lang="en-US" sz="1300" u="none" strike="noStrike">
                <a:latin typeface="Times New Roman"/>
                <a:ea typeface="Times New Roman"/>
                <a:cs typeface="Times New Roman"/>
                <a:sym typeface="Times New Roman"/>
              </a:rPr>
              <a:t>, pp.61-140.</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Taiwo, W.T., 2021. " Take My Card": Analyzing the Business Cards of Nigerian Entrepreneurs in Guangzhou. </a:t>
            </a:r>
            <a:r>
              <a:rPr b="0" i="1" lang="en-US" sz="1300" u="none" strike="noStrike">
                <a:latin typeface="Times New Roman"/>
                <a:ea typeface="Times New Roman"/>
                <a:cs typeface="Times New Roman"/>
                <a:sym typeface="Times New Roman"/>
              </a:rPr>
              <a:t>Material Culture</a:t>
            </a:r>
            <a:r>
              <a:rPr b="0" i="0" lang="en-US" sz="1300" u="none" strike="noStrike">
                <a:latin typeface="Times New Roman"/>
                <a:ea typeface="Times New Roman"/>
                <a:cs typeface="Times New Roman"/>
                <a:sym typeface="Times New Roman"/>
              </a:rPr>
              <a:t>, </a:t>
            </a:r>
            <a:r>
              <a:rPr b="0" i="1" lang="en-US" sz="1300" u="none" strike="noStrike">
                <a:latin typeface="Times New Roman"/>
                <a:ea typeface="Times New Roman"/>
                <a:cs typeface="Times New Roman"/>
                <a:sym typeface="Times New Roman"/>
              </a:rPr>
              <a:t>53</a:t>
            </a:r>
            <a:r>
              <a:rPr b="0" i="0" lang="en-US" sz="1300" u="none" strike="noStrike">
                <a:latin typeface="Times New Roman"/>
                <a:ea typeface="Times New Roman"/>
                <a:cs typeface="Times New Roman"/>
                <a:sym typeface="Times New Roman"/>
              </a:rPr>
              <a:t>(1).</a:t>
            </a:r>
            <a:endParaRPr/>
          </a:p>
          <a:p>
            <a:pPr indent="-285750" lvl="0" marL="285750" marR="0" rtl="0" algn="just">
              <a:spcBef>
                <a:spcPts val="600"/>
              </a:spcBef>
              <a:spcAft>
                <a:spcPts val="0"/>
              </a:spcAft>
              <a:buSzPts val="1300"/>
              <a:buChar char="•"/>
            </a:pPr>
            <a:r>
              <a:rPr b="0" i="0" lang="en-US" sz="1300" u="none" strike="noStrike">
                <a:latin typeface="Times New Roman"/>
                <a:ea typeface="Times New Roman"/>
                <a:cs typeface="Times New Roman"/>
                <a:sym typeface="Times New Roman"/>
              </a:rPr>
              <a:t>Zaza, A., 2020. Verifying Home-Grooming Business Idea</a:t>
            </a:r>
            <a:endParaRPr sz="1300"/>
          </a:p>
        </p:txBody>
      </p:sp>
      <p:pic>
        <p:nvPicPr>
          <p:cNvPr id="261" name="Google Shape;261;p15"/>
          <p:cNvPicPr preferRelativeResize="0"/>
          <p:nvPr/>
        </p:nvPicPr>
        <p:blipFill rotWithShape="1">
          <a:blip r:embed="rId3">
            <a:alphaModFix/>
          </a:blip>
          <a:srcRect b="0" l="0" r="0" t="0"/>
          <a:stretch/>
        </p:blipFill>
        <p:spPr>
          <a:xfrm>
            <a:off x="711201" y="533901"/>
            <a:ext cx="4066384" cy="719390"/>
          </a:xfrm>
          <a:prstGeom prst="rect">
            <a:avLst/>
          </a:prstGeom>
          <a:noFill/>
          <a:ln>
            <a:noFill/>
          </a:ln>
        </p:spPr>
      </p:pic>
      <p:sp>
        <p:nvSpPr>
          <p:cNvPr id="262" name="Google Shape;262;p15"/>
          <p:cNvSpPr/>
          <p:nvPr/>
        </p:nvSpPr>
        <p:spPr>
          <a:xfrm>
            <a:off x="1191699" y="552726"/>
            <a:ext cx="2952988" cy="63094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US" sz="3500" u="none" cap="none" strike="noStrike">
                <a:solidFill>
                  <a:schemeClr val="lt1"/>
                </a:solidFill>
                <a:latin typeface="Times New Roman"/>
                <a:ea typeface="Times New Roman"/>
                <a:cs typeface="Times New Roman"/>
                <a:sym typeface="Times New Roman"/>
              </a:rPr>
              <a:t>Reference List</a:t>
            </a:r>
            <a:endParaRPr sz="3500">
              <a:solidFill>
                <a:schemeClr val="lt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16"/>
          <p:cNvSpPr txBox="1"/>
          <p:nvPr>
            <p:ph type="title"/>
          </p:nvPr>
        </p:nvSpPr>
        <p:spPr>
          <a:xfrm>
            <a:off x="685801" y="609600"/>
            <a:ext cx="10131425" cy="1456267"/>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3600"/>
              <a:buFont typeface="Calibri"/>
              <a:buNone/>
            </a:pPr>
            <a:r>
              <a:t/>
            </a:r>
            <a:endParaRPr/>
          </a:p>
        </p:txBody>
      </p:sp>
      <p:pic>
        <p:nvPicPr>
          <p:cNvPr id="268" name="Google Shape;268;p16"/>
          <p:cNvPicPr preferRelativeResize="0"/>
          <p:nvPr>
            <p:ph idx="1" type="body"/>
          </p:nvPr>
        </p:nvPicPr>
        <p:blipFill rotWithShape="1">
          <a:blip r:embed="rId3">
            <a:alphaModFix/>
          </a:blip>
          <a:srcRect b="0" l="0" r="0" t="0"/>
          <a:stretch/>
        </p:blipFill>
        <p:spPr>
          <a:xfrm>
            <a:off x="-1" y="0"/>
            <a:ext cx="12210089" cy="6858000"/>
          </a:xfrm>
          <a:prstGeom prst="rect">
            <a:avLst/>
          </a:prstGeom>
          <a:noFill/>
          <a:ln>
            <a:noFill/>
          </a:ln>
        </p:spPr>
      </p:pic>
      <p:pic>
        <p:nvPicPr>
          <p:cNvPr id="269" name="Google Shape;269;p16"/>
          <p:cNvPicPr preferRelativeResize="0"/>
          <p:nvPr/>
        </p:nvPicPr>
        <p:blipFill rotWithShape="1">
          <a:blip r:embed="rId4">
            <a:alphaModFix/>
          </a:blip>
          <a:srcRect b="0" l="0" r="0" t="0"/>
          <a:stretch/>
        </p:blipFill>
        <p:spPr>
          <a:xfrm>
            <a:off x="0" y="0"/>
            <a:ext cx="12192000" cy="68580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elestial">
  <a:themeElements>
    <a:clrScheme name="Celestial">
      <a:dk1>
        <a:srgbClr val="000000"/>
      </a:dk1>
      <a:lt1>
        <a:srgbClr val="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2023-01-20T12:04:59Z</dcterms:created>
</cp:coreProperties>
</file>