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9"/>
  </p:handoutMasterIdLst>
  <p:sldIdLst>
    <p:sldId id="256" r:id="rId2"/>
    <p:sldId id="261" r:id="rId3"/>
    <p:sldId id="262" r:id="rId4"/>
    <p:sldId id="263" r:id="rId5"/>
    <p:sldId id="265" r:id="rId6"/>
    <p:sldId id="264" r:id="rId7"/>
    <p:sldId id="268" r:id="rId8"/>
    <p:sldId id="269" r:id="rId9"/>
    <p:sldId id="270" r:id="rId10"/>
    <p:sldId id="271" r:id="rId11"/>
    <p:sldId id="272" r:id="rId12"/>
    <p:sldId id="273" r:id="rId13"/>
    <p:sldId id="275" r:id="rId14"/>
    <p:sldId id="276" r:id="rId15"/>
    <p:sldId id="277" r:id="rId16"/>
    <p:sldId id="286" r:id="rId17"/>
    <p:sldId id="278" r:id="rId18"/>
    <p:sldId id="303" r:id="rId19"/>
    <p:sldId id="291" r:id="rId20"/>
    <p:sldId id="300" r:id="rId21"/>
    <p:sldId id="301" r:id="rId22"/>
    <p:sldId id="293" r:id="rId23"/>
    <p:sldId id="287" r:id="rId24"/>
    <p:sldId id="295" r:id="rId25"/>
    <p:sldId id="296" r:id="rId26"/>
    <p:sldId id="279" r:id="rId27"/>
    <p:sldId id="304" r:id="rId28"/>
    <p:sldId id="288" r:id="rId29"/>
    <p:sldId id="297" r:id="rId30"/>
    <p:sldId id="280" r:id="rId31"/>
    <p:sldId id="290" r:id="rId32"/>
    <p:sldId id="281" r:id="rId33"/>
    <p:sldId id="282" r:id="rId34"/>
    <p:sldId id="299" r:id="rId35"/>
    <p:sldId id="284" r:id="rId36"/>
    <p:sldId id="302" r:id="rId37"/>
    <p:sldId id="305"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CD5CB8A8-3D83-44C2-B11E-E0C440164365}" type="datetimeFigureOut">
              <a:rPr lang="en-GB" smtClean="0"/>
              <a:t>31/10/2016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6E4129FE-AFC6-47E9-A643-57ADF0AED36F}" type="slidenum">
              <a:rPr lang="en-GB" smtClean="0"/>
              <a:t>‹#›</a:t>
            </a:fld>
            <a:endParaRPr lang="en-GB"/>
          </a:p>
        </p:txBody>
      </p:sp>
    </p:spTree>
    <p:extLst>
      <p:ext uri="{BB962C8B-B14F-4D97-AF65-F5344CB8AC3E}">
        <p14:creationId xmlns:p14="http://schemas.microsoft.com/office/powerpoint/2010/main" val="400521482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822937-62F8-4D08-9F94-30429E7263CA}"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625988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822937-62F8-4D08-9F94-30429E7263CA}"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2096901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822937-62F8-4D08-9F94-30429E7263CA}"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2893213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822937-62F8-4D08-9F94-30429E7263CA}"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100979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822937-62F8-4D08-9F94-30429E7263CA}" type="datetimeFigureOut">
              <a:rPr lang="en-GB" smtClean="0"/>
              <a:t>31/10/2016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23818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822937-62F8-4D08-9F94-30429E7263CA}" type="datetimeFigureOut">
              <a:rPr lang="en-GB" smtClean="0"/>
              <a:t>31/10/2016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3467773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822937-62F8-4D08-9F94-30429E7263CA}" type="datetimeFigureOut">
              <a:rPr lang="en-GB" smtClean="0"/>
              <a:t>31/10/2016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152991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822937-62F8-4D08-9F94-30429E7263CA}"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2524548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822937-62F8-4D08-9F94-30429E7263CA}"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4039741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822937-62F8-4D08-9F94-30429E7263CA}"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4042458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822937-62F8-4D08-9F94-30429E7263CA}"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1CAA9A-8FFA-4D66-8C7F-4629E1DA9EC7}" type="slidenum">
              <a:rPr lang="en-GB" smtClean="0"/>
              <a:t>‹#›</a:t>
            </a:fld>
            <a:endParaRPr lang="en-GB"/>
          </a:p>
        </p:txBody>
      </p:sp>
    </p:spTree>
    <p:extLst>
      <p:ext uri="{BB962C8B-B14F-4D97-AF65-F5344CB8AC3E}">
        <p14:creationId xmlns:p14="http://schemas.microsoft.com/office/powerpoint/2010/main" val="3049581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822937-62F8-4D08-9F94-30429E7263CA}" type="datetimeFigureOut">
              <a:rPr lang="en-GB" smtClean="0"/>
              <a:t>31/10/2016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1CAA9A-8FFA-4D66-8C7F-4629E1DA9EC7}" type="slidenum">
              <a:rPr lang="en-GB" smtClean="0"/>
              <a:t>‹#›</a:t>
            </a:fld>
            <a:endParaRPr lang="en-GB"/>
          </a:p>
        </p:txBody>
      </p:sp>
    </p:spTree>
    <p:extLst>
      <p:ext uri="{BB962C8B-B14F-4D97-AF65-F5344CB8AC3E}">
        <p14:creationId xmlns:p14="http://schemas.microsoft.com/office/powerpoint/2010/main" val="1449783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pnETKMum9K4"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blackwellpublishing.com/journal.asp?ref=0953-5233"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60649"/>
            <a:ext cx="7772400" cy="1584175"/>
          </a:xfrm>
        </p:spPr>
        <p:txBody>
          <a:bodyPr>
            <a:normAutofit/>
          </a:bodyPr>
          <a:lstStyle/>
          <a:p>
            <a:pPr algn="r"/>
            <a:r>
              <a:rPr lang="en-GB" sz="6000" b="1" dirty="0" smtClean="0"/>
              <a:t>Who drew the lion?</a:t>
            </a:r>
            <a:endParaRPr lang="en-GB" sz="6000" b="1" dirty="0"/>
          </a:p>
        </p:txBody>
      </p:sp>
      <p:sp>
        <p:nvSpPr>
          <p:cNvPr id="3" name="Subtitle 2"/>
          <p:cNvSpPr>
            <a:spLocks noGrp="1"/>
          </p:cNvSpPr>
          <p:nvPr>
            <p:ph type="subTitle" idx="1"/>
          </p:nvPr>
        </p:nvSpPr>
        <p:spPr>
          <a:xfrm>
            <a:off x="1371600" y="1844824"/>
            <a:ext cx="6400800" cy="1368152"/>
          </a:xfrm>
        </p:spPr>
        <p:txBody>
          <a:bodyPr/>
          <a:lstStyle/>
          <a:p>
            <a:r>
              <a:rPr lang="en-GB" b="1" dirty="0">
                <a:solidFill>
                  <a:schemeClr val="tx1"/>
                </a:solidFill>
              </a:rPr>
              <a:t>Women’s history, feminism and gender</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3212976"/>
            <a:ext cx="3528392" cy="3423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7667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Historiography</a:t>
            </a:r>
            <a:endParaRPr lang="en-GB" b="1" dirty="0"/>
          </a:p>
        </p:txBody>
      </p:sp>
      <p:sp>
        <p:nvSpPr>
          <p:cNvPr id="3" name="Content Placeholder 2"/>
          <p:cNvSpPr>
            <a:spLocks noGrp="1"/>
          </p:cNvSpPr>
          <p:nvPr>
            <p:ph idx="1"/>
          </p:nvPr>
        </p:nvSpPr>
        <p:spPr/>
        <p:txBody>
          <a:bodyPr/>
          <a:lstStyle/>
          <a:p>
            <a:r>
              <a:rPr lang="en-GB" dirty="0" smtClean="0"/>
              <a:t>Up to 19</a:t>
            </a:r>
            <a:r>
              <a:rPr lang="en-GB" baseline="30000" dirty="0" smtClean="0"/>
              <a:t>th</a:t>
            </a:r>
            <a:r>
              <a:rPr lang="en-GB" dirty="0" smtClean="0"/>
              <a:t> century and beyond history was largely written by men: Oxford and Cambridge, clerical, unmarried, living in male communities [universities]</a:t>
            </a:r>
          </a:p>
          <a:p>
            <a:r>
              <a:rPr lang="en-GB" dirty="0" smtClean="0"/>
              <a:t>Political</a:t>
            </a:r>
          </a:p>
          <a:p>
            <a:r>
              <a:rPr lang="en-GB" dirty="0" smtClean="0"/>
              <a:t>Diplomatic</a:t>
            </a:r>
          </a:p>
          <a:p>
            <a:r>
              <a:rPr lang="en-GB" dirty="0" smtClean="0"/>
              <a:t>Constitutional</a:t>
            </a:r>
          </a:p>
          <a:p>
            <a:pPr marL="0" indent="0">
              <a:buNone/>
            </a:pPr>
            <a:r>
              <a:rPr lang="en-GB" dirty="0" smtClean="0"/>
              <a:t>History written by men, for men, and about men</a:t>
            </a:r>
            <a:endParaRPr lang="en-GB" dirty="0"/>
          </a:p>
        </p:txBody>
      </p:sp>
    </p:spTree>
    <p:extLst>
      <p:ext uri="{BB962C8B-B14F-4D97-AF65-F5344CB8AC3E}">
        <p14:creationId xmlns:p14="http://schemas.microsoft.com/office/powerpoint/2010/main" val="42225083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Where did women fit in?</a:t>
            </a:r>
            <a:endParaRPr lang="en-GB" b="1" dirty="0"/>
          </a:p>
        </p:txBody>
      </p:sp>
      <p:sp>
        <p:nvSpPr>
          <p:cNvPr id="3" name="Content Placeholder 2"/>
          <p:cNvSpPr>
            <a:spLocks noGrp="1"/>
          </p:cNvSpPr>
          <p:nvPr>
            <p:ph idx="1"/>
          </p:nvPr>
        </p:nvSpPr>
        <p:spPr/>
        <p:txBody>
          <a:bodyPr/>
          <a:lstStyle/>
          <a:p>
            <a:r>
              <a:rPr lang="en-GB" dirty="0" smtClean="0"/>
              <a:t>Bit players</a:t>
            </a:r>
          </a:p>
          <a:p>
            <a:r>
              <a:rPr lang="en-GB" dirty="0" smtClean="0"/>
              <a:t>Walk-on parts</a:t>
            </a:r>
          </a:p>
          <a:p>
            <a:r>
              <a:rPr lang="en-GB" dirty="0" smtClean="0"/>
              <a:t>Mothers of heirs</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4221088"/>
            <a:ext cx="3048000" cy="1714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11587" y="1916832"/>
            <a:ext cx="3468415" cy="3468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316887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When does this start to change?</a:t>
            </a:r>
            <a:endParaRPr lang="en-GB" b="1" dirty="0"/>
          </a:p>
        </p:txBody>
      </p:sp>
      <p:sp>
        <p:nvSpPr>
          <p:cNvPr id="3" name="Content Placeholder 2"/>
          <p:cNvSpPr>
            <a:spLocks noGrp="1"/>
          </p:cNvSpPr>
          <p:nvPr>
            <p:ph idx="1"/>
          </p:nvPr>
        </p:nvSpPr>
        <p:spPr/>
        <p:txBody>
          <a:bodyPr/>
          <a:lstStyle/>
          <a:p>
            <a:r>
              <a:rPr lang="en-GB" b="1" dirty="0" smtClean="0"/>
              <a:t>Legal developments as stimuli</a:t>
            </a:r>
          </a:p>
          <a:p>
            <a:r>
              <a:rPr lang="en-GB" dirty="0" smtClean="0"/>
              <a:t>Married Women’s Property Acts 1860, 1882, which concerned the rights of married women to hold property</a:t>
            </a:r>
          </a:p>
          <a:p>
            <a:pPr lvl="1"/>
            <a:r>
              <a:rPr lang="en-GB" dirty="0" smtClean="0"/>
              <a:t>Led to an interest in women as landholders in the Middle Ages; mostly noble women, but also (using manorial records) peasant women</a:t>
            </a:r>
            <a:endParaRPr lang="en-GB" dirty="0"/>
          </a:p>
        </p:txBody>
      </p:sp>
    </p:spTree>
    <p:extLst>
      <p:ext uri="{BB962C8B-B14F-4D97-AF65-F5344CB8AC3E}">
        <p14:creationId xmlns:p14="http://schemas.microsoft.com/office/powerpoint/2010/main" val="28665074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Further dynamics of change</a:t>
            </a:r>
            <a:endParaRPr lang="en-GB" b="1" dirty="0"/>
          </a:p>
        </p:txBody>
      </p:sp>
      <p:sp>
        <p:nvSpPr>
          <p:cNvPr id="3" name="Content Placeholder 2"/>
          <p:cNvSpPr>
            <a:spLocks noGrp="1"/>
          </p:cNvSpPr>
          <p:nvPr>
            <p:ph idx="1"/>
          </p:nvPr>
        </p:nvSpPr>
        <p:spPr/>
        <p:txBody>
          <a:bodyPr/>
          <a:lstStyle/>
          <a:p>
            <a:r>
              <a:rPr lang="en-GB" b="1" dirty="0" smtClean="0"/>
              <a:t>The stimulus of World War I</a:t>
            </a:r>
          </a:p>
          <a:p>
            <a:pPr marL="0" indent="0">
              <a:buNone/>
            </a:pPr>
            <a:endParaRPr lang="en-GB" b="1" dirty="0" smtClean="0"/>
          </a:p>
          <a:p>
            <a:pPr lvl="1"/>
            <a:r>
              <a:rPr lang="en-GB" dirty="0" smtClean="0"/>
              <a:t>The changing nature of female work led to …</a:t>
            </a:r>
          </a:p>
          <a:p>
            <a:pPr lvl="1"/>
            <a:r>
              <a:rPr lang="en-GB" dirty="0" smtClean="0"/>
              <a:t>an interest in the place of women in the economy: female workers and traders in the Middle Ages </a:t>
            </a:r>
          </a:p>
          <a:p>
            <a:pPr lvl="1"/>
            <a:r>
              <a:rPr lang="en-GB" dirty="0" smtClean="0"/>
              <a:t>The work of Sylvia </a:t>
            </a:r>
            <a:r>
              <a:rPr lang="en-GB" dirty="0" err="1" smtClean="0"/>
              <a:t>Thrupp</a:t>
            </a:r>
            <a:r>
              <a:rPr lang="en-GB" dirty="0" smtClean="0"/>
              <a:t> (1948 – Marxist) on women and work</a:t>
            </a:r>
          </a:p>
          <a:p>
            <a:pPr lvl="1"/>
            <a:r>
              <a:rPr lang="en-GB" dirty="0" smtClean="0"/>
              <a:t>The work on widows and women traders of the Middle Ages</a:t>
            </a:r>
          </a:p>
        </p:txBody>
      </p:sp>
    </p:spTree>
    <p:extLst>
      <p:ext uri="{BB962C8B-B14F-4D97-AF65-F5344CB8AC3E}">
        <p14:creationId xmlns:p14="http://schemas.microsoft.com/office/powerpoint/2010/main" val="12195871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Women’s Suffrage as stimulus</a:t>
            </a:r>
            <a:br>
              <a:rPr lang="en-GB" b="1" dirty="0"/>
            </a:br>
            <a:endParaRPr lang="en-GB" b="1" dirty="0"/>
          </a:p>
        </p:txBody>
      </p:sp>
      <p:sp>
        <p:nvSpPr>
          <p:cNvPr id="3" name="Content Placeholder 2"/>
          <p:cNvSpPr>
            <a:spLocks noGrp="1"/>
          </p:cNvSpPr>
          <p:nvPr>
            <p:ph idx="1"/>
          </p:nvPr>
        </p:nvSpPr>
        <p:spPr>
          <a:xfrm>
            <a:off x="457200" y="1196752"/>
            <a:ext cx="8229600" cy="4929411"/>
          </a:xfrm>
        </p:spPr>
        <p:txBody>
          <a:bodyPr>
            <a:normAutofit/>
          </a:bodyPr>
          <a:lstStyle/>
          <a:p>
            <a:pPr marL="457200" lvl="1" indent="0">
              <a:buNone/>
            </a:pPr>
            <a:r>
              <a:rPr lang="en-GB" sz="3600" dirty="0" smtClean="0"/>
              <a:t>1918 certain women got right to vote</a:t>
            </a:r>
          </a:p>
          <a:p>
            <a:pPr marL="457200" lvl="1" indent="0">
              <a:buNone/>
            </a:pPr>
            <a:r>
              <a:rPr lang="en-GB" sz="3600" dirty="0" smtClean="0"/>
              <a:t>Awareness of the political actions of suffragettes </a:t>
            </a:r>
            <a:endParaRPr lang="en-GB" sz="3600"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47864" y="2780928"/>
            <a:ext cx="5605520" cy="381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94119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 in the Universities</a:t>
            </a:r>
            <a:endParaRPr lang="en-GB" dirty="0"/>
          </a:p>
        </p:txBody>
      </p:sp>
      <p:sp>
        <p:nvSpPr>
          <p:cNvPr id="3" name="Content Placeholder 2"/>
          <p:cNvSpPr>
            <a:spLocks noGrp="1"/>
          </p:cNvSpPr>
          <p:nvPr>
            <p:ph idx="1"/>
          </p:nvPr>
        </p:nvSpPr>
        <p:spPr/>
        <p:txBody>
          <a:bodyPr/>
          <a:lstStyle/>
          <a:p>
            <a:r>
              <a:rPr lang="en-GB" dirty="0" smtClean="0"/>
              <a:t>A notable scholar, Eileen Power, lecturer at LSE, so a female scholar in a man’s world</a:t>
            </a:r>
          </a:p>
          <a:p>
            <a:pPr lvl="1"/>
            <a:r>
              <a:rPr lang="en-GB" dirty="0" smtClean="0"/>
              <a:t>The Medieval Wool Trade</a:t>
            </a:r>
          </a:p>
          <a:p>
            <a:pPr lvl="1"/>
            <a:r>
              <a:rPr lang="en-GB" dirty="0" smtClean="0"/>
              <a:t>Medieval People</a:t>
            </a:r>
          </a:p>
          <a:p>
            <a:pPr lvl="1"/>
            <a:r>
              <a:rPr lang="en-GB" dirty="0" smtClean="0"/>
              <a:t>Medieval Women</a:t>
            </a:r>
          </a:p>
          <a:p>
            <a:pPr lvl="1"/>
            <a:r>
              <a:rPr lang="en-GB" dirty="0" smtClean="0"/>
              <a:t>Medieval English Nunneries (1922)</a:t>
            </a:r>
          </a:p>
          <a:p>
            <a:pPr lvl="2"/>
            <a:r>
              <a:rPr lang="en-GB" dirty="0" smtClean="0"/>
              <a:t>Empirical research; based on interrogation of primary sources; views still traditional</a:t>
            </a:r>
            <a:endParaRPr lang="en-GB" dirty="0"/>
          </a:p>
        </p:txBody>
      </p:sp>
    </p:spTree>
    <p:extLst>
      <p:ext uri="{BB962C8B-B14F-4D97-AF65-F5344CB8AC3E}">
        <p14:creationId xmlns:p14="http://schemas.microsoft.com/office/powerpoint/2010/main" val="14093534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Social history</a:t>
            </a:r>
            <a:endParaRPr lang="en-GB" b="1" dirty="0"/>
          </a:p>
        </p:txBody>
      </p:sp>
      <p:sp>
        <p:nvSpPr>
          <p:cNvPr id="3" name="Content Placeholder 2"/>
          <p:cNvSpPr>
            <a:spLocks noGrp="1"/>
          </p:cNvSpPr>
          <p:nvPr>
            <p:ph idx="1"/>
          </p:nvPr>
        </p:nvSpPr>
        <p:spPr/>
        <p:txBody>
          <a:bodyPr/>
          <a:lstStyle/>
          <a:p>
            <a:r>
              <a:rPr lang="en-GB" dirty="0" err="1" smtClean="0"/>
              <a:t>1960s</a:t>
            </a:r>
            <a:r>
              <a:rPr lang="en-GB" dirty="0" smtClean="0"/>
              <a:t> and </a:t>
            </a:r>
            <a:r>
              <a:rPr lang="en-GB" dirty="0" err="1" smtClean="0"/>
              <a:t>1970s</a:t>
            </a:r>
            <a:r>
              <a:rPr lang="en-GB" dirty="0" smtClean="0"/>
              <a:t> see new interests arise, many of them associated with the rise in the study of social history, and a shift from a preoccupation with the public space (kings, politics and battles) to the private space (home, family, community)</a:t>
            </a:r>
          </a:p>
        </p:txBody>
      </p:sp>
    </p:spTree>
    <p:extLst>
      <p:ext uri="{BB962C8B-B14F-4D97-AF65-F5344CB8AC3E}">
        <p14:creationId xmlns:p14="http://schemas.microsoft.com/office/powerpoint/2010/main" val="42322300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Women’s work</a:t>
            </a:r>
            <a:endParaRPr lang="en-GB" b="1" dirty="0"/>
          </a:p>
        </p:txBody>
      </p:sp>
      <p:sp>
        <p:nvSpPr>
          <p:cNvPr id="3" name="Content Placeholder 2"/>
          <p:cNvSpPr>
            <a:spLocks noGrp="1"/>
          </p:cNvSpPr>
          <p:nvPr>
            <p:ph idx="1"/>
          </p:nvPr>
        </p:nvSpPr>
        <p:spPr>
          <a:xfrm>
            <a:off x="467544" y="1279301"/>
            <a:ext cx="8229600" cy="4525963"/>
          </a:xfrm>
        </p:spPr>
        <p:txBody>
          <a:bodyPr/>
          <a:lstStyle/>
          <a:p>
            <a:r>
              <a:rPr lang="en-GB" dirty="0" smtClean="0"/>
              <a:t>Changing patterns of women’s work – how women balance(d) work and home / family.</a:t>
            </a:r>
          </a:p>
          <a:p>
            <a:pPr lvl="1"/>
            <a:r>
              <a:rPr lang="en-GB" dirty="0" smtClean="0"/>
              <a:t>Were these medieval or pre-modern issues in any sense, or was ‘work’ as we might define it a male occupation?</a:t>
            </a:r>
            <a:endParaRPr lang="en-GB" dirty="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8042" y="3394218"/>
            <a:ext cx="2743856" cy="31311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3861047"/>
            <a:ext cx="3672408" cy="23295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842201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Marriage and family</a:t>
            </a:r>
            <a:endParaRPr lang="en-GB" b="1" dirty="0"/>
          </a:p>
        </p:txBody>
      </p:sp>
      <p:sp>
        <p:nvSpPr>
          <p:cNvPr id="3" name="Content Placeholder 2"/>
          <p:cNvSpPr>
            <a:spLocks noGrp="1"/>
          </p:cNvSpPr>
          <p:nvPr>
            <p:ph idx="1"/>
          </p:nvPr>
        </p:nvSpPr>
        <p:spPr/>
        <p:txBody>
          <a:bodyPr/>
          <a:lstStyle/>
          <a:p>
            <a:r>
              <a:rPr lang="en-GB" dirty="0" smtClean="0"/>
              <a:t>Changing patterns of marriage, divorce, childbirth, abortion, childrearing </a:t>
            </a:r>
            <a:r>
              <a:rPr lang="en-GB" dirty="0" err="1" smtClean="0"/>
              <a:t>etc</a:t>
            </a:r>
            <a:endParaRPr lang="en-GB" dirty="0" smtClean="0"/>
          </a:p>
          <a:p>
            <a:r>
              <a:rPr lang="en-GB" dirty="0" smtClean="0"/>
              <a:t>Attitudes to sex and sexuality</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3612531"/>
            <a:ext cx="3518520" cy="2583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393166"/>
            <a:ext cx="2880320" cy="3262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20745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Women in the community</a:t>
            </a:r>
            <a:endParaRPr lang="en-GB" b="1" dirty="0"/>
          </a:p>
        </p:txBody>
      </p:sp>
      <p:sp>
        <p:nvSpPr>
          <p:cNvPr id="3" name="Content Placeholder 2"/>
          <p:cNvSpPr>
            <a:spLocks noGrp="1"/>
          </p:cNvSpPr>
          <p:nvPr>
            <p:ph idx="1"/>
          </p:nvPr>
        </p:nvSpPr>
        <p:spPr/>
        <p:txBody>
          <a:bodyPr>
            <a:normAutofit lnSpcReduction="10000"/>
          </a:bodyPr>
          <a:lstStyle/>
          <a:p>
            <a:r>
              <a:rPr lang="en-GB" dirty="0" smtClean="0"/>
              <a:t>Growing interest in how women acted within the community, for instance, the manor.</a:t>
            </a:r>
          </a:p>
          <a:p>
            <a:pPr lvl="1"/>
            <a:r>
              <a:rPr lang="en-GB" dirty="0" smtClean="0"/>
              <a:t>Female roles in the administration of the manor court</a:t>
            </a:r>
          </a:p>
          <a:p>
            <a:pPr lvl="1"/>
            <a:r>
              <a:rPr lang="en-GB" dirty="0" smtClean="0"/>
              <a:t>Their roles and responsibilities as holders of land</a:t>
            </a:r>
          </a:p>
          <a:p>
            <a:pPr lvl="1"/>
            <a:r>
              <a:rPr lang="en-GB" dirty="0" smtClean="0"/>
              <a:t>Their role in crime</a:t>
            </a:r>
          </a:p>
          <a:p>
            <a:pPr lvl="2"/>
            <a:r>
              <a:rPr lang="en-GB" dirty="0" smtClean="0"/>
              <a:t>Were their crimes gender specific?</a:t>
            </a:r>
          </a:p>
          <a:p>
            <a:pPr lvl="2"/>
            <a:r>
              <a:rPr lang="en-GB" dirty="0" smtClean="0"/>
              <a:t>What was their punishment? </a:t>
            </a:r>
          </a:p>
          <a:p>
            <a:pPr lvl="2"/>
            <a:r>
              <a:rPr lang="en-GB" dirty="0" smtClean="0"/>
              <a:t>On this see in particular the work of Barbara </a:t>
            </a:r>
            <a:r>
              <a:rPr lang="en-GB" dirty="0" err="1" smtClean="0"/>
              <a:t>Hanawault</a:t>
            </a:r>
            <a:r>
              <a:rPr lang="en-GB" dirty="0" smtClean="0"/>
              <a:t> and Judith Bennett</a:t>
            </a:r>
            <a:endParaRPr lang="en-GB" dirty="0"/>
          </a:p>
        </p:txBody>
      </p:sp>
    </p:spTree>
    <p:extLst>
      <p:ext uri="{BB962C8B-B14F-4D97-AF65-F5344CB8AC3E}">
        <p14:creationId xmlns:p14="http://schemas.microsoft.com/office/powerpoint/2010/main" val="13630382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Lifestyle</a:t>
            </a:r>
            <a:endParaRPr lang="en-GB" b="1" dirty="0"/>
          </a:p>
        </p:txBody>
      </p:sp>
      <p:sp>
        <p:nvSpPr>
          <p:cNvPr id="3" name="Content Placeholder 2"/>
          <p:cNvSpPr>
            <a:spLocks noGrp="1"/>
          </p:cNvSpPr>
          <p:nvPr>
            <p:ph idx="1"/>
          </p:nvPr>
        </p:nvSpPr>
        <p:spPr>
          <a:xfrm>
            <a:off x="457200" y="1196752"/>
            <a:ext cx="8229600" cy="4929411"/>
          </a:xfrm>
        </p:spPr>
        <p:txBody>
          <a:bodyPr/>
          <a:lstStyle/>
          <a:p>
            <a:r>
              <a:rPr lang="en-GB" dirty="0" smtClean="0"/>
              <a:t>Recent interest in the cultural role of women and their lifestyle, literacy, book ownership, patronage</a:t>
            </a:r>
            <a:endParaRPr lang="en-GB" dirty="0"/>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2492896"/>
            <a:ext cx="2520280" cy="36068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2780928"/>
            <a:ext cx="2818886" cy="34966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48219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 more positive view</a:t>
            </a:r>
            <a:endParaRPr lang="en-GB" b="1" dirty="0"/>
          </a:p>
        </p:txBody>
      </p:sp>
      <p:sp>
        <p:nvSpPr>
          <p:cNvPr id="3" name="Content Placeholder 2"/>
          <p:cNvSpPr>
            <a:spLocks noGrp="1"/>
          </p:cNvSpPr>
          <p:nvPr>
            <p:ph idx="1"/>
          </p:nvPr>
        </p:nvSpPr>
        <p:spPr/>
        <p:txBody>
          <a:bodyPr>
            <a:normAutofit fontScale="85000" lnSpcReduction="10000"/>
          </a:bodyPr>
          <a:lstStyle/>
          <a:p>
            <a:r>
              <a:rPr lang="en-GB" dirty="0" smtClean="0"/>
              <a:t>Medieval women more visible that once thought – once people started looking for them</a:t>
            </a:r>
          </a:p>
          <a:p>
            <a:endParaRPr lang="en-GB" dirty="0"/>
          </a:p>
          <a:p>
            <a:r>
              <a:rPr lang="en-GB" dirty="0" smtClean="0"/>
              <a:t>A move away (e.g. David Knowles) from the notion that it was not possible to write about medieval women because the sources do not exist</a:t>
            </a:r>
          </a:p>
          <a:p>
            <a:endParaRPr lang="en-GB" dirty="0"/>
          </a:p>
          <a:p>
            <a:r>
              <a:rPr lang="en-GB" dirty="0" smtClean="0"/>
              <a:t>Women not hidden from history but hidden by history</a:t>
            </a:r>
          </a:p>
          <a:p>
            <a:endParaRPr lang="en-GB" dirty="0"/>
          </a:p>
          <a:p>
            <a:r>
              <a:rPr lang="en-GB" dirty="0" smtClean="0"/>
              <a:t>So how has study developed?</a:t>
            </a:r>
            <a:endParaRPr lang="en-GB" dirty="0"/>
          </a:p>
        </p:txBody>
      </p:sp>
    </p:spTree>
    <p:extLst>
      <p:ext uri="{BB962C8B-B14F-4D97-AF65-F5344CB8AC3E}">
        <p14:creationId xmlns:p14="http://schemas.microsoft.com/office/powerpoint/2010/main" val="31291006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Sources and Methods</a:t>
            </a:r>
            <a:endParaRPr lang="en-GB" b="1" dirty="0"/>
          </a:p>
        </p:txBody>
      </p:sp>
      <p:sp>
        <p:nvSpPr>
          <p:cNvPr id="3" name="Content Placeholder 2"/>
          <p:cNvSpPr>
            <a:spLocks noGrp="1"/>
          </p:cNvSpPr>
          <p:nvPr>
            <p:ph idx="1"/>
          </p:nvPr>
        </p:nvSpPr>
        <p:spPr/>
        <p:txBody>
          <a:bodyPr/>
          <a:lstStyle/>
          <a:p>
            <a:r>
              <a:rPr lang="en-GB" dirty="0" smtClean="0"/>
              <a:t>Historians have sought new sources and reinterpreted others:</a:t>
            </a:r>
          </a:p>
          <a:p>
            <a:pPr lvl="1"/>
            <a:r>
              <a:rPr lang="en-GB" dirty="0" smtClean="0"/>
              <a:t>manorial (associated with Marxist historians at Birmingham, and at Toronto)</a:t>
            </a:r>
          </a:p>
          <a:p>
            <a:pPr lvl="1"/>
            <a:r>
              <a:rPr lang="en-GB" dirty="0"/>
              <a:t>c</a:t>
            </a:r>
            <a:r>
              <a:rPr lang="en-GB" dirty="0" smtClean="0"/>
              <a:t>ourt records, for study of marriage </a:t>
            </a:r>
            <a:r>
              <a:rPr lang="en-GB" dirty="0" err="1" smtClean="0"/>
              <a:t>etc</a:t>
            </a:r>
            <a:r>
              <a:rPr lang="en-GB" dirty="0" smtClean="0"/>
              <a:t> across the social spectrum </a:t>
            </a:r>
          </a:p>
          <a:p>
            <a:pPr lvl="1"/>
            <a:r>
              <a:rPr lang="en-GB" dirty="0" smtClean="0"/>
              <a:t>a move away from the ‘great events’ recorded in medieval chronicles and histories, traditionally used by historians</a:t>
            </a:r>
          </a:p>
          <a:p>
            <a:pPr marL="0" indent="0">
              <a:buNone/>
            </a:pPr>
            <a:endParaRPr lang="en-GB" dirty="0"/>
          </a:p>
        </p:txBody>
      </p:sp>
    </p:spTree>
    <p:extLst>
      <p:ext uri="{BB962C8B-B14F-4D97-AF65-F5344CB8AC3E}">
        <p14:creationId xmlns:p14="http://schemas.microsoft.com/office/powerpoint/2010/main" val="36939958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Problems remain</a:t>
            </a:r>
            <a:endParaRPr lang="en-GB" b="1" dirty="0"/>
          </a:p>
        </p:txBody>
      </p:sp>
      <p:sp>
        <p:nvSpPr>
          <p:cNvPr id="3" name="Content Placeholder 2"/>
          <p:cNvSpPr>
            <a:spLocks noGrp="1"/>
          </p:cNvSpPr>
          <p:nvPr>
            <p:ph idx="1"/>
          </p:nvPr>
        </p:nvSpPr>
        <p:spPr/>
        <p:txBody>
          <a:bodyPr/>
          <a:lstStyle/>
          <a:p>
            <a:r>
              <a:rPr lang="en-GB" dirty="0" smtClean="0"/>
              <a:t>Many were male authored</a:t>
            </a:r>
          </a:p>
          <a:p>
            <a:endParaRPr lang="en-GB" dirty="0"/>
          </a:p>
          <a:p>
            <a:r>
              <a:rPr lang="en-GB" dirty="0" smtClean="0"/>
              <a:t>In the early Middle Ages they were also monastic or clerical</a:t>
            </a:r>
          </a:p>
          <a:p>
            <a:endParaRPr lang="en-GB" dirty="0"/>
          </a:p>
          <a:p>
            <a:r>
              <a:rPr lang="en-GB" dirty="0" smtClean="0"/>
              <a:t>Later they were drawn from a wider circle – i.e. men who were not clerics or monks but were still elite men</a:t>
            </a:r>
          </a:p>
          <a:p>
            <a:endParaRPr lang="en-GB" dirty="0"/>
          </a:p>
        </p:txBody>
      </p:sp>
    </p:spTree>
    <p:extLst>
      <p:ext uri="{BB962C8B-B14F-4D97-AF65-F5344CB8AC3E}">
        <p14:creationId xmlns:p14="http://schemas.microsoft.com/office/powerpoint/2010/main" val="26232629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23528" y="116632"/>
            <a:ext cx="8352928" cy="6009531"/>
          </a:xfrm>
        </p:spPr>
        <p:txBody>
          <a:bodyPr>
            <a:normAutofit/>
          </a:bodyPr>
          <a:lstStyle/>
          <a:p>
            <a:pPr marL="0" indent="0">
              <a:buNone/>
            </a:pPr>
            <a:r>
              <a:rPr lang="en-GB" dirty="0" smtClean="0"/>
              <a:t>‘More men than women were literate in medieval Europe, hence men wrote most of what we know about medieval women. They decided who should enter the historical documents, who should have a name in the written records of memory, and who was lost forever. They wrote stories and expressed opinions about women, generated rules for how women should behave, and decided what should happen when a woman erred.’ </a:t>
            </a:r>
          </a:p>
          <a:p>
            <a:pPr marL="0" indent="0">
              <a:buNone/>
            </a:pPr>
            <a:r>
              <a:rPr lang="en-GB" sz="2800" dirty="0" smtClean="0"/>
              <a:t>Lisa </a:t>
            </a:r>
            <a:r>
              <a:rPr lang="en-GB" sz="2800" dirty="0" err="1" smtClean="0"/>
              <a:t>Bitel</a:t>
            </a:r>
            <a:r>
              <a:rPr lang="en-GB" sz="2800" dirty="0" smtClean="0"/>
              <a:t>, </a:t>
            </a:r>
            <a:r>
              <a:rPr lang="en-GB" sz="2800" i="1" dirty="0" smtClean="0"/>
              <a:t>Women in Early Medieval Europe </a:t>
            </a:r>
            <a:r>
              <a:rPr lang="en-GB" sz="2800" dirty="0" smtClean="0"/>
              <a:t>(Cambridge, 2002), pp. 1-3</a:t>
            </a:r>
            <a:endParaRPr lang="en-GB" sz="2800" dirty="0"/>
          </a:p>
        </p:txBody>
      </p:sp>
    </p:spTree>
    <p:extLst>
      <p:ext uri="{BB962C8B-B14F-4D97-AF65-F5344CB8AC3E}">
        <p14:creationId xmlns:p14="http://schemas.microsoft.com/office/powerpoint/2010/main" val="16755003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Examples</a:t>
            </a:r>
            <a:endParaRPr lang="en-GB" b="1" dirty="0"/>
          </a:p>
        </p:txBody>
      </p:sp>
      <p:sp>
        <p:nvSpPr>
          <p:cNvPr id="3" name="Content Placeholder 2"/>
          <p:cNvSpPr>
            <a:spLocks noGrp="1"/>
          </p:cNvSpPr>
          <p:nvPr>
            <p:ph idx="1"/>
          </p:nvPr>
        </p:nvSpPr>
        <p:spPr/>
        <p:txBody>
          <a:bodyPr>
            <a:normAutofit lnSpcReduction="10000"/>
          </a:bodyPr>
          <a:lstStyle/>
          <a:p>
            <a:r>
              <a:rPr lang="en-GB" dirty="0" smtClean="0"/>
              <a:t>Medieval legal documents may mask female agency</a:t>
            </a:r>
          </a:p>
          <a:p>
            <a:r>
              <a:rPr lang="en-GB" dirty="0" smtClean="0"/>
              <a:t>Medieval ‘lives’ of female saints give us a male construct of female sanctity</a:t>
            </a:r>
          </a:p>
          <a:p>
            <a:r>
              <a:rPr lang="en-GB" dirty="0" smtClean="0"/>
              <a:t>Writings of instruction (e.g. for religious women) record how men thought they should behave; they define female behaviour in relation to male often in a way that disparages the female</a:t>
            </a:r>
          </a:p>
        </p:txBody>
      </p:sp>
    </p:spTree>
    <p:extLst>
      <p:ext uri="{BB962C8B-B14F-4D97-AF65-F5344CB8AC3E}">
        <p14:creationId xmlns:p14="http://schemas.microsoft.com/office/powerpoint/2010/main" val="168983142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Womanly and unwomanly behaviour?</a:t>
            </a:r>
            <a:endParaRPr lang="en-GB" dirty="0"/>
          </a:p>
        </p:txBody>
      </p:sp>
      <p:sp>
        <p:nvSpPr>
          <p:cNvPr id="3" name="Content Placeholder 2"/>
          <p:cNvSpPr>
            <a:spLocks noGrp="1"/>
          </p:cNvSpPr>
          <p:nvPr>
            <p:ph idx="1"/>
          </p:nvPr>
        </p:nvSpPr>
        <p:spPr/>
        <p:txBody>
          <a:bodyPr/>
          <a:lstStyle/>
          <a:p>
            <a:r>
              <a:rPr lang="en-GB" dirty="0" smtClean="0"/>
              <a:t>A view of the Empress Matilda</a:t>
            </a:r>
          </a:p>
          <a:p>
            <a:pPr lvl="1"/>
            <a:r>
              <a:rPr lang="en-GB" dirty="0" smtClean="0"/>
              <a:t>‘She with a grim look, he forehead wrinkled into a frown, every trace of a woman’s gentleness removed from her face, blazed into unbearable fury …’</a:t>
            </a:r>
          </a:p>
          <a:p>
            <a:pPr lvl="1"/>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3573016"/>
            <a:ext cx="2247900" cy="2943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02948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lstStyle/>
          <a:p>
            <a:r>
              <a:rPr lang="en-GB" dirty="0" smtClean="0"/>
              <a:t>Who drew the lion?</a:t>
            </a:r>
            <a:endParaRPr lang="en-GB" dirty="0"/>
          </a:p>
        </p:txBody>
      </p:sp>
      <p:sp>
        <p:nvSpPr>
          <p:cNvPr id="3" name="Content Placeholder 2"/>
          <p:cNvSpPr>
            <a:spLocks noGrp="1"/>
          </p:cNvSpPr>
          <p:nvPr>
            <p:ph idx="4294967295"/>
          </p:nvPr>
        </p:nvSpPr>
        <p:spPr>
          <a:xfrm>
            <a:off x="467544" y="1600200"/>
            <a:ext cx="7762056" cy="4525963"/>
          </a:xfrm>
        </p:spPr>
        <p:txBody>
          <a:bodyPr>
            <a:normAutofit fontScale="92500" lnSpcReduction="20000"/>
          </a:bodyPr>
          <a:lstStyle/>
          <a:p>
            <a:pPr marL="0" indent="0">
              <a:buNone/>
            </a:pPr>
            <a:r>
              <a:rPr lang="en-GB" dirty="0" smtClean="0"/>
              <a:t>Make no mistake, it is impossible</a:t>
            </a:r>
          </a:p>
          <a:p>
            <a:pPr marL="0" indent="0">
              <a:buNone/>
            </a:pPr>
            <a:r>
              <a:rPr lang="en-GB" dirty="0" smtClean="0"/>
              <a:t>That any scholar should speak good of women,</a:t>
            </a:r>
          </a:p>
          <a:p>
            <a:pPr marL="0" indent="0">
              <a:buNone/>
            </a:pPr>
            <a:r>
              <a:rPr lang="en-GB" dirty="0" smtClean="0"/>
              <a:t>Unless they are saints in the hagiographies;</a:t>
            </a:r>
          </a:p>
          <a:p>
            <a:pPr marL="0" indent="0">
              <a:buNone/>
            </a:pPr>
            <a:r>
              <a:rPr lang="en-GB" dirty="0" smtClean="0"/>
              <a:t>Not any other kind of woman, no!</a:t>
            </a:r>
          </a:p>
          <a:p>
            <a:pPr marL="0" indent="0">
              <a:buNone/>
            </a:pPr>
            <a:r>
              <a:rPr lang="en-GB" dirty="0" smtClean="0"/>
              <a:t>Who drew the picture of the lion? Who?</a:t>
            </a:r>
          </a:p>
          <a:p>
            <a:pPr marL="0" indent="0">
              <a:buNone/>
            </a:pPr>
            <a:r>
              <a:rPr lang="en-GB" dirty="0" smtClean="0"/>
              <a:t>My God, had women written histories</a:t>
            </a:r>
          </a:p>
          <a:p>
            <a:pPr marL="0" indent="0">
              <a:buNone/>
            </a:pPr>
            <a:r>
              <a:rPr lang="en-GB" dirty="0" smtClean="0"/>
              <a:t>Like cloistered scholars in oratories,</a:t>
            </a:r>
          </a:p>
          <a:p>
            <a:pPr marL="0" indent="0">
              <a:buNone/>
            </a:pPr>
            <a:r>
              <a:rPr lang="en-GB" dirty="0" smtClean="0"/>
              <a:t>They’d have set down more of men’s wickedness</a:t>
            </a:r>
          </a:p>
          <a:p>
            <a:pPr marL="0" indent="0">
              <a:buNone/>
            </a:pPr>
            <a:r>
              <a:rPr lang="en-GB" dirty="0" smtClean="0"/>
              <a:t>Than all the sons of Adam could redress</a:t>
            </a:r>
          </a:p>
        </p:txBody>
      </p:sp>
    </p:spTree>
    <p:extLst>
      <p:ext uri="{BB962C8B-B14F-4D97-AF65-F5344CB8AC3E}">
        <p14:creationId xmlns:p14="http://schemas.microsoft.com/office/powerpoint/2010/main" val="6221690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Wife of Bath’s Prologue</a:t>
            </a:r>
            <a:endParaRPr lang="en-GB" dirty="0"/>
          </a:p>
        </p:txBody>
      </p:sp>
      <p:sp>
        <p:nvSpPr>
          <p:cNvPr id="3" name="Content Placeholder 2"/>
          <p:cNvSpPr>
            <a:spLocks noGrp="1"/>
          </p:cNvSpPr>
          <p:nvPr>
            <p:ph sz="half" idx="1"/>
          </p:nvPr>
        </p:nvSpPr>
        <p:spPr/>
        <p:txBody>
          <a:bodyPr/>
          <a:lstStyle/>
          <a:p>
            <a:pPr marL="0" indent="0">
              <a:buNone/>
            </a:pPr>
            <a:r>
              <a:rPr lang="en-GB" dirty="0" smtClean="0"/>
              <a:t>Geoffrey Chaucer, </a:t>
            </a:r>
            <a:r>
              <a:rPr lang="en-GB" i="1" dirty="0" smtClean="0"/>
              <a:t>The Canterbury Tales</a:t>
            </a:r>
          </a:p>
          <a:p>
            <a:pPr marL="0" indent="0">
              <a:buNone/>
            </a:pPr>
            <a:r>
              <a:rPr lang="en-GB" dirty="0" smtClean="0"/>
              <a:t>This alludes to Aesop’s fable in which a man and a lion debated which was stronger. The man claimed he was, and showed the lion a picture of a man triumphing over a defeated lion ….</a:t>
            </a:r>
            <a:endParaRPr lang="en-GB" dirty="0"/>
          </a:p>
        </p:txBody>
      </p:sp>
      <p:sp>
        <p:nvSpPr>
          <p:cNvPr id="4" name="Content Placeholder 3"/>
          <p:cNvSpPr>
            <a:spLocks noGrp="1"/>
          </p:cNvSpPr>
          <p:nvPr>
            <p:ph sz="half" idx="2"/>
          </p:nvPr>
        </p:nvSpPr>
        <p:spPr/>
        <p:txBody>
          <a:bodyPr/>
          <a:lstStyle/>
          <a:p>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2708920"/>
            <a:ext cx="2228850" cy="2867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590826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Wife of Bath’s Prologue</a:t>
            </a:r>
            <a:endParaRPr lang="en-GB" dirty="0"/>
          </a:p>
        </p:txBody>
      </p:sp>
      <p:sp>
        <p:nvSpPr>
          <p:cNvPr id="3" name="Content Placeholder 2"/>
          <p:cNvSpPr>
            <a:spLocks noGrp="1"/>
          </p:cNvSpPr>
          <p:nvPr>
            <p:ph sz="half" idx="1"/>
          </p:nvPr>
        </p:nvSpPr>
        <p:spPr/>
        <p:txBody>
          <a:bodyPr/>
          <a:lstStyle/>
          <a:p>
            <a:pPr marL="0" indent="0">
              <a:buNone/>
            </a:pPr>
            <a:r>
              <a:rPr lang="en-GB" dirty="0" smtClean="0"/>
              <a:t>The lion retorted ‘if lions were trained in painting then you would see depicted the lion’s victory over the man’.</a:t>
            </a:r>
            <a:endParaRPr lang="en-GB"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27984" y="2060848"/>
            <a:ext cx="4038600" cy="37977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29821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From women’s history to feminist history</a:t>
            </a:r>
            <a:endParaRPr lang="en-GB" dirty="0"/>
          </a:p>
        </p:txBody>
      </p:sp>
      <p:sp>
        <p:nvSpPr>
          <p:cNvPr id="3" name="Content Placeholder 2"/>
          <p:cNvSpPr>
            <a:spLocks noGrp="1"/>
          </p:cNvSpPr>
          <p:nvPr>
            <p:ph idx="1"/>
          </p:nvPr>
        </p:nvSpPr>
        <p:spPr/>
        <p:txBody>
          <a:bodyPr/>
          <a:lstStyle/>
          <a:p>
            <a:r>
              <a:rPr lang="en-GB" dirty="0" smtClean="0"/>
              <a:t>How political and social movements affect historical discourse</a:t>
            </a:r>
          </a:p>
        </p:txBody>
      </p:sp>
    </p:spTree>
    <p:extLst>
      <p:ext uri="{BB962C8B-B14F-4D97-AF65-F5344CB8AC3E}">
        <p14:creationId xmlns:p14="http://schemas.microsoft.com/office/powerpoint/2010/main" val="4102681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Feminism</a:t>
            </a:r>
            <a:endParaRPr lang="en-GB" dirty="0"/>
          </a:p>
        </p:txBody>
      </p:sp>
      <p:sp>
        <p:nvSpPr>
          <p:cNvPr id="3" name="Content Placeholder 2"/>
          <p:cNvSpPr>
            <a:spLocks noGrp="1"/>
          </p:cNvSpPr>
          <p:nvPr>
            <p:ph idx="1"/>
          </p:nvPr>
        </p:nvSpPr>
        <p:spPr/>
        <p:txBody>
          <a:bodyPr>
            <a:normAutofit/>
          </a:bodyPr>
          <a:lstStyle/>
          <a:p>
            <a:r>
              <a:rPr lang="en-GB" dirty="0" smtClean="0"/>
              <a:t>Political and social movement that impacted on how history was written</a:t>
            </a:r>
          </a:p>
          <a:p>
            <a:r>
              <a:rPr lang="en-GB" dirty="0"/>
              <a:t>Feminism a movement to obtain increased legal, social and political rights for women</a:t>
            </a:r>
          </a:p>
          <a:p>
            <a:endParaRPr lang="en-GB" dirty="0"/>
          </a:p>
          <a:p>
            <a:r>
              <a:rPr lang="en-GB" u="sng" dirty="0">
                <a:hlinkClick r:id="rId2"/>
              </a:rPr>
              <a:t>https://</a:t>
            </a:r>
            <a:r>
              <a:rPr lang="en-GB" u="sng" dirty="0" err="1">
                <a:hlinkClick r:id="rId2"/>
              </a:rPr>
              <a:t>www.youtube.com</a:t>
            </a:r>
            <a:r>
              <a:rPr lang="en-GB" u="sng" dirty="0">
                <a:hlinkClick r:id="rId2"/>
              </a:rPr>
              <a:t>/</a:t>
            </a:r>
            <a:r>
              <a:rPr lang="en-GB" u="sng" dirty="0" err="1">
                <a:hlinkClick r:id="rId2"/>
              </a:rPr>
              <a:t>watch?v</a:t>
            </a:r>
            <a:r>
              <a:rPr lang="en-GB" u="sng" dirty="0">
                <a:hlinkClick r:id="rId2"/>
              </a:rPr>
              <a:t>=</a:t>
            </a:r>
            <a:r>
              <a:rPr lang="en-GB" u="sng" dirty="0" err="1">
                <a:hlinkClick r:id="rId2"/>
              </a:rPr>
              <a:t>pnETKMum9K4</a:t>
            </a:r>
            <a:endParaRPr lang="en-GB" dirty="0"/>
          </a:p>
          <a:p>
            <a:endParaRPr lang="en-GB" dirty="0" smtClean="0"/>
          </a:p>
          <a:p>
            <a:pPr marL="0" indent="0">
              <a:buNone/>
            </a:pPr>
            <a:endParaRPr lang="en-GB" dirty="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53529176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dirty="0" smtClean="0"/>
              <a:t>‘The Woman Question: from a socialist point of view’</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Co-written by Eleanor Marx and Edward </a:t>
            </a:r>
            <a:r>
              <a:rPr lang="en-GB" dirty="0" err="1" smtClean="0"/>
              <a:t>Aveling</a:t>
            </a:r>
            <a:r>
              <a:rPr lang="en-GB" dirty="0" smtClean="0"/>
              <a:t>, published in </a:t>
            </a:r>
            <a:r>
              <a:rPr lang="en-GB" i="1" dirty="0" smtClean="0"/>
              <a:t>Westminster Review</a:t>
            </a:r>
            <a:r>
              <a:rPr lang="en-GB" dirty="0"/>
              <a:t> </a:t>
            </a:r>
            <a:r>
              <a:rPr lang="en-GB" dirty="0" smtClean="0"/>
              <a:t>(1886)</a:t>
            </a:r>
          </a:p>
          <a:p>
            <a:pPr lvl="1"/>
            <a:r>
              <a:rPr lang="en-GB" dirty="0" smtClean="0"/>
              <a:t>‘Women were an economic and social class, globally oppressed. Working-class and middle-class women were conjoined by the inseparability of production and the reproduction required to replenish the work force. From this perspective, patriarchy and capitalism were not just blood brothers but twins’. [R. Holmes, </a:t>
            </a:r>
            <a:r>
              <a:rPr lang="en-GB" i="1" dirty="0" smtClean="0"/>
              <a:t>Eleanor Marx: a Life</a:t>
            </a:r>
            <a:r>
              <a:rPr lang="en-GB" dirty="0" smtClean="0"/>
              <a:t> (London, 2014), p. 259]   </a:t>
            </a:r>
            <a:endParaRPr lang="en-GB" dirty="0"/>
          </a:p>
        </p:txBody>
      </p:sp>
    </p:spTree>
    <p:extLst>
      <p:ext uri="{BB962C8B-B14F-4D97-AF65-F5344CB8AC3E}">
        <p14:creationId xmlns:p14="http://schemas.microsoft.com/office/powerpoint/2010/main" val="17683906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For Eleanor Marx and others feminism was an integral necessity not just a single aspect or issue of the socialist working-class movement. Sexual inequality was fundamentally a question of economics.</a:t>
            </a:r>
          </a:p>
          <a:p>
            <a:r>
              <a:rPr lang="en-GB" dirty="0" smtClean="0"/>
              <a:t>The suffrage movement was only one – and a very limited – aspect of a broader problem of inequality.</a:t>
            </a:r>
            <a:endParaRPr lang="en-GB" dirty="0"/>
          </a:p>
        </p:txBody>
      </p:sp>
    </p:spTree>
    <p:extLst>
      <p:ext uri="{BB962C8B-B14F-4D97-AF65-F5344CB8AC3E}">
        <p14:creationId xmlns:p14="http://schemas.microsoft.com/office/powerpoint/2010/main" val="40125939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 approaches</a:t>
            </a:r>
            <a:endParaRPr lang="en-GB" dirty="0"/>
          </a:p>
        </p:txBody>
      </p:sp>
      <p:sp>
        <p:nvSpPr>
          <p:cNvPr id="3" name="Content Placeholder 2"/>
          <p:cNvSpPr>
            <a:spLocks noGrp="1"/>
          </p:cNvSpPr>
          <p:nvPr>
            <p:ph idx="1"/>
          </p:nvPr>
        </p:nvSpPr>
        <p:spPr/>
        <p:txBody>
          <a:bodyPr/>
          <a:lstStyle/>
          <a:p>
            <a:r>
              <a:rPr lang="en-GB" dirty="0" smtClean="0"/>
              <a:t>Stress that female subordination is not natural [driven by nature or gender] but is socially and culturally constructed</a:t>
            </a:r>
          </a:p>
          <a:p>
            <a:r>
              <a:rPr lang="en-GB" dirty="0" smtClean="0"/>
              <a:t>Develop a methodology by which gendered roles are constructed, identified and manifest</a:t>
            </a:r>
          </a:p>
          <a:p>
            <a:r>
              <a:rPr lang="en-GB" dirty="0" smtClean="0"/>
              <a:t>Investigate how this led to social collision </a:t>
            </a:r>
            <a:endParaRPr lang="en-GB" dirty="0"/>
          </a:p>
        </p:txBody>
      </p:sp>
    </p:spTree>
    <p:extLst>
      <p:ext uri="{BB962C8B-B14F-4D97-AF65-F5344CB8AC3E}">
        <p14:creationId xmlns:p14="http://schemas.microsoft.com/office/powerpoint/2010/main" val="263644340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medieval court record</a:t>
            </a:r>
            <a:endParaRPr lang="en-GB" dirty="0"/>
          </a:p>
        </p:txBody>
      </p:sp>
      <p:sp>
        <p:nvSpPr>
          <p:cNvPr id="3" name="Content Placeholder 2"/>
          <p:cNvSpPr>
            <a:spLocks noGrp="1"/>
          </p:cNvSpPr>
          <p:nvPr>
            <p:ph idx="1"/>
          </p:nvPr>
        </p:nvSpPr>
        <p:spPr/>
        <p:txBody>
          <a:bodyPr/>
          <a:lstStyle/>
          <a:p>
            <a:pPr marL="0" indent="0">
              <a:buNone/>
            </a:pPr>
            <a:r>
              <a:rPr lang="en-GB" dirty="0" smtClean="0"/>
              <a:t>Edith de </a:t>
            </a:r>
            <a:r>
              <a:rPr lang="en-GB" dirty="0" err="1" smtClean="0"/>
              <a:t>Helmerton</a:t>
            </a:r>
            <a:r>
              <a:rPr lang="en-GB" dirty="0" smtClean="0"/>
              <a:t>, taken at </a:t>
            </a:r>
            <a:r>
              <a:rPr lang="en-GB" dirty="0" err="1" smtClean="0"/>
              <a:t>Henton</a:t>
            </a:r>
            <a:r>
              <a:rPr lang="en-GB" dirty="0" smtClean="0"/>
              <a:t> with Robert her </a:t>
            </a:r>
            <a:r>
              <a:rPr lang="en-GB" dirty="0"/>
              <a:t>h</a:t>
            </a:r>
            <a:r>
              <a:rPr lang="en-GB" dirty="0" smtClean="0"/>
              <a:t>usband for stealing sheep, for which theft Robert was hanged at </a:t>
            </a:r>
            <a:r>
              <a:rPr lang="en-GB" dirty="0" err="1" smtClean="0"/>
              <a:t>Selkley</a:t>
            </a:r>
            <a:r>
              <a:rPr lang="en-GB" dirty="0" smtClean="0"/>
              <a:t> hundred. She being pregnant was sent to Salisbury jail and there kept till she gave birth. She says she was Robert’s wife. The jury of twelve of </a:t>
            </a:r>
            <a:r>
              <a:rPr lang="en-GB" dirty="0" err="1" smtClean="0"/>
              <a:t>Selkley</a:t>
            </a:r>
            <a:r>
              <a:rPr lang="en-GB" dirty="0" smtClean="0"/>
              <a:t> sufficient declare that she was his espoused wife. So one quit.</a:t>
            </a:r>
            <a:endParaRPr lang="en-GB" dirty="0"/>
          </a:p>
        </p:txBody>
      </p:sp>
    </p:spTree>
    <p:extLst>
      <p:ext uri="{BB962C8B-B14F-4D97-AF65-F5344CB8AC3E}">
        <p14:creationId xmlns:p14="http://schemas.microsoft.com/office/powerpoint/2010/main" val="260787429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755576" y="908050"/>
            <a:ext cx="7474024" cy="5218113"/>
          </a:xfrm>
        </p:spPr>
        <p:txBody>
          <a:bodyPr>
            <a:normAutofit fontScale="85000" lnSpcReduction="10000"/>
          </a:bodyPr>
          <a:lstStyle/>
          <a:p>
            <a:r>
              <a:rPr lang="en-GB" dirty="0" smtClean="0"/>
              <a:t>Women’s </a:t>
            </a:r>
            <a:r>
              <a:rPr lang="en-GB" dirty="0"/>
              <a:t>history and feminist history are often used interchangeably but this serves to play down the specific approach of feminist historians. Feminists argue that the power relationship between men and women is just as important as that between social classes in understanding social change, and that a recognition of conflicts between men and women leads to a re-interpretation of standard accounts of social movements and ideas, as well as opening up new areas of enquiry</a:t>
            </a:r>
            <a:r>
              <a:rPr lang="en-GB" dirty="0" smtClean="0"/>
              <a:t>.</a:t>
            </a:r>
          </a:p>
          <a:p>
            <a:r>
              <a:rPr lang="en-GB" dirty="0" smtClean="0"/>
              <a:t>[June </a:t>
            </a:r>
            <a:r>
              <a:rPr lang="en-GB" dirty="0" err="1" smtClean="0"/>
              <a:t>Hannam</a:t>
            </a:r>
            <a:r>
              <a:rPr lang="en-GB" dirty="0" smtClean="0"/>
              <a:t>, ‘Women’s history, feminist history’, </a:t>
            </a:r>
            <a:r>
              <a:rPr lang="en-GB" i="1" dirty="0" smtClean="0"/>
              <a:t>Making History</a:t>
            </a:r>
            <a:r>
              <a:rPr lang="en-GB" dirty="0" smtClean="0"/>
              <a:t>]</a:t>
            </a:r>
          </a:p>
          <a:p>
            <a:endParaRPr lang="en-GB" dirty="0"/>
          </a:p>
        </p:txBody>
      </p:sp>
    </p:spTree>
    <p:extLst>
      <p:ext uri="{BB962C8B-B14F-4D97-AF65-F5344CB8AC3E}">
        <p14:creationId xmlns:p14="http://schemas.microsoft.com/office/powerpoint/2010/main" val="68159926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other words …</a:t>
            </a:r>
            <a:endParaRPr lang="en-GB" dirty="0"/>
          </a:p>
        </p:txBody>
      </p:sp>
      <p:sp>
        <p:nvSpPr>
          <p:cNvPr id="3" name="Content Placeholder 2"/>
          <p:cNvSpPr>
            <a:spLocks noGrp="1"/>
          </p:cNvSpPr>
          <p:nvPr>
            <p:ph idx="1"/>
          </p:nvPr>
        </p:nvSpPr>
        <p:spPr/>
        <p:txBody>
          <a:bodyPr/>
          <a:lstStyle/>
          <a:p>
            <a:r>
              <a:rPr lang="en-GB" dirty="0" smtClean="0"/>
              <a:t>When feminists perceived inequalities in their own lives they looked to the past to seek for the origins of these inequalities</a:t>
            </a:r>
          </a:p>
          <a:p>
            <a:r>
              <a:rPr lang="en-GB" dirty="0" smtClean="0"/>
              <a:t>And if these arose from a social construction of the role of women they could be changed</a:t>
            </a:r>
            <a:endParaRPr lang="en-GB" dirty="0"/>
          </a:p>
        </p:txBody>
      </p:sp>
    </p:spTree>
    <p:extLst>
      <p:ext uri="{BB962C8B-B14F-4D97-AF65-F5344CB8AC3E}">
        <p14:creationId xmlns:p14="http://schemas.microsoft.com/office/powerpoint/2010/main" val="256629856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Objections to a feminist approach</a:t>
            </a:r>
            <a:endParaRPr lang="en-GB" dirty="0"/>
          </a:p>
        </p:txBody>
      </p:sp>
      <p:sp>
        <p:nvSpPr>
          <p:cNvPr id="3" name="Content Placeholder 2"/>
          <p:cNvSpPr>
            <a:spLocks noGrp="1"/>
          </p:cNvSpPr>
          <p:nvPr>
            <p:ph idx="1"/>
          </p:nvPr>
        </p:nvSpPr>
        <p:spPr/>
        <p:txBody>
          <a:bodyPr/>
          <a:lstStyle/>
          <a:p>
            <a:r>
              <a:rPr lang="en-GB" dirty="0" smtClean="0"/>
              <a:t>It develops a theoretical construction of gender roles, and then applies the evidence to the theory. This can lead to stereotyping and the emergence of a picture of women which would not be recognised at the time.</a:t>
            </a:r>
          </a:p>
          <a:p>
            <a:r>
              <a:rPr lang="en-GB" dirty="0" smtClean="0"/>
              <a:t>Women’s history, in contrast, seeks to place the ‘lived experience’ of women at the centre of historical investigation </a:t>
            </a:r>
            <a:endParaRPr lang="en-GB" dirty="0"/>
          </a:p>
        </p:txBody>
      </p:sp>
    </p:spTree>
    <p:extLst>
      <p:ext uri="{BB962C8B-B14F-4D97-AF65-F5344CB8AC3E}">
        <p14:creationId xmlns:p14="http://schemas.microsoft.com/office/powerpoint/2010/main" val="244553333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Feminism and Gender</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From the </a:t>
            </a:r>
            <a:r>
              <a:rPr lang="en-GB" dirty="0" err="1" smtClean="0"/>
              <a:t>1990s</a:t>
            </a:r>
            <a:r>
              <a:rPr lang="en-GB" dirty="0" smtClean="0"/>
              <a:t> historians </a:t>
            </a:r>
            <a:r>
              <a:rPr lang="en-GB" dirty="0"/>
              <a:t>called for a new gender history that would apply the themes raised by women's history to </a:t>
            </a:r>
            <a:r>
              <a:rPr lang="en-GB" dirty="0" smtClean="0"/>
              <a:t>men as well as women. They called for a focus </a:t>
            </a:r>
            <a:r>
              <a:rPr lang="en-GB" dirty="0"/>
              <a:t>on the varied ways in which gender differences across time and place have been constructed and understood. </a:t>
            </a:r>
          </a:p>
          <a:p>
            <a:r>
              <a:rPr lang="en-GB" dirty="0" smtClean="0"/>
              <a:t>The journal </a:t>
            </a:r>
            <a:r>
              <a:rPr lang="en-GB" i="1" dirty="0">
                <a:hlinkClick r:id="rId2"/>
              </a:rPr>
              <a:t>Gender and History</a:t>
            </a:r>
            <a:r>
              <a:rPr lang="en-GB" dirty="0"/>
              <a:t> </a:t>
            </a:r>
            <a:r>
              <a:rPr lang="en-GB" dirty="0" smtClean="0"/>
              <a:t>stated its </a:t>
            </a:r>
            <a:r>
              <a:rPr lang="en-GB" dirty="0"/>
              <a:t>intentions </a:t>
            </a:r>
            <a:r>
              <a:rPr lang="en-GB" dirty="0" smtClean="0"/>
              <a:t>to </a:t>
            </a:r>
            <a:r>
              <a:rPr lang="en-GB" dirty="0"/>
              <a:t>study male institutions as well as those defined as female and to address men and masculinity as well as women and femininity.</a:t>
            </a:r>
          </a:p>
        </p:txBody>
      </p:sp>
    </p:spTree>
    <p:extLst>
      <p:ext uri="{BB962C8B-B14F-4D97-AF65-F5344CB8AC3E}">
        <p14:creationId xmlns:p14="http://schemas.microsoft.com/office/powerpoint/2010/main" val="397237898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 or gender</a:t>
            </a:r>
            <a:endParaRPr lang="en-GB" dirty="0"/>
          </a:p>
        </p:txBody>
      </p:sp>
      <p:sp>
        <p:nvSpPr>
          <p:cNvPr id="3" name="Content Placeholder 2"/>
          <p:cNvSpPr>
            <a:spLocks noGrp="1"/>
          </p:cNvSpPr>
          <p:nvPr>
            <p:ph idx="1"/>
          </p:nvPr>
        </p:nvSpPr>
        <p:spPr/>
        <p:txBody>
          <a:bodyPr>
            <a:normAutofit lnSpcReduction="10000"/>
          </a:bodyPr>
          <a:lstStyle/>
          <a:p>
            <a:r>
              <a:rPr lang="en-GB" dirty="0" smtClean="0"/>
              <a:t>Question of whether </a:t>
            </a:r>
            <a:r>
              <a:rPr lang="en-GB" smtClean="0"/>
              <a:t>there were specific male and </a:t>
            </a:r>
            <a:r>
              <a:rPr lang="en-GB" dirty="0" smtClean="0"/>
              <a:t>female </a:t>
            </a:r>
            <a:r>
              <a:rPr lang="en-GB" smtClean="0"/>
              <a:t>social spaces and roles </a:t>
            </a:r>
            <a:r>
              <a:rPr lang="en-GB" dirty="0" smtClean="0"/>
              <a:t>within history</a:t>
            </a:r>
          </a:p>
          <a:p>
            <a:r>
              <a:rPr lang="en-GB" dirty="0" smtClean="0"/>
              <a:t>Emergence of the idea that there were separate female and male spheres</a:t>
            </a:r>
          </a:p>
          <a:p>
            <a:r>
              <a:rPr lang="en-GB" dirty="0" smtClean="0"/>
              <a:t>Male sphere: public</a:t>
            </a:r>
          </a:p>
          <a:p>
            <a:r>
              <a:rPr lang="en-GB" dirty="0" smtClean="0"/>
              <a:t>Female sphere: private</a:t>
            </a:r>
          </a:p>
          <a:p>
            <a:r>
              <a:rPr lang="en-GB" dirty="0" smtClean="0"/>
              <a:t>Is it better to look at both women and men in the context of society generally</a:t>
            </a:r>
            <a:endParaRPr lang="en-GB" dirty="0"/>
          </a:p>
        </p:txBody>
      </p:sp>
    </p:spTree>
    <p:extLst>
      <p:ext uri="{BB962C8B-B14F-4D97-AF65-F5344CB8AC3E}">
        <p14:creationId xmlns:p14="http://schemas.microsoft.com/office/powerpoint/2010/main" val="27573448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gender?</a:t>
            </a:r>
            <a:endParaRPr lang="en-GB" b="1" dirty="0"/>
          </a:p>
        </p:txBody>
      </p:sp>
      <p:sp>
        <p:nvSpPr>
          <p:cNvPr id="3" name="Content Placeholder 2"/>
          <p:cNvSpPr>
            <a:spLocks noGrp="1"/>
          </p:cNvSpPr>
          <p:nvPr>
            <p:ph idx="1"/>
          </p:nvPr>
        </p:nvSpPr>
        <p:spPr/>
        <p:txBody>
          <a:bodyPr/>
          <a:lstStyle/>
          <a:p>
            <a:r>
              <a:rPr lang="en-GB" dirty="0" smtClean="0"/>
              <a:t>Gender is now used as a category of historical analysis </a:t>
            </a:r>
          </a:p>
          <a:p>
            <a:r>
              <a:rPr lang="en-GB" dirty="0" smtClean="0"/>
              <a:t>It conveys ideas about males and females that are current in all social and cultural contexts</a:t>
            </a:r>
          </a:p>
          <a:p>
            <a:r>
              <a:rPr lang="en-GB" dirty="0" smtClean="0"/>
              <a:t>Differences are culturally defined not biological</a:t>
            </a:r>
          </a:p>
          <a:p>
            <a:r>
              <a:rPr lang="en-GB" dirty="0" smtClean="0"/>
              <a:t>They may be about relationships of power</a:t>
            </a:r>
            <a:endParaRPr lang="en-GB" dirty="0"/>
          </a:p>
        </p:txBody>
      </p:sp>
    </p:spTree>
    <p:extLst>
      <p:ext uri="{BB962C8B-B14F-4D97-AF65-F5344CB8AC3E}">
        <p14:creationId xmlns:p14="http://schemas.microsoft.com/office/powerpoint/2010/main" val="251562146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 Gilchrist, </a:t>
            </a:r>
            <a:r>
              <a:rPr lang="en-GB" i="1" dirty="0" smtClean="0"/>
              <a:t>Gender and Material Culture </a:t>
            </a:r>
            <a:r>
              <a:rPr lang="en-GB" dirty="0" smtClean="0"/>
              <a:t>(1994)</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‘Gender, like class … may be defined as an aspect of social structure which is socially created and historically specific, in contrast with the categories of male and female sex which are biologically determined’</a:t>
            </a:r>
          </a:p>
          <a:p>
            <a:r>
              <a:rPr lang="en-GB" dirty="0" smtClean="0"/>
              <a:t>`A social construction of difference between men and women’</a:t>
            </a:r>
          </a:p>
          <a:p>
            <a:r>
              <a:rPr lang="en-GB" dirty="0" smtClean="0"/>
              <a:t>‘Gender role refers to culturally specific, normative expectations of men and women – how men and women are expected to act’ </a:t>
            </a:r>
            <a:endParaRPr lang="en-GB" dirty="0"/>
          </a:p>
        </p:txBody>
      </p:sp>
    </p:spTree>
    <p:extLst>
      <p:ext uri="{BB962C8B-B14F-4D97-AF65-F5344CB8AC3E}">
        <p14:creationId xmlns:p14="http://schemas.microsoft.com/office/powerpoint/2010/main" val="235203527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 </a:t>
            </a:r>
            <a:endParaRPr lang="en-GB" dirty="0"/>
          </a:p>
        </p:txBody>
      </p:sp>
      <p:sp>
        <p:nvSpPr>
          <p:cNvPr id="3" name="Content Placeholder 2"/>
          <p:cNvSpPr>
            <a:spLocks noGrp="1"/>
          </p:cNvSpPr>
          <p:nvPr>
            <p:ph idx="1"/>
          </p:nvPr>
        </p:nvSpPr>
        <p:spPr/>
        <p:txBody>
          <a:bodyPr/>
          <a:lstStyle/>
          <a:p>
            <a:r>
              <a:rPr lang="en-GB" dirty="0" smtClean="0"/>
              <a:t>… is about language</a:t>
            </a:r>
          </a:p>
          <a:p>
            <a:r>
              <a:rPr lang="en-GB" dirty="0" smtClean="0"/>
              <a:t>In the Middle Ages ‘man’ in English could mean ‘man’ or ‘human being’</a:t>
            </a:r>
          </a:p>
          <a:p>
            <a:r>
              <a:rPr lang="en-GB" dirty="0" smtClean="0"/>
              <a:t>In the Middle Ages ‘manhood’ could mean either ‘the qualities of an adult male’ or ‘humanity’</a:t>
            </a:r>
          </a:p>
          <a:p>
            <a:r>
              <a:rPr lang="en-GB" dirty="0" smtClean="0"/>
              <a:t>‘Maleness’ is still a default for humanity</a:t>
            </a:r>
            <a:endParaRPr lang="en-GB" dirty="0"/>
          </a:p>
        </p:txBody>
      </p:sp>
    </p:spTree>
    <p:extLst>
      <p:ext uri="{BB962C8B-B14F-4D97-AF65-F5344CB8AC3E}">
        <p14:creationId xmlns:p14="http://schemas.microsoft.com/office/powerpoint/2010/main" val="408571688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a:t>
            </a:r>
            <a:endParaRPr lang="en-GB" dirty="0"/>
          </a:p>
        </p:txBody>
      </p:sp>
      <p:sp>
        <p:nvSpPr>
          <p:cNvPr id="3" name="Content Placeholder 2"/>
          <p:cNvSpPr>
            <a:spLocks noGrp="1"/>
          </p:cNvSpPr>
          <p:nvPr>
            <p:ph idx="1"/>
          </p:nvPr>
        </p:nvSpPr>
        <p:spPr/>
        <p:txBody>
          <a:bodyPr>
            <a:normAutofit fontScale="47500" lnSpcReduction="20000"/>
          </a:bodyPr>
          <a:lstStyle/>
          <a:p>
            <a:r>
              <a:rPr lang="en-GB" u="sng" dirty="0"/>
              <a:t>Women’s </a:t>
            </a:r>
            <a:r>
              <a:rPr lang="en-GB" u="sng" dirty="0" smtClean="0"/>
              <a:t>history</a:t>
            </a:r>
            <a:r>
              <a:rPr lang="en-GB" dirty="0" smtClean="0"/>
              <a:t> </a:t>
            </a:r>
            <a:r>
              <a:rPr lang="en-GB" dirty="0"/>
              <a:t>is a term which is usually used to cover all history which is specifically about women. It has only, however, really been used to describe histories of women’s lives since the </a:t>
            </a:r>
            <a:r>
              <a:rPr lang="en-GB" dirty="0" err="1"/>
              <a:t>1960s</a:t>
            </a:r>
            <a:r>
              <a:rPr lang="en-GB" dirty="0"/>
              <a:t>.</a:t>
            </a:r>
          </a:p>
          <a:p>
            <a:r>
              <a:rPr lang="en-GB" u="sng" dirty="0"/>
              <a:t>Feminist </a:t>
            </a:r>
            <a:r>
              <a:rPr lang="en-GB" u="sng" dirty="0" smtClean="0"/>
              <a:t>history </a:t>
            </a:r>
            <a:r>
              <a:rPr lang="en-GB" dirty="0" smtClean="0"/>
              <a:t>is </a:t>
            </a:r>
            <a:r>
              <a:rPr lang="en-GB" dirty="0"/>
              <a:t>history written as an aid to understanding the roots of contemporary oppression of women and to guide political and social action geared to improving the status of women today. Thus, feminist history has a present- and a future-centred political </a:t>
            </a:r>
            <a:r>
              <a:rPr lang="en-GB" dirty="0" smtClean="0"/>
              <a:t>agenda</a:t>
            </a:r>
            <a:r>
              <a:rPr lang="en-GB" dirty="0"/>
              <a:t> </a:t>
            </a:r>
            <a:r>
              <a:rPr lang="en-GB" dirty="0" smtClean="0"/>
              <a:t>which is aided by </a:t>
            </a:r>
            <a:r>
              <a:rPr lang="en-GB" dirty="0"/>
              <a:t>studying its past. </a:t>
            </a:r>
            <a:r>
              <a:rPr lang="en-GB" dirty="0" smtClean="0"/>
              <a:t>Patriarchal </a:t>
            </a:r>
            <a:r>
              <a:rPr lang="en-GB" dirty="0"/>
              <a:t>relations are not natural or inevitable but contingent and </a:t>
            </a:r>
            <a:r>
              <a:rPr lang="en-GB" dirty="0" smtClean="0"/>
              <a:t>changeable; they depend on </a:t>
            </a:r>
            <a:r>
              <a:rPr lang="en-GB" dirty="0"/>
              <a:t>social construction and social power rather than upon biological inevitabilities. </a:t>
            </a:r>
            <a:r>
              <a:rPr lang="en-GB" dirty="0" smtClean="0"/>
              <a:t>Feminist </a:t>
            </a:r>
            <a:r>
              <a:rPr lang="en-GB" dirty="0"/>
              <a:t>history involves a challenge to patriarchal authority because it seeks to challenge historical knowledge that is put forward as neutral and value free by revealing the partiality and bias embodied in its concerns, the sources which it has used and the concepts and terms which are employed in the writing.</a:t>
            </a:r>
          </a:p>
          <a:p>
            <a:r>
              <a:rPr lang="en-GB" u="sng" dirty="0"/>
              <a:t>Gender </a:t>
            </a:r>
            <a:r>
              <a:rPr lang="en-GB" u="sng" dirty="0" smtClean="0"/>
              <a:t>history</a:t>
            </a:r>
            <a:r>
              <a:rPr lang="en-GB" dirty="0" smtClean="0"/>
              <a:t> </a:t>
            </a:r>
            <a:r>
              <a:rPr lang="en-GB" dirty="0"/>
              <a:t>has developed largely out of feminist history but also as a reaction to it by those historians interested in the social construction of men and masculinity (alongside women and femininity</a:t>
            </a:r>
            <a:r>
              <a:rPr lang="en-GB" dirty="0" smtClean="0"/>
              <a:t>). Gender </a:t>
            </a:r>
            <a:r>
              <a:rPr lang="en-GB" dirty="0"/>
              <a:t>is the social construction of sexual difference and the meanings attached to those sexual differences. The study of gender involves consideration of how gender difference is formed, perpetuated and/or changed. Gender study involves consideration of unspoken assumptions and other subtle forms of gendered power and its perpetuation in society. It also involves looking at male as well as female gender as the two cannot be understood in isolation from one another.</a:t>
            </a:r>
          </a:p>
          <a:p>
            <a:pPr marL="0" indent="0">
              <a:buNone/>
            </a:pPr>
            <a:endParaRPr lang="en-GB" dirty="0" smtClean="0"/>
          </a:p>
          <a:p>
            <a:pPr marL="0" indent="0">
              <a:buNone/>
            </a:pPr>
            <a:r>
              <a:rPr lang="en-GB" dirty="0" smtClean="0"/>
              <a:t>Adapted from Pat Hudson, ‘Women’s history and gender history’</a:t>
            </a:r>
            <a:endParaRPr lang="en-GB" dirty="0"/>
          </a:p>
        </p:txBody>
      </p:sp>
    </p:spTree>
    <p:extLst>
      <p:ext uri="{BB962C8B-B14F-4D97-AF65-F5344CB8AC3E}">
        <p14:creationId xmlns:p14="http://schemas.microsoft.com/office/powerpoint/2010/main" val="47889649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a:t>W</a:t>
            </a:r>
            <a:r>
              <a:rPr lang="en-GB" dirty="0" smtClean="0"/>
              <a:t>orkshop</a:t>
            </a:r>
            <a:endParaRPr lang="en-GB" dirty="0"/>
          </a:p>
        </p:txBody>
      </p:sp>
      <p:sp>
        <p:nvSpPr>
          <p:cNvPr id="3" name="Content Placeholder 2"/>
          <p:cNvSpPr>
            <a:spLocks noGrp="1"/>
          </p:cNvSpPr>
          <p:nvPr>
            <p:ph idx="1"/>
          </p:nvPr>
        </p:nvSpPr>
        <p:spPr>
          <a:xfrm>
            <a:off x="467544" y="1340768"/>
            <a:ext cx="8229600" cy="5112568"/>
          </a:xfrm>
        </p:spPr>
        <p:txBody>
          <a:bodyPr>
            <a:normAutofit fontScale="85000" lnSpcReduction="20000"/>
          </a:bodyPr>
          <a:lstStyle/>
          <a:p>
            <a:pPr marL="0" indent="0">
              <a:buNone/>
            </a:pPr>
            <a:r>
              <a:rPr lang="en-GB" b="1" dirty="0"/>
              <a:t>Workshop: Monday 14 November</a:t>
            </a:r>
            <a:endParaRPr lang="en-GB" dirty="0"/>
          </a:p>
          <a:p>
            <a:pPr marL="0" indent="0">
              <a:buNone/>
            </a:pPr>
            <a:r>
              <a:rPr lang="en-GB" dirty="0"/>
              <a:t>Please prepare for discussion by thinking about the following questions.</a:t>
            </a:r>
          </a:p>
          <a:p>
            <a:r>
              <a:rPr lang="en-GB" dirty="0"/>
              <a:t>What do you understand by the terms ‘feminist history’ and ‘gender history’?</a:t>
            </a:r>
          </a:p>
          <a:p>
            <a:r>
              <a:rPr lang="en-GB" dirty="0"/>
              <a:t>Do you find these helpful approaches to history or do you perceive limitations?</a:t>
            </a:r>
          </a:p>
          <a:p>
            <a:r>
              <a:rPr lang="en-GB" dirty="0"/>
              <a:t>You might find it helpful to</a:t>
            </a:r>
            <a:r>
              <a:rPr lang="en-GB" dirty="0" smtClean="0"/>
              <a:t>:</a:t>
            </a:r>
            <a:r>
              <a:rPr lang="en-GB" dirty="0"/>
              <a:t> </a:t>
            </a:r>
          </a:p>
          <a:p>
            <a:pPr lvl="1"/>
            <a:r>
              <a:rPr lang="en-GB" dirty="0" smtClean="0"/>
              <a:t>Take </a:t>
            </a:r>
            <a:r>
              <a:rPr lang="en-GB" dirty="0" smtClean="0"/>
              <a:t>a case study and consider how traditional interpretations may be challenged by adopting a feminist or gender approach.</a:t>
            </a:r>
          </a:p>
          <a:p>
            <a:pPr lvl="1"/>
            <a:r>
              <a:rPr lang="en-GB" dirty="0" smtClean="0"/>
              <a:t>Take a subject – childhood, sex, marriage, power, lifestyle </a:t>
            </a:r>
            <a:r>
              <a:rPr lang="en-GB" dirty="0" err="1" smtClean="0"/>
              <a:t>etc</a:t>
            </a:r>
            <a:r>
              <a:rPr lang="en-GB" dirty="0" smtClean="0"/>
              <a:t> – and think about how feminist or gender approaches can help our understanding or interpretation.</a:t>
            </a:r>
            <a:endParaRPr lang="en-GB" dirty="0"/>
          </a:p>
        </p:txBody>
      </p:sp>
    </p:spTree>
    <p:extLst>
      <p:ext uri="{BB962C8B-B14F-4D97-AF65-F5344CB8AC3E}">
        <p14:creationId xmlns:p14="http://schemas.microsoft.com/office/powerpoint/2010/main" val="150295416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480</TotalTime>
  <Words>2128</Words>
  <Application>Microsoft Office PowerPoint</Application>
  <PresentationFormat>On-screen Show (4:3)</PresentationFormat>
  <Paragraphs>161</Paragraphs>
  <Slides>37</Slides>
  <Notes>0</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Who drew the lion?</vt:lpstr>
      <vt:lpstr>Historiography</vt:lpstr>
      <vt:lpstr>Where did women fit in?</vt:lpstr>
      <vt:lpstr>When does this start to change?</vt:lpstr>
      <vt:lpstr>Further dynamics of change</vt:lpstr>
      <vt:lpstr>Women’s Suffrage as stimulus </vt:lpstr>
      <vt:lpstr>Women in the Universities</vt:lpstr>
      <vt:lpstr>Social history</vt:lpstr>
      <vt:lpstr>Women’s work</vt:lpstr>
      <vt:lpstr>Marriage and family</vt:lpstr>
      <vt:lpstr>Women in the community</vt:lpstr>
      <vt:lpstr>Lifestyle</vt:lpstr>
      <vt:lpstr>A more positive view</vt:lpstr>
      <vt:lpstr>Sources and Methods</vt:lpstr>
      <vt:lpstr>Problems remain</vt:lpstr>
      <vt:lpstr>PowerPoint Presentation</vt:lpstr>
      <vt:lpstr>Examples</vt:lpstr>
      <vt:lpstr>Womanly and unwomanly behaviour?</vt:lpstr>
      <vt:lpstr>Who drew the lion?</vt:lpstr>
      <vt:lpstr>The Wife of Bath’s Prologue</vt:lpstr>
      <vt:lpstr>The Wife of Bath’s Prologue</vt:lpstr>
      <vt:lpstr>From women’s history to feminist history</vt:lpstr>
      <vt:lpstr>Feminism</vt:lpstr>
      <vt:lpstr>‘The Woman Question: from a socialist point of view’</vt:lpstr>
      <vt:lpstr>PowerPoint Presentation</vt:lpstr>
      <vt:lpstr>Feminist approaches</vt:lpstr>
      <vt:lpstr>A medieval court record</vt:lpstr>
      <vt:lpstr>PowerPoint Presentation</vt:lpstr>
      <vt:lpstr>In other words …</vt:lpstr>
      <vt:lpstr>Objections to a feminist approach</vt:lpstr>
      <vt:lpstr>Feminism and Gender</vt:lpstr>
      <vt:lpstr>Feminist or gender</vt:lpstr>
      <vt:lpstr>What is gender?</vt:lpstr>
      <vt:lpstr>R. Gilchrist, Gender and Material Culture (1994)</vt:lpstr>
      <vt:lpstr>Gender … </vt:lpstr>
      <vt:lpstr>In summary</vt:lpstr>
      <vt:lpstr>Workshop</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37</cp:revision>
  <cp:lastPrinted>2016-10-25T13:05:06Z</cp:lastPrinted>
  <dcterms:created xsi:type="dcterms:W3CDTF">2016-10-17T11:29:25Z</dcterms:created>
  <dcterms:modified xsi:type="dcterms:W3CDTF">2016-10-31T16:26:14Z</dcterms:modified>
</cp:coreProperties>
</file>