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14" d="100"/>
          <a:sy n="114" d="100"/>
        </p:scale>
        <p:origin x="438" y="1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bg-BG"/>
          </a:p>
        </p:txBody>
      </p:sp>
      <p:sp>
        <p:nvSpPr>
          <p:cNvPr id="3" name="Контейнер за дата 2"/>
          <p:cNvSpPr>
            <a:spLocks noGrp="1"/>
          </p:cNvSpPr>
          <p:nvPr>
            <p:ph type="dt" idx="1"/>
          </p:nvPr>
        </p:nvSpPr>
        <p:spPr>
          <a:xfrm>
            <a:off x="3884613" y="0"/>
            <a:ext cx="2971800" cy="611188"/>
          </a:xfrm>
          <a:prstGeom prst="rect">
            <a:avLst/>
          </a:prstGeom>
        </p:spPr>
        <p:txBody>
          <a:bodyPr vert="horz" lIns="91440" tIns="45720" rIns="91440" bIns="45720" rtlCol="0"/>
          <a:lstStyle>
            <a:lvl1pPr algn="r">
              <a:defRPr sz="1200"/>
            </a:lvl1pPr>
          </a:lstStyle>
          <a:p>
            <a:fld id="{C2A8A3D5-00B3-5947-B85F-0215A69500A8}" type="datetimeFigureOut">
              <a:rPr lang="bg-BG" smtClean="0"/>
              <a:t>15.6.2026 г.</a:t>
            </a:fld>
            <a:endParaRPr lang="bg-BG"/>
          </a:p>
        </p:txBody>
      </p:sp>
      <p:sp>
        <p:nvSpPr>
          <p:cNvPr id="4" name="Контейнер за изображение на слайда 3"/>
          <p:cNvSpPr>
            <a:spLocks noGrp="1" noRot="1" noChangeAspect="1"/>
          </p:cNvSpPr>
          <p:nvPr>
            <p:ph type="sldImg" idx="2"/>
          </p:nvPr>
        </p:nvSpPr>
        <p:spPr>
          <a:xfrm>
            <a:off x="-228600" y="1524000"/>
            <a:ext cx="7315200" cy="4114800"/>
          </a:xfrm>
          <a:prstGeom prst="rect">
            <a:avLst/>
          </a:prstGeom>
          <a:noFill/>
          <a:ln w="12700">
            <a:solidFill>
              <a:prstClr val="black"/>
            </a:solidFill>
          </a:ln>
        </p:spPr>
        <p:txBody>
          <a:bodyPr vert="horz" lIns="91440" tIns="45720" rIns="91440" bIns="45720" rtlCol="0" anchor="ctr"/>
          <a:lstStyle/>
          <a:p>
            <a:endParaRPr lang="bg-BG"/>
          </a:p>
        </p:txBody>
      </p:sp>
      <p:sp>
        <p:nvSpPr>
          <p:cNvPr id="5" name="Контейнер за бележки 4"/>
          <p:cNvSpPr>
            <a:spLocks noGrp="1"/>
          </p:cNvSpPr>
          <p:nvPr>
            <p:ph type="body" sz="quarter" idx="3"/>
          </p:nvPr>
        </p:nvSpPr>
        <p:spPr>
          <a:xfrm>
            <a:off x="685800" y="5867400"/>
            <a:ext cx="5486400" cy="480060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6" name="Контейнер за долния колонтитул 5"/>
          <p:cNvSpPr>
            <a:spLocks noGrp="1"/>
          </p:cNvSpPr>
          <p:nvPr>
            <p:ph type="ftr" sz="quarter" idx="4"/>
          </p:nvPr>
        </p:nvSpPr>
        <p:spPr>
          <a:xfrm>
            <a:off x="0" y="11580813"/>
            <a:ext cx="2971800" cy="611187"/>
          </a:xfrm>
          <a:prstGeom prst="rect">
            <a:avLst/>
          </a:prstGeom>
        </p:spPr>
        <p:txBody>
          <a:bodyPr vert="horz" lIns="91440" tIns="45720" rIns="91440" bIns="45720" rtlCol="0" anchor="b"/>
          <a:lstStyle>
            <a:lvl1pPr algn="l">
              <a:defRPr sz="1200"/>
            </a:lvl1pPr>
          </a:lstStyle>
          <a:p>
            <a:endParaRPr lang="bg-BG"/>
          </a:p>
        </p:txBody>
      </p:sp>
      <p:sp>
        <p:nvSpPr>
          <p:cNvPr id="7" name="Контейнер за номер на слайда 6"/>
          <p:cNvSpPr>
            <a:spLocks noGrp="1"/>
          </p:cNvSpPr>
          <p:nvPr>
            <p:ph type="sldNum" sz="quarter" idx="5"/>
          </p:nvPr>
        </p:nvSpPr>
        <p:spPr>
          <a:xfrm>
            <a:off x="3884613" y="11580813"/>
            <a:ext cx="2971800" cy="611187"/>
          </a:xfrm>
          <a:prstGeom prst="rect">
            <a:avLst/>
          </a:prstGeom>
        </p:spPr>
        <p:txBody>
          <a:bodyPr vert="horz" lIns="91440" tIns="45720" rIns="91440" bIns="45720" rtlCol="0" anchor="b"/>
          <a:lstStyle>
            <a:lvl1pPr algn="r">
              <a:defRPr sz="1200"/>
            </a:lvl1pPr>
          </a:lstStyle>
          <a:p>
            <a:fld id="{21C22025-6F0B-8D4B-ABA0-A04B18AE0C01}" type="slidenum">
              <a:rPr lang="bg-BG" smtClean="0"/>
              <a:t>‹#›</a:t>
            </a:fld>
            <a:endParaRPr lang="bg-BG"/>
          </a:p>
        </p:txBody>
      </p:sp>
    </p:spTree>
    <p:extLst>
      <p:ext uri="{BB962C8B-B14F-4D97-AF65-F5344CB8AC3E}">
        <p14:creationId xmlns:p14="http://schemas.microsoft.com/office/powerpoint/2010/main" val="36877018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jpe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4.png"/><Relationship Id="rId11" Type="http://schemas.openxmlformats.org/officeDocument/2006/relationships/image" Target="../media/image2.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s>
</file>

<file path=ppt/slides/_rels/slide3.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29.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22.pn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image" Target="../media/image20.jpeg"/><Relationship Id="rId9" Type="http://schemas.openxmlformats.org/officeDocument/2006/relationships/image" Target="../media/image25.png"/><Relationship Id="rId14" Type="http://schemas.openxmlformats.org/officeDocument/2006/relationships/image" Target="../media/image30.jpeg"/></Relationships>
</file>

<file path=ppt/slides/_rels/slide4.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image" Target="../media/image40.jpeg"/><Relationship Id="rId3" Type="http://schemas.openxmlformats.org/officeDocument/2006/relationships/image" Target="../media/image31.png"/><Relationship Id="rId7" Type="http://schemas.openxmlformats.org/officeDocument/2006/relationships/image" Target="../media/image34.png"/><Relationship Id="rId12" Type="http://schemas.openxmlformats.org/officeDocument/2006/relationships/image" Target="../media/image39.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19.png"/><Relationship Id="rId9" Type="http://schemas.openxmlformats.org/officeDocument/2006/relationships/image" Target="../media/image36.png"/></Relationships>
</file>

<file path=ppt/slides/_rels/slide5.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image" Target="../media/image50.png"/><Relationship Id="rId3" Type="http://schemas.openxmlformats.org/officeDocument/2006/relationships/image" Target="../media/image41.jpeg"/><Relationship Id="rId7" Type="http://schemas.openxmlformats.org/officeDocument/2006/relationships/image" Target="../media/image44.png"/><Relationship Id="rId12" Type="http://schemas.openxmlformats.org/officeDocument/2006/relationships/image" Target="../media/image49.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43.png"/><Relationship Id="rId11" Type="http://schemas.openxmlformats.org/officeDocument/2006/relationships/image" Target="../media/image48.png"/><Relationship Id="rId5" Type="http://schemas.openxmlformats.org/officeDocument/2006/relationships/image" Target="../media/image21.png"/><Relationship Id="rId10" Type="http://schemas.openxmlformats.org/officeDocument/2006/relationships/image" Target="../media/image47.png"/><Relationship Id="rId4" Type="http://schemas.openxmlformats.org/officeDocument/2006/relationships/image" Target="../media/image42.png"/><Relationship Id="rId9" Type="http://schemas.openxmlformats.org/officeDocument/2006/relationships/image" Target="../media/image46.png"/><Relationship Id="rId14" Type="http://schemas.openxmlformats.org/officeDocument/2006/relationships/image" Target="../media/image51.png"/></Relationships>
</file>

<file path=ppt/slides/_rels/slide6.xml.rels><?xml version="1.0" encoding="UTF-8" standalone="yes"?>
<Relationships xmlns="http://schemas.openxmlformats.org/package/2006/relationships"><Relationship Id="rId8" Type="http://schemas.openxmlformats.org/officeDocument/2006/relationships/image" Target="../media/image57.png"/><Relationship Id="rId13" Type="http://schemas.openxmlformats.org/officeDocument/2006/relationships/image" Target="../media/image60.png"/><Relationship Id="rId18" Type="http://schemas.openxmlformats.org/officeDocument/2006/relationships/image" Target="../media/image64.png"/><Relationship Id="rId3" Type="http://schemas.openxmlformats.org/officeDocument/2006/relationships/image" Target="../media/image52.png"/><Relationship Id="rId7" Type="http://schemas.openxmlformats.org/officeDocument/2006/relationships/image" Target="../media/image56.png"/><Relationship Id="rId12" Type="http://schemas.openxmlformats.org/officeDocument/2006/relationships/image" Target="../media/image59.png"/><Relationship Id="rId17" Type="http://schemas.openxmlformats.org/officeDocument/2006/relationships/image" Target="../media/image63.png"/><Relationship Id="rId2" Type="http://schemas.openxmlformats.org/officeDocument/2006/relationships/notesSlide" Target="../notesSlides/notesSlide6.xml"/><Relationship Id="rId16" Type="http://schemas.openxmlformats.org/officeDocument/2006/relationships/image" Target="../media/image62.png"/><Relationship Id="rId1" Type="http://schemas.openxmlformats.org/officeDocument/2006/relationships/slideLayout" Target="../slideLayouts/slideLayout1.xml"/><Relationship Id="rId6" Type="http://schemas.openxmlformats.org/officeDocument/2006/relationships/image" Target="../media/image55.png"/><Relationship Id="rId11" Type="http://schemas.openxmlformats.org/officeDocument/2006/relationships/image" Target="../media/image11.png"/><Relationship Id="rId5" Type="http://schemas.openxmlformats.org/officeDocument/2006/relationships/image" Target="../media/image54.png"/><Relationship Id="rId15" Type="http://schemas.openxmlformats.org/officeDocument/2006/relationships/image" Target="../media/image16.png"/><Relationship Id="rId10" Type="http://schemas.openxmlformats.org/officeDocument/2006/relationships/image" Target="../media/image2.png"/><Relationship Id="rId19" Type="http://schemas.openxmlformats.org/officeDocument/2006/relationships/image" Target="../media/image65.png"/><Relationship Id="rId4" Type="http://schemas.openxmlformats.org/officeDocument/2006/relationships/image" Target="../media/image53.png"/><Relationship Id="rId9" Type="http://schemas.openxmlformats.org/officeDocument/2006/relationships/image" Target="../media/image58.png"/><Relationship Id="rId14" Type="http://schemas.openxmlformats.org/officeDocument/2006/relationships/image" Target="../media/image61.png"/></Relationships>
</file>

<file path=ppt/slides/_rels/slide7.xml.rels><?xml version="1.0" encoding="UTF-8" standalone="yes"?>
<Relationships xmlns="http://schemas.openxmlformats.org/package/2006/relationships"><Relationship Id="rId8" Type="http://schemas.openxmlformats.org/officeDocument/2006/relationships/image" Target="../media/image71.png"/><Relationship Id="rId3" Type="http://schemas.openxmlformats.org/officeDocument/2006/relationships/image" Target="../media/image66.jpeg"/><Relationship Id="rId7" Type="http://schemas.openxmlformats.org/officeDocument/2006/relationships/image" Target="../media/image70.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69.png"/><Relationship Id="rId11" Type="http://schemas.openxmlformats.org/officeDocument/2006/relationships/image" Target="../media/image74.png"/><Relationship Id="rId5" Type="http://schemas.openxmlformats.org/officeDocument/2006/relationships/image" Target="../media/image68.png"/><Relationship Id="rId10" Type="http://schemas.openxmlformats.org/officeDocument/2006/relationships/image" Target="../media/image73.png"/><Relationship Id="rId4" Type="http://schemas.openxmlformats.org/officeDocument/2006/relationships/image" Target="../media/image67.png"/><Relationship Id="rId9" Type="http://schemas.openxmlformats.org/officeDocument/2006/relationships/image" Target="../media/image72.png"/></Relationships>
</file>

<file path=ppt/slides/_rels/slide8.xml.rels><?xml version="1.0" encoding="UTF-8" standalone="yes"?>
<Relationships xmlns="http://schemas.openxmlformats.org/package/2006/relationships"><Relationship Id="rId8" Type="http://schemas.openxmlformats.org/officeDocument/2006/relationships/image" Target="../media/image80.png"/><Relationship Id="rId13" Type="http://schemas.openxmlformats.org/officeDocument/2006/relationships/image" Target="../media/image85.png"/><Relationship Id="rId3" Type="http://schemas.openxmlformats.org/officeDocument/2006/relationships/image" Target="../media/image75.png"/><Relationship Id="rId7" Type="http://schemas.openxmlformats.org/officeDocument/2006/relationships/image" Target="../media/image79.jpeg"/><Relationship Id="rId12" Type="http://schemas.openxmlformats.org/officeDocument/2006/relationships/image" Target="../media/image84.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78.png"/><Relationship Id="rId11" Type="http://schemas.openxmlformats.org/officeDocument/2006/relationships/image" Target="../media/image83.png"/><Relationship Id="rId5" Type="http://schemas.openxmlformats.org/officeDocument/2006/relationships/image" Target="../media/image77.png"/><Relationship Id="rId15" Type="http://schemas.openxmlformats.org/officeDocument/2006/relationships/image" Target="../media/image87.png"/><Relationship Id="rId10" Type="http://schemas.openxmlformats.org/officeDocument/2006/relationships/image" Target="../media/image82.png"/><Relationship Id="rId4" Type="http://schemas.openxmlformats.org/officeDocument/2006/relationships/image" Target="../media/image76.png"/><Relationship Id="rId9" Type="http://schemas.openxmlformats.org/officeDocument/2006/relationships/image" Target="../media/image81.png"/><Relationship Id="rId14" Type="http://schemas.openxmlformats.org/officeDocument/2006/relationships/image" Target="../media/image86.png"/></Relationships>
</file>

<file path=ppt/slides/_rels/slide9.xml.rels><?xml version="1.0" encoding="UTF-8" standalone="yes"?>
<Relationships xmlns="http://schemas.openxmlformats.org/package/2006/relationships"><Relationship Id="rId8" Type="http://schemas.openxmlformats.org/officeDocument/2006/relationships/image" Target="../media/image93.png"/><Relationship Id="rId3" Type="http://schemas.openxmlformats.org/officeDocument/2006/relationships/image" Target="../media/image88.png"/><Relationship Id="rId7" Type="http://schemas.openxmlformats.org/officeDocument/2006/relationships/image" Target="../media/image92.jpeg"/><Relationship Id="rId12" Type="http://schemas.openxmlformats.org/officeDocument/2006/relationships/image" Target="../media/image97.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91.jpeg"/><Relationship Id="rId11" Type="http://schemas.openxmlformats.org/officeDocument/2006/relationships/image" Target="../media/image96.png"/><Relationship Id="rId5" Type="http://schemas.openxmlformats.org/officeDocument/2006/relationships/image" Target="../media/image90.jpeg"/><Relationship Id="rId10" Type="http://schemas.openxmlformats.org/officeDocument/2006/relationships/image" Target="../media/image95.png"/><Relationship Id="rId4" Type="http://schemas.openxmlformats.org/officeDocument/2006/relationships/image" Target="../media/image89.jpeg"/><Relationship Id="rId9" Type="http://schemas.openxmlformats.org/officeDocument/2006/relationships/image" Target="../media/image94.png"/></Relationships>
</file>

<file path=ppt/slides/_rels/slide10.xml.rels><?xml version="1.0" encoding="UTF-8" standalone="yes"?>
<Relationships xmlns="http://schemas.openxmlformats.org/package/2006/relationships"><Relationship Id="rId8" Type="http://schemas.openxmlformats.org/officeDocument/2006/relationships/image" Target="../media/image103.png"/><Relationship Id="rId13" Type="http://schemas.openxmlformats.org/officeDocument/2006/relationships/image" Target="../media/image108.png"/><Relationship Id="rId18" Type="http://schemas.openxmlformats.org/officeDocument/2006/relationships/image" Target="../media/image113.png"/><Relationship Id="rId3" Type="http://schemas.openxmlformats.org/officeDocument/2006/relationships/image" Target="../media/image98.png"/><Relationship Id="rId7" Type="http://schemas.openxmlformats.org/officeDocument/2006/relationships/image" Target="../media/image102.png"/><Relationship Id="rId12" Type="http://schemas.openxmlformats.org/officeDocument/2006/relationships/image" Target="../media/image107.png"/><Relationship Id="rId17" Type="http://schemas.openxmlformats.org/officeDocument/2006/relationships/image" Target="../media/image112.png"/><Relationship Id="rId2" Type="http://schemas.openxmlformats.org/officeDocument/2006/relationships/notesSlide" Target="../notesSlides/notesSlide10.xml"/><Relationship Id="rId16" Type="http://schemas.openxmlformats.org/officeDocument/2006/relationships/image" Target="../media/image111.png"/><Relationship Id="rId1" Type="http://schemas.openxmlformats.org/officeDocument/2006/relationships/slideLayout" Target="../slideLayouts/slideLayout1.xml"/><Relationship Id="rId6" Type="http://schemas.openxmlformats.org/officeDocument/2006/relationships/image" Target="../media/image101.png"/><Relationship Id="rId11" Type="http://schemas.openxmlformats.org/officeDocument/2006/relationships/image" Target="../media/image106.png"/><Relationship Id="rId5" Type="http://schemas.openxmlformats.org/officeDocument/2006/relationships/image" Target="../media/image100.png"/><Relationship Id="rId15" Type="http://schemas.openxmlformats.org/officeDocument/2006/relationships/image" Target="../media/image110.png"/><Relationship Id="rId10" Type="http://schemas.openxmlformats.org/officeDocument/2006/relationships/image" Target="../media/image105.jpeg"/><Relationship Id="rId19" Type="http://schemas.openxmlformats.org/officeDocument/2006/relationships/image" Target="../media/image114.png"/><Relationship Id="rId4" Type="http://schemas.openxmlformats.org/officeDocument/2006/relationships/image" Target="../media/image99.png"/><Relationship Id="rId9" Type="http://schemas.openxmlformats.org/officeDocument/2006/relationships/image" Target="../media/image104.jpeg"/><Relationship Id="rId14" Type="http://schemas.openxmlformats.org/officeDocument/2006/relationships/image" Target="../media/image109.png"/></Relationships>
</file>

<file path=ppt/slides/_rels/slide11.xml.rels><?xml version="1.0" encoding="UTF-8" standalone="yes"?>
<Relationships xmlns="http://schemas.openxmlformats.org/package/2006/relationships"><Relationship Id="rId8" Type="http://schemas.openxmlformats.org/officeDocument/2006/relationships/image" Target="../media/image119.jpeg"/><Relationship Id="rId13" Type="http://schemas.openxmlformats.org/officeDocument/2006/relationships/image" Target="../media/image124.png"/><Relationship Id="rId18" Type="http://schemas.openxmlformats.org/officeDocument/2006/relationships/image" Target="../media/image129.jpeg"/><Relationship Id="rId3" Type="http://schemas.openxmlformats.org/officeDocument/2006/relationships/image" Target="../media/image88.png"/><Relationship Id="rId7" Type="http://schemas.openxmlformats.org/officeDocument/2006/relationships/image" Target="../media/image118.jpeg"/><Relationship Id="rId12" Type="http://schemas.openxmlformats.org/officeDocument/2006/relationships/image" Target="../media/image123.png"/><Relationship Id="rId17" Type="http://schemas.openxmlformats.org/officeDocument/2006/relationships/image" Target="../media/image128.png"/><Relationship Id="rId2" Type="http://schemas.openxmlformats.org/officeDocument/2006/relationships/notesSlide" Target="../notesSlides/notesSlide11.xml"/><Relationship Id="rId16" Type="http://schemas.openxmlformats.org/officeDocument/2006/relationships/image" Target="../media/image127.png"/><Relationship Id="rId1" Type="http://schemas.openxmlformats.org/officeDocument/2006/relationships/slideLayout" Target="../slideLayouts/slideLayout1.xml"/><Relationship Id="rId6" Type="http://schemas.openxmlformats.org/officeDocument/2006/relationships/image" Target="../media/image117.jpeg"/><Relationship Id="rId11" Type="http://schemas.openxmlformats.org/officeDocument/2006/relationships/image" Target="../media/image122.png"/><Relationship Id="rId5" Type="http://schemas.openxmlformats.org/officeDocument/2006/relationships/image" Target="../media/image116.png"/><Relationship Id="rId15" Type="http://schemas.openxmlformats.org/officeDocument/2006/relationships/image" Target="../media/image126.png"/><Relationship Id="rId10" Type="http://schemas.openxmlformats.org/officeDocument/2006/relationships/image" Target="../media/image121.jpeg"/><Relationship Id="rId4" Type="http://schemas.openxmlformats.org/officeDocument/2006/relationships/image" Target="../media/image115.png"/><Relationship Id="rId9" Type="http://schemas.openxmlformats.org/officeDocument/2006/relationships/image" Target="../media/image120.jpeg"/><Relationship Id="rId14" Type="http://schemas.openxmlformats.org/officeDocument/2006/relationships/image" Target="../media/image125.png"/></Relationships>
</file>

<file path=ppt/slides/_rels/slide12.xml.rels><?xml version="1.0" encoding="UTF-8" standalone="yes"?>
<Relationships xmlns="http://schemas.openxmlformats.org/package/2006/relationships"><Relationship Id="rId8" Type="http://schemas.openxmlformats.org/officeDocument/2006/relationships/image" Target="../media/image135.png"/><Relationship Id="rId13" Type="http://schemas.openxmlformats.org/officeDocument/2006/relationships/image" Target="../media/image140.png"/><Relationship Id="rId18" Type="http://schemas.openxmlformats.org/officeDocument/2006/relationships/image" Target="../media/image145.png"/><Relationship Id="rId3" Type="http://schemas.openxmlformats.org/officeDocument/2006/relationships/image" Target="../media/image130.png"/><Relationship Id="rId21" Type="http://schemas.openxmlformats.org/officeDocument/2006/relationships/image" Target="../media/image148.png"/><Relationship Id="rId7" Type="http://schemas.openxmlformats.org/officeDocument/2006/relationships/image" Target="../media/image134.png"/><Relationship Id="rId12" Type="http://schemas.openxmlformats.org/officeDocument/2006/relationships/image" Target="../media/image139.png"/><Relationship Id="rId17" Type="http://schemas.openxmlformats.org/officeDocument/2006/relationships/image" Target="../media/image144.png"/><Relationship Id="rId2" Type="http://schemas.openxmlformats.org/officeDocument/2006/relationships/notesSlide" Target="../notesSlides/notesSlide12.xml"/><Relationship Id="rId16" Type="http://schemas.openxmlformats.org/officeDocument/2006/relationships/image" Target="../media/image143.png"/><Relationship Id="rId20" Type="http://schemas.openxmlformats.org/officeDocument/2006/relationships/image" Target="../media/image147.png"/><Relationship Id="rId1" Type="http://schemas.openxmlformats.org/officeDocument/2006/relationships/slideLayout" Target="../slideLayouts/slideLayout1.xml"/><Relationship Id="rId6" Type="http://schemas.openxmlformats.org/officeDocument/2006/relationships/image" Target="../media/image133.png"/><Relationship Id="rId11" Type="http://schemas.openxmlformats.org/officeDocument/2006/relationships/image" Target="../media/image138.png"/><Relationship Id="rId5" Type="http://schemas.openxmlformats.org/officeDocument/2006/relationships/image" Target="../media/image132.jpeg"/><Relationship Id="rId15" Type="http://schemas.openxmlformats.org/officeDocument/2006/relationships/image" Target="../media/image142.png"/><Relationship Id="rId10" Type="http://schemas.openxmlformats.org/officeDocument/2006/relationships/image" Target="../media/image137.png"/><Relationship Id="rId19" Type="http://schemas.openxmlformats.org/officeDocument/2006/relationships/image" Target="../media/image146.png"/><Relationship Id="rId4" Type="http://schemas.openxmlformats.org/officeDocument/2006/relationships/image" Target="../media/image131.png"/><Relationship Id="rId9" Type="http://schemas.openxmlformats.org/officeDocument/2006/relationships/image" Target="../media/image136.png"/><Relationship Id="rId14" Type="http://schemas.openxmlformats.org/officeDocument/2006/relationships/image" Target="../media/image141.png"/><Relationship Id="rId22" Type="http://schemas.openxmlformats.org/officeDocument/2006/relationships/image" Target="../media/image149.png"/></Relationships>
</file>

<file path=ppt/slides/_rels/slide13.xml.rels><?xml version="1.0" encoding="UTF-8" standalone="yes"?>
<Relationships xmlns="http://schemas.openxmlformats.org/package/2006/relationships"><Relationship Id="rId8" Type="http://schemas.openxmlformats.org/officeDocument/2006/relationships/image" Target="../media/image155.png"/><Relationship Id="rId13" Type="http://schemas.openxmlformats.org/officeDocument/2006/relationships/image" Target="../media/image160.png"/><Relationship Id="rId18" Type="http://schemas.openxmlformats.org/officeDocument/2006/relationships/image" Target="../media/image165.png"/><Relationship Id="rId3" Type="http://schemas.openxmlformats.org/officeDocument/2006/relationships/image" Target="../media/image150.png"/><Relationship Id="rId7" Type="http://schemas.openxmlformats.org/officeDocument/2006/relationships/image" Target="../media/image154.png"/><Relationship Id="rId12" Type="http://schemas.openxmlformats.org/officeDocument/2006/relationships/image" Target="../media/image159.png"/><Relationship Id="rId17" Type="http://schemas.openxmlformats.org/officeDocument/2006/relationships/image" Target="../media/image164.png"/><Relationship Id="rId2" Type="http://schemas.openxmlformats.org/officeDocument/2006/relationships/notesSlide" Target="../notesSlides/notesSlide13.xml"/><Relationship Id="rId16" Type="http://schemas.openxmlformats.org/officeDocument/2006/relationships/image" Target="../media/image163.png"/><Relationship Id="rId20" Type="http://schemas.openxmlformats.org/officeDocument/2006/relationships/image" Target="../media/image167.png"/><Relationship Id="rId1" Type="http://schemas.openxmlformats.org/officeDocument/2006/relationships/slideLayout" Target="../slideLayouts/slideLayout1.xml"/><Relationship Id="rId6" Type="http://schemas.openxmlformats.org/officeDocument/2006/relationships/image" Target="../media/image153.jpeg"/><Relationship Id="rId11" Type="http://schemas.openxmlformats.org/officeDocument/2006/relationships/image" Target="../media/image158.png"/><Relationship Id="rId5" Type="http://schemas.openxmlformats.org/officeDocument/2006/relationships/image" Target="../media/image152.png"/><Relationship Id="rId15" Type="http://schemas.openxmlformats.org/officeDocument/2006/relationships/image" Target="../media/image162.png"/><Relationship Id="rId10" Type="http://schemas.openxmlformats.org/officeDocument/2006/relationships/image" Target="../media/image157.png"/><Relationship Id="rId19" Type="http://schemas.openxmlformats.org/officeDocument/2006/relationships/image" Target="../media/image166.png"/><Relationship Id="rId4" Type="http://schemas.openxmlformats.org/officeDocument/2006/relationships/image" Target="../media/image151.png"/><Relationship Id="rId9" Type="http://schemas.openxmlformats.org/officeDocument/2006/relationships/image" Target="../media/image156.png"/><Relationship Id="rId14" Type="http://schemas.openxmlformats.org/officeDocument/2006/relationships/image" Target="../media/image161.png"/></Relationships>
</file>

<file path=ppt/slides/_rels/slide14.xml.rels><?xml version="1.0" encoding="UTF-8" standalone="yes"?>
<Relationships xmlns="http://schemas.openxmlformats.org/package/2006/relationships"><Relationship Id="rId8" Type="http://schemas.openxmlformats.org/officeDocument/2006/relationships/image" Target="../media/image173.png"/><Relationship Id="rId13" Type="http://schemas.openxmlformats.org/officeDocument/2006/relationships/image" Target="../media/image178.png"/><Relationship Id="rId3" Type="http://schemas.openxmlformats.org/officeDocument/2006/relationships/image" Target="../media/image168.png"/><Relationship Id="rId7" Type="http://schemas.openxmlformats.org/officeDocument/2006/relationships/image" Target="../media/image172.png"/><Relationship Id="rId12" Type="http://schemas.openxmlformats.org/officeDocument/2006/relationships/image" Target="../media/image177.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171.png"/><Relationship Id="rId11" Type="http://schemas.openxmlformats.org/officeDocument/2006/relationships/image" Target="../media/image176.png"/><Relationship Id="rId5" Type="http://schemas.openxmlformats.org/officeDocument/2006/relationships/image" Target="../media/image170.jpeg"/><Relationship Id="rId10" Type="http://schemas.openxmlformats.org/officeDocument/2006/relationships/image" Target="../media/image175.png"/><Relationship Id="rId4" Type="http://schemas.openxmlformats.org/officeDocument/2006/relationships/image" Target="../media/image169.jpeg"/><Relationship Id="rId9" Type="http://schemas.openxmlformats.org/officeDocument/2006/relationships/image" Target="../media/image174.png"/><Relationship Id="rId14" Type="http://schemas.openxmlformats.org/officeDocument/2006/relationships/image" Target="../media/image179.png"/></Relationships>
</file>

<file path=ppt/slides/_rels/slide15.xml.rels><?xml version="1.0" encoding="UTF-8" standalone="yes"?>
<Relationships xmlns="http://schemas.openxmlformats.org/package/2006/relationships"><Relationship Id="rId8" Type="http://schemas.openxmlformats.org/officeDocument/2006/relationships/image" Target="../media/image185.png"/><Relationship Id="rId13" Type="http://schemas.openxmlformats.org/officeDocument/2006/relationships/image" Target="../media/image190.png"/><Relationship Id="rId18" Type="http://schemas.openxmlformats.org/officeDocument/2006/relationships/image" Target="../media/image195.png"/><Relationship Id="rId26" Type="http://schemas.openxmlformats.org/officeDocument/2006/relationships/image" Target="../media/image203.png"/><Relationship Id="rId3" Type="http://schemas.openxmlformats.org/officeDocument/2006/relationships/image" Target="../media/image180.png"/><Relationship Id="rId21" Type="http://schemas.openxmlformats.org/officeDocument/2006/relationships/image" Target="../media/image198.png"/><Relationship Id="rId7" Type="http://schemas.openxmlformats.org/officeDocument/2006/relationships/image" Target="../media/image184.png"/><Relationship Id="rId12" Type="http://schemas.openxmlformats.org/officeDocument/2006/relationships/image" Target="../media/image189.png"/><Relationship Id="rId17" Type="http://schemas.openxmlformats.org/officeDocument/2006/relationships/image" Target="../media/image194.png"/><Relationship Id="rId25" Type="http://schemas.openxmlformats.org/officeDocument/2006/relationships/image" Target="../media/image202.png"/><Relationship Id="rId2" Type="http://schemas.openxmlformats.org/officeDocument/2006/relationships/notesSlide" Target="../notesSlides/notesSlide15.xml"/><Relationship Id="rId16" Type="http://schemas.openxmlformats.org/officeDocument/2006/relationships/image" Target="../media/image193.png"/><Relationship Id="rId20" Type="http://schemas.openxmlformats.org/officeDocument/2006/relationships/image" Target="../media/image197.png"/><Relationship Id="rId29" Type="http://schemas.openxmlformats.org/officeDocument/2006/relationships/image" Target="../media/image206.png"/><Relationship Id="rId1" Type="http://schemas.openxmlformats.org/officeDocument/2006/relationships/slideLayout" Target="../slideLayouts/slideLayout1.xml"/><Relationship Id="rId6" Type="http://schemas.openxmlformats.org/officeDocument/2006/relationships/image" Target="../media/image183.png"/><Relationship Id="rId11" Type="http://schemas.openxmlformats.org/officeDocument/2006/relationships/image" Target="../media/image188.png"/><Relationship Id="rId24" Type="http://schemas.openxmlformats.org/officeDocument/2006/relationships/image" Target="../media/image201.png"/><Relationship Id="rId32" Type="http://schemas.openxmlformats.org/officeDocument/2006/relationships/image" Target="../media/image209.png"/><Relationship Id="rId5" Type="http://schemas.openxmlformats.org/officeDocument/2006/relationships/image" Target="../media/image182.png"/><Relationship Id="rId15" Type="http://schemas.openxmlformats.org/officeDocument/2006/relationships/image" Target="../media/image192.png"/><Relationship Id="rId23" Type="http://schemas.openxmlformats.org/officeDocument/2006/relationships/image" Target="../media/image200.png"/><Relationship Id="rId28" Type="http://schemas.openxmlformats.org/officeDocument/2006/relationships/image" Target="../media/image205.png"/><Relationship Id="rId10" Type="http://schemas.openxmlformats.org/officeDocument/2006/relationships/image" Target="../media/image187.png"/><Relationship Id="rId19" Type="http://schemas.openxmlformats.org/officeDocument/2006/relationships/image" Target="../media/image196.png"/><Relationship Id="rId31" Type="http://schemas.openxmlformats.org/officeDocument/2006/relationships/image" Target="../media/image208.png"/><Relationship Id="rId4" Type="http://schemas.openxmlformats.org/officeDocument/2006/relationships/image" Target="../media/image181.png"/><Relationship Id="rId9" Type="http://schemas.openxmlformats.org/officeDocument/2006/relationships/image" Target="../media/image186.png"/><Relationship Id="rId14" Type="http://schemas.openxmlformats.org/officeDocument/2006/relationships/image" Target="../media/image191.png"/><Relationship Id="rId22" Type="http://schemas.openxmlformats.org/officeDocument/2006/relationships/image" Target="../media/image199.png"/><Relationship Id="rId27" Type="http://schemas.openxmlformats.org/officeDocument/2006/relationships/image" Target="../media/image204.png"/><Relationship Id="rId30" Type="http://schemas.openxmlformats.org/officeDocument/2006/relationships/image" Target="../media/image207.png"/></Relationships>
</file>

<file path=ppt/slides/_rels/slide16.xml.rels><?xml version="1.0" encoding="UTF-8" standalone="yes"?>
<Relationships xmlns="http://schemas.openxmlformats.org/package/2006/relationships"><Relationship Id="rId8" Type="http://schemas.openxmlformats.org/officeDocument/2006/relationships/image" Target="../media/image215.jpeg"/><Relationship Id="rId13" Type="http://schemas.openxmlformats.org/officeDocument/2006/relationships/image" Target="../media/image220.png"/><Relationship Id="rId18" Type="http://schemas.openxmlformats.org/officeDocument/2006/relationships/image" Target="../media/image225.png"/><Relationship Id="rId3" Type="http://schemas.openxmlformats.org/officeDocument/2006/relationships/image" Target="../media/image210.png"/><Relationship Id="rId21" Type="http://schemas.openxmlformats.org/officeDocument/2006/relationships/image" Target="../media/image228.png"/><Relationship Id="rId7" Type="http://schemas.openxmlformats.org/officeDocument/2006/relationships/image" Target="../media/image214.jpeg"/><Relationship Id="rId12" Type="http://schemas.openxmlformats.org/officeDocument/2006/relationships/image" Target="../media/image219.png"/><Relationship Id="rId17" Type="http://schemas.openxmlformats.org/officeDocument/2006/relationships/image" Target="../media/image224.png"/><Relationship Id="rId2" Type="http://schemas.openxmlformats.org/officeDocument/2006/relationships/notesSlide" Target="../notesSlides/notesSlide16.xml"/><Relationship Id="rId16" Type="http://schemas.openxmlformats.org/officeDocument/2006/relationships/image" Target="../media/image223.png"/><Relationship Id="rId20" Type="http://schemas.openxmlformats.org/officeDocument/2006/relationships/image" Target="../media/image227.png"/><Relationship Id="rId1" Type="http://schemas.openxmlformats.org/officeDocument/2006/relationships/slideLayout" Target="../slideLayouts/slideLayout1.xml"/><Relationship Id="rId6" Type="http://schemas.openxmlformats.org/officeDocument/2006/relationships/image" Target="../media/image213.jpeg"/><Relationship Id="rId11" Type="http://schemas.openxmlformats.org/officeDocument/2006/relationships/image" Target="../media/image218.png"/><Relationship Id="rId5" Type="http://schemas.openxmlformats.org/officeDocument/2006/relationships/image" Target="../media/image212.png"/><Relationship Id="rId15" Type="http://schemas.openxmlformats.org/officeDocument/2006/relationships/image" Target="../media/image222.png"/><Relationship Id="rId23" Type="http://schemas.openxmlformats.org/officeDocument/2006/relationships/image" Target="../media/image230.png"/><Relationship Id="rId10" Type="http://schemas.openxmlformats.org/officeDocument/2006/relationships/image" Target="../media/image217.png"/><Relationship Id="rId19" Type="http://schemas.openxmlformats.org/officeDocument/2006/relationships/image" Target="../media/image226.png"/><Relationship Id="rId4" Type="http://schemas.openxmlformats.org/officeDocument/2006/relationships/image" Target="../media/image211.png"/><Relationship Id="rId9" Type="http://schemas.openxmlformats.org/officeDocument/2006/relationships/image" Target="../media/image216.png"/><Relationship Id="rId14" Type="http://schemas.openxmlformats.org/officeDocument/2006/relationships/image" Target="../media/image221.png"/><Relationship Id="rId22" Type="http://schemas.openxmlformats.org/officeDocument/2006/relationships/image" Target="../media/image229.png"/></Relationships>
</file>

<file path=ppt/slides/_rels/slide17.xml.rels><?xml version="1.0" encoding="UTF-8" standalone="yes"?>
<Relationships xmlns="http://schemas.openxmlformats.org/package/2006/relationships"><Relationship Id="rId8" Type="http://schemas.openxmlformats.org/officeDocument/2006/relationships/image" Target="../media/image236.jpeg"/><Relationship Id="rId13" Type="http://schemas.openxmlformats.org/officeDocument/2006/relationships/image" Target="../media/image241.png"/><Relationship Id="rId3" Type="http://schemas.openxmlformats.org/officeDocument/2006/relationships/image" Target="../media/image231.png"/><Relationship Id="rId7" Type="http://schemas.openxmlformats.org/officeDocument/2006/relationships/image" Target="../media/image235.jpeg"/><Relationship Id="rId12" Type="http://schemas.openxmlformats.org/officeDocument/2006/relationships/image" Target="../media/image240.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234.jpeg"/><Relationship Id="rId11" Type="http://schemas.openxmlformats.org/officeDocument/2006/relationships/image" Target="../media/image239.png"/><Relationship Id="rId5" Type="http://schemas.openxmlformats.org/officeDocument/2006/relationships/image" Target="../media/image233.jpeg"/><Relationship Id="rId10" Type="http://schemas.openxmlformats.org/officeDocument/2006/relationships/image" Target="../media/image238.png"/><Relationship Id="rId4" Type="http://schemas.openxmlformats.org/officeDocument/2006/relationships/image" Target="../media/image232.jpeg"/><Relationship Id="rId9" Type="http://schemas.openxmlformats.org/officeDocument/2006/relationships/image" Target="../media/image237.png"/><Relationship Id="rId14" Type="http://schemas.openxmlformats.org/officeDocument/2006/relationships/image" Target="../media/image242.png"/></Relationships>
</file>

<file path=ppt/slides/_rels/slide18.xml.rels><?xml version="1.0" encoding="UTF-8" standalone="yes"?>
<Relationships xmlns="http://schemas.openxmlformats.org/package/2006/relationships"><Relationship Id="rId8" Type="http://schemas.openxmlformats.org/officeDocument/2006/relationships/image" Target="../media/image245.png"/><Relationship Id="rId13" Type="http://schemas.openxmlformats.org/officeDocument/2006/relationships/image" Target="../media/image250.png"/><Relationship Id="rId3" Type="http://schemas.openxmlformats.org/officeDocument/2006/relationships/image" Target="../media/image31.png"/><Relationship Id="rId7" Type="http://schemas.openxmlformats.org/officeDocument/2006/relationships/image" Target="../media/image45.png"/><Relationship Id="rId12" Type="http://schemas.openxmlformats.org/officeDocument/2006/relationships/image" Target="../media/image249.png"/><Relationship Id="rId17" Type="http://schemas.openxmlformats.org/officeDocument/2006/relationships/image" Target="../media/image254.png"/><Relationship Id="rId2" Type="http://schemas.openxmlformats.org/officeDocument/2006/relationships/notesSlide" Target="../notesSlides/notesSlide18.xml"/><Relationship Id="rId16" Type="http://schemas.openxmlformats.org/officeDocument/2006/relationships/image" Target="../media/image253.png"/><Relationship Id="rId1" Type="http://schemas.openxmlformats.org/officeDocument/2006/relationships/slideLayout" Target="../slideLayouts/slideLayout1.xml"/><Relationship Id="rId6" Type="http://schemas.openxmlformats.org/officeDocument/2006/relationships/image" Target="../media/image235.jpeg"/><Relationship Id="rId11" Type="http://schemas.openxmlformats.org/officeDocument/2006/relationships/image" Target="../media/image248.png"/><Relationship Id="rId5" Type="http://schemas.openxmlformats.org/officeDocument/2006/relationships/image" Target="../media/image244.jpeg"/><Relationship Id="rId15" Type="http://schemas.openxmlformats.org/officeDocument/2006/relationships/image" Target="../media/image252.png"/><Relationship Id="rId10" Type="http://schemas.openxmlformats.org/officeDocument/2006/relationships/image" Target="../media/image247.png"/><Relationship Id="rId4" Type="http://schemas.openxmlformats.org/officeDocument/2006/relationships/image" Target="../media/image243.png"/><Relationship Id="rId9" Type="http://schemas.openxmlformats.org/officeDocument/2006/relationships/image" Target="../media/image246.png"/><Relationship Id="rId14" Type="http://schemas.openxmlformats.org/officeDocument/2006/relationships/image" Target="../media/image251.png"/></Relationships>
</file>

<file path=ppt/slides/_rels/slide19.xml.rels><?xml version="1.0" encoding="UTF-8" standalone="yes"?>
<Relationships xmlns="http://schemas.openxmlformats.org/package/2006/relationships"><Relationship Id="rId8" Type="http://schemas.openxmlformats.org/officeDocument/2006/relationships/image" Target="../media/image259.png"/><Relationship Id="rId13" Type="http://schemas.openxmlformats.org/officeDocument/2006/relationships/image" Target="../media/image264.png"/><Relationship Id="rId18" Type="http://schemas.openxmlformats.org/officeDocument/2006/relationships/image" Target="../media/image269.png"/><Relationship Id="rId3" Type="http://schemas.openxmlformats.org/officeDocument/2006/relationships/image" Target="../media/image19.png"/><Relationship Id="rId21" Type="http://schemas.openxmlformats.org/officeDocument/2006/relationships/image" Target="../media/image272.png"/><Relationship Id="rId7" Type="http://schemas.openxmlformats.org/officeDocument/2006/relationships/image" Target="../media/image258.png"/><Relationship Id="rId12" Type="http://schemas.openxmlformats.org/officeDocument/2006/relationships/image" Target="../media/image263.png"/><Relationship Id="rId17" Type="http://schemas.openxmlformats.org/officeDocument/2006/relationships/image" Target="../media/image268.png"/><Relationship Id="rId2" Type="http://schemas.openxmlformats.org/officeDocument/2006/relationships/notesSlide" Target="../notesSlides/notesSlide19.xml"/><Relationship Id="rId16" Type="http://schemas.openxmlformats.org/officeDocument/2006/relationships/image" Target="../media/image267.png"/><Relationship Id="rId20" Type="http://schemas.openxmlformats.org/officeDocument/2006/relationships/image" Target="../media/image271.png"/><Relationship Id="rId1" Type="http://schemas.openxmlformats.org/officeDocument/2006/relationships/slideLayout" Target="../slideLayouts/slideLayout1.xml"/><Relationship Id="rId6" Type="http://schemas.openxmlformats.org/officeDocument/2006/relationships/image" Target="../media/image257.png"/><Relationship Id="rId11" Type="http://schemas.openxmlformats.org/officeDocument/2006/relationships/image" Target="../media/image262.png"/><Relationship Id="rId5" Type="http://schemas.openxmlformats.org/officeDocument/2006/relationships/image" Target="../media/image256.png"/><Relationship Id="rId15" Type="http://schemas.openxmlformats.org/officeDocument/2006/relationships/image" Target="../media/image266.png"/><Relationship Id="rId10" Type="http://schemas.openxmlformats.org/officeDocument/2006/relationships/image" Target="../media/image261.png"/><Relationship Id="rId19" Type="http://schemas.openxmlformats.org/officeDocument/2006/relationships/image" Target="../media/image270.png"/><Relationship Id="rId4" Type="http://schemas.openxmlformats.org/officeDocument/2006/relationships/image" Target="../media/image255.jpeg"/><Relationship Id="rId9" Type="http://schemas.openxmlformats.org/officeDocument/2006/relationships/image" Target="../media/image260.png"/><Relationship Id="rId14" Type="http://schemas.openxmlformats.org/officeDocument/2006/relationships/image" Target="../media/image265.png"/><Relationship Id="rId22" Type="http://schemas.openxmlformats.org/officeDocument/2006/relationships/image" Target="../media/image273.png"/></Relationships>
</file>

<file path=ppt/slides/_rels/slide20.xml.rels><?xml version="1.0" encoding="UTF-8" standalone="yes"?>
<Relationships xmlns="http://schemas.openxmlformats.org/package/2006/relationships"><Relationship Id="rId8" Type="http://schemas.openxmlformats.org/officeDocument/2006/relationships/image" Target="../media/image278.png"/><Relationship Id="rId13" Type="http://schemas.openxmlformats.org/officeDocument/2006/relationships/image" Target="../media/image283.png"/><Relationship Id="rId18" Type="http://schemas.openxmlformats.org/officeDocument/2006/relationships/image" Target="../media/image288.png"/><Relationship Id="rId26" Type="http://schemas.openxmlformats.org/officeDocument/2006/relationships/image" Target="../media/image296.png"/><Relationship Id="rId3" Type="http://schemas.openxmlformats.org/officeDocument/2006/relationships/image" Target="../media/image19.png"/><Relationship Id="rId21" Type="http://schemas.openxmlformats.org/officeDocument/2006/relationships/image" Target="../media/image291.png"/><Relationship Id="rId7" Type="http://schemas.openxmlformats.org/officeDocument/2006/relationships/image" Target="../media/image277.png"/><Relationship Id="rId12" Type="http://schemas.openxmlformats.org/officeDocument/2006/relationships/image" Target="../media/image282.png"/><Relationship Id="rId17" Type="http://schemas.openxmlformats.org/officeDocument/2006/relationships/image" Target="../media/image287.png"/><Relationship Id="rId25" Type="http://schemas.openxmlformats.org/officeDocument/2006/relationships/image" Target="../media/image295.png"/><Relationship Id="rId2" Type="http://schemas.openxmlformats.org/officeDocument/2006/relationships/notesSlide" Target="../notesSlides/notesSlide20.xml"/><Relationship Id="rId16" Type="http://schemas.openxmlformats.org/officeDocument/2006/relationships/image" Target="../media/image286.png"/><Relationship Id="rId20" Type="http://schemas.openxmlformats.org/officeDocument/2006/relationships/image" Target="../media/image290.png"/><Relationship Id="rId1" Type="http://schemas.openxmlformats.org/officeDocument/2006/relationships/slideLayout" Target="../slideLayouts/slideLayout1.xml"/><Relationship Id="rId6" Type="http://schemas.openxmlformats.org/officeDocument/2006/relationships/image" Target="../media/image276.png"/><Relationship Id="rId11" Type="http://schemas.openxmlformats.org/officeDocument/2006/relationships/image" Target="../media/image281.png"/><Relationship Id="rId24" Type="http://schemas.openxmlformats.org/officeDocument/2006/relationships/image" Target="../media/image294.png"/><Relationship Id="rId5" Type="http://schemas.openxmlformats.org/officeDocument/2006/relationships/image" Target="../media/image275.png"/><Relationship Id="rId15" Type="http://schemas.openxmlformats.org/officeDocument/2006/relationships/image" Target="../media/image285.png"/><Relationship Id="rId23" Type="http://schemas.openxmlformats.org/officeDocument/2006/relationships/image" Target="../media/image293.png"/><Relationship Id="rId28" Type="http://schemas.openxmlformats.org/officeDocument/2006/relationships/image" Target="../media/image298.png"/><Relationship Id="rId10" Type="http://schemas.openxmlformats.org/officeDocument/2006/relationships/image" Target="../media/image280.png"/><Relationship Id="rId19" Type="http://schemas.openxmlformats.org/officeDocument/2006/relationships/image" Target="../media/image289.png"/><Relationship Id="rId4" Type="http://schemas.openxmlformats.org/officeDocument/2006/relationships/image" Target="../media/image274.jpeg"/><Relationship Id="rId9" Type="http://schemas.openxmlformats.org/officeDocument/2006/relationships/image" Target="../media/image279.png"/><Relationship Id="rId14" Type="http://schemas.openxmlformats.org/officeDocument/2006/relationships/image" Target="../media/image284.png"/><Relationship Id="rId22" Type="http://schemas.openxmlformats.org/officeDocument/2006/relationships/image" Target="../media/image292.png"/><Relationship Id="rId27" Type="http://schemas.openxmlformats.org/officeDocument/2006/relationships/image" Target="../media/image297.png"/></Relationships>
</file>

<file path=ppt/slides/_rels/slide21.xml.rels><?xml version="1.0" encoding="UTF-8" standalone="yes"?>
<Relationships xmlns="http://schemas.openxmlformats.org/package/2006/relationships"><Relationship Id="rId8" Type="http://schemas.openxmlformats.org/officeDocument/2006/relationships/image" Target="../media/image303.png"/><Relationship Id="rId13" Type="http://schemas.openxmlformats.org/officeDocument/2006/relationships/image" Target="../media/image308.png"/><Relationship Id="rId18" Type="http://schemas.openxmlformats.org/officeDocument/2006/relationships/image" Target="../media/image313.png"/><Relationship Id="rId26" Type="http://schemas.openxmlformats.org/officeDocument/2006/relationships/image" Target="../media/image4.png"/><Relationship Id="rId3" Type="http://schemas.openxmlformats.org/officeDocument/2006/relationships/image" Target="../media/image231.png"/><Relationship Id="rId21" Type="http://schemas.openxmlformats.org/officeDocument/2006/relationships/image" Target="../media/image316.png"/><Relationship Id="rId7" Type="http://schemas.openxmlformats.org/officeDocument/2006/relationships/image" Target="../media/image302.png"/><Relationship Id="rId12" Type="http://schemas.openxmlformats.org/officeDocument/2006/relationships/image" Target="../media/image307.png"/><Relationship Id="rId17" Type="http://schemas.openxmlformats.org/officeDocument/2006/relationships/image" Target="../media/image312.png"/><Relationship Id="rId25" Type="http://schemas.openxmlformats.org/officeDocument/2006/relationships/image" Target="../media/image320.png"/><Relationship Id="rId2" Type="http://schemas.openxmlformats.org/officeDocument/2006/relationships/notesSlide" Target="../notesSlides/notesSlide21.xml"/><Relationship Id="rId16" Type="http://schemas.openxmlformats.org/officeDocument/2006/relationships/image" Target="../media/image311.png"/><Relationship Id="rId20" Type="http://schemas.openxmlformats.org/officeDocument/2006/relationships/image" Target="../media/image315.png"/><Relationship Id="rId1" Type="http://schemas.openxmlformats.org/officeDocument/2006/relationships/slideLayout" Target="../slideLayouts/slideLayout1.xml"/><Relationship Id="rId6" Type="http://schemas.openxmlformats.org/officeDocument/2006/relationships/image" Target="../media/image301.png"/><Relationship Id="rId11" Type="http://schemas.openxmlformats.org/officeDocument/2006/relationships/image" Target="../media/image306.png"/><Relationship Id="rId24" Type="http://schemas.openxmlformats.org/officeDocument/2006/relationships/image" Target="../media/image319.png"/><Relationship Id="rId5" Type="http://schemas.openxmlformats.org/officeDocument/2006/relationships/image" Target="../media/image300.png"/><Relationship Id="rId15" Type="http://schemas.openxmlformats.org/officeDocument/2006/relationships/image" Target="../media/image310.png"/><Relationship Id="rId23" Type="http://schemas.openxmlformats.org/officeDocument/2006/relationships/image" Target="../media/image318.png"/><Relationship Id="rId10" Type="http://schemas.openxmlformats.org/officeDocument/2006/relationships/image" Target="../media/image305.png"/><Relationship Id="rId19" Type="http://schemas.openxmlformats.org/officeDocument/2006/relationships/image" Target="../media/image314.png"/><Relationship Id="rId4" Type="http://schemas.openxmlformats.org/officeDocument/2006/relationships/image" Target="../media/image299.png"/><Relationship Id="rId9" Type="http://schemas.openxmlformats.org/officeDocument/2006/relationships/image" Target="../media/image304.png"/><Relationship Id="rId14" Type="http://schemas.openxmlformats.org/officeDocument/2006/relationships/image" Target="../media/image309.png"/><Relationship Id="rId22" Type="http://schemas.openxmlformats.org/officeDocument/2006/relationships/image" Target="../media/image317.png"/><Relationship Id="rId27" Type="http://schemas.openxmlformats.org/officeDocument/2006/relationships/image" Target="../media/image65.png"/></Relationships>
</file>

<file path=ppt/slides/_rels/slide22.xml.rels><?xml version="1.0" encoding="UTF-8" standalone="yes"?>
<Relationships xmlns="http://schemas.openxmlformats.org/package/2006/relationships"><Relationship Id="rId8" Type="http://schemas.openxmlformats.org/officeDocument/2006/relationships/image" Target="../media/image323.png"/><Relationship Id="rId3" Type="http://schemas.openxmlformats.org/officeDocument/2006/relationships/image" Target="../media/image321.png"/><Relationship Id="rId7" Type="http://schemas.openxmlformats.org/officeDocument/2006/relationships/image" Target="../media/image254.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253.png"/><Relationship Id="rId11" Type="http://schemas.openxmlformats.org/officeDocument/2006/relationships/image" Target="../media/image252.png"/><Relationship Id="rId5" Type="http://schemas.openxmlformats.org/officeDocument/2006/relationships/image" Target="../media/image45.png"/><Relationship Id="rId10" Type="http://schemas.openxmlformats.org/officeDocument/2006/relationships/image" Target="../media/image325.png"/><Relationship Id="rId4" Type="http://schemas.openxmlformats.org/officeDocument/2006/relationships/image" Target="../media/image322.png"/><Relationship Id="rId9" Type="http://schemas.openxmlformats.org/officeDocument/2006/relationships/image" Target="../media/image324.png"/></Relationships>
</file>

<file path=ppt/slides/_rels/slide23.xml.rels><?xml version="1.0" encoding="UTF-8" standalone="yes"?>
<Relationships xmlns="http://schemas.openxmlformats.org/package/2006/relationships"><Relationship Id="rId8" Type="http://schemas.openxmlformats.org/officeDocument/2006/relationships/image" Target="../media/image331.png"/><Relationship Id="rId3" Type="http://schemas.openxmlformats.org/officeDocument/2006/relationships/image" Target="../media/image326.png"/><Relationship Id="rId7" Type="http://schemas.openxmlformats.org/officeDocument/2006/relationships/image" Target="../media/image330.png"/><Relationship Id="rId12" Type="http://schemas.openxmlformats.org/officeDocument/2006/relationships/image" Target="../media/image335.png"/><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image" Target="../media/image329.png"/><Relationship Id="rId11" Type="http://schemas.openxmlformats.org/officeDocument/2006/relationships/image" Target="../media/image334.png"/><Relationship Id="rId5" Type="http://schemas.openxmlformats.org/officeDocument/2006/relationships/image" Target="../media/image328.png"/><Relationship Id="rId10" Type="http://schemas.openxmlformats.org/officeDocument/2006/relationships/image" Target="../media/image333.png"/><Relationship Id="rId4" Type="http://schemas.openxmlformats.org/officeDocument/2006/relationships/image" Target="../media/image327.png"/><Relationship Id="rId9" Type="http://schemas.openxmlformats.org/officeDocument/2006/relationships/image" Target="../media/image332.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4" name="Image 0" descr="gen-dedup-1eb0eba88a10a0aab1d8742311f76b0f.png"/>
          <p:cNvPicPr>
            <a:picLocks noChangeAspect="1"/>
          </p:cNvPicPr>
          <p:nvPr/>
        </p:nvPicPr>
        <p:blipFill>
          <a:blip r:embed="rId3"/>
          <a:srcRect t="-1" b="-1"/>
          <a:stretch/>
        </p:blipFill>
        <p:spPr>
          <a:xfrm>
            <a:off x="21721" y="-74711"/>
            <a:ext cx="12191695" cy="6858000"/>
          </a:xfrm>
          <a:prstGeom prst="rect">
            <a:avLst/>
          </a:prstGeom>
        </p:spPr>
      </p:pic>
      <p:pic>
        <p:nvPicPr>
          <p:cNvPr id="5" name="Image 1" descr="gen-dedup-6df5c16e26ad73f6e6222a08dffa76ee.png"/>
          <p:cNvPicPr>
            <a:picLocks noChangeAspect="1"/>
          </p:cNvPicPr>
          <p:nvPr/>
        </p:nvPicPr>
        <p:blipFill>
          <a:blip r:embed="rId4"/>
          <a:srcRect l="-200" r="-200"/>
          <a:stretch/>
        </p:blipFill>
        <p:spPr>
          <a:xfrm>
            <a:off x="0" y="0"/>
            <a:ext cx="12191695" cy="306145"/>
          </a:xfrm>
          <a:prstGeom prst="rect">
            <a:avLst/>
          </a:prstGeom>
        </p:spPr>
      </p:pic>
      <p:pic>
        <p:nvPicPr>
          <p:cNvPr id="6" name="Image 2" descr="gen-dedup-1723cdc4ce5dd0be4ea1767fd2bd42d4.png"/>
          <p:cNvPicPr>
            <a:picLocks noChangeAspect="1"/>
          </p:cNvPicPr>
          <p:nvPr/>
        </p:nvPicPr>
        <p:blipFill>
          <a:blip r:embed="rId5"/>
          <a:srcRect/>
          <a:stretch/>
        </p:blipFill>
        <p:spPr>
          <a:xfrm>
            <a:off x="5619902" y="381305"/>
            <a:ext cx="952805" cy="952805"/>
          </a:xfrm>
          <a:prstGeom prst="rect">
            <a:avLst/>
          </a:prstGeom>
        </p:spPr>
      </p:pic>
      <p:pic>
        <p:nvPicPr>
          <p:cNvPr id="7" name="Image 3" descr="gen-dedup-03d23dc5172d19eed31f535cbe780c77.png"/>
          <p:cNvPicPr>
            <a:picLocks noChangeAspect="1"/>
          </p:cNvPicPr>
          <p:nvPr/>
        </p:nvPicPr>
        <p:blipFill>
          <a:blip r:embed="rId6"/>
          <a:srcRect l="-2083" r="-2083"/>
          <a:stretch/>
        </p:blipFill>
        <p:spPr>
          <a:xfrm>
            <a:off x="761695" y="6143854"/>
            <a:ext cx="10668305" cy="9144"/>
          </a:xfrm>
          <a:prstGeom prst="rect">
            <a:avLst/>
          </a:prstGeom>
        </p:spPr>
      </p:pic>
      <p:pic>
        <p:nvPicPr>
          <p:cNvPr id="8" name="Image 4" descr="gen-dedup-c2b9a37c5a2da949fc83d5213ed6f009.png"/>
          <p:cNvPicPr>
            <a:picLocks noChangeAspect="1"/>
          </p:cNvPicPr>
          <p:nvPr/>
        </p:nvPicPr>
        <p:blipFill>
          <a:blip r:embed="rId7"/>
          <a:srcRect/>
          <a:stretch/>
        </p:blipFill>
        <p:spPr>
          <a:xfrm>
            <a:off x="5896051" y="657454"/>
            <a:ext cx="400507" cy="400507"/>
          </a:xfrm>
          <a:prstGeom prst="rect">
            <a:avLst/>
          </a:prstGeom>
        </p:spPr>
      </p:pic>
      <p:sp>
        <p:nvSpPr>
          <p:cNvPr id="9" name="Text 2"/>
          <p:cNvSpPr txBox="1"/>
          <p:nvPr/>
        </p:nvSpPr>
        <p:spPr>
          <a:xfrm>
            <a:off x="2243480" y="1637691"/>
            <a:ext cx="9525305" cy="1010412"/>
          </a:xfrm>
          <a:prstGeom prst="rect">
            <a:avLst/>
          </a:prstGeom>
          <a:noFill/>
          <a:ln/>
        </p:spPr>
        <p:txBody>
          <a:bodyPr wrap="square" lIns="0" tIns="0" rIns="0" bIns="0" rtlCol="0" anchor="ctr"/>
          <a:lstStyle/>
          <a:p>
            <a:pPr marL="0" indent="0" algn="ctr">
              <a:buNone/>
            </a:pPr>
            <a:r>
              <a:rPr lang="en-US" sz="3400" b="1" dirty="0">
                <a:solidFill>
                  <a:srgbClr val="2C3E50"/>
                </a:solidFill>
                <a:latin typeface="Montserrat" pitchFamily="34" charset="0"/>
                <a:ea typeface="Montserrat" pitchFamily="34" charset="-122"/>
                <a:cs typeface="Montserrat" pitchFamily="34" charset="-120"/>
              </a:rPr>
              <a:t>Modernizing Information Systems for Cofton Greens</a:t>
            </a:r>
            <a:endParaRPr lang="en-US" sz="3400" dirty="0"/>
          </a:p>
        </p:txBody>
      </p:sp>
      <p:sp>
        <p:nvSpPr>
          <p:cNvPr id="10" name="Text 3"/>
          <p:cNvSpPr txBox="1"/>
          <p:nvPr/>
        </p:nvSpPr>
        <p:spPr>
          <a:xfrm>
            <a:off x="1466698" y="2619756"/>
            <a:ext cx="9258300" cy="267005"/>
          </a:xfrm>
          <a:prstGeom prst="rect">
            <a:avLst/>
          </a:prstGeom>
          <a:noFill/>
          <a:ln/>
        </p:spPr>
        <p:txBody>
          <a:bodyPr wrap="square" lIns="0" tIns="0" rIns="0" bIns="0" rtlCol="0" anchor="ctr"/>
          <a:lstStyle/>
          <a:p>
            <a:pPr marL="0" indent="0" algn="ctr">
              <a:buNone/>
            </a:pPr>
            <a:r>
              <a:rPr lang="en-US" sz="1600" dirty="0">
                <a:latin typeface="Inter" pitchFamily="34" charset="0"/>
                <a:ea typeface="Inter" pitchFamily="34" charset="-122"/>
                <a:cs typeface="Inter" pitchFamily="34" charset="-120"/>
              </a:rPr>
              <a:t>A strategic consulting proposal for a growing microgreens business in the West Midlands</a:t>
            </a:r>
            <a:endParaRPr lang="en-US" sz="1600" dirty="0"/>
          </a:p>
        </p:txBody>
      </p:sp>
      <p:pic>
        <p:nvPicPr>
          <p:cNvPr id="11" name="Image 5" descr="gen-dedup-e2c11c6c3f6184d80a4ab88f3ffb0b07.png"/>
          <p:cNvPicPr>
            <a:picLocks noChangeAspect="1"/>
          </p:cNvPicPr>
          <p:nvPr/>
        </p:nvPicPr>
        <p:blipFill>
          <a:blip r:embed="rId8"/>
          <a:srcRect t="-100" b="-100"/>
          <a:stretch/>
        </p:blipFill>
        <p:spPr>
          <a:xfrm>
            <a:off x="3616452" y="3219602"/>
            <a:ext cx="114300" cy="152705"/>
          </a:xfrm>
          <a:prstGeom prst="rect">
            <a:avLst/>
          </a:prstGeom>
        </p:spPr>
      </p:pic>
      <p:sp>
        <p:nvSpPr>
          <p:cNvPr id="12" name="Text 4"/>
          <p:cNvSpPr txBox="1"/>
          <p:nvPr/>
        </p:nvSpPr>
        <p:spPr>
          <a:xfrm>
            <a:off x="3825850" y="3095244"/>
            <a:ext cx="4753051" cy="400507"/>
          </a:xfrm>
          <a:prstGeom prst="rect">
            <a:avLst/>
          </a:prstGeom>
          <a:noFill/>
          <a:ln/>
        </p:spPr>
        <p:txBody>
          <a:bodyPr wrap="square" lIns="0" tIns="0" rIns="0" bIns="0" rtlCol="0" anchor="ctr"/>
          <a:lstStyle/>
          <a:p>
            <a:pPr marL="0" indent="0" algn="ctr">
              <a:buNone/>
            </a:pPr>
            <a:r>
              <a:rPr lang="en-US" sz="1200" b="1" dirty="0">
                <a:solidFill>
                  <a:srgbClr val="4A7C43"/>
                </a:solidFill>
                <a:latin typeface="Inter" pitchFamily="34" charset="0"/>
                <a:ea typeface="Inter" pitchFamily="34" charset="-122"/>
                <a:cs typeface="Inter" pitchFamily="34" charset="-120"/>
              </a:rPr>
              <a:t>North Worcestershire to South Birmingham (Cofton Greens, n.d.)</a:t>
            </a:r>
            <a:endParaRPr lang="en-US" sz="1200" dirty="0"/>
          </a:p>
        </p:txBody>
      </p:sp>
      <p:sp>
        <p:nvSpPr>
          <p:cNvPr id="13" name="Shape 5"/>
          <p:cNvSpPr/>
          <p:nvPr/>
        </p:nvSpPr>
        <p:spPr>
          <a:xfrm>
            <a:off x="3378708" y="3095244"/>
            <a:ext cx="5438851" cy="400507"/>
          </a:xfrm>
          <a:prstGeom prst="roundRect">
            <a:avLst>
              <a:gd name="adj" fmla="val 228311"/>
            </a:avLst>
          </a:prstGeom>
          <a:solidFill>
            <a:schemeClr val="accent6">
              <a:lumMod val="20000"/>
              <a:lumOff val="80000"/>
            </a:schemeClr>
          </a:solidFill>
          <a:ln w="12700">
            <a:solidFill>
              <a:srgbClr val="E0E0E0"/>
            </a:solidFill>
            <a:prstDash val="solid"/>
          </a:ln>
        </p:spPr>
        <p:txBody>
          <a:bodyPr/>
          <a:lstStyle/>
          <a:p>
            <a:r>
              <a:rPr lang="en-US" dirty="0"/>
              <a:t>University of Wales Trinity Saint David – Birmingham </a:t>
            </a:r>
            <a:endParaRPr lang="bg-BG" dirty="0"/>
          </a:p>
        </p:txBody>
      </p:sp>
      <p:pic>
        <p:nvPicPr>
          <p:cNvPr id="14" name="Image 6" descr="gen-dedup-67876d8ab6a8052dfd177821e4bff3c6.png"/>
          <p:cNvPicPr>
            <a:picLocks noChangeAspect="1"/>
          </p:cNvPicPr>
          <p:nvPr/>
        </p:nvPicPr>
        <p:blipFill>
          <a:blip r:embed="rId9"/>
          <a:srcRect t="-43" b="-43"/>
          <a:stretch/>
        </p:blipFill>
        <p:spPr>
          <a:xfrm>
            <a:off x="2645359" y="3781044"/>
            <a:ext cx="133502" cy="152705"/>
          </a:xfrm>
          <a:prstGeom prst="rect">
            <a:avLst/>
          </a:prstGeom>
        </p:spPr>
      </p:pic>
      <p:sp>
        <p:nvSpPr>
          <p:cNvPr id="15" name="Text 6"/>
          <p:cNvSpPr txBox="1"/>
          <p:nvPr/>
        </p:nvSpPr>
        <p:spPr>
          <a:xfrm>
            <a:off x="2873959" y="3762756"/>
            <a:ext cx="4320540" cy="191110"/>
          </a:xfrm>
          <a:prstGeom prst="rect">
            <a:avLst/>
          </a:prstGeom>
          <a:noFill/>
          <a:ln/>
        </p:spPr>
        <p:txBody>
          <a:bodyPr wrap="square" lIns="0" tIns="0" rIns="0" bIns="0" rtlCol="0" anchor="ctr"/>
          <a:lstStyle/>
          <a:p>
            <a:pPr marL="0" indent="0" algn="l">
              <a:buNone/>
            </a:pPr>
            <a:r>
              <a:rPr lang="en-US" sz="1400" b="1" dirty="0">
                <a:latin typeface="Inter" pitchFamily="34" charset="0"/>
                <a:ea typeface="Inter" pitchFamily="34" charset="-122"/>
                <a:cs typeface="Inter" pitchFamily="34" charset="-120"/>
              </a:rPr>
              <a:t>Module:</a:t>
            </a:r>
            <a:r>
              <a:rPr lang="en-US" sz="1400" dirty="0">
                <a:latin typeface="Inter" pitchFamily="34" charset="0"/>
                <a:ea typeface="Inter" pitchFamily="34" charset="-122"/>
                <a:cs typeface="Inter" pitchFamily="34" charset="-120"/>
              </a:rPr>
              <a:t> Managing Business Information LCLM5004</a:t>
            </a:r>
            <a:endParaRPr lang="en-US" sz="1400" dirty="0"/>
          </a:p>
        </p:txBody>
      </p:sp>
      <p:pic>
        <p:nvPicPr>
          <p:cNvPr id="16" name="Image 7" descr="gen-dedup-87d9be6bd85ba677de7a8c8cfd540f37.png"/>
          <p:cNvPicPr>
            <a:picLocks noChangeAspect="1"/>
          </p:cNvPicPr>
          <p:nvPr/>
        </p:nvPicPr>
        <p:blipFill>
          <a:blip r:embed="rId10"/>
          <a:srcRect t="-180" b="-180"/>
          <a:stretch/>
        </p:blipFill>
        <p:spPr>
          <a:xfrm>
            <a:off x="7006133" y="3781044"/>
            <a:ext cx="190195" cy="152705"/>
          </a:xfrm>
          <a:prstGeom prst="rect">
            <a:avLst/>
          </a:prstGeom>
        </p:spPr>
      </p:pic>
      <p:sp>
        <p:nvSpPr>
          <p:cNvPr id="17" name="Text 7"/>
          <p:cNvSpPr txBox="1"/>
          <p:nvPr/>
        </p:nvSpPr>
        <p:spPr>
          <a:xfrm>
            <a:off x="7291426" y="3762756"/>
            <a:ext cx="2559406" cy="191110"/>
          </a:xfrm>
          <a:prstGeom prst="rect">
            <a:avLst/>
          </a:prstGeom>
          <a:noFill/>
          <a:ln/>
        </p:spPr>
        <p:txBody>
          <a:bodyPr wrap="square" lIns="0" tIns="0" rIns="0" bIns="0" rtlCol="0" anchor="ctr"/>
          <a:lstStyle/>
          <a:p>
            <a:pPr marL="0" indent="0" algn="l">
              <a:buNone/>
            </a:pPr>
            <a:r>
              <a:rPr lang="en-US" sz="1400" b="1" dirty="0">
                <a:latin typeface="Inter" pitchFamily="34" charset="0"/>
                <a:ea typeface="Inter" pitchFamily="34" charset="-122"/>
                <a:cs typeface="Inter" pitchFamily="34" charset="-120"/>
              </a:rPr>
              <a:t>Lecturer:</a:t>
            </a:r>
            <a:r>
              <a:rPr lang="en-US" sz="1400" dirty="0">
                <a:latin typeface="Inter" pitchFamily="34" charset="0"/>
                <a:ea typeface="Inter" pitchFamily="34" charset="-122"/>
                <a:cs typeface="Inter" pitchFamily="34" charset="-120"/>
              </a:rPr>
              <a:t> Chinomso Nwagboso</a:t>
            </a:r>
            <a:endParaRPr lang="en-US" sz="1400" dirty="0"/>
          </a:p>
        </p:txBody>
      </p:sp>
      <p:sp>
        <p:nvSpPr>
          <p:cNvPr id="18" name="Shape 8"/>
          <p:cNvSpPr/>
          <p:nvPr/>
        </p:nvSpPr>
        <p:spPr>
          <a:xfrm>
            <a:off x="1620742" y="4249607"/>
            <a:ext cx="9144000" cy="1859120"/>
          </a:xfrm>
          <a:prstGeom prst="roundRect">
            <a:avLst>
              <a:gd name="adj" fmla="val 11264"/>
            </a:avLst>
          </a:prstGeom>
          <a:solidFill>
            <a:schemeClr val="accent6">
              <a:lumMod val="20000"/>
              <a:lumOff val="80000"/>
            </a:schemeClr>
          </a:solidFill>
          <a:ln/>
          <a:effectLst>
            <a:outerShdw blurRad="139700" dist="38100" dir="16200000" algn="bl" rotWithShape="0">
              <a:srgbClr val="000000">
                <a:alpha val="3000"/>
              </a:srgbClr>
            </a:outerShdw>
          </a:effectLst>
        </p:spPr>
        <p:txBody>
          <a:bodyPr/>
          <a:lstStyle/>
          <a:p>
            <a:r>
              <a:rPr lang="en-US" dirty="0"/>
              <a:t> Student’s Names     Student’s Numbers </a:t>
            </a:r>
            <a:endParaRPr lang="bg-BG" dirty="0"/>
          </a:p>
        </p:txBody>
      </p:sp>
      <p:sp>
        <p:nvSpPr>
          <p:cNvPr id="19" name="Shape 9"/>
          <p:cNvSpPr/>
          <p:nvPr/>
        </p:nvSpPr>
        <p:spPr>
          <a:xfrm>
            <a:off x="1524306" y="4238244"/>
            <a:ext cx="179412" cy="1887322"/>
          </a:xfrm>
          <a:prstGeom prst="roundRect">
            <a:avLst>
              <a:gd name="adj" fmla="val 202208"/>
            </a:avLst>
          </a:prstGeom>
          <a:solidFill>
            <a:srgbClr val="4A7C43"/>
          </a:solidFill>
          <a:ln w="12700">
            <a:solidFill>
              <a:srgbClr val="4A7C43">
                <a:alpha val="0"/>
              </a:srgbClr>
            </a:solidFill>
            <a:prstDash val="solid"/>
          </a:ln>
        </p:spPr>
      </p:sp>
      <p:sp>
        <p:nvSpPr>
          <p:cNvPr id="23" name="Text 12"/>
          <p:cNvSpPr txBox="1"/>
          <p:nvPr/>
        </p:nvSpPr>
        <p:spPr>
          <a:xfrm>
            <a:off x="1818700" y="4934703"/>
            <a:ext cx="1376172" cy="247202"/>
          </a:xfrm>
          <a:prstGeom prst="rect">
            <a:avLst/>
          </a:prstGeom>
          <a:noFill/>
          <a:ln/>
        </p:spPr>
        <p:txBody>
          <a:bodyPr wrap="square" lIns="0" tIns="0" rIns="0" bIns="0" rtlCol="0" anchor="ctr"/>
          <a:lstStyle/>
          <a:p>
            <a:pPr marL="0" indent="0" algn="l">
              <a:buNone/>
            </a:pPr>
            <a:r>
              <a:rPr lang="en-US" sz="1400" b="1" dirty="0">
                <a:solidFill>
                  <a:srgbClr val="2C3E50"/>
                </a:solidFill>
                <a:latin typeface="Inter" pitchFamily="34" charset="0"/>
                <a:ea typeface="Inter" pitchFamily="34" charset="-122"/>
                <a:cs typeface="Inter" pitchFamily="34" charset="-120"/>
              </a:rPr>
              <a:t>Plamena Petrova</a:t>
            </a:r>
            <a:endParaRPr lang="en-US" sz="1400" dirty="0"/>
          </a:p>
        </p:txBody>
      </p:sp>
      <p:sp>
        <p:nvSpPr>
          <p:cNvPr id="24" name="Text 13"/>
          <p:cNvSpPr txBox="1"/>
          <p:nvPr/>
        </p:nvSpPr>
        <p:spPr>
          <a:xfrm>
            <a:off x="3915895" y="4871980"/>
            <a:ext cx="1172261" cy="247202"/>
          </a:xfrm>
          <a:prstGeom prst="rect">
            <a:avLst/>
          </a:prstGeom>
          <a:noFill/>
          <a:ln/>
        </p:spPr>
        <p:txBody>
          <a:bodyPr wrap="square" lIns="0" tIns="0" rIns="0" bIns="0" rtlCol="0" anchor="ctr"/>
          <a:lstStyle/>
          <a:p>
            <a:pPr marL="0" indent="0" algn="l">
              <a:buNone/>
            </a:pPr>
            <a:r>
              <a:rPr lang="en-US" sz="1400" dirty="0">
                <a:latin typeface="Inter" pitchFamily="34" charset="0"/>
                <a:ea typeface="Inter" pitchFamily="34" charset="-122"/>
                <a:cs typeface="Inter" pitchFamily="34" charset="-120"/>
              </a:rPr>
              <a:t>2419095</a:t>
            </a:r>
            <a:endParaRPr lang="en-US" sz="1400" dirty="0"/>
          </a:p>
        </p:txBody>
      </p:sp>
      <p:sp>
        <p:nvSpPr>
          <p:cNvPr id="27" name="Text 15"/>
          <p:cNvSpPr txBox="1"/>
          <p:nvPr/>
        </p:nvSpPr>
        <p:spPr>
          <a:xfrm>
            <a:off x="1818700" y="5369238"/>
            <a:ext cx="1543379" cy="241162"/>
          </a:xfrm>
          <a:prstGeom prst="rect">
            <a:avLst/>
          </a:prstGeom>
          <a:noFill/>
          <a:ln/>
        </p:spPr>
        <p:txBody>
          <a:bodyPr wrap="square" lIns="0" tIns="0" rIns="0" bIns="0" rtlCol="0" anchor="ctr"/>
          <a:lstStyle/>
          <a:p>
            <a:pPr marL="0" indent="0" algn="l">
              <a:buNone/>
            </a:pPr>
            <a:r>
              <a:rPr lang="en-US" sz="1400" b="1" dirty="0">
                <a:solidFill>
                  <a:srgbClr val="2C3E50"/>
                </a:solidFill>
                <a:latin typeface="Inter" pitchFamily="34" charset="0"/>
                <a:ea typeface="Inter" pitchFamily="34" charset="-122"/>
                <a:cs typeface="Inter" pitchFamily="34" charset="-120"/>
              </a:rPr>
              <a:t>Nicolae Dinu</a:t>
            </a:r>
            <a:endParaRPr lang="en-US" sz="1400" dirty="0"/>
          </a:p>
        </p:txBody>
      </p:sp>
      <p:sp>
        <p:nvSpPr>
          <p:cNvPr id="28" name="Text 16"/>
          <p:cNvSpPr txBox="1"/>
          <p:nvPr/>
        </p:nvSpPr>
        <p:spPr>
          <a:xfrm>
            <a:off x="3938504" y="5383005"/>
            <a:ext cx="886054" cy="181051"/>
          </a:xfrm>
          <a:prstGeom prst="rect">
            <a:avLst/>
          </a:prstGeom>
          <a:noFill/>
          <a:ln/>
        </p:spPr>
        <p:txBody>
          <a:bodyPr wrap="square" lIns="0" tIns="0" rIns="0" bIns="0" rtlCol="0" anchor="ctr"/>
          <a:lstStyle/>
          <a:p>
            <a:pPr marL="0" indent="0" algn="l">
              <a:buNone/>
            </a:pPr>
            <a:r>
              <a:rPr lang="en-US" sz="1400" dirty="0">
                <a:latin typeface="Inter" pitchFamily="34" charset="0"/>
                <a:ea typeface="Inter" pitchFamily="34" charset="-122"/>
                <a:cs typeface="Inter" pitchFamily="34" charset="-120"/>
              </a:rPr>
              <a:t>2214244</a:t>
            </a:r>
            <a:endParaRPr lang="en-US" sz="1400" dirty="0"/>
          </a:p>
        </p:txBody>
      </p:sp>
      <p:sp>
        <p:nvSpPr>
          <p:cNvPr id="31" name="Text 18"/>
          <p:cNvSpPr txBox="1"/>
          <p:nvPr/>
        </p:nvSpPr>
        <p:spPr>
          <a:xfrm>
            <a:off x="1818700" y="5784111"/>
            <a:ext cx="1723644" cy="181051"/>
          </a:xfrm>
          <a:prstGeom prst="rect">
            <a:avLst/>
          </a:prstGeom>
          <a:noFill/>
          <a:ln/>
        </p:spPr>
        <p:txBody>
          <a:bodyPr wrap="square" lIns="0" tIns="0" rIns="0" bIns="0" rtlCol="0" anchor="ctr"/>
          <a:lstStyle/>
          <a:p>
            <a:pPr marL="0" indent="0" algn="l">
              <a:buNone/>
            </a:pPr>
            <a:r>
              <a:rPr lang="en-US" sz="1400" b="1" dirty="0">
                <a:solidFill>
                  <a:srgbClr val="2C3E50"/>
                </a:solidFill>
                <a:latin typeface="Inter" pitchFamily="34" charset="0"/>
                <a:ea typeface="Inter" pitchFamily="34" charset="-122"/>
                <a:cs typeface="Inter" pitchFamily="34" charset="-120"/>
              </a:rPr>
              <a:t>Radu Mihail Popovici</a:t>
            </a:r>
            <a:endParaRPr lang="en-US" sz="1400" dirty="0"/>
          </a:p>
        </p:txBody>
      </p:sp>
      <p:sp>
        <p:nvSpPr>
          <p:cNvPr id="32" name="Text 19"/>
          <p:cNvSpPr txBox="1"/>
          <p:nvPr/>
        </p:nvSpPr>
        <p:spPr>
          <a:xfrm>
            <a:off x="3915895" y="5821509"/>
            <a:ext cx="1448410" cy="152705"/>
          </a:xfrm>
          <a:prstGeom prst="rect">
            <a:avLst/>
          </a:prstGeom>
          <a:noFill/>
          <a:ln/>
        </p:spPr>
        <p:txBody>
          <a:bodyPr wrap="square" lIns="0" tIns="0" rIns="0" bIns="0" rtlCol="0" anchor="ctr"/>
          <a:lstStyle/>
          <a:p>
            <a:pPr marL="0" indent="0" algn="l">
              <a:buNone/>
            </a:pPr>
            <a:r>
              <a:rPr lang="en-US" sz="1400" dirty="0">
                <a:latin typeface="Inter" pitchFamily="34" charset="0"/>
                <a:ea typeface="Inter" pitchFamily="34" charset="-122"/>
                <a:cs typeface="Inter" pitchFamily="34" charset="-120"/>
              </a:rPr>
              <a:t>2424015</a:t>
            </a:r>
            <a:endParaRPr lang="en-US" sz="1400" dirty="0"/>
          </a:p>
        </p:txBody>
      </p:sp>
      <p:pic>
        <p:nvPicPr>
          <p:cNvPr id="20" name="Картина 19">
            <a:extLst>
              <a:ext uri="{FF2B5EF4-FFF2-40B4-BE49-F238E27FC236}">
                <a16:creationId xmlns:a16="http://schemas.microsoft.com/office/drawing/2014/main" id="{F67F5461-0927-A306-E324-8B9039373F8B}"/>
              </a:ext>
            </a:extLst>
          </p:cNvPr>
          <p:cNvPicPr>
            <a:picLocks noChangeAspect="1"/>
          </p:cNvPicPr>
          <p:nvPr/>
        </p:nvPicPr>
        <p:blipFill>
          <a:blip r:embed="rId11"/>
          <a:stretch>
            <a:fillRect/>
          </a:stretch>
        </p:blipFill>
        <p:spPr>
          <a:xfrm>
            <a:off x="38569" y="286698"/>
            <a:ext cx="3978105" cy="1479604"/>
          </a:xfrm>
          <a:prstGeom prst="ellipse">
            <a:avLst/>
          </a:prstGeom>
          <a:ln>
            <a:noFill/>
          </a:ln>
          <a:effectLst>
            <a:softEdge rad="112500"/>
          </a:effectLst>
        </p:spPr>
      </p:pic>
      <p:pic>
        <p:nvPicPr>
          <p:cNvPr id="39" name="Картина 38">
            <a:extLst>
              <a:ext uri="{FF2B5EF4-FFF2-40B4-BE49-F238E27FC236}">
                <a16:creationId xmlns:a16="http://schemas.microsoft.com/office/drawing/2014/main" id="{F7C26EF4-E399-0DB7-4D98-4A2402613439}"/>
              </a:ext>
            </a:extLst>
          </p:cNvPr>
          <p:cNvPicPr>
            <a:picLocks noChangeAspect="1"/>
          </p:cNvPicPr>
          <p:nvPr/>
        </p:nvPicPr>
        <p:blipFill>
          <a:blip r:embed="rId12"/>
          <a:stretch>
            <a:fillRect/>
          </a:stretch>
        </p:blipFill>
        <p:spPr>
          <a:xfrm>
            <a:off x="8453887" y="333577"/>
            <a:ext cx="3711156" cy="101299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7" name="Image 1" descr="gen-dedup-ec3bdc59dd5d93526805a11295be834f.png"/>
          <p:cNvPicPr>
            <a:picLocks noChangeAspect="1"/>
          </p:cNvPicPr>
          <p:nvPr/>
        </p:nvPicPr>
        <p:blipFill>
          <a:blip r:embed="rId3"/>
          <a:srcRect/>
          <a:stretch/>
        </p:blipFill>
        <p:spPr>
          <a:xfrm>
            <a:off x="761695" y="457200"/>
            <a:ext cx="476402" cy="476402"/>
          </a:xfrm>
          <a:prstGeom prst="rect">
            <a:avLst/>
          </a:prstGeom>
        </p:spPr>
      </p:pic>
      <p:pic>
        <p:nvPicPr>
          <p:cNvPr id="8" name="Image 2" descr="gen-dedup-3abb61d3e328b05c9625fc85447b4110.png"/>
          <p:cNvPicPr>
            <a:picLocks noChangeAspect="1"/>
          </p:cNvPicPr>
          <p:nvPr/>
        </p:nvPicPr>
        <p:blipFill>
          <a:blip r:embed="rId4"/>
          <a:srcRect/>
          <a:stretch/>
        </p:blipFill>
        <p:spPr>
          <a:xfrm>
            <a:off x="886054" y="580644"/>
            <a:ext cx="228600" cy="228600"/>
          </a:xfrm>
          <a:prstGeom prst="rect">
            <a:avLst/>
          </a:prstGeom>
        </p:spPr>
      </p:pic>
      <p:sp>
        <p:nvSpPr>
          <p:cNvPr id="9" name="Text 4"/>
          <p:cNvSpPr txBox="1"/>
          <p:nvPr/>
        </p:nvSpPr>
        <p:spPr>
          <a:xfrm>
            <a:off x="1380744" y="381305"/>
            <a:ext cx="4782312" cy="419710"/>
          </a:xfrm>
          <a:prstGeom prst="rect">
            <a:avLst/>
          </a:prstGeom>
          <a:noFill/>
          <a:ln/>
        </p:spPr>
        <p:txBody>
          <a:bodyPr wrap="square" lIns="0" tIns="0" rIns="0" bIns="0" rtlCol="0" anchor="ctr"/>
          <a:lstStyle/>
          <a:p>
            <a:pPr marL="0" indent="0" algn="l">
              <a:buNone/>
            </a:pPr>
            <a:r>
              <a:rPr lang="en-US" sz="2700" b="1" dirty="0"/>
              <a:t>OVERVIEW</a:t>
            </a:r>
            <a:r>
              <a:rPr lang="en-US" sz="2700" dirty="0"/>
              <a:t> </a:t>
            </a:r>
          </a:p>
        </p:txBody>
      </p:sp>
      <p:sp>
        <p:nvSpPr>
          <p:cNvPr id="10" name="Text 5"/>
          <p:cNvSpPr txBox="1"/>
          <p:nvPr/>
        </p:nvSpPr>
        <p:spPr>
          <a:xfrm>
            <a:off x="1380744" y="819302"/>
            <a:ext cx="5468112" cy="191110"/>
          </a:xfrm>
          <a:prstGeom prst="rect">
            <a:avLst/>
          </a:prstGeom>
          <a:noFill/>
          <a:ln/>
        </p:spPr>
        <p:txBody>
          <a:bodyPr wrap="square" lIns="0" tIns="0" rIns="0" bIns="0" rtlCol="0" anchor="ctr"/>
          <a:lstStyle/>
          <a:p>
            <a:pPr marL="0" indent="0" algn="l">
              <a:buNone/>
            </a:pPr>
            <a:r>
              <a:rPr lang="en-US" sz="1200" dirty="0">
                <a:solidFill>
                  <a:srgbClr val="5A6C7D"/>
                </a:solidFill>
                <a:latin typeface="Inter" pitchFamily="34" charset="0"/>
                <a:ea typeface="Inter" pitchFamily="34" charset="-122"/>
                <a:cs typeface="Inter" pitchFamily="34" charset="-120"/>
              </a:rPr>
              <a:t>Comprehensive analysis of information systems for Cofton Greens</a:t>
            </a:r>
            <a:endParaRPr lang="en-US" sz="1200" dirty="0"/>
          </a:p>
        </p:txBody>
      </p:sp>
      <p:sp>
        <p:nvSpPr>
          <p:cNvPr id="11" name="Shape 6"/>
          <p:cNvSpPr/>
          <p:nvPr/>
        </p:nvSpPr>
        <p:spPr>
          <a:xfrm>
            <a:off x="761695" y="1248156"/>
            <a:ext cx="3409798" cy="2048256"/>
          </a:xfrm>
          <a:prstGeom prst="roundRect">
            <a:avLst>
              <a:gd name="adj" fmla="val 4983"/>
            </a:avLst>
          </a:prstGeom>
          <a:solidFill>
            <a:srgbClr val="E8F5E9"/>
          </a:solidFill>
          <a:ln/>
          <a:effectLst>
            <a:outerShdw blurRad="114300" dist="38100" dir="16200000" algn="bl" rotWithShape="0">
              <a:srgbClr val="000000">
                <a:alpha val="5000"/>
              </a:srgbClr>
            </a:outerShdw>
          </a:effectLst>
        </p:spPr>
      </p:sp>
      <p:sp>
        <p:nvSpPr>
          <p:cNvPr id="12" name="Shape 7"/>
          <p:cNvSpPr/>
          <p:nvPr/>
        </p:nvSpPr>
        <p:spPr>
          <a:xfrm>
            <a:off x="761695" y="1248156"/>
            <a:ext cx="38405" cy="2048256"/>
          </a:xfrm>
          <a:prstGeom prst="roundRect">
            <a:avLst>
              <a:gd name="adj" fmla="val 265779"/>
            </a:avLst>
          </a:prstGeom>
          <a:solidFill>
            <a:srgbClr val="2D5A27"/>
          </a:solidFill>
          <a:ln w="12700">
            <a:solidFill>
              <a:srgbClr val="2D5A27">
                <a:alpha val="0"/>
              </a:srgbClr>
            </a:solidFill>
            <a:prstDash val="solid"/>
          </a:ln>
        </p:spPr>
      </p:sp>
      <p:sp>
        <p:nvSpPr>
          <p:cNvPr id="13" name="Shape 8"/>
          <p:cNvSpPr/>
          <p:nvPr/>
        </p:nvSpPr>
        <p:spPr>
          <a:xfrm>
            <a:off x="990295" y="1328817"/>
            <a:ext cx="571500" cy="571500"/>
          </a:xfrm>
          <a:prstGeom prst="ellipse">
            <a:avLst/>
          </a:prstGeom>
          <a:solidFill>
            <a:srgbClr val="4A7C43"/>
          </a:solidFill>
          <a:ln w="12700">
            <a:solidFill>
              <a:srgbClr val="FFFFFF">
                <a:alpha val="0"/>
              </a:srgbClr>
            </a:solidFill>
            <a:prstDash val="solid"/>
          </a:ln>
        </p:spPr>
      </p:sp>
      <p:pic>
        <p:nvPicPr>
          <p:cNvPr id="14" name="Image 3" descr="gen-dedup-643841e539a49dd66bb92c2b057dcc83.png"/>
          <p:cNvPicPr>
            <a:picLocks noChangeAspect="1"/>
          </p:cNvPicPr>
          <p:nvPr/>
        </p:nvPicPr>
        <p:blipFill>
          <a:blip r:embed="rId5"/>
          <a:srcRect/>
          <a:stretch/>
        </p:blipFill>
        <p:spPr>
          <a:xfrm>
            <a:off x="1114654" y="1468337"/>
            <a:ext cx="267005" cy="267005"/>
          </a:xfrm>
          <a:prstGeom prst="rect">
            <a:avLst/>
          </a:prstGeom>
        </p:spPr>
      </p:pic>
      <p:sp>
        <p:nvSpPr>
          <p:cNvPr id="15" name="Text 9"/>
          <p:cNvSpPr txBox="1"/>
          <p:nvPr/>
        </p:nvSpPr>
        <p:spPr>
          <a:xfrm>
            <a:off x="1704832" y="1451748"/>
            <a:ext cx="2209190" cy="228600"/>
          </a:xfrm>
          <a:prstGeom prst="rect">
            <a:avLst/>
          </a:prstGeom>
          <a:noFill/>
          <a:ln/>
        </p:spPr>
        <p:txBody>
          <a:bodyPr wrap="square" lIns="0" tIns="0" rIns="0" bIns="0" rtlCol="0" anchor="ctr"/>
          <a:lstStyle/>
          <a:p>
            <a:pPr marL="0" indent="0" algn="ctr">
              <a:buNone/>
            </a:pPr>
            <a:r>
              <a:rPr lang="en-US" sz="1500" b="1" dirty="0">
                <a:solidFill>
                  <a:srgbClr val="2C3E50"/>
                </a:solidFill>
                <a:latin typeface="Inter" pitchFamily="34" charset="0"/>
                <a:ea typeface="Inter" pitchFamily="34" charset="-122"/>
                <a:cs typeface="Inter" pitchFamily="34" charset="-120"/>
              </a:rPr>
              <a:t>Company Background</a:t>
            </a:r>
            <a:endParaRPr lang="en-US" sz="1500" dirty="0"/>
          </a:p>
        </p:txBody>
      </p:sp>
      <p:sp>
        <p:nvSpPr>
          <p:cNvPr id="16" name="Text 10"/>
          <p:cNvSpPr txBox="1"/>
          <p:nvPr/>
        </p:nvSpPr>
        <p:spPr>
          <a:xfrm>
            <a:off x="990295" y="2020824"/>
            <a:ext cx="3007185" cy="275959"/>
          </a:xfrm>
          <a:prstGeom prst="rect">
            <a:avLst/>
          </a:prstGeom>
          <a:noFill/>
          <a:ln/>
        </p:spPr>
        <p:txBody>
          <a:bodyPr wrap="square" lIns="0" tIns="0" rIns="0" bIns="0" rtlCol="0" anchor="ctr"/>
          <a:lstStyle/>
          <a:p>
            <a:pPr marL="0" indent="0" algn="ctr">
              <a:buNone/>
            </a:pPr>
            <a:r>
              <a:rPr lang="en-US" sz="1100" dirty="0">
                <a:latin typeface="Inter" pitchFamily="34" charset="0"/>
                <a:ea typeface="Inter" pitchFamily="34" charset="-122"/>
                <a:cs typeface="Inter" pitchFamily="34" charset="-120"/>
              </a:rPr>
              <a:t>Understanding Cofton Greens' origin, operations, and current challenges in the microgreens market.</a:t>
            </a:r>
            <a:endParaRPr lang="en-US" sz="1100" dirty="0"/>
          </a:p>
        </p:txBody>
      </p:sp>
      <p:sp>
        <p:nvSpPr>
          <p:cNvPr id="17" name="Shape 11"/>
          <p:cNvSpPr/>
          <p:nvPr/>
        </p:nvSpPr>
        <p:spPr>
          <a:xfrm>
            <a:off x="4394606" y="1248156"/>
            <a:ext cx="3409798" cy="2048256"/>
          </a:xfrm>
          <a:prstGeom prst="roundRect">
            <a:avLst>
              <a:gd name="adj" fmla="val 4983"/>
            </a:avLst>
          </a:prstGeom>
          <a:solidFill>
            <a:srgbClr val="F8F9FA"/>
          </a:solidFill>
          <a:ln/>
          <a:effectLst>
            <a:outerShdw blurRad="114300" dist="38100" dir="16200000" algn="bl" rotWithShape="0">
              <a:srgbClr val="000000">
                <a:alpha val="5000"/>
              </a:srgbClr>
            </a:outerShdw>
          </a:effectLst>
        </p:spPr>
        <p:txBody>
          <a:bodyPr/>
          <a:lstStyle/>
          <a:p>
            <a:endParaRPr lang="bg-BG" dirty="0"/>
          </a:p>
        </p:txBody>
      </p:sp>
      <p:sp>
        <p:nvSpPr>
          <p:cNvPr id="18" name="Shape 12"/>
          <p:cNvSpPr/>
          <p:nvPr/>
        </p:nvSpPr>
        <p:spPr>
          <a:xfrm>
            <a:off x="4394606" y="1248156"/>
            <a:ext cx="38405" cy="2048256"/>
          </a:xfrm>
          <a:prstGeom prst="roundRect">
            <a:avLst>
              <a:gd name="adj" fmla="val 265779"/>
            </a:avLst>
          </a:prstGeom>
          <a:solidFill>
            <a:srgbClr val="4A7C43"/>
          </a:solidFill>
          <a:ln w="12700">
            <a:solidFill>
              <a:srgbClr val="4A7C43">
                <a:alpha val="0"/>
              </a:srgbClr>
            </a:solidFill>
            <a:prstDash val="solid"/>
          </a:ln>
        </p:spPr>
      </p:sp>
      <p:sp>
        <p:nvSpPr>
          <p:cNvPr id="19" name="Shape 13"/>
          <p:cNvSpPr/>
          <p:nvPr/>
        </p:nvSpPr>
        <p:spPr>
          <a:xfrm>
            <a:off x="4488419" y="1324051"/>
            <a:ext cx="571500" cy="571500"/>
          </a:xfrm>
          <a:prstGeom prst="ellipse">
            <a:avLst/>
          </a:prstGeom>
          <a:solidFill>
            <a:srgbClr val="4A7C43"/>
          </a:solidFill>
          <a:ln w="12700">
            <a:solidFill>
              <a:srgbClr val="FFFFFF">
                <a:alpha val="0"/>
              </a:srgbClr>
            </a:solidFill>
            <a:prstDash val="solid"/>
          </a:ln>
        </p:spPr>
      </p:sp>
      <p:pic>
        <p:nvPicPr>
          <p:cNvPr id="20" name="Image 4" descr="gen-dedup-ac474c57eb870bc9130c5dbe0836a3b8.png"/>
          <p:cNvPicPr>
            <a:picLocks noChangeAspect="1"/>
          </p:cNvPicPr>
          <p:nvPr/>
        </p:nvPicPr>
        <p:blipFill>
          <a:blip r:embed="rId6"/>
          <a:srcRect/>
          <a:stretch/>
        </p:blipFill>
        <p:spPr>
          <a:xfrm>
            <a:off x="4629918" y="1483667"/>
            <a:ext cx="333756" cy="267005"/>
          </a:xfrm>
          <a:prstGeom prst="rect">
            <a:avLst/>
          </a:prstGeom>
        </p:spPr>
      </p:pic>
      <p:sp>
        <p:nvSpPr>
          <p:cNvPr id="21" name="Text 14"/>
          <p:cNvSpPr txBox="1"/>
          <p:nvPr/>
        </p:nvSpPr>
        <p:spPr>
          <a:xfrm>
            <a:off x="5306263" y="1415034"/>
            <a:ext cx="1956816" cy="227686"/>
          </a:xfrm>
          <a:prstGeom prst="rect">
            <a:avLst/>
          </a:prstGeom>
          <a:noFill/>
          <a:ln/>
        </p:spPr>
        <p:txBody>
          <a:bodyPr wrap="square" lIns="0" tIns="0" rIns="0" bIns="0" rtlCol="0" anchor="ctr"/>
          <a:lstStyle/>
          <a:p>
            <a:pPr marL="0" indent="0" algn="ctr">
              <a:buNone/>
            </a:pPr>
            <a:r>
              <a:rPr lang="en-US" sz="1500" b="1" dirty="0">
                <a:solidFill>
                  <a:srgbClr val="2C3E50"/>
                </a:solidFill>
                <a:latin typeface="Inter" pitchFamily="34" charset="0"/>
                <a:ea typeface="Inter" pitchFamily="34" charset="-122"/>
                <a:cs typeface="Inter" pitchFamily="34" charset="-120"/>
              </a:rPr>
              <a:t>Systems Analysis</a:t>
            </a:r>
            <a:endParaRPr lang="en-US" sz="1500" dirty="0"/>
          </a:p>
        </p:txBody>
      </p:sp>
      <p:sp>
        <p:nvSpPr>
          <p:cNvPr id="22" name="Text 15"/>
          <p:cNvSpPr txBox="1"/>
          <p:nvPr/>
        </p:nvSpPr>
        <p:spPr>
          <a:xfrm>
            <a:off x="4917001" y="1885494"/>
            <a:ext cx="2915107" cy="352958"/>
          </a:xfrm>
          <a:prstGeom prst="rect">
            <a:avLst/>
          </a:prstGeom>
          <a:noFill/>
          <a:ln/>
        </p:spPr>
        <p:txBody>
          <a:bodyPr wrap="square" lIns="0" tIns="0" rIns="0" bIns="0" rtlCol="0" anchor="ctr"/>
          <a:lstStyle/>
          <a:p>
            <a:pPr marL="0" indent="0" algn="ctr">
              <a:buNone/>
            </a:pPr>
            <a:r>
              <a:rPr lang="en-US" sz="1100" dirty="0">
                <a:latin typeface="Inter" pitchFamily="34" charset="0"/>
                <a:ea typeface="Inter" pitchFamily="34" charset="-122"/>
                <a:cs typeface="Inter" pitchFamily="34" charset="-120"/>
              </a:rPr>
              <a:t>Detailed examination of three key information systems for agricultural businesses</a:t>
            </a:r>
            <a:r>
              <a:rPr lang="en-US" sz="900" dirty="0">
                <a:solidFill>
                  <a:srgbClr val="4A5568"/>
                </a:solidFill>
                <a:latin typeface="Inter" pitchFamily="34" charset="0"/>
                <a:ea typeface="Inter" pitchFamily="34" charset="-122"/>
                <a:cs typeface="Inter" pitchFamily="34" charset="-120"/>
              </a:rPr>
              <a:t>.</a:t>
            </a:r>
            <a:endParaRPr lang="en-US" sz="900" dirty="0"/>
          </a:p>
        </p:txBody>
      </p:sp>
      <p:sp>
        <p:nvSpPr>
          <p:cNvPr id="23" name="Shape 16"/>
          <p:cNvSpPr/>
          <p:nvPr/>
        </p:nvSpPr>
        <p:spPr>
          <a:xfrm>
            <a:off x="8026603" y="1248156"/>
            <a:ext cx="3409798" cy="2048256"/>
          </a:xfrm>
          <a:prstGeom prst="roundRect">
            <a:avLst>
              <a:gd name="adj" fmla="val 4983"/>
            </a:avLst>
          </a:prstGeom>
          <a:solidFill>
            <a:srgbClr val="F8F9FA"/>
          </a:solidFill>
          <a:ln/>
          <a:effectLst>
            <a:outerShdw blurRad="114300" dist="38100" dir="16200000" algn="bl" rotWithShape="0">
              <a:srgbClr val="000000">
                <a:alpha val="5000"/>
              </a:srgbClr>
            </a:outerShdw>
          </a:effectLst>
        </p:spPr>
        <p:txBody>
          <a:bodyPr/>
          <a:lstStyle/>
          <a:p>
            <a:endParaRPr lang="bg-BG" dirty="0"/>
          </a:p>
        </p:txBody>
      </p:sp>
      <p:sp>
        <p:nvSpPr>
          <p:cNvPr id="24" name="Shape 17"/>
          <p:cNvSpPr/>
          <p:nvPr/>
        </p:nvSpPr>
        <p:spPr>
          <a:xfrm>
            <a:off x="8026603" y="1248156"/>
            <a:ext cx="38405" cy="2048256"/>
          </a:xfrm>
          <a:prstGeom prst="roundRect">
            <a:avLst>
              <a:gd name="adj" fmla="val 265779"/>
            </a:avLst>
          </a:prstGeom>
          <a:solidFill>
            <a:srgbClr val="4A7C43"/>
          </a:solidFill>
          <a:ln w="12700">
            <a:solidFill>
              <a:srgbClr val="4A7C43">
                <a:alpha val="0"/>
              </a:srgbClr>
            </a:solidFill>
            <a:prstDash val="solid"/>
          </a:ln>
        </p:spPr>
      </p:sp>
      <p:sp>
        <p:nvSpPr>
          <p:cNvPr id="25" name="Shape 18"/>
          <p:cNvSpPr/>
          <p:nvPr/>
        </p:nvSpPr>
        <p:spPr>
          <a:xfrm>
            <a:off x="8189853" y="1222008"/>
            <a:ext cx="571500" cy="571500"/>
          </a:xfrm>
          <a:prstGeom prst="ellipse">
            <a:avLst/>
          </a:prstGeom>
          <a:solidFill>
            <a:srgbClr val="4A7C43"/>
          </a:solidFill>
          <a:ln w="12700">
            <a:solidFill>
              <a:srgbClr val="FFFFFF">
                <a:alpha val="0"/>
              </a:srgbClr>
            </a:solidFill>
            <a:prstDash val="solid"/>
          </a:ln>
        </p:spPr>
      </p:sp>
      <p:pic>
        <p:nvPicPr>
          <p:cNvPr id="26" name="Image 5" descr="gen-dedup-5ac377dd06be982edf979ee7a223ddfb.png"/>
          <p:cNvPicPr>
            <a:picLocks noChangeAspect="1"/>
          </p:cNvPicPr>
          <p:nvPr/>
        </p:nvPicPr>
        <p:blipFill>
          <a:blip r:embed="rId7"/>
          <a:srcRect l="-685" r="-685"/>
          <a:stretch/>
        </p:blipFill>
        <p:spPr>
          <a:xfrm>
            <a:off x="8338577" y="1429060"/>
            <a:ext cx="304495" cy="267005"/>
          </a:xfrm>
          <a:prstGeom prst="rect">
            <a:avLst/>
          </a:prstGeom>
        </p:spPr>
      </p:pic>
      <p:sp>
        <p:nvSpPr>
          <p:cNvPr id="27" name="Text 19"/>
          <p:cNvSpPr txBox="1"/>
          <p:nvPr/>
        </p:nvSpPr>
        <p:spPr>
          <a:xfrm>
            <a:off x="9051645" y="1393458"/>
            <a:ext cx="1841602" cy="228600"/>
          </a:xfrm>
          <a:prstGeom prst="rect">
            <a:avLst/>
          </a:prstGeom>
          <a:noFill/>
          <a:ln/>
        </p:spPr>
        <p:txBody>
          <a:bodyPr wrap="square" lIns="0" tIns="0" rIns="0" bIns="0" rtlCol="0" anchor="ctr"/>
          <a:lstStyle/>
          <a:p>
            <a:pPr marL="0" indent="0" algn="ctr">
              <a:buNone/>
            </a:pPr>
            <a:r>
              <a:rPr lang="en-US" sz="1500" b="1" dirty="0">
                <a:solidFill>
                  <a:srgbClr val="2C3E50"/>
                </a:solidFill>
                <a:latin typeface="Inter" pitchFamily="34" charset="0"/>
                <a:ea typeface="Inter" pitchFamily="34" charset="-122"/>
                <a:cs typeface="Inter" pitchFamily="34" charset="-120"/>
              </a:rPr>
              <a:t>Recommendations</a:t>
            </a:r>
            <a:endParaRPr lang="en-US" sz="1500" dirty="0"/>
          </a:p>
        </p:txBody>
      </p:sp>
      <p:sp>
        <p:nvSpPr>
          <p:cNvPr id="28" name="Text 20"/>
          <p:cNvSpPr txBox="1"/>
          <p:nvPr/>
        </p:nvSpPr>
        <p:spPr>
          <a:xfrm>
            <a:off x="8338577" y="2030527"/>
            <a:ext cx="2915107" cy="352958"/>
          </a:xfrm>
          <a:prstGeom prst="rect">
            <a:avLst/>
          </a:prstGeom>
          <a:noFill/>
          <a:ln/>
        </p:spPr>
        <p:txBody>
          <a:bodyPr wrap="square" lIns="0" tIns="0" rIns="0" bIns="0" rtlCol="0" anchor="ctr"/>
          <a:lstStyle/>
          <a:p>
            <a:pPr marL="0" indent="0" algn="ctr">
              <a:buNone/>
            </a:pPr>
            <a:r>
              <a:rPr lang="en-US" sz="1100" dirty="0">
                <a:latin typeface="Inter" pitchFamily="34" charset="0"/>
                <a:ea typeface="Inter" pitchFamily="34" charset="-122"/>
                <a:cs typeface="Inter" pitchFamily="34" charset="-120"/>
              </a:rPr>
              <a:t>Strategic recommendations for system implementation and phased adoption</a:t>
            </a:r>
            <a:r>
              <a:rPr lang="en-US" sz="900" dirty="0">
                <a:solidFill>
                  <a:srgbClr val="4A5568"/>
                </a:solidFill>
                <a:latin typeface="Inter" pitchFamily="34" charset="0"/>
                <a:ea typeface="Inter" pitchFamily="34" charset="-122"/>
                <a:cs typeface="Inter" pitchFamily="34" charset="-120"/>
              </a:rPr>
              <a:t>.</a:t>
            </a:r>
            <a:endParaRPr lang="en-US" sz="900" dirty="0"/>
          </a:p>
        </p:txBody>
      </p:sp>
      <p:sp>
        <p:nvSpPr>
          <p:cNvPr id="29" name="Shape 21"/>
          <p:cNvSpPr/>
          <p:nvPr/>
        </p:nvSpPr>
        <p:spPr>
          <a:xfrm>
            <a:off x="761695" y="3524098"/>
            <a:ext cx="3409798" cy="2048256"/>
          </a:xfrm>
          <a:prstGeom prst="roundRect">
            <a:avLst>
              <a:gd name="adj" fmla="val 4983"/>
            </a:avLst>
          </a:prstGeom>
          <a:solidFill>
            <a:srgbClr val="F8F9FA"/>
          </a:solidFill>
          <a:ln/>
          <a:effectLst>
            <a:outerShdw blurRad="114300" dist="38100" dir="16200000" algn="bl" rotWithShape="0">
              <a:srgbClr val="000000">
                <a:alpha val="5000"/>
              </a:srgbClr>
            </a:outerShdw>
          </a:effectLst>
        </p:spPr>
      </p:sp>
      <p:sp>
        <p:nvSpPr>
          <p:cNvPr id="30" name="Shape 22"/>
          <p:cNvSpPr/>
          <p:nvPr/>
        </p:nvSpPr>
        <p:spPr>
          <a:xfrm>
            <a:off x="761695" y="3524098"/>
            <a:ext cx="38405" cy="2048256"/>
          </a:xfrm>
          <a:prstGeom prst="roundRect">
            <a:avLst>
              <a:gd name="adj" fmla="val 265779"/>
            </a:avLst>
          </a:prstGeom>
          <a:solidFill>
            <a:srgbClr val="4A7C43"/>
          </a:solidFill>
          <a:ln w="12700">
            <a:solidFill>
              <a:srgbClr val="4A7C43">
                <a:alpha val="0"/>
              </a:srgbClr>
            </a:solidFill>
            <a:prstDash val="solid"/>
          </a:ln>
        </p:spPr>
      </p:sp>
      <p:sp>
        <p:nvSpPr>
          <p:cNvPr id="31" name="Shape 23"/>
          <p:cNvSpPr/>
          <p:nvPr/>
        </p:nvSpPr>
        <p:spPr>
          <a:xfrm>
            <a:off x="901599" y="3577833"/>
            <a:ext cx="571500" cy="571500"/>
          </a:xfrm>
          <a:prstGeom prst="ellipse">
            <a:avLst/>
          </a:prstGeom>
          <a:solidFill>
            <a:srgbClr val="4A7C43"/>
          </a:solidFill>
          <a:ln w="12700">
            <a:solidFill>
              <a:srgbClr val="FFFFFF">
                <a:alpha val="0"/>
              </a:srgbClr>
            </a:solidFill>
            <a:prstDash val="solid"/>
          </a:ln>
        </p:spPr>
      </p:sp>
      <p:pic>
        <p:nvPicPr>
          <p:cNvPr id="32" name="Image 6" descr="gen-dedup-925b10aca677c8ef4438fca847302754.png"/>
          <p:cNvPicPr>
            <a:picLocks noChangeAspect="1"/>
          </p:cNvPicPr>
          <p:nvPr/>
        </p:nvPicPr>
        <p:blipFill>
          <a:blip r:embed="rId8"/>
          <a:srcRect/>
          <a:stretch/>
        </p:blipFill>
        <p:spPr>
          <a:xfrm>
            <a:off x="1065915" y="3792180"/>
            <a:ext cx="267005" cy="267005"/>
          </a:xfrm>
          <a:prstGeom prst="rect">
            <a:avLst/>
          </a:prstGeom>
        </p:spPr>
      </p:pic>
      <p:sp>
        <p:nvSpPr>
          <p:cNvPr id="33" name="Text 24"/>
          <p:cNvSpPr txBox="1"/>
          <p:nvPr/>
        </p:nvSpPr>
        <p:spPr>
          <a:xfrm>
            <a:off x="1574598" y="3705606"/>
            <a:ext cx="2494483" cy="228600"/>
          </a:xfrm>
          <a:prstGeom prst="rect">
            <a:avLst/>
          </a:prstGeom>
          <a:noFill/>
          <a:ln/>
        </p:spPr>
        <p:txBody>
          <a:bodyPr wrap="square" lIns="0" tIns="0" rIns="0" bIns="0" rtlCol="0" anchor="ctr"/>
          <a:lstStyle/>
          <a:p>
            <a:pPr marL="0" indent="0" algn="ctr">
              <a:buNone/>
            </a:pPr>
            <a:r>
              <a:rPr lang="en-US" sz="1500" b="1" dirty="0">
                <a:solidFill>
                  <a:srgbClr val="2C3E50"/>
                </a:solidFill>
                <a:latin typeface="Inter" pitchFamily="34" charset="0"/>
                <a:ea typeface="Inter" pitchFamily="34" charset="-122"/>
                <a:cs typeface="Inter" pitchFamily="34" charset="-120"/>
              </a:rPr>
              <a:t>Ethical Considerations</a:t>
            </a:r>
            <a:endParaRPr lang="en-US" sz="1500" dirty="0"/>
          </a:p>
        </p:txBody>
      </p:sp>
      <p:sp>
        <p:nvSpPr>
          <p:cNvPr id="34" name="Text 25"/>
          <p:cNvSpPr txBox="1"/>
          <p:nvPr/>
        </p:nvSpPr>
        <p:spPr>
          <a:xfrm>
            <a:off x="1114654" y="4187201"/>
            <a:ext cx="2915107" cy="352958"/>
          </a:xfrm>
          <a:prstGeom prst="rect">
            <a:avLst/>
          </a:prstGeom>
          <a:noFill/>
          <a:ln/>
        </p:spPr>
        <p:txBody>
          <a:bodyPr wrap="square" lIns="0" tIns="0" rIns="0" bIns="0" rtlCol="0" anchor="ctr"/>
          <a:lstStyle/>
          <a:p>
            <a:pPr marL="0" indent="0" algn="ctr">
              <a:buNone/>
            </a:pPr>
            <a:r>
              <a:rPr lang="en-US" sz="1100" dirty="0">
                <a:latin typeface="Inter" pitchFamily="34" charset="0"/>
                <a:ea typeface="Inter" pitchFamily="34" charset="-122"/>
                <a:cs typeface="Inter" pitchFamily="34" charset="-120"/>
              </a:rPr>
              <a:t>Analysis of data privacy, security, and ethical concerns in system implementation.</a:t>
            </a:r>
            <a:endParaRPr lang="en-US" sz="1100" dirty="0"/>
          </a:p>
        </p:txBody>
      </p:sp>
      <p:sp>
        <p:nvSpPr>
          <p:cNvPr id="35" name="Shape 26"/>
          <p:cNvSpPr/>
          <p:nvPr/>
        </p:nvSpPr>
        <p:spPr>
          <a:xfrm>
            <a:off x="4394606" y="3524098"/>
            <a:ext cx="3409798" cy="2048256"/>
          </a:xfrm>
          <a:prstGeom prst="roundRect">
            <a:avLst>
              <a:gd name="adj" fmla="val 4983"/>
            </a:avLst>
          </a:prstGeom>
          <a:solidFill>
            <a:srgbClr val="F8F9FA"/>
          </a:solidFill>
          <a:ln/>
          <a:effectLst>
            <a:outerShdw blurRad="114300" dist="38100" dir="16200000" algn="bl" rotWithShape="0">
              <a:srgbClr val="000000">
                <a:alpha val="5000"/>
              </a:srgbClr>
            </a:outerShdw>
          </a:effectLst>
        </p:spPr>
      </p:sp>
      <p:sp>
        <p:nvSpPr>
          <p:cNvPr id="36" name="Shape 27"/>
          <p:cNvSpPr/>
          <p:nvPr/>
        </p:nvSpPr>
        <p:spPr>
          <a:xfrm>
            <a:off x="4394606" y="3524098"/>
            <a:ext cx="38405" cy="2048256"/>
          </a:xfrm>
          <a:prstGeom prst="roundRect">
            <a:avLst>
              <a:gd name="adj" fmla="val 265779"/>
            </a:avLst>
          </a:prstGeom>
          <a:solidFill>
            <a:srgbClr val="4A7C43"/>
          </a:solidFill>
          <a:ln w="12700">
            <a:solidFill>
              <a:srgbClr val="4A7C43">
                <a:alpha val="0"/>
              </a:srgbClr>
            </a:solidFill>
            <a:prstDash val="solid"/>
          </a:ln>
        </p:spPr>
      </p:sp>
      <p:sp>
        <p:nvSpPr>
          <p:cNvPr id="37" name="Shape 28"/>
          <p:cNvSpPr/>
          <p:nvPr/>
        </p:nvSpPr>
        <p:spPr>
          <a:xfrm>
            <a:off x="4519163" y="3639476"/>
            <a:ext cx="571500" cy="571500"/>
          </a:xfrm>
          <a:prstGeom prst="ellipse">
            <a:avLst/>
          </a:prstGeom>
          <a:solidFill>
            <a:srgbClr val="4A7C43"/>
          </a:solidFill>
          <a:ln w="12700">
            <a:solidFill>
              <a:srgbClr val="FFFFFF">
                <a:alpha val="0"/>
              </a:srgbClr>
            </a:solidFill>
            <a:prstDash val="solid"/>
          </a:ln>
        </p:spPr>
      </p:sp>
      <p:pic>
        <p:nvPicPr>
          <p:cNvPr id="38" name="Image 7" descr="gen-dedup-9fb67191ed13174111226e0e815107e7.png"/>
          <p:cNvPicPr>
            <a:picLocks noChangeAspect="1"/>
          </p:cNvPicPr>
          <p:nvPr/>
        </p:nvPicPr>
        <p:blipFill>
          <a:blip r:embed="rId9"/>
          <a:srcRect/>
          <a:stretch/>
        </p:blipFill>
        <p:spPr>
          <a:xfrm>
            <a:off x="4709609" y="3732874"/>
            <a:ext cx="267005" cy="267005"/>
          </a:xfrm>
          <a:prstGeom prst="rect">
            <a:avLst/>
          </a:prstGeom>
        </p:spPr>
      </p:pic>
      <p:sp>
        <p:nvSpPr>
          <p:cNvPr id="39" name="Text 29"/>
          <p:cNvSpPr txBox="1"/>
          <p:nvPr/>
        </p:nvSpPr>
        <p:spPr>
          <a:xfrm>
            <a:off x="5567782" y="3755683"/>
            <a:ext cx="1463040" cy="342900"/>
          </a:xfrm>
          <a:prstGeom prst="rect">
            <a:avLst/>
          </a:prstGeom>
          <a:noFill/>
          <a:ln/>
        </p:spPr>
        <p:txBody>
          <a:bodyPr wrap="square" lIns="0" tIns="0" rIns="0" bIns="0" rtlCol="0" anchor="ctr"/>
          <a:lstStyle/>
          <a:p>
            <a:pPr marL="0" indent="0" algn="ctr">
              <a:buNone/>
            </a:pPr>
            <a:r>
              <a:rPr lang="en-US" sz="1500" b="1" dirty="0">
                <a:solidFill>
                  <a:srgbClr val="2C3E50"/>
                </a:solidFill>
                <a:latin typeface="Inter" pitchFamily="34" charset="0"/>
                <a:ea typeface="Inter" pitchFamily="34" charset="-122"/>
                <a:cs typeface="Inter" pitchFamily="34" charset="-120"/>
              </a:rPr>
              <a:t>Case Studies</a:t>
            </a:r>
            <a:endParaRPr lang="en-US" sz="1500" dirty="0"/>
          </a:p>
        </p:txBody>
      </p:sp>
      <p:sp>
        <p:nvSpPr>
          <p:cNvPr id="40" name="Text 30"/>
          <p:cNvSpPr txBox="1"/>
          <p:nvPr/>
        </p:nvSpPr>
        <p:spPr>
          <a:xfrm>
            <a:off x="4629918" y="4297223"/>
            <a:ext cx="3488398" cy="342900"/>
          </a:xfrm>
          <a:prstGeom prst="rect">
            <a:avLst/>
          </a:prstGeom>
          <a:noFill/>
          <a:ln/>
        </p:spPr>
        <p:txBody>
          <a:bodyPr wrap="square" lIns="0" tIns="0" rIns="0" bIns="0" rtlCol="0" anchor="ctr"/>
          <a:lstStyle/>
          <a:p>
            <a:pPr marL="0" indent="0" algn="ctr">
              <a:buNone/>
            </a:pPr>
            <a:r>
              <a:rPr lang="en-US" sz="1100" dirty="0">
                <a:latin typeface="Inter" pitchFamily="34" charset="0"/>
                <a:ea typeface="Inter" pitchFamily="34" charset="-122"/>
                <a:cs typeface="Inter" pitchFamily="34" charset="-120"/>
              </a:rPr>
              <a:t>Real-world examples of successful system implementations in similar contexts.</a:t>
            </a:r>
            <a:endParaRPr lang="en-US" sz="1100" dirty="0"/>
          </a:p>
        </p:txBody>
      </p:sp>
      <p:sp>
        <p:nvSpPr>
          <p:cNvPr id="41" name="Shape 31"/>
          <p:cNvSpPr/>
          <p:nvPr/>
        </p:nvSpPr>
        <p:spPr>
          <a:xfrm>
            <a:off x="8026603" y="3524098"/>
            <a:ext cx="3409798" cy="2048256"/>
          </a:xfrm>
          <a:prstGeom prst="roundRect">
            <a:avLst>
              <a:gd name="adj" fmla="val 4983"/>
            </a:avLst>
          </a:prstGeom>
          <a:solidFill>
            <a:srgbClr val="F8F9FA"/>
          </a:solidFill>
          <a:ln/>
          <a:effectLst>
            <a:outerShdw blurRad="114300" dist="38100" dir="16200000" algn="bl" rotWithShape="0">
              <a:srgbClr val="000000">
                <a:alpha val="5000"/>
              </a:srgbClr>
            </a:outerShdw>
          </a:effectLst>
        </p:spPr>
      </p:sp>
      <p:sp>
        <p:nvSpPr>
          <p:cNvPr id="42" name="Shape 32"/>
          <p:cNvSpPr/>
          <p:nvPr/>
        </p:nvSpPr>
        <p:spPr>
          <a:xfrm>
            <a:off x="8026603" y="3524098"/>
            <a:ext cx="38405" cy="2048256"/>
          </a:xfrm>
          <a:prstGeom prst="roundRect">
            <a:avLst>
              <a:gd name="adj" fmla="val 265779"/>
            </a:avLst>
          </a:prstGeom>
          <a:solidFill>
            <a:srgbClr val="4A7C43"/>
          </a:solidFill>
          <a:ln w="12700">
            <a:solidFill>
              <a:srgbClr val="4A7C43">
                <a:alpha val="0"/>
              </a:srgbClr>
            </a:solidFill>
            <a:prstDash val="solid"/>
          </a:ln>
        </p:spPr>
      </p:sp>
      <p:sp>
        <p:nvSpPr>
          <p:cNvPr id="43" name="Shape 33"/>
          <p:cNvSpPr/>
          <p:nvPr/>
        </p:nvSpPr>
        <p:spPr>
          <a:xfrm>
            <a:off x="8205075" y="3650259"/>
            <a:ext cx="571500" cy="571500"/>
          </a:xfrm>
          <a:prstGeom prst="ellipse">
            <a:avLst/>
          </a:prstGeom>
          <a:solidFill>
            <a:srgbClr val="4A7C43"/>
          </a:solidFill>
          <a:ln w="12700">
            <a:solidFill>
              <a:srgbClr val="FFFFFF">
                <a:alpha val="0"/>
              </a:srgbClr>
            </a:solidFill>
            <a:prstDash val="solid"/>
          </a:ln>
        </p:spPr>
      </p:sp>
      <p:pic>
        <p:nvPicPr>
          <p:cNvPr id="44" name="Image 8" descr="gen-dedup-c87cfd0e7327aa345a00e44ff58cbcfa.png"/>
          <p:cNvPicPr>
            <a:picLocks noChangeAspect="1"/>
          </p:cNvPicPr>
          <p:nvPr/>
        </p:nvPicPr>
        <p:blipFill>
          <a:blip r:embed="rId10"/>
          <a:srcRect/>
          <a:stretch/>
        </p:blipFill>
        <p:spPr>
          <a:xfrm>
            <a:off x="8352389" y="3770614"/>
            <a:ext cx="267005" cy="267005"/>
          </a:xfrm>
          <a:prstGeom prst="rect">
            <a:avLst/>
          </a:prstGeom>
        </p:spPr>
      </p:pic>
      <p:sp>
        <p:nvSpPr>
          <p:cNvPr id="45" name="Text 34"/>
          <p:cNvSpPr txBox="1"/>
          <p:nvPr/>
        </p:nvSpPr>
        <p:spPr>
          <a:xfrm>
            <a:off x="9360712" y="3818560"/>
            <a:ext cx="1223467" cy="228600"/>
          </a:xfrm>
          <a:prstGeom prst="rect">
            <a:avLst/>
          </a:prstGeom>
          <a:noFill/>
          <a:ln/>
        </p:spPr>
        <p:txBody>
          <a:bodyPr wrap="square" lIns="0" tIns="0" rIns="0" bIns="0" rtlCol="0" anchor="ctr"/>
          <a:lstStyle/>
          <a:p>
            <a:pPr marL="0" indent="0" algn="ctr">
              <a:buNone/>
            </a:pPr>
            <a:r>
              <a:rPr lang="en-US" sz="1500" b="1" dirty="0">
                <a:solidFill>
                  <a:srgbClr val="2C3E50"/>
                </a:solidFill>
                <a:latin typeface="Inter" pitchFamily="34" charset="0"/>
                <a:ea typeface="Inter" pitchFamily="34" charset="-122"/>
                <a:cs typeface="Inter" pitchFamily="34" charset="-120"/>
              </a:rPr>
              <a:t>Conclusion</a:t>
            </a:r>
            <a:endParaRPr lang="en-US" sz="1500" dirty="0"/>
          </a:p>
        </p:txBody>
      </p:sp>
      <p:sp>
        <p:nvSpPr>
          <p:cNvPr id="46" name="Text 35"/>
          <p:cNvSpPr txBox="1"/>
          <p:nvPr/>
        </p:nvSpPr>
        <p:spPr>
          <a:xfrm>
            <a:off x="8378956" y="4306788"/>
            <a:ext cx="2915107" cy="352958"/>
          </a:xfrm>
          <a:prstGeom prst="rect">
            <a:avLst/>
          </a:prstGeom>
          <a:noFill/>
          <a:ln/>
        </p:spPr>
        <p:txBody>
          <a:bodyPr wrap="square" lIns="0" tIns="0" rIns="0" bIns="0" rtlCol="0" anchor="ctr"/>
          <a:lstStyle/>
          <a:p>
            <a:pPr marL="0" indent="0" algn="ctr">
              <a:buNone/>
            </a:pPr>
            <a:r>
              <a:rPr lang="en-US" sz="1100" dirty="0">
                <a:latin typeface="Inter" pitchFamily="34" charset="0"/>
                <a:ea typeface="Inter" pitchFamily="34" charset="-122"/>
                <a:cs typeface="Inter" pitchFamily="34" charset="-120"/>
              </a:rPr>
              <a:t>Summary of key findings and next steps for Cofton Greens.</a:t>
            </a:r>
            <a:endParaRPr lang="en-US" sz="1100" dirty="0"/>
          </a:p>
        </p:txBody>
      </p:sp>
      <p:sp>
        <p:nvSpPr>
          <p:cNvPr id="69" name="Text 57"/>
          <p:cNvSpPr txBox="1"/>
          <p:nvPr/>
        </p:nvSpPr>
        <p:spPr>
          <a:xfrm>
            <a:off x="1009040" y="2411083"/>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Origin story and founder journey</a:t>
            </a:r>
            <a:endParaRPr lang="en-US" sz="1100" dirty="0"/>
          </a:p>
        </p:txBody>
      </p:sp>
      <p:sp>
        <p:nvSpPr>
          <p:cNvPr id="70" name="Text 58"/>
          <p:cNvSpPr txBox="1"/>
          <p:nvPr/>
        </p:nvSpPr>
        <p:spPr>
          <a:xfrm>
            <a:off x="1025042" y="2607989"/>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Current operations overview</a:t>
            </a:r>
            <a:endParaRPr lang="en-US" sz="1100" dirty="0"/>
          </a:p>
        </p:txBody>
      </p:sp>
      <p:sp>
        <p:nvSpPr>
          <p:cNvPr id="71" name="Text 59"/>
          <p:cNvSpPr txBox="1"/>
          <p:nvPr/>
        </p:nvSpPr>
        <p:spPr>
          <a:xfrm>
            <a:off x="1025042" y="2817925"/>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Business model and market position</a:t>
            </a:r>
            <a:endParaRPr lang="en-US" sz="1100" dirty="0"/>
          </a:p>
        </p:txBody>
      </p:sp>
      <p:sp>
        <p:nvSpPr>
          <p:cNvPr id="72" name="Text 60"/>
          <p:cNvSpPr txBox="1"/>
          <p:nvPr/>
        </p:nvSpPr>
        <p:spPr>
          <a:xfrm>
            <a:off x="4660697" y="2436013"/>
            <a:ext cx="2915107" cy="134417"/>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Transaction Processing System (TPS)</a:t>
            </a:r>
            <a:endParaRPr lang="en-US" sz="1100" dirty="0"/>
          </a:p>
        </p:txBody>
      </p:sp>
      <p:sp>
        <p:nvSpPr>
          <p:cNvPr id="73" name="Text 61"/>
          <p:cNvSpPr txBox="1"/>
          <p:nvPr/>
        </p:nvSpPr>
        <p:spPr>
          <a:xfrm>
            <a:off x="4638293" y="2672619"/>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Customer Relationship Management (CRM)</a:t>
            </a:r>
            <a:endParaRPr lang="en-US" sz="1100" dirty="0"/>
          </a:p>
        </p:txBody>
      </p:sp>
      <p:sp>
        <p:nvSpPr>
          <p:cNvPr id="74" name="Text 62"/>
          <p:cNvSpPr txBox="1"/>
          <p:nvPr/>
        </p:nvSpPr>
        <p:spPr>
          <a:xfrm>
            <a:off x="4655210" y="2946197"/>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Decision Support System (DSS)</a:t>
            </a:r>
            <a:endParaRPr lang="en-US" sz="1100" dirty="0"/>
          </a:p>
        </p:txBody>
      </p:sp>
      <p:sp>
        <p:nvSpPr>
          <p:cNvPr id="75" name="Text 63"/>
          <p:cNvSpPr txBox="1"/>
          <p:nvPr/>
        </p:nvSpPr>
        <p:spPr>
          <a:xfrm>
            <a:off x="8378958" y="2476943"/>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System comparison and fit analysis</a:t>
            </a:r>
            <a:endParaRPr lang="en-US" sz="1100" dirty="0"/>
          </a:p>
        </p:txBody>
      </p:sp>
      <p:sp>
        <p:nvSpPr>
          <p:cNvPr id="76" name="Text 64"/>
          <p:cNvSpPr txBox="1"/>
          <p:nvPr/>
        </p:nvSpPr>
        <p:spPr>
          <a:xfrm>
            <a:off x="8378957" y="2810966"/>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Phased implementation roadmap</a:t>
            </a:r>
            <a:endParaRPr lang="en-US" sz="1100" dirty="0"/>
          </a:p>
        </p:txBody>
      </p:sp>
      <p:sp>
        <p:nvSpPr>
          <p:cNvPr id="77" name="Text 65"/>
          <p:cNvSpPr txBox="1"/>
          <p:nvPr/>
        </p:nvSpPr>
        <p:spPr>
          <a:xfrm>
            <a:off x="8378956" y="3034641"/>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Expected outcomes and ROI</a:t>
            </a:r>
            <a:endParaRPr lang="en-US" sz="1100" dirty="0"/>
          </a:p>
        </p:txBody>
      </p:sp>
      <p:sp>
        <p:nvSpPr>
          <p:cNvPr id="78" name="Text 66"/>
          <p:cNvSpPr txBox="1"/>
          <p:nvPr/>
        </p:nvSpPr>
        <p:spPr>
          <a:xfrm>
            <a:off x="986259" y="4685281"/>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UK GDPR compliance</a:t>
            </a:r>
            <a:endParaRPr lang="en-US" sz="1100" dirty="0"/>
          </a:p>
        </p:txBody>
      </p:sp>
      <p:sp>
        <p:nvSpPr>
          <p:cNvPr id="79" name="Text 67"/>
          <p:cNvSpPr txBox="1"/>
          <p:nvPr/>
        </p:nvSpPr>
        <p:spPr>
          <a:xfrm>
            <a:off x="999896" y="4940819"/>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Cybersecurity measures</a:t>
            </a:r>
            <a:endParaRPr lang="en-US" sz="1100" dirty="0"/>
          </a:p>
        </p:txBody>
      </p:sp>
      <p:sp>
        <p:nvSpPr>
          <p:cNvPr id="80" name="Text 68"/>
          <p:cNvSpPr txBox="1"/>
          <p:nvPr/>
        </p:nvSpPr>
        <p:spPr>
          <a:xfrm>
            <a:off x="1022299" y="5155255"/>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AI bias and monitoring</a:t>
            </a:r>
            <a:endParaRPr lang="en-US" sz="1100" dirty="0"/>
          </a:p>
        </p:txBody>
      </p:sp>
      <p:sp>
        <p:nvSpPr>
          <p:cNvPr id="81" name="Text 69"/>
          <p:cNvSpPr txBox="1"/>
          <p:nvPr/>
        </p:nvSpPr>
        <p:spPr>
          <a:xfrm>
            <a:off x="4903148" y="4792761"/>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Cofton Greens process improvements</a:t>
            </a:r>
            <a:endParaRPr lang="en-US" sz="1100" dirty="0"/>
          </a:p>
        </p:txBody>
      </p:sp>
      <p:sp>
        <p:nvSpPr>
          <p:cNvPr id="82" name="Text 70"/>
          <p:cNvSpPr txBox="1"/>
          <p:nvPr/>
        </p:nvSpPr>
        <p:spPr>
          <a:xfrm>
            <a:off x="4843884" y="5069337"/>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John Deere Operations Center</a:t>
            </a:r>
            <a:endParaRPr lang="en-US" sz="1100" dirty="0"/>
          </a:p>
        </p:txBody>
      </p:sp>
      <p:sp>
        <p:nvSpPr>
          <p:cNvPr id="83" name="Text 71"/>
          <p:cNvSpPr txBox="1"/>
          <p:nvPr/>
        </p:nvSpPr>
        <p:spPr>
          <a:xfrm>
            <a:off x="4827117" y="5345965"/>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ERP implementation success</a:t>
            </a:r>
            <a:endParaRPr lang="en-US" sz="1100" dirty="0"/>
          </a:p>
        </p:txBody>
      </p:sp>
      <p:sp>
        <p:nvSpPr>
          <p:cNvPr id="84" name="Text 72"/>
          <p:cNvSpPr txBox="1"/>
          <p:nvPr/>
        </p:nvSpPr>
        <p:spPr>
          <a:xfrm>
            <a:off x="8515198" y="4672706"/>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Key takeaways</a:t>
            </a:r>
            <a:endParaRPr lang="en-US" sz="1100" dirty="0"/>
          </a:p>
        </p:txBody>
      </p:sp>
      <p:sp>
        <p:nvSpPr>
          <p:cNvPr id="85" name="Text 73"/>
          <p:cNvSpPr txBox="1"/>
          <p:nvPr/>
        </p:nvSpPr>
        <p:spPr>
          <a:xfrm>
            <a:off x="8492933" y="4940818"/>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Implementation priorities</a:t>
            </a:r>
            <a:endParaRPr lang="en-US" sz="1100" dirty="0"/>
          </a:p>
        </p:txBody>
      </p:sp>
      <p:sp>
        <p:nvSpPr>
          <p:cNvPr id="86" name="Text 74"/>
          <p:cNvSpPr txBox="1"/>
          <p:nvPr/>
        </p:nvSpPr>
        <p:spPr>
          <a:xfrm>
            <a:off x="8485891" y="5227035"/>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Future considerations</a:t>
            </a:r>
            <a:endParaRPr lang="en-US" sz="1100" dirty="0"/>
          </a:p>
        </p:txBody>
      </p:sp>
      <p:pic>
        <p:nvPicPr>
          <p:cNvPr id="87" name="Image 10" descr="gen-dedup-6df5c16e26ad73f6e6222a08dffa76ee.png"/>
          <p:cNvPicPr>
            <a:picLocks noChangeAspect="1"/>
          </p:cNvPicPr>
          <p:nvPr/>
        </p:nvPicPr>
        <p:blipFill>
          <a:blip r:embed="rId11"/>
          <a:srcRect l="-200" r="-200"/>
          <a:stretch/>
        </p:blipFill>
        <p:spPr>
          <a:xfrm>
            <a:off x="0" y="0"/>
            <a:ext cx="12191695" cy="7589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4" name="Image 0" descr="gen-dedup-183d007d95ae89d91a530a1dc1085320.png"/>
          <p:cNvPicPr>
            <a:picLocks noChangeAspect="1"/>
          </p:cNvPicPr>
          <p:nvPr/>
        </p:nvPicPr>
        <p:blipFill>
          <a:blip r:embed="rId3"/>
          <a:srcRect l="-19" r="-19"/>
          <a:stretch/>
        </p:blipFill>
        <p:spPr>
          <a:xfrm>
            <a:off x="0" y="0"/>
            <a:ext cx="12191695" cy="761695"/>
          </a:xfrm>
          <a:prstGeom prst="rect">
            <a:avLst/>
          </a:prstGeom>
        </p:spPr>
      </p:pic>
      <p:sp>
        <p:nvSpPr>
          <p:cNvPr id="5" name="Shape 2"/>
          <p:cNvSpPr/>
          <p:nvPr/>
        </p:nvSpPr>
        <p:spPr>
          <a:xfrm>
            <a:off x="381305" y="3333902"/>
            <a:ext cx="5609844" cy="3333902"/>
          </a:xfrm>
          <a:prstGeom prst="roundRect">
            <a:avLst>
              <a:gd name="adj" fmla="val 1881"/>
            </a:avLst>
          </a:prstGeom>
          <a:solidFill>
            <a:srgbClr val="F8F9FA"/>
          </a:solidFill>
          <a:ln/>
        </p:spPr>
      </p:sp>
      <p:sp>
        <p:nvSpPr>
          <p:cNvPr id="6" name="Shape 3"/>
          <p:cNvSpPr/>
          <p:nvPr/>
        </p:nvSpPr>
        <p:spPr>
          <a:xfrm>
            <a:off x="381305" y="3333902"/>
            <a:ext cx="38405" cy="3333902"/>
          </a:xfrm>
          <a:prstGeom prst="roundRect">
            <a:avLst>
              <a:gd name="adj" fmla="val 163264"/>
            </a:avLst>
          </a:prstGeom>
          <a:solidFill>
            <a:srgbClr val="4A7C43"/>
          </a:solidFill>
          <a:ln w="12700">
            <a:solidFill>
              <a:srgbClr val="4A7C43">
                <a:alpha val="0"/>
              </a:srgbClr>
            </a:solidFill>
            <a:prstDash val="solid"/>
          </a:ln>
        </p:spPr>
      </p:sp>
      <p:sp>
        <p:nvSpPr>
          <p:cNvPr id="7" name="Shape 4"/>
          <p:cNvSpPr/>
          <p:nvPr/>
        </p:nvSpPr>
        <p:spPr>
          <a:xfrm>
            <a:off x="6238951" y="1047902"/>
            <a:ext cx="5609844" cy="5619902"/>
          </a:xfrm>
          <a:prstGeom prst="roundRect">
            <a:avLst>
              <a:gd name="adj" fmla="val 664"/>
            </a:avLst>
          </a:prstGeom>
          <a:solidFill>
            <a:srgbClr val="F8F9FA"/>
          </a:solidFill>
          <a:ln/>
        </p:spPr>
      </p:sp>
      <p:sp>
        <p:nvSpPr>
          <p:cNvPr id="8" name="Shape 5"/>
          <p:cNvSpPr/>
          <p:nvPr/>
        </p:nvSpPr>
        <p:spPr>
          <a:xfrm>
            <a:off x="6238951" y="1047902"/>
            <a:ext cx="38405" cy="5619902"/>
          </a:xfrm>
          <a:prstGeom prst="roundRect">
            <a:avLst>
              <a:gd name="adj" fmla="val 97016"/>
            </a:avLst>
          </a:prstGeom>
          <a:solidFill>
            <a:srgbClr val="4A7C43"/>
          </a:solidFill>
          <a:ln w="12700">
            <a:solidFill>
              <a:srgbClr val="4A7C43">
                <a:alpha val="0"/>
              </a:srgbClr>
            </a:solidFill>
            <a:prstDash val="solid"/>
          </a:ln>
        </p:spPr>
      </p:sp>
      <p:sp>
        <p:nvSpPr>
          <p:cNvPr id="9" name="Shape 6"/>
          <p:cNvSpPr/>
          <p:nvPr/>
        </p:nvSpPr>
        <p:spPr>
          <a:xfrm>
            <a:off x="6467551" y="2895905"/>
            <a:ext cx="5115154" cy="952805"/>
          </a:xfrm>
          <a:prstGeom prst="roundRect">
            <a:avLst>
              <a:gd name="adj" fmla="val 19194"/>
            </a:avLst>
          </a:prstGeom>
          <a:solidFill>
            <a:srgbClr val="E8F5E9"/>
          </a:solidFill>
          <a:ln w="12700">
            <a:solidFill>
              <a:srgbClr val="FFFFFF">
                <a:alpha val="0"/>
              </a:srgbClr>
            </a:solidFill>
            <a:prstDash val="solid"/>
          </a:ln>
        </p:spPr>
      </p:sp>
      <p:pic>
        <p:nvPicPr>
          <p:cNvPr id="10" name="Image 1" descr="gen-dedup-71a581980aa7856dde9ee9d3d1dbeecb.jpg"/>
          <p:cNvPicPr>
            <a:picLocks noChangeAspect="1"/>
          </p:cNvPicPr>
          <p:nvPr/>
        </p:nvPicPr>
        <p:blipFill>
          <a:blip r:embed="rId4"/>
          <a:stretch>
            <a:fillRect/>
          </a:stretch>
        </p:blipFill>
        <p:spPr>
          <a:xfrm>
            <a:off x="381305" y="1047902"/>
            <a:ext cx="5572354" cy="2096598"/>
          </a:xfrm>
          <a:prstGeom prst="rect">
            <a:avLst/>
          </a:prstGeom>
        </p:spPr>
      </p:pic>
      <p:sp>
        <p:nvSpPr>
          <p:cNvPr id="11" name="Text 7"/>
          <p:cNvSpPr txBox="1"/>
          <p:nvPr/>
        </p:nvSpPr>
        <p:spPr>
          <a:xfrm>
            <a:off x="381305" y="95098"/>
            <a:ext cx="7620610" cy="324612"/>
          </a:xfrm>
          <a:prstGeom prst="rect">
            <a:avLst/>
          </a:prstGeom>
          <a:noFill/>
          <a:ln/>
        </p:spPr>
        <p:txBody>
          <a:bodyPr wrap="square" lIns="0" tIns="0" rIns="0" bIns="0" rtlCol="0" anchor="ctr"/>
          <a:lstStyle/>
          <a:p>
            <a:pPr marL="0" indent="0" algn="l">
              <a:buNone/>
            </a:pPr>
            <a:r>
              <a:rPr lang="en-US" sz="2100" b="1" dirty="0">
                <a:solidFill>
                  <a:srgbClr val="FFFFFF"/>
                </a:solidFill>
                <a:latin typeface="Montserrat" pitchFamily="34" charset="0"/>
                <a:ea typeface="Montserrat" pitchFamily="34" charset="-122"/>
                <a:cs typeface="Montserrat" pitchFamily="34" charset="-120"/>
              </a:rPr>
              <a:t>Cofton Greens: The Origin Story</a:t>
            </a:r>
            <a:endParaRPr lang="en-US" sz="2100" dirty="0"/>
          </a:p>
        </p:txBody>
      </p:sp>
      <p:sp>
        <p:nvSpPr>
          <p:cNvPr id="12" name="Text 8"/>
          <p:cNvSpPr txBox="1"/>
          <p:nvPr/>
        </p:nvSpPr>
        <p:spPr>
          <a:xfrm>
            <a:off x="381305" y="437998"/>
            <a:ext cx="7620610" cy="191110"/>
          </a:xfrm>
          <a:prstGeom prst="rect">
            <a:avLst/>
          </a:prstGeom>
          <a:noFill/>
          <a:ln/>
        </p:spPr>
        <p:txBody>
          <a:bodyPr wrap="square" lIns="0" tIns="0" rIns="0" bIns="0" rtlCol="0" anchor="ctr"/>
          <a:lstStyle/>
          <a:p>
            <a:pPr marL="0" indent="0" algn="l">
              <a:buNone/>
            </a:pPr>
            <a:r>
              <a:rPr lang="en-US" sz="1200" dirty="0">
                <a:solidFill>
                  <a:srgbClr val="FFFFFF">
                    <a:alpha val="85000"/>
                  </a:srgbClr>
                </a:solidFill>
                <a:latin typeface="Inter" pitchFamily="34" charset="0"/>
                <a:ea typeface="Inter" pitchFamily="34" charset="-122"/>
                <a:cs typeface="Inter" pitchFamily="34" charset="-120"/>
              </a:rPr>
              <a:t>From personal loss to sustainable urban farming</a:t>
            </a:r>
            <a:endParaRPr lang="en-US" sz="1200" dirty="0"/>
          </a:p>
        </p:txBody>
      </p:sp>
      <p:sp>
        <p:nvSpPr>
          <p:cNvPr id="13" name="Text 9"/>
          <p:cNvSpPr txBox="1"/>
          <p:nvPr/>
        </p:nvSpPr>
        <p:spPr>
          <a:xfrm>
            <a:off x="10591495" y="237744"/>
            <a:ext cx="1410005" cy="191110"/>
          </a:xfrm>
          <a:prstGeom prst="rect">
            <a:avLst/>
          </a:prstGeom>
          <a:noFill/>
          <a:ln/>
        </p:spPr>
        <p:txBody>
          <a:bodyPr wrap="square" lIns="0" tIns="0" rIns="0" bIns="0" rtlCol="0" anchor="ctr"/>
          <a:lstStyle/>
          <a:p>
            <a:pPr marL="0" indent="0" algn="l">
              <a:buNone/>
            </a:pPr>
            <a:r>
              <a:rPr lang="en-US" sz="1200" dirty="0">
                <a:solidFill>
                  <a:srgbClr val="FFFFFF"/>
                </a:solidFill>
                <a:latin typeface="Inter" pitchFamily="34" charset="0"/>
                <a:ea typeface="Inter" pitchFamily="34" charset="-122"/>
                <a:cs typeface="Inter" pitchFamily="34" charset="-120"/>
              </a:rPr>
              <a:t>Birmingham, UK</a:t>
            </a:r>
            <a:endParaRPr lang="en-US" sz="1200" dirty="0"/>
          </a:p>
        </p:txBody>
      </p:sp>
      <p:pic>
        <p:nvPicPr>
          <p:cNvPr id="14" name="Image 2" descr="gen-dedup-de66bc02708b5bd25390cd4794bb7829.png"/>
          <p:cNvPicPr>
            <a:picLocks noChangeAspect="1"/>
          </p:cNvPicPr>
          <p:nvPr/>
        </p:nvPicPr>
        <p:blipFill>
          <a:blip r:embed="rId5"/>
          <a:srcRect/>
          <a:stretch/>
        </p:blipFill>
        <p:spPr>
          <a:xfrm>
            <a:off x="10287000" y="237744"/>
            <a:ext cx="190195" cy="190195"/>
          </a:xfrm>
          <a:prstGeom prst="rect">
            <a:avLst/>
          </a:prstGeom>
        </p:spPr>
      </p:pic>
      <p:sp>
        <p:nvSpPr>
          <p:cNvPr id="15" name="Text 10"/>
          <p:cNvSpPr txBox="1"/>
          <p:nvPr/>
        </p:nvSpPr>
        <p:spPr>
          <a:xfrm>
            <a:off x="914400" y="3562502"/>
            <a:ext cx="5496458" cy="228600"/>
          </a:xfrm>
          <a:prstGeom prst="rect">
            <a:avLst/>
          </a:prstGeom>
          <a:noFill/>
          <a:ln/>
        </p:spPr>
        <p:txBody>
          <a:bodyPr wrap="square" lIns="0" tIns="0" rIns="0" bIns="0" rtlCol="0" anchor="ctr"/>
          <a:lstStyle/>
          <a:p>
            <a:pPr marL="0" indent="0" algn="l">
              <a:buNone/>
            </a:pPr>
            <a:r>
              <a:rPr lang="en-US" sz="1500" b="1" dirty="0">
                <a:solidFill>
                  <a:srgbClr val="2C3E50"/>
                </a:solidFill>
                <a:latin typeface="Montserrat" pitchFamily="34" charset="0"/>
                <a:ea typeface="Montserrat" pitchFamily="34" charset="-122"/>
                <a:cs typeface="Montserrat" pitchFamily="34" charset="-120"/>
              </a:rPr>
              <a:t> The Journey: Personal Loss to Business Success </a:t>
            </a:r>
            <a:endParaRPr lang="en-US" sz="1500" dirty="0"/>
          </a:p>
        </p:txBody>
      </p:sp>
      <p:pic>
        <p:nvPicPr>
          <p:cNvPr id="16" name="Image 3" descr="gen-dedup-6f07066d834ed0c53dba07fdd26f42b9.png"/>
          <p:cNvPicPr>
            <a:picLocks noChangeAspect="1"/>
          </p:cNvPicPr>
          <p:nvPr/>
        </p:nvPicPr>
        <p:blipFill>
          <a:blip r:embed="rId6"/>
          <a:srcRect/>
          <a:stretch/>
        </p:blipFill>
        <p:spPr>
          <a:xfrm>
            <a:off x="609905" y="3581705"/>
            <a:ext cx="190195" cy="190195"/>
          </a:xfrm>
          <a:prstGeom prst="rect">
            <a:avLst/>
          </a:prstGeom>
        </p:spPr>
      </p:pic>
      <p:sp>
        <p:nvSpPr>
          <p:cNvPr id="17" name="Shape 11"/>
          <p:cNvSpPr/>
          <p:nvPr/>
        </p:nvSpPr>
        <p:spPr>
          <a:xfrm>
            <a:off x="609905" y="3943807"/>
            <a:ext cx="418795" cy="418795"/>
          </a:xfrm>
          <a:prstGeom prst="ellipse">
            <a:avLst/>
          </a:prstGeom>
          <a:solidFill>
            <a:srgbClr val="4A7C43"/>
          </a:solidFill>
          <a:ln w="12700">
            <a:solidFill>
              <a:srgbClr val="FFFFFF">
                <a:alpha val="0"/>
              </a:srgbClr>
            </a:solidFill>
            <a:prstDash val="solid"/>
          </a:ln>
        </p:spPr>
      </p:sp>
      <p:pic>
        <p:nvPicPr>
          <p:cNvPr id="18" name="Image 4" descr="gen-dedup-ba1e70b342d52a8f4337bea8415f907f.png"/>
          <p:cNvPicPr>
            <a:picLocks noChangeAspect="1"/>
          </p:cNvPicPr>
          <p:nvPr/>
        </p:nvPicPr>
        <p:blipFill>
          <a:blip r:embed="rId7"/>
          <a:srcRect/>
          <a:stretch/>
        </p:blipFill>
        <p:spPr>
          <a:xfrm>
            <a:off x="733349" y="4067251"/>
            <a:ext cx="171907" cy="171907"/>
          </a:xfrm>
          <a:prstGeom prst="rect">
            <a:avLst/>
          </a:prstGeom>
        </p:spPr>
      </p:pic>
      <p:sp>
        <p:nvSpPr>
          <p:cNvPr id="19" name="Text 12"/>
          <p:cNvSpPr txBox="1"/>
          <p:nvPr/>
        </p:nvSpPr>
        <p:spPr>
          <a:xfrm>
            <a:off x="1181405" y="3943807"/>
            <a:ext cx="4543654"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Personal Loss &amp; Health Journey</a:t>
            </a:r>
            <a:endParaRPr lang="en-US" sz="1100" dirty="0"/>
          </a:p>
        </p:txBody>
      </p:sp>
      <p:sp>
        <p:nvSpPr>
          <p:cNvPr id="20" name="Text 13"/>
          <p:cNvSpPr txBox="1"/>
          <p:nvPr/>
        </p:nvSpPr>
        <p:spPr>
          <a:xfrm>
            <a:off x="1181405" y="4143146"/>
            <a:ext cx="4543654" cy="523951"/>
          </a:xfrm>
          <a:prstGeom prst="rect">
            <a:avLst/>
          </a:prstGeom>
          <a:noFill/>
          <a:ln/>
        </p:spPr>
        <p:txBody>
          <a:bodyPr wrap="square" lIns="0" tIns="0" rIns="0" bIns="0" rtlCol="0" anchor="ctr"/>
          <a:lstStyle/>
          <a:p>
            <a:pPr marL="0" indent="0" algn="l">
              <a:buNone/>
            </a:pPr>
            <a:r>
              <a:rPr lang="en-US" sz="900" dirty="0">
                <a:solidFill>
                  <a:srgbClr val="64748B"/>
                </a:solidFill>
                <a:latin typeface="Inter" pitchFamily="34" charset="0"/>
                <a:ea typeface="Inter" pitchFamily="34" charset="-122"/>
                <a:cs typeface="Inter" pitchFamily="34" charset="-120"/>
              </a:rPr>
              <a:t>After sudden loss of father, founder Baz focused on healthier living (Cofton Greens,2023), discovering microgreens as nutrient-dense wholefoods (Cofton Greens, 2023).</a:t>
            </a:r>
            <a:endParaRPr lang="en-US" sz="900" dirty="0"/>
          </a:p>
        </p:txBody>
      </p:sp>
      <p:sp>
        <p:nvSpPr>
          <p:cNvPr id="21" name="Shape 14"/>
          <p:cNvSpPr/>
          <p:nvPr/>
        </p:nvSpPr>
        <p:spPr>
          <a:xfrm>
            <a:off x="609905" y="4705502"/>
            <a:ext cx="418795" cy="418795"/>
          </a:xfrm>
          <a:prstGeom prst="ellipse">
            <a:avLst/>
          </a:prstGeom>
          <a:solidFill>
            <a:srgbClr val="4A7C43"/>
          </a:solidFill>
          <a:ln w="12700">
            <a:solidFill>
              <a:srgbClr val="FFFFFF">
                <a:alpha val="0"/>
              </a:srgbClr>
            </a:solidFill>
            <a:prstDash val="solid"/>
          </a:ln>
        </p:spPr>
      </p:sp>
      <p:pic>
        <p:nvPicPr>
          <p:cNvPr id="22" name="Image 5" descr="gen-dedup-6769b016b94d107b11a1b3fb4ba7211e.png"/>
          <p:cNvPicPr>
            <a:picLocks noChangeAspect="1"/>
          </p:cNvPicPr>
          <p:nvPr/>
        </p:nvPicPr>
        <p:blipFill>
          <a:blip r:embed="rId8"/>
          <a:srcRect/>
          <a:stretch/>
        </p:blipFill>
        <p:spPr>
          <a:xfrm>
            <a:off x="733349" y="4828946"/>
            <a:ext cx="171907" cy="171907"/>
          </a:xfrm>
          <a:prstGeom prst="rect">
            <a:avLst/>
          </a:prstGeom>
        </p:spPr>
      </p:pic>
      <p:sp>
        <p:nvSpPr>
          <p:cNvPr id="23" name="Text 15"/>
          <p:cNvSpPr txBox="1"/>
          <p:nvPr/>
        </p:nvSpPr>
        <p:spPr>
          <a:xfrm>
            <a:off x="1181405" y="4705502"/>
            <a:ext cx="4543654"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Discovery of Microgreens</a:t>
            </a:r>
            <a:endParaRPr lang="en-US" sz="1100" dirty="0"/>
          </a:p>
        </p:txBody>
      </p:sp>
      <p:sp>
        <p:nvSpPr>
          <p:cNvPr id="24" name="Text 16"/>
          <p:cNvSpPr txBox="1"/>
          <p:nvPr/>
        </p:nvSpPr>
        <p:spPr>
          <a:xfrm>
            <a:off x="1181405" y="4905756"/>
            <a:ext cx="4543654" cy="352958"/>
          </a:xfrm>
          <a:prstGeom prst="rect">
            <a:avLst/>
          </a:prstGeom>
          <a:noFill/>
          <a:ln/>
        </p:spPr>
        <p:txBody>
          <a:bodyPr wrap="square" lIns="0" tIns="0" rIns="0" bIns="0" rtlCol="0" anchor="ctr"/>
          <a:lstStyle/>
          <a:p>
            <a:pPr marL="0" indent="0" algn="l">
              <a:buNone/>
            </a:pPr>
            <a:r>
              <a:rPr lang="en-US" sz="900" dirty="0">
                <a:solidFill>
                  <a:srgbClr val="64748B"/>
                </a:solidFill>
                <a:latin typeface="Inter" pitchFamily="34" charset="0"/>
                <a:ea typeface="Inter" pitchFamily="34" charset="-122"/>
                <a:cs typeface="Inter" pitchFamily="34" charset="-120"/>
              </a:rPr>
              <a:t>Unable to find fresh local supplier (Cofton Greens, 2023), began growing own microgreens.</a:t>
            </a:r>
            <a:endParaRPr lang="en-US" sz="900" dirty="0"/>
          </a:p>
        </p:txBody>
      </p:sp>
      <p:sp>
        <p:nvSpPr>
          <p:cNvPr id="25" name="Shape 17"/>
          <p:cNvSpPr/>
          <p:nvPr/>
        </p:nvSpPr>
        <p:spPr>
          <a:xfrm>
            <a:off x="609905" y="5277002"/>
            <a:ext cx="418795" cy="418795"/>
          </a:xfrm>
          <a:prstGeom prst="ellipse">
            <a:avLst/>
          </a:prstGeom>
          <a:solidFill>
            <a:srgbClr val="4A7C43"/>
          </a:solidFill>
          <a:ln w="12700">
            <a:solidFill>
              <a:srgbClr val="FFFFFF">
                <a:alpha val="0"/>
              </a:srgbClr>
            </a:solidFill>
            <a:prstDash val="solid"/>
          </a:ln>
        </p:spPr>
      </p:sp>
      <p:pic>
        <p:nvPicPr>
          <p:cNvPr id="26" name="Image 6" descr="gen-dedup-e0f19d6f9ba82a5da0c9fa8063dc6dc4.png"/>
          <p:cNvPicPr>
            <a:picLocks noChangeAspect="1"/>
          </p:cNvPicPr>
          <p:nvPr/>
        </p:nvPicPr>
        <p:blipFill>
          <a:blip r:embed="rId9"/>
          <a:srcRect/>
          <a:stretch/>
        </p:blipFill>
        <p:spPr>
          <a:xfrm>
            <a:off x="733349" y="5400446"/>
            <a:ext cx="171907" cy="171907"/>
          </a:xfrm>
          <a:prstGeom prst="rect">
            <a:avLst/>
          </a:prstGeom>
        </p:spPr>
      </p:pic>
      <p:sp>
        <p:nvSpPr>
          <p:cNvPr id="27" name="Text 18"/>
          <p:cNvSpPr txBox="1"/>
          <p:nvPr/>
        </p:nvSpPr>
        <p:spPr>
          <a:xfrm>
            <a:off x="1181405" y="5277002"/>
            <a:ext cx="4543654"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Instagram Launch </a:t>
            </a:r>
            <a:r>
              <a:rPr lang="en-US" sz="900" b="1" dirty="0">
                <a:solidFill>
                  <a:srgbClr val="4A7C43"/>
                </a:solidFill>
                <a:latin typeface="Inter" pitchFamily="34" charset="0"/>
                <a:ea typeface="Inter" pitchFamily="34" charset="-122"/>
                <a:cs typeface="Inter" pitchFamily="34" charset="-120"/>
              </a:rPr>
              <a:t>October 2023</a:t>
            </a:r>
            <a:endParaRPr lang="en-US" sz="1100" dirty="0"/>
          </a:p>
        </p:txBody>
      </p:sp>
      <p:sp>
        <p:nvSpPr>
          <p:cNvPr id="28" name="Text 19"/>
          <p:cNvSpPr txBox="1"/>
          <p:nvPr/>
        </p:nvSpPr>
        <p:spPr>
          <a:xfrm>
            <a:off x="1181405" y="5477256"/>
            <a:ext cx="4543654" cy="352958"/>
          </a:xfrm>
          <a:prstGeom prst="rect">
            <a:avLst/>
          </a:prstGeom>
          <a:noFill/>
          <a:ln/>
        </p:spPr>
        <p:txBody>
          <a:bodyPr wrap="square" lIns="0" tIns="0" rIns="0" bIns="0" rtlCol="0" anchor="ctr"/>
          <a:lstStyle/>
          <a:p>
            <a:pPr marL="0" indent="0" algn="l">
              <a:buNone/>
            </a:pPr>
            <a:r>
              <a:rPr lang="en-US" sz="900" dirty="0">
                <a:solidFill>
                  <a:srgbClr val="64748B"/>
                </a:solidFill>
                <a:latin typeface="Inter" pitchFamily="34" charset="0"/>
                <a:ea typeface="Inter" pitchFamily="34" charset="-122"/>
                <a:cs typeface="Inter" pitchFamily="34" charset="-120"/>
              </a:rPr>
              <a:t>Shared on Instagram October 2023. Local chef interest followed.</a:t>
            </a:r>
            <a:endParaRPr lang="en-US" sz="900" dirty="0"/>
          </a:p>
        </p:txBody>
      </p:sp>
      <p:sp>
        <p:nvSpPr>
          <p:cNvPr id="29" name="Shape 20"/>
          <p:cNvSpPr/>
          <p:nvPr/>
        </p:nvSpPr>
        <p:spPr>
          <a:xfrm>
            <a:off x="609905" y="5848502"/>
            <a:ext cx="418795" cy="418795"/>
          </a:xfrm>
          <a:prstGeom prst="ellipse">
            <a:avLst/>
          </a:prstGeom>
          <a:solidFill>
            <a:srgbClr val="4A7C43"/>
          </a:solidFill>
          <a:ln w="12700">
            <a:solidFill>
              <a:srgbClr val="FFFFFF">
                <a:alpha val="0"/>
              </a:srgbClr>
            </a:solidFill>
            <a:prstDash val="solid"/>
          </a:ln>
        </p:spPr>
      </p:sp>
      <p:pic>
        <p:nvPicPr>
          <p:cNvPr id="30" name="Image 7" descr="gen-dedup-a0fabc5660ad487b7062cbf12754eb01.png"/>
          <p:cNvPicPr>
            <a:picLocks noChangeAspect="1"/>
          </p:cNvPicPr>
          <p:nvPr/>
        </p:nvPicPr>
        <p:blipFill>
          <a:blip r:embed="rId10"/>
          <a:srcRect/>
          <a:stretch/>
        </p:blipFill>
        <p:spPr>
          <a:xfrm>
            <a:off x="733349" y="5971946"/>
            <a:ext cx="171907" cy="171907"/>
          </a:xfrm>
          <a:prstGeom prst="rect">
            <a:avLst/>
          </a:prstGeom>
        </p:spPr>
      </p:pic>
      <p:sp>
        <p:nvSpPr>
          <p:cNvPr id="31" name="Text 21"/>
          <p:cNvSpPr txBox="1"/>
          <p:nvPr/>
        </p:nvSpPr>
        <p:spPr>
          <a:xfrm>
            <a:off x="1181405" y="5848502"/>
            <a:ext cx="4543654"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Cofton Greens Born </a:t>
            </a:r>
            <a:r>
              <a:rPr lang="en-US" sz="900" b="1" dirty="0">
                <a:solidFill>
                  <a:srgbClr val="4A7C43"/>
                </a:solidFill>
                <a:latin typeface="Inter" pitchFamily="34" charset="0"/>
                <a:ea typeface="Inter" pitchFamily="34" charset="-122"/>
                <a:cs typeface="Inter" pitchFamily="34" charset="-120"/>
              </a:rPr>
              <a:t>November 2023</a:t>
            </a:r>
            <a:endParaRPr lang="en-US" sz="1100" dirty="0"/>
          </a:p>
        </p:txBody>
      </p:sp>
      <p:sp>
        <p:nvSpPr>
          <p:cNvPr id="32" name="Text 22"/>
          <p:cNvSpPr txBox="1"/>
          <p:nvPr/>
        </p:nvSpPr>
        <p:spPr>
          <a:xfrm>
            <a:off x="1181405" y="6048756"/>
            <a:ext cx="4543654" cy="523951"/>
          </a:xfrm>
          <a:prstGeom prst="rect">
            <a:avLst/>
          </a:prstGeom>
          <a:noFill/>
          <a:ln/>
        </p:spPr>
        <p:txBody>
          <a:bodyPr wrap="square" lIns="0" tIns="0" rIns="0" bIns="0" rtlCol="0" anchor="ctr"/>
          <a:lstStyle/>
          <a:p>
            <a:pPr marL="0" indent="0" algn="l">
              <a:buNone/>
            </a:pPr>
            <a:r>
              <a:rPr lang="en-US" sz="900" dirty="0">
                <a:solidFill>
                  <a:srgbClr val="64748B"/>
                </a:solidFill>
                <a:latin typeface="Inter" pitchFamily="34" charset="0"/>
                <a:ea typeface="Inter" pitchFamily="34" charset="-122"/>
                <a:cs typeface="Inter" pitchFamily="34" charset="-120"/>
              </a:rPr>
              <a:t>Created urban vertical farm using state-of-the-art hydroponic methods (Cofton Greens, n.d.; BCU, n.d.). Now supplies South Birmingham including Michelin-starred restaurants (Cofton Greens, n.d.).</a:t>
            </a:r>
            <a:endParaRPr lang="en-US" sz="900" dirty="0"/>
          </a:p>
        </p:txBody>
      </p:sp>
      <p:sp>
        <p:nvSpPr>
          <p:cNvPr id="33" name="Text 23"/>
          <p:cNvSpPr txBox="1"/>
          <p:nvPr/>
        </p:nvSpPr>
        <p:spPr>
          <a:xfrm>
            <a:off x="6772046" y="1276502"/>
            <a:ext cx="4810658" cy="228600"/>
          </a:xfrm>
          <a:prstGeom prst="rect">
            <a:avLst/>
          </a:prstGeom>
          <a:noFill/>
          <a:ln/>
        </p:spPr>
        <p:txBody>
          <a:bodyPr wrap="square" lIns="0" tIns="0" rIns="0" bIns="0" rtlCol="0" anchor="ctr"/>
          <a:lstStyle/>
          <a:p>
            <a:pPr marL="0" indent="0" algn="l">
              <a:buNone/>
            </a:pPr>
            <a:r>
              <a:rPr lang="en-US" sz="1500" b="1" dirty="0">
                <a:solidFill>
                  <a:srgbClr val="2C3E50"/>
                </a:solidFill>
                <a:latin typeface="Montserrat" pitchFamily="34" charset="0"/>
                <a:ea typeface="Montserrat" pitchFamily="34" charset="-122"/>
                <a:cs typeface="Montserrat" pitchFamily="34" charset="-120"/>
              </a:rPr>
              <a:t> Business Evolution &amp; Current Operations </a:t>
            </a:r>
            <a:endParaRPr lang="en-US" sz="1500" dirty="0"/>
          </a:p>
        </p:txBody>
      </p:sp>
      <p:pic>
        <p:nvPicPr>
          <p:cNvPr id="34" name="Image 8" descr="gen-dedup-3849737756ce6efc4f22750b0907f568.png"/>
          <p:cNvPicPr>
            <a:picLocks noChangeAspect="1"/>
          </p:cNvPicPr>
          <p:nvPr/>
        </p:nvPicPr>
        <p:blipFill>
          <a:blip r:embed="rId11"/>
          <a:srcRect/>
          <a:stretch/>
        </p:blipFill>
        <p:spPr>
          <a:xfrm>
            <a:off x="6467551" y="1295705"/>
            <a:ext cx="190195" cy="190195"/>
          </a:xfrm>
          <a:prstGeom prst="rect">
            <a:avLst/>
          </a:prstGeom>
        </p:spPr>
      </p:pic>
      <p:sp>
        <p:nvSpPr>
          <p:cNvPr id="44" name="Text 33"/>
          <p:cNvSpPr txBox="1"/>
          <p:nvPr/>
        </p:nvSpPr>
        <p:spPr>
          <a:xfrm>
            <a:off x="6657746" y="3086100"/>
            <a:ext cx="4734763" cy="648310"/>
          </a:xfrm>
          <a:prstGeom prst="rect">
            <a:avLst/>
          </a:prstGeom>
          <a:noFill/>
          <a:ln/>
        </p:spPr>
        <p:txBody>
          <a:bodyPr wrap="square" lIns="0" tIns="0" rIns="0" bIns="0" rtlCol="0" anchor="ctr"/>
          <a:lstStyle/>
          <a:p>
            <a:pPr marL="0" indent="0" algn="l">
              <a:buNone/>
            </a:pPr>
            <a:r>
              <a:rPr lang="en-US" sz="1100" b="1" dirty="0">
                <a:solidFill>
                  <a:srgbClr val="2D5A27"/>
                </a:solidFill>
                <a:latin typeface="Inter" pitchFamily="34" charset="0"/>
                <a:ea typeface="Inter" pitchFamily="34" charset="-122"/>
                <a:cs typeface="Inter" pitchFamily="34" charset="-120"/>
              </a:rPr>
              <a:t>Key Insight:</a:t>
            </a:r>
            <a:r>
              <a:rPr lang="en-US" sz="1100" dirty="0">
                <a:solidFill>
                  <a:srgbClr val="2D5A27"/>
                </a:solidFill>
                <a:latin typeface="Inter" pitchFamily="34" charset="0"/>
                <a:ea typeface="Inter" pitchFamily="34" charset="-122"/>
                <a:cs typeface="Inter" pitchFamily="34" charset="-120"/>
              </a:rPr>
              <a:t> The founder's personal health journey became the foundation for a sustainable business model that now supplies Michelin-starred restaurants (Cofton Greens, 2023). </a:t>
            </a:r>
            <a:endParaRPr lang="en-US" sz="1100" dirty="0"/>
          </a:p>
        </p:txBody>
      </p:sp>
      <p:sp>
        <p:nvSpPr>
          <p:cNvPr id="45" name="Shape 34"/>
          <p:cNvSpPr/>
          <p:nvPr/>
        </p:nvSpPr>
        <p:spPr>
          <a:xfrm>
            <a:off x="6467551" y="4038905"/>
            <a:ext cx="2505456" cy="476402"/>
          </a:xfrm>
          <a:prstGeom prst="roundRect">
            <a:avLst>
              <a:gd name="adj" fmla="val 61420"/>
            </a:avLst>
          </a:prstGeom>
          <a:solidFill>
            <a:srgbClr val="FFFFFF"/>
          </a:solidFill>
          <a:ln w="12700">
            <a:solidFill>
              <a:srgbClr val="E0E0E0"/>
            </a:solidFill>
            <a:prstDash val="solid"/>
          </a:ln>
        </p:spPr>
      </p:sp>
      <p:pic>
        <p:nvPicPr>
          <p:cNvPr id="46" name="Image 9" descr="gen-dedup-94294cf9865728b9fedbb8457507bece.png"/>
          <p:cNvPicPr>
            <a:picLocks noChangeAspect="1"/>
          </p:cNvPicPr>
          <p:nvPr/>
        </p:nvPicPr>
        <p:blipFill>
          <a:blip r:embed="rId12"/>
          <a:srcRect t="-43" b="-43"/>
          <a:stretch/>
        </p:blipFill>
        <p:spPr>
          <a:xfrm>
            <a:off x="6572707" y="4200754"/>
            <a:ext cx="133502" cy="152705"/>
          </a:xfrm>
          <a:prstGeom prst="rect">
            <a:avLst/>
          </a:prstGeom>
        </p:spPr>
      </p:pic>
      <p:sp>
        <p:nvSpPr>
          <p:cNvPr id="47" name="Text 35"/>
          <p:cNvSpPr txBox="1"/>
          <p:nvPr/>
        </p:nvSpPr>
        <p:spPr>
          <a:xfrm>
            <a:off x="6801307" y="4038905"/>
            <a:ext cx="2067458" cy="4764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North Worcestershire (Cofton Greens, n.d.)</a:t>
            </a:r>
            <a:endParaRPr lang="en-US" sz="900" dirty="0"/>
          </a:p>
        </p:txBody>
      </p:sp>
      <p:sp>
        <p:nvSpPr>
          <p:cNvPr id="48" name="Shape 36"/>
          <p:cNvSpPr/>
          <p:nvPr/>
        </p:nvSpPr>
        <p:spPr>
          <a:xfrm>
            <a:off x="9081821" y="4038905"/>
            <a:ext cx="2505456" cy="476402"/>
          </a:xfrm>
          <a:prstGeom prst="roundRect">
            <a:avLst>
              <a:gd name="adj" fmla="val 61420"/>
            </a:avLst>
          </a:prstGeom>
          <a:solidFill>
            <a:srgbClr val="FFFFFF"/>
          </a:solidFill>
          <a:ln w="12700">
            <a:solidFill>
              <a:srgbClr val="E0E0E0"/>
            </a:solidFill>
            <a:prstDash val="solid"/>
          </a:ln>
        </p:spPr>
      </p:sp>
      <p:pic>
        <p:nvPicPr>
          <p:cNvPr id="49" name="Image 10" descr="gen-dedup-f360ca5d3fea9840e2f247ff14531103.png"/>
          <p:cNvPicPr>
            <a:picLocks noChangeAspect="1"/>
          </p:cNvPicPr>
          <p:nvPr/>
        </p:nvPicPr>
        <p:blipFill>
          <a:blip r:embed="rId13"/>
          <a:srcRect t="-180" b="-180"/>
          <a:stretch/>
        </p:blipFill>
        <p:spPr>
          <a:xfrm>
            <a:off x="9186977" y="4200754"/>
            <a:ext cx="190195" cy="152705"/>
          </a:xfrm>
          <a:prstGeom prst="rect">
            <a:avLst/>
          </a:prstGeom>
        </p:spPr>
      </p:pic>
      <p:sp>
        <p:nvSpPr>
          <p:cNvPr id="50" name="Text 37"/>
          <p:cNvSpPr txBox="1"/>
          <p:nvPr/>
        </p:nvSpPr>
        <p:spPr>
          <a:xfrm>
            <a:off x="9472270" y="4038905"/>
            <a:ext cx="2009851" cy="4764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South Birmingham (Cofton Greens, n.d.)</a:t>
            </a:r>
            <a:endParaRPr lang="en-US" sz="900" dirty="0"/>
          </a:p>
        </p:txBody>
      </p:sp>
      <p:sp>
        <p:nvSpPr>
          <p:cNvPr id="51" name="Shape 38"/>
          <p:cNvSpPr/>
          <p:nvPr/>
        </p:nvSpPr>
        <p:spPr>
          <a:xfrm>
            <a:off x="6467551" y="4705502"/>
            <a:ext cx="990295" cy="276149"/>
          </a:xfrm>
          <a:prstGeom prst="roundRect">
            <a:avLst>
              <a:gd name="adj" fmla="val 331126"/>
            </a:avLst>
          </a:prstGeom>
          <a:solidFill>
            <a:srgbClr val="E8F5E9"/>
          </a:solidFill>
          <a:ln w="12700">
            <a:solidFill>
              <a:srgbClr val="2D5A27">
                <a:alpha val="10000"/>
              </a:srgbClr>
            </a:solidFill>
            <a:prstDash val="solid"/>
          </a:ln>
        </p:spPr>
      </p:sp>
      <p:sp>
        <p:nvSpPr>
          <p:cNvPr id="52" name="Text 39"/>
          <p:cNvSpPr/>
          <p:nvPr/>
        </p:nvSpPr>
        <p:spPr>
          <a:xfrm>
            <a:off x="6467551" y="4705502"/>
            <a:ext cx="991210" cy="277063"/>
          </a:xfrm>
          <a:prstGeom prst="rect">
            <a:avLst/>
          </a:prstGeom>
          <a:solidFill>
            <a:srgbClr val="FFFFFF">
              <a:alpha val="0"/>
            </a:srgbClr>
          </a:solidFill>
          <a:ln>
            <a:solidFill>
              <a:srgbClr val="FFFFFF">
                <a:alpha val="0"/>
              </a:srgbClr>
            </a:solidFill>
          </a:ln>
        </p:spPr>
        <p:txBody>
          <a:bodyPr wrap="square" lIns="139700" tIns="63500" rIns="139700" bIns="63500" rtlCol="0" anchor="ctr"/>
          <a:lstStyle/>
          <a:p>
            <a:pPr marL="0" indent="0" algn="ctr">
              <a:buNone/>
            </a:pPr>
            <a:r>
              <a:rPr lang="en-US" sz="900" b="1" dirty="0">
                <a:solidFill>
                  <a:srgbClr val="2D5A27"/>
                </a:solidFill>
                <a:latin typeface="Inter" pitchFamily="34" charset="0"/>
                <a:ea typeface="Inter" pitchFamily="34" charset="-122"/>
                <a:cs typeface="Inter" pitchFamily="34" charset="-120"/>
              </a:rPr>
              <a:t>Microgreens</a:t>
            </a:r>
            <a:endParaRPr lang="en-US" sz="900" dirty="0"/>
          </a:p>
        </p:txBody>
      </p:sp>
      <p:sp>
        <p:nvSpPr>
          <p:cNvPr id="53" name="Shape 40"/>
          <p:cNvSpPr/>
          <p:nvPr/>
        </p:nvSpPr>
        <p:spPr>
          <a:xfrm>
            <a:off x="7544714" y="4705502"/>
            <a:ext cx="933602" cy="276149"/>
          </a:xfrm>
          <a:prstGeom prst="roundRect">
            <a:avLst>
              <a:gd name="adj" fmla="val 331126"/>
            </a:avLst>
          </a:prstGeom>
          <a:solidFill>
            <a:srgbClr val="E8F5E9"/>
          </a:solidFill>
          <a:ln w="12700">
            <a:solidFill>
              <a:srgbClr val="2D5A27">
                <a:alpha val="10000"/>
              </a:srgbClr>
            </a:solidFill>
            <a:prstDash val="solid"/>
          </a:ln>
        </p:spPr>
      </p:sp>
      <p:sp>
        <p:nvSpPr>
          <p:cNvPr id="54" name="Text 41"/>
          <p:cNvSpPr/>
          <p:nvPr/>
        </p:nvSpPr>
        <p:spPr>
          <a:xfrm>
            <a:off x="7544714" y="4705502"/>
            <a:ext cx="933602" cy="277063"/>
          </a:xfrm>
          <a:prstGeom prst="rect">
            <a:avLst/>
          </a:prstGeom>
          <a:solidFill>
            <a:srgbClr val="FFFFFF">
              <a:alpha val="0"/>
            </a:srgbClr>
          </a:solidFill>
          <a:ln>
            <a:solidFill>
              <a:srgbClr val="FFFFFF">
                <a:alpha val="0"/>
              </a:srgbClr>
            </a:solidFill>
          </a:ln>
        </p:spPr>
        <p:txBody>
          <a:bodyPr wrap="square" lIns="139700" tIns="63500" rIns="139700" bIns="63500" rtlCol="0" anchor="ctr"/>
          <a:lstStyle/>
          <a:p>
            <a:pPr marL="0" indent="0" algn="ctr">
              <a:buNone/>
            </a:pPr>
            <a:r>
              <a:rPr lang="en-US" sz="900" b="1" dirty="0">
                <a:solidFill>
                  <a:srgbClr val="2D5A27"/>
                </a:solidFill>
                <a:latin typeface="Inter" pitchFamily="34" charset="0"/>
                <a:ea typeface="Inter" pitchFamily="34" charset="-122"/>
                <a:cs typeface="Inter" pitchFamily="34" charset="-120"/>
              </a:rPr>
              <a:t>Hydroponic</a:t>
            </a:r>
            <a:endParaRPr lang="en-US" sz="900" dirty="0"/>
          </a:p>
        </p:txBody>
      </p:sp>
      <p:sp>
        <p:nvSpPr>
          <p:cNvPr id="55" name="Shape 42"/>
          <p:cNvSpPr/>
          <p:nvPr/>
        </p:nvSpPr>
        <p:spPr>
          <a:xfrm>
            <a:off x="8568842" y="4705502"/>
            <a:ext cx="1076249" cy="276149"/>
          </a:xfrm>
          <a:prstGeom prst="roundRect">
            <a:avLst>
              <a:gd name="adj" fmla="val 331126"/>
            </a:avLst>
          </a:prstGeom>
          <a:solidFill>
            <a:srgbClr val="E8F5E9"/>
          </a:solidFill>
          <a:ln w="12700">
            <a:solidFill>
              <a:srgbClr val="2D5A27">
                <a:alpha val="10000"/>
              </a:srgbClr>
            </a:solidFill>
            <a:prstDash val="solid"/>
          </a:ln>
        </p:spPr>
      </p:sp>
      <p:sp>
        <p:nvSpPr>
          <p:cNvPr id="56" name="Text 43"/>
          <p:cNvSpPr/>
          <p:nvPr/>
        </p:nvSpPr>
        <p:spPr>
          <a:xfrm>
            <a:off x="8568842" y="4705502"/>
            <a:ext cx="1077163" cy="277063"/>
          </a:xfrm>
          <a:prstGeom prst="rect">
            <a:avLst/>
          </a:prstGeom>
          <a:solidFill>
            <a:srgbClr val="FFFFFF">
              <a:alpha val="0"/>
            </a:srgbClr>
          </a:solidFill>
          <a:ln>
            <a:solidFill>
              <a:srgbClr val="FFFFFF">
                <a:alpha val="0"/>
              </a:srgbClr>
            </a:solidFill>
          </a:ln>
        </p:spPr>
        <p:txBody>
          <a:bodyPr wrap="square" lIns="139700" tIns="63500" rIns="139700" bIns="63500" rtlCol="0" anchor="ctr"/>
          <a:lstStyle/>
          <a:p>
            <a:pPr marL="0" indent="0" algn="ctr">
              <a:buNone/>
            </a:pPr>
            <a:r>
              <a:rPr lang="en-US" sz="900" b="1" dirty="0">
                <a:solidFill>
                  <a:srgbClr val="2D5A27"/>
                </a:solidFill>
                <a:latin typeface="Inter" pitchFamily="34" charset="0"/>
                <a:ea typeface="Inter" pitchFamily="34" charset="-122"/>
                <a:cs typeface="Inter" pitchFamily="34" charset="-120"/>
              </a:rPr>
              <a:t>Pesticide-free</a:t>
            </a:r>
            <a:endParaRPr lang="en-US" sz="900" dirty="0"/>
          </a:p>
        </p:txBody>
      </p:sp>
      <p:pic>
        <p:nvPicPr>
          <p:cNvPr id="57" name="Картина 56">
            <a:extLst>
              <a:ext uri="{FF2B5EF4-FFF2-40B4-BE49-F238E27FC236}">
                <a16:creationId xmlns:a16="http://schemas.microsoft.com/office/drawing/2014/main" id="{1EA75CB4-59D5-1442-3277-E45639B1AEF2}"/>
              </a:ext>
            </a:extLst>
          </p:cNvPr>
          <p:cNvPicPr>
            <a:picLocks noChangeAspect="1"/>
          </p:cNvPicPr>
          <p:nvPr/>
        </p:nvPicPr>
        <p:blipFill>
          <a:blip r:embed="rId14"/>
          <a:stretch>
            <a:fillRect/>
          </a:stretch>
        </p:blipFill>
        <p:spPr>
          <a:xfrm>
            <a:off x="9735617" y="4710053"/>
            <a:ext cx="2409444" cy="174288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3" name="Image 0" descr="gen-dedup-1f8e1a3c530642cf9d2eab151bf3398d.png"/>
          <p:cNvPicPr>
            <a:picLocks noChangeAspect="1"/>
          </p:cNvPicPr>
          <p:nvPr/>
        </p:nvPicPr>
        <p:blipFill>
          <a:blip r:embed="rId3"/>
          <a:srcRect t="-1" b="-1"/>
          <a:stretch/>
        </p:blipFill>
        <p:spPr>
          <a:xfrm>
            <a:off x="0" y="0"/>
            <a:ext cx="12191695" cy="6858000"/>
          </a:xfrm>
          <a:prstGeom prst="rect">
            <a:avLst/>
          </a:prstGeom>
        </p:spPr>
      </p:pic>
      <p:pic>
        <p:nvPicPr>
          <p:cNvPr id="4" name="Image 1" descr="gen-dedup-183d007d95ae89d91a530a1dc1085320.png"/>
          <p:cNvPicPr>
            <a:picLocks noChangeAspect="1"/>
          </p:cNvPicPr>
          <p:nvPr/>
        </p:nvPicPr>
        <p:blipFill>
          <a:blip r:embed="rId4"/>
          <a:srcRect l="-19" r="-19"/>
          <a:stretch/>
        </p:blipFill>
        <p:spPr>
          <a:xfrm>
            <a:off x="0" y="0"/>
            <a:ext cx="12191695" cy="761695"/>
          </a:xfrm>
          <a:prstGeom prst="rect">
            <a:avLst/>
          </a:prstGeom>
        </p:spPr>
      </p:pic>
      <p:sp>
        <p:nvSpPr>
          <p:cNvPr id="5" name="Shape 1"/>
          <p:cNvSpPr/>
          <p:nvPr/>
        </p:nvSpPr>
        <p:spPr>
          <a:xfrm>
            <a:off x="381305" y="952805"/>
            <a:ext cx="6687007" cy="3638398"/>
          </a:xfrm>
          <a:prstGeom prst="roundRect">
            <a:avLst>
              <a:gd name="adj" fmla="val 1579"/>
            </a:avLst>
          </a:prstGeom>
          <a:solidFill>
            <a:srgbClr val="FFFFFF"/>
          </a:solidFill>
          <a:ln w="12700">
            <a:solidFill>
              <a:srgbClr val="E0E0E0"/>
            </a:solidFill>
            <a:prstDash val="solid"/>
          </a:ln>
          <a:effectLst>
            <a:outerShdw blurRad="114300" dist="38100" dir="16200000" algn="bl" rotWithShape="0">
              <a:srgbClr val="000000">
                <a:alpha val="5000"/>
              </a:srgbClr>
            </a:outerShdw>
          </a:effectLst>
        </p:spPr>
      </p:sp>
      <p:sp>
        <p:nvSpPr>
          <p:cNvPr id="6" name="Shape 2"/>
          <p:cNvSpPr/>
          <p:nvPr/>
        </p:nvSpPr>
        <p:spPr>
          <a:xfrm>
            <a:off x="666598" y="2381098"/>
            <a:ext cx="1923898" cy="875995"/>
          </a:xfrm>
          <a:prstGeom prst="roundRect">
            <a:avLst>
              <a:gd name="adj" fmla="val 22692"/>
            </a:avLst>
          </a:prstGeom>
          <a:solidFill>
            <a:srgbClr val="F8F9FA"/>
          </a:solidFill>
          <a:ln w="12700">
            <a:solidFill>
              <a:srgbClr val="000000">
                <a:alpha val="2000"/>
              </a:srgbClr>
            </a:solidFill>
            <a:prstDash val="solid"/>
          </a:ln>
        </p:spPr>
      </p:sp>
      <p:sp>
        <p:nvSpPr>
          <p:cNvPr id="7" name="Shape 3"/>
          <p:cNvSpPr/>
          <p:nvPr/>
        </p:nvSpPr>
        <p:spPr>
          <a:xfrm>
            <a:off x="2762402" y="2381098"/>
            <a:ext cx="1923898" cy="875995"/>
          </a:xfrm>
          <a:prstGeom prst="roundRect">
            <a:avLst>
              <a:gd name="adj" fmla="val 22692"/>
            </a:avLst>
          </a:prstGeom>
          <a:solidFill>
            <a:srgbClr val="F8F9FA"/>
          </a:solidFill>
          <a:ln w="12700">
            <a:solidFill>
              <a:srgbClr val="000000">
                <a:alpha val="2000"/>
              </a:srgbClr>
            </a:solidFill>
            <a:prstDash val="solid"/>
          </a:ln>
        </p:spPr>
      </p:sp>
      <p:sp>
        <p:nvSpPr>
          <p:cNvPr id="8" name="Shape 4"/>
          <p:cNvSpPr/>
          <p:nvPr/>
        </p:nvSpPr>
        <p:spPr>
          <a:xfrm>
            <a:off x="4858207" y="2381098"/>
            <a:ext cx="1923898" cy="875995"/>
          </a:xfrm>
          <a:prstGeom prst="roundRect">
            <a:avLst>
              <a:gd name="adj" fmla="val 22692"/>
            </a:avLst>
          </a:prstGeom>
          <a:solidFill>
            <a:srgbClr val="F8F9FA"/>
          </a:solidFill>
          <a:ln w="12700">
            <a:solidFill>
              <a:srgbClr val="000000">
                <a:alpha val="2000"/>
              </a:srgbClr>
            </a:solidFill>
            <a:prstDash val="solid"/>
          </a:ln>
        </p:spPr>
      </p:sp>
      <p:sp>
        <p:nvSpPr>
          <p:cNvPr id="9" name="Shape 5"/>
          <p:cNvSpPr/>
          <p:nvPr/>
        </p:nvSpPr>
        <p:spPr>
          <a:xfrm>
            <a:off x="666598" y="3381451"/>
            <a:ext cx="6096305" cy="1000354"/>
          </a:xfrm>
          <a:prstGeom prst="roundRect">
            <a:avLst>
              <a:gd name="adj" fmla="val 13929"/>
            </a:avLst>
          </a:prstGeom>
          <a:solidFill>
            <a:srgbClr val="E8F5E9"/>
          </a:solidFill>
          <a:ln w="12700">
            <a:solidFill>
              <a:srgbClr val="FFFFFF">
                <a:alpha val="0"/>
              </a:srgbClr>
            </a:solidFill>
            <a:prstDash val="solid"/>
          </a:ln>
        </p:spPr>
      </p:sp>
      <p:sp>
        <p:nvSpPr>
          <p:cNvPr id="14" name="Shape 10"/>
          <p:cNvSpPr/>
          <p:nvPr/>
        </p:nvSpPr>
        <p:spPr>
          <a:xfrm>
            <a:off x="7591350" y="2161995"/>
            <a:ext cx="3933748" cy="2114654"/>
          </a:xfrm>
          <a:prstGeom prst="roundRect">
            <a:avLst>
              <a:gd name="adj" fmla="val 11362"/>
            </a:avLst>
          </a:prstGeom>
          <a:solidFill>
            <a:srgbClr val="F8F9FA"/>
          </a:solidFill>
          <a:ln w="12700">
            <a:solidFill>
              <a:srgbClr val="FFFFFF">
                <a:alpha val="0"/>
              </a:srgbClr>
            </a:solidFill>
            <a:prstDash val="solid"/>
          </a:ln>
        </p:spPr>
      </p:sp>
      <p:sp>
        <p:nvSpPr>
          <p:cNvPr id="15" name="Shape 11"/>
          <p:cNvSpPr/>
          <p:nvPr/>
        </p:nvSpPr>
        <p:spPr>
          <a:xfrm>
            <a:off x="381305" y="4809744"/>
            <a:ext cx="5609844" cy="1591056"/>
          </a:xfrm>
          <a:prstGeom prst="roundRect">
            <a:avLst>
              <a:gd name="adj" fmla="val 8259"/>
            </a:avLst>
          </a:prstGeom>
          <a:solidFill>
            <a:srgbClr val="FFFFFF"/>
          </a:solidFill>
          <a:ln w="12700">
            <a:solidFill>
              <a:srgbClr val="E0E0E0"/>
            </a:solidFill>
            <a:prstDash val="solid"/>
          </a:ln>
          <a:effectLst>
            <a:outerShdw blurRad="114300" dist="38100" dir="16200000" algn="bl" rotWithShape="0">
              <a:srgbClr val="000000">
                <a:alpha val="5000"/>
              </a:srgbClr>
            </a:outerShdw>
          </a:effectLst>
        </p:spPr>
      </p:sp>
      <p:sp>
        <p:nvSpPr>
          <p:cNvPr id="16" name="Shape 12"/>
          <p:cNvSpPr/>
          <p:nvPr/>
        </p:nvSpPr>
        <p:spPr>
          <a:xfrm>
            <a:off x="6210605" y="4809744"/>
            <a:ext cx="5619902" cy="1591056"/>
          </a:xfrm>
          <a:prstGeom prst="roundRect">
            <a:avLst>
              <a:gd name="adj" fmla="val 8259"/>
            </a:avLst>
          </a:prstGeom>
          <a:solidFill>
            <a:srgbClr val="FFFFFF"/>
          </a:solidFill>
          <a:ln w="12700">
            <a:solidFill>
              <a:srgbClr val="E0E0E0"/>
            </a:solidFill>
            <a:prstDash val="solid"/>
          </a:ln>
          <a:effectLst>
            <a:outerShdw blurRad="114300" dist="38100" dir="16200000" algn="bl" rotWithShape="0">
              <a:srgbClr val="000000">
                <a:alpha val="5000"/>
              </a:srgbClr>
            </a:outerShdw>
          </a:effectLst>
        </p:spPr>
      </p:sp>
      <p:sp>
        <p:nvSpPr>
          <p:cNvPr id="17" name="Shape 13"/>
          <p:cNvSpPr/>
          <p:nvPr/>
        </p:nvSpPr>
        <p:spPr>
          <a:xfrm>
            <a:off x="666598" y="5305349"/>
            <a:ext cx="571500" cy="571500"/>
          </a:xfrm>
          <a:prstGeom prst="ellipse">
            <a:avLst/>
          </a:prstGeom>
          <a:solidFill>
            <a:srgbClr val="E8F5E9"/>
          </a:solidFill>
          <a:ln w="12700">
            <a:solidFill>
              <a:srgbClr val="FFFFFF">
                <a:alpha val="0"/>
              </a:srgbClr>
            </a:solidFill>
            <a:prstDash val="solid"/>
          </a:ln>
        </p:spPr>
      </p:sp>
      <p:sp>
        <p:nvSpPr>
          <p:cNvPr id="18" name="Shape 14"/>
          <p:cNvSpPr/>
          <p:nvPr/>
        </p:nvSpPr>
        <p:spPr>
          <a:xfrm>
            <a:off x="6495898" y="5305349"/>
            <a:ext cx="571500" cy="571500"/>
          </a:xfrm>
          <a:prstGeom prst="ellipse">
            <a:avLst/>
          </a:prstGeom>
          <a:solidFill>
            <a:srgbClr val="E8F5E9"/>
          </a:solidFill>
          <a:ln w="12700">
            <a:solidFill>
              <a:srgbClr val="FFFFFF">
                <a:alpha val="0"/>
              </a:srgbClr>
            </a:solidFill>
            <a:prstDash val="solid"/>
          </a:ln>
        </p:spPr>
      </p:sp>
      <p:sp>
        <p:nvSpPr>
          <p:cNvPr id="19" name="Text 15"/>
          <p:cNvSpPr txBox="1"/>
          <p:nvPr/>
        </p:nvSpPr>
        <p:spPr>
          <a:xfrm>
            <a:off x="381305" y="142646"/>
            <a:ext cx="7620610" cy="324612"/>
          </a:xfrm>
          <a:prstGeom prst="rect">
            <a:avLst/>
          </a:prstGeom>
          <a:noFill/>
          <a:ln/>
        </p:spPr>
        <p:txBody>
          <a:bodyPr wrap="square" lIns="0" tIns="0" rIns="0" bIns="0" rtlCol="0" anchor="ctr"/>
          <a:lstStyle/>
          <a:p>
            <a:pPr marL="0" indent="0" algn="l">
              <a:buNone/>
            </a:pPr>
            <a:r>
              <a:rPr lang="en-US" sz="2100" b="1" dirty="0">
                <a:solidFill>
                  <a:srgbClr val="FFFFFF"/>
                </a:solidFill>
                <a:latin typeface="Montserrat" pitchFamily="34" charset="0"/>
                <a:ea typeface="Montserrat" pitchFamily="34" charset="-122"/>
                <a:cs typeface="Montserrat" pitchFamily="34" charset="-120"/>
              </a:rPr>
              <a:t>Cofton Greens: Company Overview</a:t>
            </a:r>
            <a:endParaRPr lang="en-US" sz="2100" dirty="0"/>
          </a:p>
        </p:txBody>
      </p:sp>
      <p:sp>
        <p:nvSpPr>
          <p:cNvPr id="20" name="Text 16"/>
          <p:cNvSpPr txBox="1"/>
          <p:nvPr/>
        </p:nvSpPr>
        <p:spPr>
          <a:xfrm>
            <a:off x="381305" y="485546"/>
            <a:ext cx="7620610" cy="162763"/>
          </a:xfrm>
          <a:prstGeom prst="rect">
            <a:avLst/>
          </a:prstGeom>
          <a:noFill/>
          <a:ln/>
        </p:spPr>
        <p:txBody>
          <a:bodyPr wrap="square" lIns="0" tIns="0" rIns="0" bIns="0" rtlCol="0" anchor="ctr"/>
          <a:lstStyle/>
          <a:p>
            <a:pPr marL="0" indent="0" algn="l">
              <a:buNone/>
            </a:pPr>
            <a:r>
              <a:rPr lang="en-US" sz="1000" dirty="0">
                <a:solidFill>
                  <a:srgbClr val="FFFFFF">
                    <a:alpha val="85000"/>
                  </a:srgbClr>
                </a:solidFill>
                <a:latin typeface="Inter" pitchFamily="34" charset="0"/>
                <a:ea typeface="Inter" pitchFamily="34" charset="-122"/>
                <a:cs typeface="Inter" pitchFamily="34" charset="-120"/>
              </a:rPr>
              <a:t>Urban vertical farm operations in the West Midlands</a:t>
            </a:r>
            <a:endParaRPr lang="en-US" sz="1000" dirty="0"/>
          </a:p>
        </p:txBody>
      </p:sp>
      <p:pic>
        <p:nvPicPr>
          <p:cNvPr id="21" name="Image 2" descr="gen-dedup-fd60743881d54f3d2b80ffe70b32045d.png"/>
          <p:cNvPicPr>
            <a:picLocks noChangeAspect="1"/>
          </p:cNvPicPr>
          <p:nvPr/>
        </p:nvPicPr>
        <p:blipFill>
          <a:blip r:embed="rId5"/>
          <a:srcRect/>
          <a:stretch/>
        </p:blipFill>
        <p:spPr>
          <a:xfrm>
            <a:off x="9905695" y="288036"/>
            <a:ext cx="171907" cy="171907"/>
          </a:xfrm>
          <a:prstGeom prst="rect">
            <a:avLst/>
          </a:prstGeom>
        </p:spPr>
      </p:pic>
      <p:sp>
        <p:nvSpPr>
          <p:cNvPr id="22" name="Text 17"/>
          <p:cNvSpPr txBox="1"/>
          <p:nvPr/>
        </p:nvSpPr>
        <p:spPr>
          <a:xfrm>
            <a:off x="10172700" y="267005"/>
            <a:ext cx="1864462" cy="191110"/>
          </a:xfrm>
          <a:prstGeom prst="rect">
            <a:avLst/>
          </a:prstGeom>
          <a:noFill/>
          <a:ln/>
        </p:spPr>
        <p:txBody>
          <a:bodyPr wrap="square" lIns="0" tIns="0" rIns="0" bIns="0" rtlCol="0" anchor="ctr"/>
          <a:lstStyle/>
          <a:p>
            <a:pPr marL="0" indent="0" algn="l">
              <a:buNone/>
            </a:pPr>
            <a:r>
              <a:rPr lang="en-US" sz="1200" b="1" dirty="0">
                <a:solidFill>
                  <a:srgbClr val="FFFFFF"/>
                </a:solidFill>
                <a:latin typeface="Inter" pitchFamily="34" charset="0"/>
                <a:ea typeface="Inter" pitchFamily="34" charset="-122"/>
                <a:cs typeface="Inter" pitchFamily="34" charset="-120"/>
              </a:rPr>
              <a:t>Premium Microgreens</a:t>
            </a:r>
            <a:endParaRPr lang="en-US" sz="1200" dirty="0"/>
          </a:p>
        </p:txBody>
      </p:sp>
      <p:pic>
        <p:nvPicPr>
          <p:cNvPr id="23" name="Image 3" descr="gen-dedup-85fbec5d961ff86ac3ed5024caed0502.png"/>
          <p:cNvPicPr>
            <a:picLocks noChangeAspect="1"/>
          </p:cNvPicPr>
          <p:nvPr/>
        </p:nvPicPr>
        <p:blipFill>
          <a:blip r:embed="rId6"/>
          <a:srcRect l="-1773" r="-1773"/>
          <a:stretch/>
        </p:blipFill>
        <p:spPr>
          <a:xfrm>
            <a:off x="666598" y="1240841"/>
            <a:ext cx="133502" cy="171907"/>
          </a:xfrm>
          <a:prstGeom prst="rect">
            <a:avLst/>
          </a:prstGeom>
        </p:spPr>
      </p:pic>
      <p:sp>
        <p:nvSpPr>
          <p:cNvPr id="24" name="Text 18"/>
          <p:cNvSpPr txBox="1"/>
          <p:nvPr/>
        </p:nvSpPr>
        <p:spPr>
          <a:xfrm>
            <a:off x="972007" y="1218895"/>
            <a:ext cx="5715000" cy="228600"/>
          </a:xfrm>
          <a:prstGeom prst="rect">
            <a:avLst/>
          </a:prstGeom>
          <a:noFill/>
          <a:ln/>
        </p:spPr>
        <p:txBody>
          <a:bodyPr wrap="square" lIns="0" tIns="0" rIns="0" bIns="0" rtlCol="0" anchor="ctr"/>
          <a:lstStyle/>
          <a:p>
            <a:pPr marL="0" indent="0" algn="l">
              <a:buNone/>
            </a:pPr>
            <a:r>
              <a:rPr lang="en-US" sz="1500" b="1" dirty="0">
                <a:solidFill>
                  <a:srgbClr val="2C3E50"/>
                </a:solidFill>
                <a:latin typeface="Montserrat" pitchFamily="34" charset="0"/>
                <a:ea typeface="Montserrat" pitchFamily="34" charset="-122"/>
                <a:cs typeface="Montserrat" pitchFamily="34" charset="-120"/>
              </a:rPr>
              <a:t>Business Model and Operations</a:t>
            </a:r>
            <a:endParaRPr lang="en-US" sz="1500" dirty="0"/>
          </a:p>
        </p:txBody>
      </p:sp>
      <p:sp>
        <p:nvSpPr>
          <p:cNvPr id="25" name="Text 19"/>
          <p:cNvSpPr txBox="1"/>
          <p:nvPr/>
        </p:nvSpPr>
        <p:spPr>
          <a:xfrm>
            <a:off x="666598" y="1571854"/>
            <a:ext cx="6096305" cy="648310"/>
          </a:xfrm>
          <a:prstGeom prst="rect">
            <a:avLst/>
          </a:prstGeom>
          <a:noFill/>
          <a:ln/>
        </p:spPr>
        <p:txBody>
          <a:bodyPr wrap="square" lIns="0" tIns="0" rIns="0" bIns="0" rtlCol="0" anchor="ctr"/>
          <a:lstStyle/>
          <a:p>
            <a:pPr marL="0" indent="0" algn="l">
              <a:buNone/>
            </a:pPr>
            <a:r>
              <a:rPr lang="en-US" sz="1100" dirty="0">
                <a:solidFill>
                  <a:srgbClr val="4A5568"/>
                </a:solidFill>
                <a:latin typeface="Inter" pitchFamily="34" charset="0"/>
                <a:ea typeface="Inter" pitchFamily="34" charset="-122"/>
                <a:cs typeface="Inter" pitchFamily="34" charset="-120"/>
              </a:rPr>
              <a:t>Cofton Greens is an urban vertical farm operation (Cofton Greens, n.d.) using state-of-the-art hydroponic methods (Cofton Greens, n.d.; BCU, n.d.) and carefully controlled climate for 365-day production (Cofton Greens, n.d.; BCU, n.d.).</a:t>
            </a:r>
            <a:endParaRPr lang="en-US" sz="1100" dirty="0"/>
          </a:p>
        </p:txBody>
      </p:sp>
      <p:pic>
        <p:nvPicPr>
          <p:cNvPr id="26" name="Image 4" descr="gen-dedup-d1ad1aaba145f235d78ac92d0fd01eb5.png"/>
          <p:cNvPicPr>
            <a:picLocks noChangeAspect="1"/>
          </p:cNvPicPr>
          <p:nvPr/>
        </p:nvPicPr>
        <p:blipFill>
          <a:blip r:embed="rId7"/>
          <a:srcRect l="-80" r="-80"/>
          <a:stretch/>
        </p:blipFill>
        <p:spPr>
          <a:xfrm>
            <a:off x="1476756" y="2476195"/>
            <a:ext cx="286207" cy="228600"/>
          </a:xfrm>
          <a:prstGeom prst="rect">
            <a:avLst/>
          </a:prstGeom>
        </p:spPr>
      </p:pic>
      <p:sp>
        <p:nvSpPr>
          <p:cNvPr id="27" name="Text 20"/>
          <p:cNvSpPr txBox="1"/>
          <p:nvPr/>
        </p:nvSpPr>
        <p:spPr>
          <a:xfrm>
            <a:off x="666598" y="2809951"/>
            <a:ext cx="19056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Vertical Farm</a:t>
            </a:r>
            <a:endParaRPr lang="en-US" sz="1000" dirty="0"/>
          </a:p>
        </p:txBody>
      </p:sp>
      <p:sp>
        <p:nvSpPr>
          <p:cNvPr id="28" name="Text 21"/>
          <p:cNvSpPr txBox="1"/>
          <p:nvPr/>
        </p:nvSpPr>
        <p:spPr>
          <a:xfrm>
            <a:off x="666598" y="2971800"/>
            <a:ext cx="1905610"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Controlled Environment</a:t>
            </a:r>
            <a:endParaRPr lang="en-US" sz="800" dirty="0"/>
          </a:p>
        </p:txBody>
      </p:sp>
      <p:pic>
        <p:nvPicPr>
          <p:cNvPr id="29" name="Image 5" descr="gen-dedup-c71ef97ed2151b58b7e6ea1ce1ed488a.png"/>
          <p:cNvPicPr>
            <a:picLocks noChangeAspect="1"/>
          </p:cNvPicPr>
          <p:nvPr/>
        </p:nvPicPr>
        <p:blipFill>
          <a:blip r:embed="rId8"/>
          <a:srcRect t="-45" b="-45"/>
          <a:stretch/>
        </p:blipFill>
        <p:spPr>
          <a:xfrm>
            <a:off x="3571646" y="2476195"/>
            <a:ext cx="256946" cy="228600"/>
          </a:xfrm>
          <a:prstGeom prst="rect">
            <a:avLst/>
          </a:prstGeom>
        </p:spPr>
      </p:pic>
      <p:sp>
        <p:nvSpPr>
          <p:cNvPr id="30" name="Text 22"/>
          <p:cNvSpPr txBox="1"/>
          <p:nvPr/>
        </p:nvSpPr>
        <p:spPr>
          <a:xfrm>
            <a:off x="2762402" y="2809951"/>
            <a:ext cx="19056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Hydroponic</a:t>
            </a:r>
            <a:endParaRPr lang="en-US" sz="1000" dirty="0"/>
          </a:p>
        </p:txBody>
      </p:sp>
      <p:sp>
        <p:nvSpPr>
          <p:cNvPr id="31" name="Text 23"/>
          <p:cNvSpPr txBox="1"/>
          <p:nvPr/>
        </p:nvSpPr>
        <p:spPr>
          <a:xfrm>
            <a:off x="2762402" y="2971800"/>
            <a:ext cx="1905610"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Water-based System</a:t>
            </a:r>
            <a:endParaRPr lang="en-US" sz="800" dirty="0"/>
          </a:p>
        </p:txBody>
      </p:sp>
      <p:pic>
        <p:nvPicPr>
          <p:cNvPr id="32" name="Image 6" descr="gen-dedup-21798649c07d4176553edf391f41c9b2.png"/>
          <p:cNvPicPr>
            <a:picLocks noChangeAspect="1"/>
          </p:cNvPicPr>
          <p:nvPr/>
        </p:nvPicPr>
        <p:blipFill>
          <a:blip r:embed="rId9"/>
          <a:srcRect/>
          <a:stretch/>
        </p:blipFill>
        <p:spPr>
          <a:xfrm>
            <a:off x="5667451" y="2476195"/>
            <a:ext cx="228600" cy="228600"/>
          </a:xfrm>
          <a:prstGeom prst="rect">
            <a:avLst/>
          </a:prstGeom>
        </p:spPr>
      </p:pic>
      <p:sp>
        <p:nvSpPr>
          <p:cNvPr id="33" name="Text 24"/>
          <p:cNvSpPr txBox="1"/>
          <p:nvPr/>
        </p:nvSpPr>
        <p:spPr>
          <a:xfrm>
            <a:off x="4858207" y="2809951"/>
            <a:ext cx="19056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365 Days</a:t>
            </a:r>
            <a:endParaRPr lang="en-US" sz="1000" dirty="0"/>
          </a:p>
        </p:txBody>
      </p:sp>
      <p:sp>
        <p:nvSpPr>
          <p:cNvPr id="34" name="Text 25"/>
          <p:cNvSpPr txBox="1"/>
          <p:nvPr/>
        </p:nvSpPr>
        <p:spPr>
          <a:xfrm>
            <a:off x="4858207" y="2971800"/>
            <a:ext cx="1905610"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Year-round Growing</a:t>
            </a:r>
            <a:endParaRPr lang="en-US" sz="800" dirty="0"/>
          </a:p>
        </p:txBody>
      </p:sp>
      <p:sp>
        <p:nvSpPr>
          <p:cNvPr id="35" name="Text 26"/>
          <p:cNvSpPr txBox="1"/>
          <p:nvPr/>
        </p:nvSpPr>
        <p:spPr>
          <a:xfrm>
            <a:off x="857707" y="3524098"/>
            <a:ext cx="5715000" cy="428854"/>
          </a:xfrm>
          <a:prstGeom prst="rect">
            <a:avLst/>
          </a:prstGeom>
          <a:noFill/>
          <a:ln/>
        </p:spPr>
        <p:txBody>
          <a:bodyPr wrap="square" lIns="0" tIns="0" rIns="0" bIns="0" rtlCol="0" anchor="ctr"/>
          <a:lstStyle/>
          <a:p>
            <a:pPr marL="0" indent="0" algn="l">
              <a:buNone/>
            </a:pPr>
            <a:r>
              <a:rPr lang="en-US" sz="1100" b="1" dirty="0">
                <a:solidFill>
                  <a:srgbClr val="2D5A27"/>
                </a:solidFill>
                <a:latin typeface="Inter" pitchFamily="34" charset="0"/>
                <a:ea typeface="Inter" pitchFamily="34" charset="-122"/>
                <a:cs typeface="Inter" pitchFamily="34" charset="-120"/>
              </a:rPr>
              <a:t>Value Proposition:</a:t>
            </a:r>
            <a:r>
              <a:rPr lang="en-US" sz="1100" dirty="0">
                <a:solidFill>
                  <a:srgbClr val="2D5A27"/>
                </a:solidFill>
                <a:latin typeface="Inter" pitchFamily="34" charset="0"/>
                <a:ea typeface="Inter" pitchFamily="34" charset="-122"/>
                <a:cs typeface="Inter" pitchFamily="34" charset="-120"/>
              </a:rPr>
              <a:t> Consistently fresh, pesticide-free indoor cultivation (Cofton Greens, n.d.) with reliable quality for the hospitality sector.</a:t>
            </a:r>
            <a:endParaRPr lang="en-US" sz="1100" dirty="0"/>
          </a:p>
        </p:txBody>
      </p:sp>
      <p:pic>
        <p:nvPicPr>
          <p:cNvPr id="36" name="Image 7" descr="gen-dedup-bfa7912c369d2c28edda9e02920e50c8.png"/>
          <p:cNvPicPr>
            <a:picLocks noChangeAspect="1"/>
          </p:cNvPicPr>
          <p:nvPr/>
        </p:nvPicPr>
        <p:blipFill>
          <a:blip r:embed="rId10"/>
          <a:srcRect/>
          <a:stretch/>
        </p:blipFill>
        <p:spPr>
          <a:xfrm>
            <a:off x="7572146" y="1240841"/>
            <a:ext cx="171907" cy="171907"/>
          </a:xfrm>
          <a:prstGeom prst="rect">
            <a:avLst/>
          </a:prstGeom>
        </p:spPr>
      </p:pic>
      <p:sp>
        <p:nvSpPr>
          <p:cNvPr id="37" name="Text 27"/>
          <p:cNvSpPr txBox="1"/>
          <p:nvPr/>
        </p:nvSpPr>
        <p:spPr>
          <a:xfrm>
            <a:off x="7877556" y="1218895"/>
            <a:ext cx="2857500" cy="228600"/>
          </a:xfrm>
          <a:prstGeom prst="rect">
            <a:avLst/>
          </a:prstGeom>
          <a:noFill/>
          <a:ln/>
        </p:spPr>
        <p:txBody>
          <a:bodyPr wrap="square" lIns="0" tIns="0" rIns="0" bIns="0" rtlCol="0" anchor="ctr"/>
          <a:lstStyle/>
          <a:p>
            <a:pPr marL="0" indent="0" algn="l">
              <a:buNone/>
            </a:pPr>
            <a:r>
              <a:rPr lang="en-US" sz="1500" b="1" dirty="0">
                <a:solidFill>
                  <a:srgbClr val="2C3E50"/>
                </a:solidFill>
                <a:latin typeface="Montserrat" pitchFamily="34" charset="0"/>
                <a:ea typeface="Montserrat" pitchFamily="34" charset="-122"/>
                <a:cs typeface="Montserrat" pitchFamily="34" charset="-120"/>
              </a:rPr>
              <a:t>Key Metrics</a:t>
            </a:r>
            <a:endParaRPr lang="en-US" sz="1500" dirty="0"/>
          </a:p>
        </p:txBody>
      </p:sp>
      <p:pic>
        <p:nvPicPr>
          <p:cNvPr id="50" name="Image 12" descr="gen-dedup-bc3fcb0885b0c35a0970ad0e4522f406.png"/>
          <p:cNvPicPr>
            <a:picLocks noChangeAspect="1"/>
          </p:cNvPicPr>
          <p:nvPr/>
        </p:nvPicPr>
        <p:blipFill>
          <a:blip r:embed="rId11"/>
          <a:srcRect l="-133" r="-133"/>
          <a:stretch/>
        </p:blipFill>
        <p:spPr>
          <a:xfrm>
            <a:off x="838505" y="5477256"/>
            <a:ext cx="171907" cy="228600"/>
          </a:xfrm>
          <a:prstGeom prst="rect">
            <a:avLst/>
          </a:prstGeom>
        </p:spPr>
      </p:pic>
      <p:sp>
        <p:nvSpPr>
          <p:cNvPr id="51" name="Text 36"/>
          <p:cNvSpPr txBox="1"/>
          <p:nvPr/>
        </p:nvSpPr>
        <p:spPr>
          <a:xfrm>
            <a:off x="1429207" y="5191049"/>
            <a:ext cx="4191610" cy="200254"/>
          </a:xfrm>
          <a:prstGeom prst="rect">
            <a:avLst/>
          </a:prstGeom>
          <a:noFill/>
          <a:ln/>
        </p:spPr>
        <p:txBody>
          <a:bodyPr wrap="square" lIns="0" tIns="0" rIns="0" bIns="0" rtlCol="0" anchor="ctr"/>
          <a:lstStyle/>
          <a:p>
            <a:pPr marL="0" indent="0" algn="l">
              <a:buNone/>
            </a:pPr>
            <a:r>
              <a:rPr lang="en-US" sz="1300" b="1" dirty="0">
                <a:solidFill>
                  <a:srgbClr val="2C3E50"/>
                </a:solidFill>
                <a:latin typeface="Inter" pitchFamily="34" charset="0"/>
                <a:ea typeface="Inter" pitchFamily="34" charset="-122"/>
                <a:cs typeface="Inter" pitchFamily="34" charset="-120"/>
              </a:rPr>
              <a:t>Location and Service Area</a:t>
            </a:r>
            <a:endParaRPr lang="en-US" sz="1300" dirty="0"/>
          </a:p>
        </p:txBody>
      </p:sp>
      <p:sp>
        <p:nvSpPr>
          <p:cNvPr id="52" name="Text 37"/>
          <p:cNvSpPr txBox="1"/>
          <p:nvPr/>
        </p:nvSpPr>
        <p:spPr>
          <a:xfrm>
            <a:off x="1429207" y="5447995"/>
            <a:ext cx="4191610" cy="562356"/>
          </a:xfrm>
          <a:prstGeom prst="rect">
            <a:avLst/>
          </a:prstGeom>
          <a:noFill/>
          <a:ln/>
        </p:spPr>
        <p:txBody>
          <a:bodyPr wrap="square" lIns="0" tIns="0" rIns="0" bIns="0" rtlCol="0" anchor="ctr"/>
          <a:lstStyle/>
          <a:p>
            <a:pPr marL="0" indent="0" algn="l">
              <a:buNone/>
            </a:pPr>
            <a:r>
              <a:rPr lang="en-US" sz="1000" dirty="0">
                <a:solidFill>
                  <a:srgbClr val="718096"/>
                </a:solidFill>
                <a:latin typeface="Inter" pitchFamily="34" charset="0"/>
                <a:ea typeface="Inter" pitchFamily="34" charset="-122"/>
                <a:cs typeface="Inter" pitchFamily="34" charset="-120"/>
              </a:rPr>
              <a:t>Based in North Worcestershire with free weekly delivery to South Birmingham (Cofton Greens, n.d.), trusted by elite and Michelin-starred restaurants (Cofton Greens, n.d.).</a:t>
            </a:r>
            <a:endParaRPr lang="en-US" sz="1000" dirty="0"/>
          </a:p>
        </p:txBody>
      </p:sp>
      <p:pic>
        <p:nvPicPr>
          <p:cNvPr id="53" name="Image 13" descr="gen-dedup-cc45428f612a99705fe34acfe8b02b09.png"/>
          <p:cNvPicPr>
            <a:picLocks noChangeAspect="1"/>
          </p:cNvPicPr>
          <p:nvPr/>
        </p:nvPicPr>
        <p:blipFill>
          <a:blip r:embed="rId12"/>
          <a:srcRect l="-80" r="-80"/>
          <a:stretch/>
        </p:blipFill>
        <p:spPr>
          <a:xfrm>
            <a:off x="6667805" y="5477256"/>
            <a:ext cx="286207" cy="228600"/>
          </a:xfrm>
          <a:prstGeom prst="rect">
            <a:avLst/>
          </a:prstGeom>
        </p:spPr>
      </p:pic>
      <p:sp>
        <p:nvSpPr>
          <p:cNvPr id="54" name="Text 38"/>
          <p:cNvSpPr txBox="1"/>
          <p:nvPr/>
        </p:nvSpPr>
        <p:spPr>
          <a:xfrm>
            <a:off x="7258507" y="5191049"/>
            <a:ext cx="4191610" cy="200254"/>
          </a:xfrm>
          <a:prstGeom prst="rect">
            <a:avLst/>
          </a:prstGeom>
          <a:noFill/>
          <a:ln/>
        </p:spPr>
        <p:txBody>
          <a:bodyPr wrap="square" lIns="0" tIns="0" rIns="0" bIns="0" rtlCol="0" anchor="ctr"/>
          <a:lstStyle/>
          <a:p>
            <a:pPr marL="0" indent="0" algn="l">
              <a:buNone/>
            </a:pPr>
            <a:r>
              <a:rPr lang="en-US" sz="1300" b="1" dirty="0">
                <a:solidFill>
                  <a:srgbClr val="2C3E50"/>
                </a:solidFill>
                <a:latin typeface="Inter" pitchFamily="34" charset="0"/>
                <a:ea typeface="Inter" pitchFamily="34" charset="-122"/>
                <a:cs typeface="Inter" pitchFamily="34" charset="-120"/>
              </a:rPr>
              <a:t>Delivery Network</a:t>
            </a:r>
            <a:endParaRPr lang="en-US" sz="1300" dirty="0"/>
          </a:p>
        </p:txBody>
      </p:sp>
      <p:sp>
        <p:nvSpPr>
          <p:cNvPr id="55" name="Text 39"/>
          <p:cNvSpPr txBox="1"/>
          <p:nvPr/>
        </p:nvSpPr>
        <p:spPr>
          <a:xfrm>
            <a:off x="7258507" y="5447995"/>
            <a:ext cx="4191610" cy="381305"/>
          </a:xfrm>
          <a:prstGeom prst="rect">
            <a:avLst/>
          </a:prstGeom>
          <a:noFill/>
          <a:ln/>
        </p:spPr>
        <p:txBody>
          <a:bodyPr wrap="square" lIns="0" tIns="0" rIns="0" bIns="0" rtlCol="0" anchor="ctr"/>
          <a:lstStyle/>
          <a:p>
            <a:pPr marL="0" indent="0" algn="l">
              <a:buNone/>
            </a:pPr>
            <a:r>
              <a:rPr lang="en-US" sz="1000" dirty="0">
                <a:solidFill>
                  <a:srgbClr val="718096"/>
                </a:solidFill>
                <a:latin typeface="Inter" pitchFamily="34" charset="0"/>
                <a:ea typeface="Inter" pitchFamily="34" charset="-122"/>
                <a:cs typeface="Inter" pitchFamily="34" charset="-120"/>
              </a:rPr>
              <a:t>Fresh harvest-to-door within 24 hours (Cofton Greens, n.d.), minimum 7-day freshness guarantee (Cofton Greens, n.d.).</a:t>
            </a:r>
            <a:endParaRPr lang="en-US" sz="1000" dirty="0"/>
          </a:p>
        </p:txBody>
      </p:sp>
      <p:pic>
        <p:nvPicPr>
          <p:cNvPr id="57" name="Картина 56">
            <a:extLst>
              <a:ext uri="{FF2B5EF4-FFF2-40B4-BE49-F238E27FC236}">
                <a16:creationId xmlns:a16="http://schemas.microsoft.com/office/drawing/2014/main" id="{1D854913-74FC-5095-1FFC-D4ABB0B6F591}"/>
              </a:ext>
            </a:extLst>
          </p:cNvPr>
          <p:cNvPicPr>
            <a:picLocks noChangeAspect="1"/>
          </p:cNvPicPr>
          <p:nvPr/>
        </p:nvPicPr>
        <p:blipFill>
          <a:blip r:embed="rId13"/>
          <a:stretch>
            <a:fillRect/>
          </a:stretch>
        </p:blipFill>
        <p:spPr>
          <a:xfrm>
            <a:off x="7381951" y="1828800"/>
            <a:ext cx="4290477" cy="268650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4" name="Shape 2"/>
          <p:cNvSpPr/>
          <p:nvPr/>
        </p:nvSpPr>
        <p:spPr>
          <a:xfrm>
            <a:off x="0" y="0"/>
            <a:ext cx="12191695" cy="666598"/>
          </a:xfrm>
          <a:prstGeom prst="rect">
            <a:avLst/>
          </a:prstGeom>
          <a:solidFill>
            <a:srgbClr val="4A7C43"/>
          </a:solidFill>
          <a:ln w="12700">
            <a:solidFill>
              <a:srgbClr val="FFFFFF">
                <a:alpha val="0"/>
              </a:srgbClr>
            </a:solidFill>
            <a:prstDash val="solid"/>
          </a:ln>
        </p:spPr>
      </p:sp>
      <p:sp>
        <p:nvSpPr>
          <p:cNvPr id="5" name="Shape 3"/>
          <p:cNvSpPr/>
          <p:nvPr/>
        </p:nvSpPr>
        <p:spPr>
          <a:xfrm>
            <a:off x="381305" y="952805"/>
            <a:ext cx="6705295" cy="3114446"/>
          </a:xfrm>
          <a:prstGeom prst="roundRect">
            <a:avLst>
              <a:gd name="adj" fmla="val 2155"/>
            </a:avLst>
          </a:prstGeom>
          <a:solidFill>
            <a:srgbClr val="FFFFFF"/>
          </a:solidFill>
          <a:ln w="12700">
            <a:solidFill>
              <a:srgbClr val="E0E0E0"/>
            </a:solidFill>
            <a:prstDash val="solid"/>
          </a:ln>
          <a:effectLst>
            <a:outerShdw blurRad="76200" dist="25400" dir="16200000" algn="bl" rotWithShape="0">
              <a:srgbClr val="000000">
                <a:alpha val="5000"/>
              </a:srgbClr>
            </a:outerShdw>
          </a:effectLst>
        </p:spPr>
      </p:sp>
      <p:sp>
        <p:nvSpPr>
          <p:cNvPr id="6" name="Shape 4"/>
          <p:cNvSpPr/>
          <p:nvPr/>
        </p:nvSpPr>
        <p:spPr>
          <a:xfrm>
            <a:off x="609905" y="2857500"/>
            <a:ext cx="1962302" cy="638251"/>
          </a:xfrm>
          <a:prstGeom prst="roundRect">
            <a:avLst>
              <a:gd name="adj" fmla="val 34213"/>
            </a:avLst>
          </a:prstGeom>
          <a:solidFill>
            <a:srgbClr val="F8F9FA"/>
          </a:solidFill>
          <a:ln w="12700">
            <a:solidFill>
              <a:srgbClr val="F1F5F9"/>
            </a:solidFill>
            <a:prstDash val="solid"/>
          </a:ln>
        </p:spPr>
      </p:sp>
      <p:sp>
        <p:nvSpPr>
          <p:cNvPr id="7" name="Shape 5"/>
          <p:cNvSpPr/>
          <p:nvPr/>
        </p:nvSpPr>
        <p:spPr>
          <a:xfrm>
            <a:off x="2743200" y="2857500"/>
            <a:ext cx="1962302" cy="638251"/>
          </a:xfrm>
          <a:prstGeom prst="roundRect">
            <a:avLst>
              <a:gd name="adj" fmla="val 34213"/>
            </a:avLst>
          </a:prstGeom>
          <a:solidFill>
            <a:srgbClr val="F8F9FA"/>
          </a:solidFill>
          <a:ln w="12700">
            <a:solidFill>
              <a:srgbClr val="F1F5F9"/>
            </a:solidFill>
            <a:prstDash val="solid"/>
          </a:ln>
        </p:spPr>
      </p:sp>
      <p:sp>
        <p:nvSpPr>
          <p:cNvPr id="8" name="Shape 6"/>
          <p:cNvSpPr/>
          <p:nvPr/>
        </p:nvSpPr>
        <p:spPr>
          <a:xfrm>
            <a:off x="4876495" y="2857500"/>
            <a:ext cx="1962302" cy="638251"/>
          </a:xfrm>
          <a:prstGeom prst="roundRect">
            <a:avLst>
              <a:gd name="adj" fmla="val 34213"/>
            </a:avLst>
          </a:prstGeom>
          <a:solidFill>
            <a:srgbClr val="F8F9FA"/>
          </a:solidFill>
          <a:ln w="12700">
            <a:solidFill>
              <a:srgbClr val="F1F5F9"/>
            </a:solidFill>
            <a:prstDash val="solid"/>
          </a:ln>
        </p:spPr>
      </p:sp>
      <p:sp>
        <p:nvSpPr>
          <p:cNvPr id="9" name="Shape 7"/>
          <p:cNvSpPr/>
          <p:nvPr/>
        </p:nvSpPr>
        <p:spPr>
          <a:xfrm>
            <a:off x="381305" y="4238244"/>
            <a:ext cx="6705295" cy="2257654"/>
          </a:xfrm>
          <a:prstGeom prst="roundRect">
            <a:avLst>
              <a:gd name="adj" fmla="val 4101"/>
            </a:avLst>
          </a:prstGeom>
          <a:solidFill>
            <a:srgbClr val="FFFFFF"/>
          </a:solidFill>
          <a:ln w="12700">
            <a:solidFill>
              <a:srgbClr val="E0E0E0"/>
            </a:solidFill>
            <a:prstDash val="solid"/>
          </a:ln>
          <a:effectLst>
            <a:outerShdw blurRad="76200" dist="25400" dir="16200000" algn="bl" rotWithShape="0">
              <a:srgbClr val="000000">
                <a:alpha val="5000"/>
              </a:srgbClr>
            </a:outerShdw>
          </a:effectLst>
        </p:spPr>
      </p:sp>
      <p:sp>
        <p:nvSpPr>
          <p:cNvPr id="10" name="Shape 8"/>
          <p:cNvSpPr/>
          <p:nvPr/>
        </p:nvSpPr>
        <p:spPr>
          <a:xfrm>
            <a:off x="609905" y="4809744"/>
            <a:ext cx="3057754" cy="590702"/>
          </a:xfrm>
          <a:prstGeom prst="roundRect">
            <a:avLst>
              <a:gd name="adj" fmla="val 39948"/>
            </a:avLst>
          </a:prstGeom>
          <a:solidFill>
            <a:srgbClr val="F8F9FA"/>
          </a:solidFill>
          <a:ln w="12700">
            <a:solidFill>
              <a:srgbClr val="E0E0E0"/>
            </a:solidFill>
            <a:prstDash val="solid"/>
          </a:ln>
        </p:spPr>
      </p:sp>
      <p:sp>
        <p:nvSpPr>
          <p:cNvPr id="11" name="Shape 9"/>
          <p:cNvSpPr/>
          <p:nvPr/>
        </p:nvSpPr>
        <p:spPr>
          <a:xfrm>
            <a:off x="3791102" y="4809744"/>
            <a:ext cx="3057754" cy="590702"/>
          </a:xfrm>
          <a:prstGeom prst="roundRect">
            <a:avLst>
              <a:gd name="adj" fmla="val 39948"/>
            </a:avLst>
          </a:prstGeom>
          <a:solidFill>
            <a:srgbClr val="F8F9FA"/>
          </a:solidFill>
          <a:ln w="12700">
            <a:solidFill>
              <a:srgbClr val="E0E0E0"/>
            </a:solidFill>
            <a:prstDash val="solid"/>
          </a:ln>
        </p:spPr>
      </p:sp>
      <p:sp>
        <p:nvSpPr>
          <p:cNvPr id="12" name="Shape 10"/>
          <p:cNvSpPr/>
          <p:nvPr/>
        </p:nvSpPr>
        <p:spPr>
          <a:xfrm>
            <a:off x="609905" y="5477256"/>
            <a:ext cx="3057754" cy="590702"/>
          </a:xfrm>
          <a:prstGeom prst="roundRect">
            <a:avLst>
              <a:gd name="adj" fmla="val 39948"/>
            </a:avLst>
          </a:prstGeom>
          <a:solidFill>
            <a:srgbClr val="F8F9FA"/>
          </a:solidFill>
          <a:ln w="12700">
            <a:solidFill>
              <a:srgbClr val="E0E0E0"/>
            </a:solidFill>
            <a:prstDash val="solid"/>
          </a:ln>
        </p:spPr>
      </p:sp>
      <p:sp>
        <p:nvSpPr>
          <p:cNvPr id="13" name="Shape 11"/>
          <p:cNvSpPr/>
          <p:nvPr/>
        </p:nvSpPr>
        <p:spPr>
          <a:xfrm>
            <a:off x="3791102" y="5477256"/>
            <a:ext cx="3057754" cy="590702"/>
          </a:xfrm>
          <a:prstGeom prst="roundRect">
            <a:avLst>
              <a:gd name="adj" fmla="val 39948"/>
            </a:avLst>
          </a:prstGeom>
          <a:solidFill>
            <a:srgbClr val="F8F9FA"/>
          </a:solidFill>
          <a:ln w="12700">
            <a:solidFill>
              <a:srgbClr val="E0E0E0"/>
            </a:solidFill>
            <a:prstDash val="solid"/>
          </a:ln>
        </p:spPr>
      </p:sp>
      <p:sp>
        <p:nvSpPr>
          <p:cNvPr id="14" name="Shape 12"/>
          <p:cNvSpPr/>
          <p:nvPr/>
        </p:nvSpPr>
        <p:spPr>
          <a:xfrm>
            <a:off x="705002" y="4905756"/>
            <a:ext cx="342900" cy="342900"/>
          </a:xfrm>
          <a:prstGeom prst="roundRect">
            <a:avLst>
              <a:gd name="adj" fmla="val 88889"/>
            </a:avLst>
          </a:prstGeom>
          <a:solidFill>
            <a:srgbClr val="4A7C43"/>
          </a:solidFill>
          <a:ln w="12700">
            <a:solidFill>
              <a:srgbClr val="FFFFFF">
                <a:alpha val="0"/>
              </a:srgbClr>
            </a:solidFill>
            <a:prstDash val="solid"/>
          </a:ln>
        </p:spPr>
      </p:sp>
      <p:sp>
        <p:nvSpPr>
          <p:cNvPr id="15" name="Shape 13"/>
          <p:cNvSpPr/>
          <p:nvPr/>
        </p:nvSpPr>
        <p:spPr>
          <a:xfrm>
            <a:off x="3886200" y="4905756"/>
            <a:ext cx="342900" cy="342900"/>
          </a:xfrm>
          <a:prstGeom prst="roundRect">
            <a:avLst>
              <a:gd name="adj" fmla="val 88889"/>
            </a:avLst>
          </a:prstGeom>
          <a:solidFill>
            <a:srgbClr val="4A7C43"/>
          </a:solidFill>
          <a:ln w="12700">
            <a:solidFill>
              <a:srgbClr val="FFFFFF">
                <a:alpha val="0"/>
              </a:srgbClr>
            </a:solidFill>
            <a:prstDash val="solid"/>
          </a:ln>
        </p:spPr>
      </p:sp>
      <p:sp>
        <p:nvSpPr>
          <p:cNvPr id="16" name="Shape 14"/>
          <p:cNvSpPr/>
          <p:nvPr/>
        </p:nvSpPr>
        <p:spPr>
          <a:xfrm>
            <a:off x="705002" y="5572354"/>
            <a:ext cx="342900" cy="342900"/>
          </a:xfrm>
          <a:prstGeom prst="roundRect">
            <a:avLst>
              <a:gd name="adj" fmla="val 88889"/>
            </a:avLst>
          </a:prstGeom>
          <a:solidFill>
            <a:srgbClr val="4A7C43"/>
          </a:solidFill>
          <a:ln w="12700">
            <a:solidFill>
              <a:srgbClr val="FFFFFF">
                <a:alpha val="0"/>
              </a:srgbClr>
            </a:solidFill>
            <a:prstDash val="solid"/>
          </a:ln>
        </p:spPr>
      </p:sp>
      <p:sp>
        <p:nvSpPr>
          <p:cNvPr id="17" name="Shape 15"/>
          <p:cNvSpPr/>
          <p:nvPr/>
        </p:nvSpPr>
        <p:spPr>
          <a:xfrm>
            <a:off x="3886200" y="5572354"/>
            <a:ext cx="342900" cy="342900"/>
          </a:xfrm>
          <a:prstGeom prst="roundRect">
            <a:avLst>
              <a:gd name="adj" fmla="val 88889"/>
            </a:avLst>
          </a:prstGeom>
          <a:solidFill>
            <a:srgbClr val="4A7C43"/>
          </a:solidFill>
          <a:ln w="12700">
            <a:solidFill>
              <a:srgbClr val="FFFFFF">
                <a:alpha val="0"/>
              </a:srgbClr>
            </a:solidFill>
            <a:prstDash val="solid"/>
          </a:ln>
        </p:spPr>
      </p:sp>
      <p:sp>
        <p:nvSpPr>
          <p:cNvPr id="18" name="Shape 16"/>
          <p:cNvSpPr/>
          <p:nvPr/>
        </p:nvSpPr>
        <p:spPr>
          <a:xfrm>
            <a:off x="609905" y="6143854"/>
            <a:ext cx="1190549" cy="228600"/>
          </a:xfrm>
          <a:prstGeom prst="roundRect">
            <a:avLst>
              <a:gd name="adj" fmla="val 400000"/>
            </a:avLst>
          </a:prstGeom>
          <a:solidFill>
            <a:srgbClr val="E8F5E9"/>
          </a:solidFill>
          <a:ln w="12700">
            <a:solidFill>
              <a:srgbClr val="FFFFFF">
                <a:alpha val="0"/>
              </a:srgbClr>
            </a:solidFill>
            <a:prstDash val="solid"/>
          </a:ln>
        </p:spPr>
      </p:sp>
      <p:sp>
        <p:nvSpPr>
          <p:cNvPr id="19" name="Shape 17"/>
          <p:cNvSpPr/>
          <p:nvPr/>
        </p:nvSpPr>
        <p:spPr>
          <a:xfrm>
            <a:off x="1895551" y="6143854"/>
            <a:ext cx="1285646" cy="228600"/>
          </a:xfrm>
          <a:prstGeom prst="roundRect">
            <a:avLst>
              <a:gd name="adj" fmla="val 400000"/>
            </a:avLst>
          </a:prstGeom>
          <a:solidFill>
            <a:srgbClr val="E8F5E9"/>
          </a:solidFill>
          <a:ln w="12700">
            <a:solidFill>
              <a:srgbClr val="FFFFFF">
                <a:alpha val="0"/>
              </a:srgbClr>
            </a:solidFill>
            <a:prstDash val="solid"/>
          </a:ln>
        </p:spPr>
      </p:sp>
      <p:sp>
        <p:nvSpPr>
          <p:cNvPr id="20" name="Shape 18"/>
          <p:cNvSpPr/>
          <p:nvPr/>
        </p:nvSpPr>
        <p:spPr>
          <a:xfrm>
            <a:off x="3276295" y="6143854"/>
            <a:ext cx="1095451" cy="228600"/>
          </a:xfrm>
          <a:prstGeom prst="roundRect">
            <a:avLst>
              <a:gd name="adj" fmla="val 400000"/>
            </a:avLst>
          </a:prstGeom>
          <a:solidFill>
            <a:srgbClr val="E8F5E9"/>
          </a:solidFill>
          <a:ln w="12700">
            <a:solidFill>
              <a:srgbClr val="FFFFFF">
                <a:alpha val="0"/>
              </a:srgbClr>
            </a:solidFill>
            <a:prstDash val="solid"/>
          </a:ln>
        </p:spPr>
      </p:sp>
      <p:pic>
        <p:nvPicPr>
          <p:cNvPr id="21" name="Image 0" descr="gen-dedup-b5d0eb88146aa29709b45b96734ec8da.jpg"/>
          <p:cNvPicPr>
            <a:picLocks noChangeAspect="1"/>
          </p:cNvPicPr>
          <p:nvPr/>
        </p:nvPicPr>
        <p:blipFill>
          <a:blip r:embed="rId3"/>
          <a:stretch>
            <a:fillRect/>
          </a:stretch>
        </p:blipFill>
        <p:spPr>
          <a:xfrm>
            <a:off x="7353605" y="952805"/>
            <a:ext cx="4458938" cy="5333695"/>
          </a:xfrm>
          <a:prstGeom prst="rect">
            <a:avLst/>
          </a:prstGeom>
        </p:spPr>
      </p:pic>
      <p:pic>
        <p:nvPicPr>
          <p:cNvPr id="22" name="Image 1" descr="gen-dedup-07496cfcc7bee20614cdea5a86556448.png"/>
          <p:cNvPicPr>
            <a:picLocks noChangeAspect="1"/>
          </p:cNvPicPr>
          <p:nvPr/>
        </p:nvPicPr>
        <p:blipFill>
          <a:blip r:embed="rId4"/>
          <a:srcRect l="-24" r="-24"/>
          <a:stretch/>
        </p:blipFill>
        <p:spPr>
          <a:xfrm>
            <a:off x="7353605" y="5477256"/>
            <a:ext cx="4457700" cy="809244"/>
          </a:xfrm>
          <a:prstGeom prst="rect">
            <a:avLst/>
          </a:prstGeom>
        </p:spPr>
      </p:pic>
      <p:sp>
        <p:nvSpPr>
          <p:cNvPr id="23" name="Text 19"/>
          <p:cNvSpPr txBox="1"/>
          <p:nvPr/>
        </p:nvSpPr>
        <p:spPr>
          <a:xfrm>
            <a:off x="381305" y="114300"/>
            <a:ext cx="8097012" cy="277063"/>
          </a:xfrm>
          <a:prstGeom prst="rect">
            <a:avLst/>
          </a:prstGeom>
          <a:noFill/>
          <a:ln/>
        </p:spPr>
        <p:txBody>
          <a:bodyPr wrap="square" lIns="0" tIns="0" rIns="0" bIns="0" rtlCol="0" anchor="ctr"/>
          <a:lstStyle/>
          <a:p>
            <a:pPr marL="0" indent="0" algn="l">
              <a:buNone/>
            </a:pPr>
            <a:r>
              <a:rPr lang="en-US" sz="1800" b="1" dirty="0">
                <a:solidFill>
                  <a:srgbClr val="FFFFFF"/>
                </a:solidFill>
                <a:latin typeface="Montserrat" pitchFamily="34" charset="0"/>
                <a:ea typeface="Montserrat" pitchFamily="34" charset="-122"/>
                <a:cs typeface="Montserrat" pitchFamily="34" charset="-120"/>
              </a:rPr>
              <a:t>What Are Microgreens? What Cofton Greens Grows</a:t>
            </a:r>
            <a:endParaRPr lang="en-US" sz="1800" dirty="0"/>
          </a:p>
        </p:txBody>
      </p:sp>
      <p:sp>
        <p:nvSpPr>
          <p:cNvPr id="24" name="Text 20"/>
          <p:cNvSpPr txBox="1"/>
          <p:nvPr/>
        </p:nvSpPr>
        <p:spPr>
          <a:xfrm>
            <a:off x="381305" y="381305"/>
            <a:ext cx="8097012" cy="162763"/>
          </a:xfrm>
          <a:prstGeom prst="rect">
            <a:avLst/>
          </a:prstGeom>
          <a:noFill/>
          <a:ln/>
        </p:spPr>
        <p:txBody>
          <a:bodyPr wrap="square" lIns="0" tIns="0" rIns="0" bIns="0" rtlCol="0" anchor="ctr"/>
          <a:lstStyle/>
          <a:p>
            <a:pPr marL="0" indent="0" algn="l">
              <a:buNone/>
            </a:pPr>
            <a:r>
              <a:rPr lang="en-US" sz="1000" dirty="0">
                <a:solidFill>
                  <a:srgbClr val="FFFFFF">
                    <a:alpha val="85000"/>
                  </a:srgbClr>
                </a:solidFill>
                <a:latin typeface="Inter" pitchFamily="34" charset="0"/>
                <a:ea typeface="Inter" pitchFamily="34" charset="-122"/>
                <a:cs typeface="Inter" pitchFamily="34" charset="-120"/>
              </a:rPr>
              <a:t>Premium microgreens grown with precision technology</a:t>
            </a:r>
            <a:endParaRPr lang="en-US" sz="1000" dirty="0"/>
          </a:p>
        </p:txBody>
      </p:sp>
      <p:pic>
        <p:nvPicPr>
          <p:cNvPr id="25" name="Image 2" descr="gen-dedup-de66bc02708b5bd25390cd4794bb7829.png"/>
          <p:cNvPicPr>
            <a:picLocks noChangeAspect="1"/>
          </p:cNvPicPr>
          <p:nvPr/>
        </p:nvPicPr>
        <p:blipFill>
          <a:blip r:embed="rId5"/>
          <a:srcRect/>
          <a:stretch/>
        </p:blipFill>
        <p:spPr>
          <a:xfrm>
            <a:off x="10287000" y="237744"/>
            <a:ext cx="190195" cy="190195"/>
          </a:xfrm>
          <a:prstGeom prst="rect">
            <a:avLst/>
          </a:prstGeom>
        </p:spPr>
      </p:pic>
      <p:sp>
        <p:nvSpPr>
          <p:cNvPr id="26" name="Text 21"/>
          <p:cNvSpPr txBox="1"/>
          <p:nvPr/>
        </p:nvSpPr>
        <p:spPr>
          <a:xfrm>
            <a:off x="10573207" y="237744"/>
            <a:ext cx="1239012" cy="191110"/>
          </a:xfrm>
          <a:prstGeom prst="rect">
            <a:avLst/>
          </a:prstGeom>
          <a:noFill/>
          <a:ln/>
        </p:spPr>
        <p:txBody>
          <a:bodyPr wrap="square" lIns="0" tIns="0" rIns="0" bIns="0" rtlCol="0" anchor="ctr"/>
          <a:lstStyle/>
          <a:p>
            <a:pPr marL="0" indent="0" algn="r">
              <a:buNone/>
            </a:pPr>
            <a:r>
              <a:rPr lang="en-US" sz="1200" b="1" dirty="0">
                <a:solidFill>
                  <a:srgbClr val="FFFFFF"/>
                </a:solidFill>
                <a:latin typeface="Inter" pitchFamily="34" charset="0"/>
                <a:ea typeface="Inter" pitchFamily="34" charset="-122"/>
                <a:cs typeface="Inter" pitchFamily="34" charset="-120"/>
              </a:rPr>
              <a:t>Cofton Greens</a:t>
            </a:r>
            <a:endParaRPr lang="en-US" sz="1200" dirty="0"/>
          </a:p>
        </p:txBody>
      </p:sp>
      <p:pic>
        <p:nvPicPr>
          <p:cNvPr id="27" name="Image 3" descr="gen-dedup-bc3b81ced41c4c9c8133fb90dee97359.png"/>
          <p:cNvPicPr>
            <a:picLocks noChangeAspect="1"/>
          </p:cNvPicPr>
          <p:nvPr/>
        </p:nvPicPr>
        <p:blipFill>
          <a:blip r:embed="rId6"/>
          <a:srcRect/>
          <a:stretch/>
        </p:blipFill>
        <p:spPr>
          <a:xfrm>
            <a:off x="609905" y="1202436"/>
            <a:ext cx="171907" cy="171907"/>
          </a:xfrm>
          <a:prstGeom prst="rect">
            <a:avLst/>
          </a:prstGeom>
        </p:spPr>
      </p:pic>
      <p:sp>
        <p:nvSpPr>
          <p:cNvPr id="28" name="Text 22"/>
          <p:cNvSpPr txBox="1"/>
          <p:nvPr/>
        </p:nvSpPr>
        <p:spPr>
          <a:xfrm>
            <a:off x="857707" y="1181405"/>
            <a:ext cx="5715000"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What Are Microgreens?</a:t>
            </a:r>
            <a:endParaRPr lang="en-US" sz="1300" dirty="0"/>
          </a:p>
        </p:txBody>
      </p:sp>
      <p:sp>
        <p:nvSpPr>
          <p:cNvPr id="29" name="Text 23"/>
          <p:cNvSpPr txBox="1"/>
          <p:nvPr/>
        </p:nvSpPr>
        <p:spPr>
          <a:xfrm>
            <a:off x="609905" y="1505102"/>
            <a:ext cx="6229807" cy="1200607"/>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Microgreens are very young edible greens (Cofton Greens, n.d.), valued by chefs for flavour, texture, presentation and nutrition (Cofton Greens, 2023), ideal as garnishes to elevate dishes (Cofton Greens, 2023). Cofton Greens specialises in premium microgreens (Cofton Greens, n.d.), grown indoors via hydroponics (Cofton Greens, 2023; BCU, 2023), with controlled climate using sensors for temperature, humidity, light, moisture (BCU, n.d.), ensuring year-round consistency and quality, superior freshness delivered within 24 hours of harvest (Cofton Greens, 2023).</a:t>
            </a:r>
            <a:endParaRPr lang="en-US" sz="1000" dirty="0"/>
          </a:p>
        </p:txBody>
      </p:sp>
      <p:sp>
        <p:nvSpPr>
          <p:cNvPr id="30" name="Text 24"/>
          <p:cNvSpPr txBox="1"/>
          <p:nvPr/>
        </p:nvSpPr>
        <p:spPr>
          <a:xfrm>
            <a:off x="629107" y="2933395"/>
            <a:ext cx="1905610" cy="228600"/>
          </a:xfrm>
          <a:prstGeom prst="rect">
            <a:avLst/>
          </a:prstGeom>
          <a:noFill/>
          <a:ln/>
        </p:spPr>
        <p:txBody>
          <a:bodyPr wrap="square" lIns="0" tIns="0" rIns="0" bIns="0" rtlCol="0" anchor="ctr"/>
          <a:lstStyle/>
          <a:p>
            <a:pPr marL="0" indent="0" algn="ctr">
              <a:buNone/>
            </a:pPr>
            <a:r>
              <a:rPr lang="en-US" sz="1500" b="1" dirty="0">
                <a:solidFill>
                  <a:srgbClr val="4A7C43"/>
                </a:solidFill>
                <a:latin typeface="Inter" pitchFamily="34" charset="0"/>
                <a:ea typeface="Inter" pitchFamily="34" charset="-122"/>
                <a:cs typeface="Inter" pitchFamily="34" charset="-120"/>
              </a:rPr>
              <a:t>4-40x</a:t>
            </a:r>
            <a:endParaRPr lang="en-US" sz="1500" dirty="0"/>
          </a:p>
        </p:txBody>
      </p:sp>
      <p:sp>
        <p:nvSpPr>
          <p:cNvPr id="31" name="Text 25"/>
          <p:cNvSpPr txBox="1"/>
          <p:nvPr/>
        </p:nvSpPr>
        <p:spPr>
          <a:xfrm>
            <a:off x="629107" y="3161995"/>
            <a:ext cx="1905610" cy="143561"/>
          </a:xfrm>
          <a:prstGeom prst="rect">
            <a:avLst/>
          </a:prstGeom>
          <a:noFill/>
          <a:ln/>
        </p:spPr>
        <p:txBody>
          <a:bodyPr wrap="square" lIns="0" tIns="0" rIns="0" bIns="0" rtlCol="0" anchor="ctr"/>
          <a:lstStyle/>
          <a:p>
            <a:pPr marL="0" indent="0" algn="ctr">
              <a:buNone/>
            </a:pPr>
            <a:r>
              <a:rPr lang="en-US" sz="900" dirty="0">
                <a:solidFill>
                  <a:srgbClr val="718096"/>
                </a:solidFill>
                <a:latin typeface="Inter" pitchFamily="34" charset="0"/>
                <a:ea typeface="Inter" pitchFamily="34" charset="-122"/>
                <a:cs typeface="Inter" pitchFamily="34" charset="-120"/>
              </a:rPr>
              <a:t>More nutrients</a:t>
            </a:r>
            <a:endParaRPr lang="en-US" sz="900" dirty="0"/>
          </a:p>
        </p:txBody>
      </p:sp>
      <p:sp>
        <p:nvSpPr>
          <p:cNvPr id="32" name="Text 26"/>
          <p:cNvSpPr txBox="1"/>
          <p:nvPr/>
        </p:nvSpPr>
        <p:spPr>
          <a:xfrm>
            <a:off x="2762402" y="2933395"/>
            <a:ext cx="1905610" cy="228600"/>
          </a:xfrm>
          <a:prstGeom prst="rect">
            <a:avLst/>
          </a:prstGeom>
          <a:noFill/>
          <a:ln/>
        </p:spPr>
        <p:txBody>
          <a:bodyPr wrap="square" lIns="0" tIns="0" rIns="0" bIns="0" rtlCol="0" anchor="ctr"/>
          <a:lstStyle/>
          <a:p>
            <a:pPr marL="0" indent="0" algn="ctr">
              <a:buNone/>
            </a:pPr>
            <a:r>
              <a:rPr lang="en-US" sz="1500" b="1" dirty="0">
                <a:solidFill>
                  <a:srgbClr val="4A7C43"/>
                </a:solidFill>
                <a:latin typeface="Inter" pitchFamily="34" charset="0"/>
                <a:ea typeface="Inter" pitchFamily="34" charset="-122"/>
                <a:cs typeface="Inter" pitchFamily="34" charset="-120"/>
              </a:rPr>
              <a:t>7-14</a:t>
            </a:r>
            <a:endParaRPr lang="en-US" sz="1500" dirty="0"/>
          </a:p>
        </p:txBody>
      </p:sp>
      <p:sp>
        <p:nvSpPr>
          <p:cNvPr id="33" name="Text 27"/>
          <p:cNvSpPr txBox="1"/>
          <p:nvPr/>
        </p:nvSpPr>
        <p:spPr>
          <a:xfrm>
            <a:off x="2762402" y="3161995"/>
            <a:ext cx="1905610" cy="143561"/>
          </a:xfrm>
          <a:prstGeom prst="rect">
            <a:avLst/>
          </a:prstGeom>
          <a:noFill/>
          <a:ln/>
        </p:spPr>
        <p:txBody>
          <a:bodyPr wrap="square" lIns="0" tIns="0" rIns="0" bIns="0" rtlCol="0" anchor="ctr"/>
          <a:lstStyle/>
          <a:p>
            <a:pPr marL="0" indent="0" algn="ctr">
              <a:buNone/>
            </a:pPr>
            <a:r>
              <a:rPr lang="en-US" sz="900" dirty="0">
                <a:solidFill>
                  <a:srgbClr val="718096"/>
                </a:solidFill>
                <a:latin typeface="Inter" pitchFamily="34" charset="0"/>
                <a:ea typeface="Inter" pitchFamily="34" charset="-122"/>
                <a:cs typeface="Inter" pitchFamily="34" charset="-120"/>
              </a:rPr>
              <a:t>Days to harvest</a:t>
            </a:r>
            <a:endParaRPr lang="en-US" sz="900" dirty="0"/>
          </a:p>
        </p:txBody>
      </p:sp>
      <p:sp>
        <p:nvSpPr>
          <p:cNvPr id="34" name="Text 28"/>
          <p:cNvSpPr txBox="1"/>
          <p:nvPr/>
        </p:nvSpPr>
        <p:spPr>
          <a:xfrm>
            <a:off x="4895698" y="2933395"/>
            <a:ext cx="1905610" cy="228600"/>
          </a:xfrm>
          <a:prstGeom prst="rect">
            <a:avLst/>
          </a:prstGeom>
          <a:noFill/>
          <a:ln/>
        </p:spPr>
        <p:txBody>
          <a:bodyPr wrap="square" lIns="0" tIns="0" rIns="0" bIns="0" rtlCol="0" anchor="ctr"/>
          <a:lstStyle/>
          <a:p>
            <a:pPr marL="0" indent="0" algn="ctr">
              <a:buNone/>
            </a:pPr>
            <a:r>
              <a:rPr lang="en-US" sz="1500" b="1" dirty="0">
                <a:solidFill>
                  <a:srgbClr val="4A7C43"/>
                </a:solidFill>
                <a:latin typeface="Inter" pitchFamily="34" charset="0"/>
                <a:ea typeface="Inter" pitchFamily="34" charset="-122"/>
                <a:cs typeface="Inter" pitchFamily="34" charset="-120"/>
              </a:rPr>
              <a:t>24h</a:t>
            </a:r>
            <a:endParaRPr lang="en-US" sz="1500" dirty="0"/>
          </a:p>
        </p:txBody>
      </p:sp>
      <p:sp>
        <p:nvSpPr>
          <p:cNvPr id="35" name="Text 29"/>
          <p:cNvSpPr txBox="1"/>
          <p:nvPr/>
        </p:nvSpPr>
        <p:spPr>
          <a:xfrm>
            <a:off x="4895698" y="3161995"/>
            <a:ext cx="1905610" cy="143561"/>
          </a:xfrm>
          <a:prstGeom prst="rect">
            <a:avLst/>
          </a:prstGeom>
          <a:noFill/>
          <a:ln/>
        </p:spPr>
        <p:txBody>
          <a:bodyPr wrap="square" lIns="0" tIns="0" rIns="0" bIns="0" rtlCol="0" anchor="ctr"/>
          <a:lstStyle/>
          <a:p>
            <a:pPr marL="0" indent="0" algn="ctr">
              <a:buNone/>
            </a:pPr>
            <a:r>
              <a:rPr lang="en-US" sz="900" dirty="0">
                <a:solidFill>
                  <a:srgbClr val="718096"/>
                </a:solidFill>
                <a:latin typeface="Inter" pitchFamily="34" charset="0"/>
                <a:ea typeface="Inter" pitchFamily="34" charset="-122"/>
                <a:cs typeface="Inter" pitchFamily="34" charset="-120"/>
              </a:rPr>
              <a:t>Harvest to door</a:t>
            </a:r>
            <a:endParaRPr lang="en-US" sz="900" dirty="0"/>
          </a:p>
        </p:txBody>
      </p:sp>
      <p:pic>
        <p:nvPicPr>
          <p:cNvPr id="36" name="Image 4" descr="gen-dedup-aeb2d9894a8dad27bfd4c9855f276ccf.png"/>
          <p:cNvPicPr>
            <a:picLocks noChangeAspect="1"/>
          </p:cNvPicPr>
          <p:nvPr/>
        </p:nvPicPr>
        <p:blipFill>
          <a:blip r:embed="rId7"/>
          <a:srcRect l="-760" r="-760"/>
          <a:stretch/>
        </p:blipFill>
        <p:spPr>
          <a:xfrm>
            <a:off x="609905" y="4460443"/>
            <a:ext cx="152705" cy="171907"/>
          </a:xfrm>
          <a:prstGeom prst="rect">
            <a:avLst/>
          </a:prstGeom>
        </p:spPr>
      </p:pic>
      <p:sp>
        <p:nvSpPr>
          <p:cNvPr id="37" name="Text 30"/>
          <p:cNvSpPr txBox="1"/>
          <p:nvPr/>
        </p:nvSpPr>
        <p:spPr>
          <a:xfrm>
            <a:off x="857707" y="4438498"/>
            <a:ext cx="5715000"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Key Uses &amp; Benefits</a:t>
            </a:r>
            <a:endParaRPr lang="en-US" sz="1300" dirty="0"/>
          </a:p>
        </p:txBody>
      </p:sp>
      <p:pic>
        <p:nvPicPr>
          <p:cNvPr id="38" name="Image 5" descr="gen-dedup-77e841c259d58c67d30473e4b5fb8d6a.png"/>
          <p:cNvPicPr>
            <a:picLocks noChangeAspect="1"/>
          </p:cNvPicPr>
          <p:nvPr/>
        </p:nvPicPr>
        <p:blipFill>
          <a:blip r:embed="rId8"/>
          <a:srcRect/>
          <a:stretch/>
        </p:blipFill>
        <p:spPr>
          <a:xfrm>
            <a:off x="809244" y="5036515"/>
            <a:ext cx="133502" cy="133502"/>
          </a:xfrm>
          <a:prstGeom prst="rect">
            <a:avLst/>
          </a:prstGeom>
        </p:spPr>
      </p:pic>
      <p:sp>
        <p:nvSpPr>
          <p:cNvPr id="39" name="Text 31"/>
          <p:cNvSpPr txBox="1"/>
          <p:nvPr/>
        </p:nvSpPr>
        <p:spPr>
          <a:xfrm>
            <a:off x="1162202" y="4914900"/>
            <a:ext cx="2382012"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Young Edible Greens</a:t>
            </a:r>
            <a:endParaRPr lang="en-US" sz="1000" dirty="0"/>
          </a:p>
        </p:txBody>
      </p:sp>
      <p:sp>
        <p:nvSpPr>
          <p:cNvPr id="40" name="Text 32"/>
          <p:cNvSpPr txBox="1"/>
          <p:nvPr/>
        </p:nvSpPr>
        <p:spPr>
          <a:xfrm>
            <a:off x="1162202" y="5094122"/>
            <a:ext cx="2382012" cy="143561"/>
          </a:xfrm>
          <a:prstGeom prst="rect">
            <a:avLst/>
          </a:prstGeom>
          <a:noFill/>
          <a:ln/>
        </p:spPr>
        <p:txBody>
          <a:bodyPr wrap="square" lIns="0" tIns="0" rIns="0" bIns="0" rtlCol="0" anchor="ctr"/>
          <a:lstStyle/>
          <a:p>
            <a:pPr marL="0" indent="0" algn="l">
              <a:buNone/>
            </a:pPr>
            <a:r>
              <a:rPr lang="en-US" sz="900" dirty="0">
                <a:solidFill>
                  <a:srgbClr val="718096"/>
                </a:solidFill>
                <a:latin typeface="Inter" pitchFamily="34" charset="0"/>
                <a:ea typeface="Inter" pitchFamily="34" charset="-122"/>
                <a:cs typeface="Inter" pitchFamily="34" charset="-120"/>
              </a:rPr>
              <a:t>Tender, nutrient-dense shoots</a:t>
            </a:r>
            <a:endParaRPr lang="en-US" sz="900" dirty="0"/>
          </a:p>
        </p:txBody>
      </p:sp>
      <p:pic>
        <p:nvPicPr>
          <p:cNvPr id="41" name="Image 6" descr="gen-dedup-c26afb40d9162ed5f43f6a8ebd184093.png"/>
          <p:cNvPicPr>
            <a:picLocks noChangeAspect="1"/>
          </p:cNvPicPr>
          <p:nvPr/>
        </p:nvPicPr>
        <p:blipFill>
          <a:blip r:embed="rId9"/>
          <a:srcRect t="-1100" b="-1100"/>
          <a:stretch/>
        </p:blipFill>
        <p:spPr>
          <a:xfrm>
            <a:off x="3981298" y="5036515"/>
            <a:ext cx="114300" cy="133502"/>
          </a:xfrm>
          <a:prstGeom prst="rect">
            <a:avLst/>
          </a:prstGeom>
        </p:spPr>
      </p:pic>
      <p:sp>
        <p:nvSpPr>
          <p:cNvPr id="42" name="Text 33"/>
          <p:cNvSpPr txBox="1"/>
          <p:nvPr/>
        </p:nvSpPr>
        <p:spPr>
          <a:xfrm>
            <a:off x="4343400" y="4914900"/>
            <a:ext cx="2382012"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Chef's Choice</a:t>
            </a:r>
            <a:endParaRPr lang="en-US" sz="1000" dirty="0"/>
          </a:p>
        </p:txBody>
      </p:sp>
      <p:sp>
        <p:nvSpPr>
          <p:cNvPr id="43" name="Text 34"/>
          <p:cNvSpPr txBox="1"/>
          <p:nvPr/>
        </p:nvSpPr>
        <p:spPr>
          <a:xfrm>
            <a:off x="4343400" y="5094122"/>
            <a:ext cx="2382012" cy="143561"/>
          </a:xfrm>
          <a:prstGeom prst="rect">
            <a:avLst/>
          </a:prstGeom>
          <a:noFill/>
          <a:ln/>
        </p:spPr>
        <p:txBody>
          <a:bodyPr wrap="square" lIns="0" tIns="0" rIns="0" bIns="0" rtlCol="0" anchor="ctr"/>
          <a:lstStyle/>
          <a:p>
            <a:pPr marL="0" indent="0" algn="l">
              <a:buNone/>
            </a:pPr>
            <a:r>
              <a:rPr lang="en-US" sz="900" dirty="0">
                <a:solidFill>
                  <a:srgbClr val="718096"/>
                </a:solidFill>
                <a:latin typeface="Inter" pitchFamily="34" charset="0"/>
                <a:ea typeface="Inter" pitchFamily="34" charset="-122"/>
                <a:cs typeface="Inter" pitchFamily="34" charset="-120"/>
              </a:rPr>
              <a:t>Premium restaurant quality</a:t>
            </a:r>
            <a:endParaRPr lang="en-US" sz="900" dirty="0"/>
          </a:p>
        </p:txBody>
      </p:sp>
      <p:pic>
        <p:nvPicPr>
          <p:cNvPr id="44" name="Image 7" descr="gen-dedup-9e6a14dd638f38a8e4bf5b128e968e5b.png"/>
          <p:cNvPicPr>
            <a:picLocks noChangeAspect="1"/>
          </p:cNvPicPr>
          <p:nvPr/>
        </p:nvPicPr>
        <p:blipFill>
          <a:blip r:embed="rId10"/>
          <a:srcRect/>
          <a:stretch/>
        </p:blipFill>
        <p:spPr>
          <a:xfrm>
            <a:off x="800100" y="5703113"/>
            <a:ext cx="133502" cy="133502"/>
          </a:xfrm>
          <a:prstGeom prst="rect">
            <a:avLst/>
          </a:prstGeom>
        </p:spPr>
      </p:pic>
      <p:sp>
        <p:nvSpPr>
          <p:cNvPr id="45" name="Text 35"/>
          <p:cNvSpPr txBox="1"/>
          <p:nvPr/>
        </p:nvSpPr>
        <p:spPr>
          <a:xfrm>
            <a:off x="1162202" y="5581498"/>
            <a:ext cx="2382012"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Nutrition</a:t>
            </a:r>
            <a:endParaRPr lang="en-US" sz="1000" dirty="0"/>
          </a:p>
        </p:txBody>
      </p:sp>
      <p:sp>
        <p:nvSpPr>
          <p:cNvPr id="46" name="Text 36"/>
          <p:cNvSpPr txBox="1"/>
          <p:nvPr/>
        </p:nvSpPr>
        <p:spPr>
          <a:xfrm>
            <a:off x="1162202" y="5760720"/>
            <a:ext cx="2382012" cy="143561"/>
          </a:xfrm>
          <a:prstGeom prst="rect">
            <a:avLst/>
          </a:prstGeom>
          <a:noFill/>
          <a:ln/>
        </p:spPr>
        <p:txBody>
          <a:bodyPr wrap="square" lIns="0" tIns="0" rIns="0" bIns="0" rtlCol="0" anchor="ctr"/>
          <a:lstStyle/>
          <a:p>
            <a:pPr marL="0" indent="0" algn="l">
              <a:buNone/>
            </a:pPr>
            <a:r>
              <a:rPr lang="en-US" sz="900" dirty="0">
                <a:solidFill>
                  <a:srgbClr val="718096"/>
                </a:solidFill>
                <a:latin typeface="Inter" pitchFamily="34" charset="0"/>
                <a:ea typeface="Inter" pitchFamily="34" charset="-122"/>
                <a:cs typeface="Inter" pitchFamily="34" charset="-120"/>
              </a:rPr>
              <a:t>Vitamins C, E, K, beta-carotene</a:t>
            </a:r>
            <a:endParaRPr lang="en-US" sz="900" dirty="0"/>
          </a:p>
        </p:txBody>
      </p:sp>
      <p:pic>
        <p:nvPicPr>
          <p:cNvPr id="47" name="Image 8" descr="gen-dedup-936d1007a70797a78de1c394a26d84bd.png"/>
          <p:cNvPicPr>
            <a:picLocks noChangeAspect="1"/>
          </p:cNvPicPr>
          <p:nvPr/>
        </p:nvPicPr>
        <p:blipFill>
          <a:blip r:embed="rId11"/>
          <a:srcRect/>
          <a:stretch/>
        </p:blipFill>
        <p:spPr>
          <a:xfrm>
            <a:off x="3991356" y="5703113"/>
            <a:ext cx="133502" cy="133502"/>
          </a:xfrm>
          <a:prstGeom prst="rect">
            <a:avLst/>
          </a:prstGeom>
        </p:spPr>
      </p:pic>
      <p:sp>
        <p:nvSpPr>
          <p:cNvPr id="48" name="Text 37"/>
          <p:cNvSpPr txBox="1"/>
          <p:nvPr/>
        </p:nvSpPr>
        <p:spPr>
          <a:xfrm>
            <a:off x="4343400" y="5581498"/>
            <a:ext cx="2382012"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Garnish &amp; Flavor</a:t>
            </a:r>
            <a:endParaRPr lang="en-US" sz="1000" dirty="0"/>
          </a:p>
        </p:txBody>
      </p:sp>
      <p:sp>
        <p:nvSpPr>
          <p:cNvPr id="49" name="Text 38"/>
          <p:cNvSpPr txBox="1"/>
          <p:nvPr/>
        </p:nvSpPr>
        <p:spPr>
          <a:xfrm>
            <a:off x="4343400" y="5760720"/>
            <a:ext cx="2382012" cy="143561"/>
          </a:xfrm>
          <a:prstGeom prst="rect">
            <a:avLst/>
          </a:prstGeom>
          <a:noFill/>
          <a:ln/>
        </p:spPr>
        <p:txBody>
          <a:bodyPr wrap="square" lIns="0" tIns="0" rIns="0" bIns="0" rtlCol="0" anchor="ctr"/>
          <a:lstStyle/>
          <a:p>
            <a:pPr marL="0" indent="0" algn="l">
              <a:buNone/>
            </a:pPr>
            <a:r>
              <a:rPr lang="en-US" sz="900" dirty="0">
                <a:solidFill>
                  <a:srgbClr val="718096"/>
                </a:solidFill>
                <a:latin typeface="Inter" pitchFamily="34" charset="0"/>
                <a:ea typeface="Inter" pitchFamily="34" charset="-122"/>
                <a:cs typeface="Inter" pitchFamily="34" charset="-120"/>
              </a:rPr>
              <a:t>Elevates any dish presentation</a:t>
            </a:r>
            <a:endParaRPr lang="en-US" sz="900" dirty="0"/>
          </a:p>
        </p:txBody>
      </p:sp>
      <p:pic>
        <p:nvPicPr>
          <p:cNvPr id="50" name="Image 9" descr="gen-dedup-aa7ea8ae43566f79c46bf7e610af081a.png"/>
          <p:cNvPicPr>
            <a:picLocks noChangeAspect="1"/>
          </p:cNvPicPr>
          <p:nvPr/>
        </p:nvPicPr>
        <p:blipFill>
          <a:blip r:embed="rId12"/>
          <a:srcRect l="-783" r="-783"/>
          <a:stretch/>
        </p:blipFill>
        <p:spPr>
          <a:xfrm>
            <a:off x="705002" y="6261811"/>
            <a:ext cx="66751" cy="105156"/>
          </a:xfrm>
          <a:prstGeom prst="rect">
            <a:avLst/>
          </a:prstGeom>
        </p:spPr>
      </p:pic>
      <p:sp>
        <p:nvSpPr>
          <p:cNvPr id="51" name="Text 39"/>
          <p:cNvSpPr txBox="1"/>
          <p:nvPr/>
        </p:nvSpPr>
        <p:spPr>
          <a:xfrm>
            <a:off x="838505" y="6191402"/>
            <a:ext cx="905256" cy="133502"/>
          </a:xfrm>
          <a:prstGeom prst="rect">
            <a:avLst/>
          </a:prstGeom>
          <a:noFill/>
          <a:ln/>
        </p:spPr>
        <p:txBody>
          <a:bodyPr wrap="square" lIns="0" tIns="0" rIns="0" bIns="0" rtlCol="0" anchor="ctr"/>
          <a:lstStyle/>
          <a:p>
            <a:pPr marL="0" indent="0" algn="l">
              <a:buNone/>
            </a:pPr>
            <a:r>
              <a:rPr lang="en-US" sz="800" dirty="0">
                <a:solidFill>
                  <a:srgbClr val="2D5A27"/>
                </a:solidFill>
                <a:latin typeface="Inter" pitchFamily="34" charset="0"/>
                <a:ea typeface="Inter" pitchFamily="34" charset="-122"/>
                <a:cs typeface="Inter" pitchFamily="34" charset="-120"/>
              </a:rPr>
              <a:t>Temp: 18-22°C</a:t>
            </a:r>
            <a:endParaRPr lang="en-US" sz="800" dirty="0"/>
          </a:p>
        </p:txBody>
      </p:sp>
      <p:pic>
        <p:nvPicPr>
          <p:cNvPr id="52" name="Image 10" descr="gen-dedup-7d2cd024bf88763bc65afea71b18303f.png"/>
          <p:cNvPicPr>
            <a:picLocks noChangeAspect="1"/>
          </p:cNvPicPr>
          <p:nvPr/>
        </p:nvPicPr>
        <p:blipFill>
          <a:blip r:embed="rId13"/>
          <a:srcRect t="-1958" b="-1958"/>
          <a:stretch/>
        </p:blipFill>
        <p:spPr>
          <a:xfrm>
            <a:off x="1990649" y="6261811"/>
            <a:ext cx="75895" cy="105156"/>
          </a:xfrm>
          <a:prstGeom prst="rect">
            <a:avLst/>
          </a:prstGeom>
        </p:spPr>
      </p:pic>
      <p:sp>
        <p:nvSpPr>
          <p:cNvPr id="53" name="Text 40"/>
          <p:cNvSpPr txBox="1"/>
          <p:nvPr/>
        </p:nvSpPr>
        <p:spPr>
          <a:xfrm>
            <a:off x="2124151" y="6191402"/>
            <a:ext cx="1202436" cy="133502"/>
          </a:xfrm>
          <a:prstGeom prst="rect">
            <a:avLst/>
          </a:prstGeom>
          <a:noFill/>
          <a:ln/>
        </p:spPr>
        <p:txBody>
          <a:bodyPr wrap="square" lIns="0" tIns="0" rIns="0" bIns="0" rtlCol="0" anchor="ctr"/>
          <a:lstStyle/>
          <a:p>
            <a:pPr marL="0" indent="0" algn="l">
              <a:buNone/>
            </a:pPr>
            <a:r>
              <a:rPr lang="en-US" sz="800" dirty="0">
                <a:solidFill>
                  <a:srgbClr val="2D5A27"/>
                </a:solidFill>
                <a:latin typeface="Inter" pitchFamily="34" charset="0"/>
                <a:ea typeface="Inter" pitchFamily="34" charset="-122"/>
                <a:cs typeface="Inter" pitchFamily="34" charset="-120"/>
              </a:rPr>
              <a:t>Humidity: 60-70%</a:t>
            </a:r>
            <a:endParaRPr lang="en-US" sz="800" dirty="0"/>
          </a:p>
        </p:txBody>
      </p:sp>
      <p:pic>
        <p:nvPicPr>
          <p:cNvPr id="54" name="Image 11" descr="gen-dedup-f41c3bced7e58ea95102e4db3acc8ba4.png"/>
          <p:cNvPicPr>
            <a:picLocks noChangeAspect="1"/>
          </p:cNvPicPr>
          <p:nvPr/>
        </p:nvPicPr>
        <p:blipFill>
          <a:blip r:embed="rId14"/>
          <a:srcRect t="-1958" b="-1958"/>
          <a:stretch/>
        </p:blipFill>
        <p:spPr>
          <a:xfrm>
            <a:off x="3372307" y="6261811"/>
            <a:ext cx="75895" cy="105156"/>
          </a:xfrm>
          <a:prstGeom prst="rect">
            <a:avLst/>
          </a:prstGeom>
        </p:spPr>
      </p:pic>
      <p:sp>
        <p:nvSpPr>
          <p:cNvPr id="55" name="Text 41"/>
          <p:cNvSpPr txBox="1"/>
          <p:nvPr/>
        </p:nvSpPr>
        <p:spPr>
          <a:xfrm>
            <a:off x="3504895" y="6191402"/>
            <a:ext cx="810158" cy="133502"/>
          </a:xfrm>
          <a:prstGeom prst="rect">
            <a:avLst/>
          </a:prstGeom>
          <a:noFill/>
          <a:ln/>
        </p:spPr>
        <p:txBody>
          <a:bodyPr wrap="square" lIns="0" tIns="0" rIns="0" bIns="0" rtlCol="0" anchor="ctr"/>
          <a:lstStyle/>
          <a:p>
            <a:pPr marL="0" indent="0" algn="l">
              <a:buNone/>
            </a:pPr>
            <a:r>
              <a:rPr lang="en-US" sz="800" dirty="0">
                <a:solidFill>
                  <a:srgbClr val="2D5A27"/>
                </a:solidFill>
                <a:latin typeface="Inter" pitchFamily="34" charset="0"/>
                <a:ea typeface="Inter" pitchFamily="34" charset="-122"/>
                <a:cs typeface="Inter" pitchFamily="34" charset="-120"/>
              </a:rPr>
              <a:t>LED: 16h/day</a:t>
            </a:r>
            <a:endParaRPr lang="en-US" sz="800" dirty="0"/>
          </a:p>
        </p:txBody>
      </p:sp>
      <p:sp>
        <p:nvSpPr>
          <p:cNvPr id="56" name="Text 42"/>
          <p:cNvSpPr txBox="1"/>
          <p:nvPr/>
        </p:nvSpPr>
        <p:spPr>
          <a:xfrm>
            <a:off x="7591349" y="5648249"/>
            <a:ext cx="4000500" cy="210312"/>
          </a:xfrm>
          <a:prstGeom prst="rect">
            <a:avLst/>
          </a:prstGeom>
          <a:noFill/>
          <a:ln/>
        </p:spPr>
        <p:txBody>
          <a:bodyPr wrap="square" lIns="0" tIns="0" rIns="0" bIns="0" rtlCol="0" anchor="ctr"/>
          <a:lstStyle/>
          <a:p>
            <a:pPr marL="0" indent="0" algn="l">
              <a:buNone/>
            </a:pPr>
            <a:r>
              <a:rPr lang="en-US" sz="1300" b="1" dirty="0">
                <a:solidFill>
                  <a:srgbClr val="FFFFFF"/>
                </a:solidFill>
                <a:latin typeface="Montserrat" pitchFamily="34" charset="0"/>
                <a:ea typeface="Montserrat" pitchFamily="34" charset="-122"/>
                <a:cs typeface="Montserrat" pitchFamily="34" charset="-120"/>
              </a:rPr>
              <a:t>Premium Microgreens</a:t>
            </a:r>
            <a:endParaRPr lang="en-US" sz="1300" dirty="0"/>
          </a:p>
        </p:txBody>
      </p:sp>
      <p:sp>
        <p:nvSpPr>
          <p:cNvPr id="57" name="Text 43"/>
          <p:cNvSpPr txBox="1"/>
          <p:nvPr/>
        </p:nvSpPr>
        <p:spPr>
          <a:xfrm>
            <a:off x="7591349" y="5896051"/>
            <a:ext cx="4000500" cy="152705"/>
          </a:xfrm>
          <a:prstGeom prst="rect">
            <a:avLst/>
          </a:prstGeom>
          <a:noFill/>
          <a:ln/>
        </p:spPr>
        <p:txBody>
          <a:bodyPr wrap="square" lIns="0" tIns="0" rIns="0" bIns="0" rtlCol="0" anchor="ctr"/>
          <a:lstStyle/>
          <a:p>
            <a:pPr marL="0" indent="0" algn="l">
              <a:buNone/>
            </a:pPr>
            <a:r>
              <a:rPr lang="en-US" sz="900" dirty="0">
                <a:solidFill>
                  <a:srgbClr val="FFFFFF">
                    <a:alpha val="90000"/>
                  </a:srgbClr>
                </a:solidFill>
                <a:latin typeface="Inter" pitchFamily="34" charset="0"/>
                <a:ea typeface="Inter" pitchFamily="34" charset="-122"/>
                <a:cs typeface="Inter" pitchFamily="34" charset="-120"/>
              </a:rPr>
              <a:t>Grown with precision technology at Cofton Greens</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4" name="Image 0" descr="gen-dedup-4df4dcc590beb07c18c14a8adcfbcb48.png"/>
          <p:cNvPicPr>
            <a:picLocks noChangeAspect="1"/>
          </p:cNvPicPr>
          <p:nvPr/>
        </p:nvPicPr>
        <p:blipFill>
          <a:blip r:embed="rId3"/>
          <a:srcRect t="-1" b="-1"/>
          <a:stretch/>
        </p:blipFill>
        <p:spPr>
          <a:xfrm>
            <a:off x="0" y="0"/>
            <a:ext cx="12191695" cy="6858000"/>
          </a:xfrm>
          <a:prstGeom prst="rect">
            <a:avLst/>
          </a:prstGeom>
        </p:spPr>
      </p:pic>
      <p:pic>
        <p:nvPicPr>
          <p:cNvPr id="5" name="Image 1" descr="gen-dedup-792c6795dc44804be5cb278deaf8ca18.png"/>
          <p:cNvPicPr>
            <a:picLocks noChangeAspect="1"/>
          </p:cNvPicPr>
          <p:nvPr/>
        </p:nvPicPr>
        <p:blipFill>
          <a:blip r:embed="rId4"/>
          <a:srcRect/>
          <a:stretch/>
        </p:blipFill>
        <p:spPr>
          <a:xfrm>
            <a:off x="5238598" y="2952598"/>
            <a:ext cx="1714500" cy="1714500"/>
          </a:xfrm>
          <a:prstGeom prst="rect">
            <a:avLst/>
          </a:prstGeom>
        </p:spPr>
      </p:pic>
      <p:pic>
        <p:nvPicPr>
          <p:cNvPr id="6" name="Image 2" descr="gen-dedup-a0b1ca26834bc0efae028e158e41448a.png"/>
          <p:cNvPicPr>
            <a:picLocks noChangeAspect="1"/>
          </p:cNvPicPr>
          <p:nvPr/>
        </p:nvPicPr>
        <p:blipFill>
          <a:blip r:embed="rId5"/>
          <a:srcRect t="-14" b="-14"/>
          <a:stretch/>
        </p:blipFill>
        <p:spPr>
          <a:xfrm>
            <a:off x="5467198" y="1181405"/>
            <a:ext cx="1257300" cy="1067105"/>
          </a:xfrm>
          <a:prstGeom prst="rect">
            <a:avLst/>
          </a:prstGeom>
        </p:spPr>
      </p:pic>
      <p:pic>
        <p:nvPicPr>
          <p:cNvPr id="7" name="Image 3" descr="gen-dedup-a3cdb16179d7558326159e80e918cfcf.png"/>
          <p:cNvPicPr>
            <a:picLocks noChangeAspect="1"/>
          </p:cNvPicPr>
          <p:nvPr/>
        </p:nvPicPr>
        <p:blipFill>
          <a:blip r:embed="rId6"/>
          <a:srcRect t="-14" b="-14"/>
          <a:stretch/>
        </p:blipFill>
        <p:spPr>
          <a:xfrm>
            <a:off x="7944307" y="2324405"/>
            <a:ext cx="1257300" cy="1067105"/>
          </a:xfrm>
          <a:prstGeom prst="rect">
            <a:avLst/>
          </a:prstGeom>
        </p:spPr>
      </p:pic>
      <p:pic>
        <p:nvPicPr>
          <p:cNvPr id="8" name="Image 4" descr="gen-dedup-54f6d17102c8dcf02f369fff24c40293.png"/>
          <p:cNvPicPr>
            <a:picLocks noChangeAspect="1"/>
          </p:cNvPicPr>
          <p:nvPr/>
        </p:nvPicPr>
        <p:blipFill>
          <a:blip r:embed="rId7"/>
          <a:srcRect t="-14" b="-14"/>
          <a:stretch/>
        </p:blipFill>
        <p:spPr>
          <a:xfrm>
            <a:off x="7944307" y="4705502"/>
            <a:ext cx="1257300" cy="1067105"/>
          </a:xfrm>
          <a:prstGeom prst="rect">
            <a:avLst/>
          </a:prstGeom>
        </p:spPr>
      </p:pic>
      <p:pic>
        <p:nvPicPr>
          <p:cNvPr id="9" name="Image 5" descr="gen-dedup-ec5cf7d1bae5e4752bd247c178a99079.png"/>
          <p:cNvPicPr>
            <a:picLocks noChangeAspect="1"/>
          </p:cNvPicPr>
          <p:nvPr/>
        </p:nvPicPr>
        <p:blipFill>
          <a:blip r:embed="rId8"/>
          <a:srcRect t="-14" b="-14"/>
          <a:stretch/>
        </p:blipFill>
        <p:spPr>
          <a:xfrm>
            <a:off x="2991002" y="4705502"/>
            <a:ext cx="1257300" cy="1067105"/>
          </a:xfrm>
          <a:prstGeom prst="rect">
            <a:avLst/>
          </a:prstGeom>
        </p:spPr>
      </p:pic>
      <p:pic>
        <p:nvPicPr>
          <p:cNvPr id="10" name="Image 6" descr="gen-dedup-1ea350eb9ed84e47196ca9ec32a8737c.png"/>
          <p:cNvPicPr>
            <a:picLocks noChangeAspect="1"/>
          </p:cNvPicPr>
          <p:nvPr/>
        </p:nvPicPr>
        <p:blipFill>
          <a:blip r:embed="rId9"/>
          <a:srcRect t="-14" b="-14"/>
          <a:stretch/>
        </p:blipFill>
        <p:spPr>
          <a:xfrm>
            <a:off x="2991002" y="2324405"/>
            <a:ext cx="1257300" cy="1067105"/>
          </a:xfrm>
          <a:prstGeom prst="rect">
            <a:avLst/>
          </a:prstGeom>
        </p:spPr>
      </p:pic>
      <p:pic>
        <p:nvPicPr>
          <p:cNvPr id="11" name="Image 7" descr="gen-dedup-6df5c16e26ad73f6e6222a08dffa76ee.png"/>
          <p:cNvPicPr>
            <a:picLocks noChangeAspect="1"/>
          </p:cNvPicPr>
          <p:nvPr/>
        </p:nvPicPr>
        <p:blipFill>
          <a:blip r:embed="rId10"/>
          <a:srcRect l="-200" r="-200"/>
          <a:stretch/>
        </p:blipFill>
        <p:spPr>
          <a:xfrm>
            <a:off x="0" y="0"/>
            <a:ext cx="12191695" cy="75895"/>
          </a:xfrm>
          <a:prstGeom prst="rect">
            <a:avLst/>
          </a:prstGeom>
        </p:spPr>
      </p:pic>
      <p:pic>
        <p:nvPicPr>
          <p:cNvPr id="12" name="Image 8" descr="gen-dedup-ec3bdc59dd5d93526805a11295be834f.png"/>
          <p:cNvPicPr>
            <a:picLocks noChangeAspect="1"/>
          </p:cNvPicPr>
          <p:nvPr/>
        </p:nvPicPr>
        <p:blipFill>
          <a:blip r:embed="rId11"/>
          <a:srcRect/>
          <a:stretch/>
        </p:blipFill>
        <p:spPr>
          <a:xfrm>
            <a:off x="761695" y="381305"/>
            <a:ext cx="476402" cy="476402"/>
          </a:xfrm>
          <a:prstGeom prst="rect">
            <a:avLst/>
          </a:prstGeom>
        </p:spPr>
      </p:pic>
      <p:pic>
        <p:nvPicPr>
          <p:cNvPr id="13" name="Image 9" descr="gen-dedup-99a7a6a31a7d76d9bd2388f66c7893c3.png"/>
          <p:cNvPicPr>
            <a:picLocks noChangeAspect="1"/>
          </p:cNvPicPr>
          <p:nvPr/>
        </p:nvPicPr>
        <p:blipFill>
          <a:blip r:embed="rId12"/>
          <a:srcRect l="-80" r="-80"/>
          <a:stretch/>
        </p:blipFill>
        <p:spPr>
          <a:xfrm>
            <a:off x="857707" y="504749"/>
            <a:ext cx="286207" cy="228600"/>
          </a:xfrm>
          <a:prstGeom prst="rect">
            <a:avLst/>
          </a:prstGeom>
        </p:spPr>
      </p:pic>
      <p:sp>
        <p:nvSpPr>
          <p:cNvPr id="14" name="Text 2"/>
          <p:cNvSpPr txBox="1"/>
          <p:nvPr/>
        </p:nvSpPr>
        <p:spPr>
          <a:xfrm>
            <a:off x="1380744" y="381305"/>
            <a:ext cx="7620610" cy="324612"/>
          </a:xfrm>
          <a:prstGeom prst="rect">
            <a:avLst/>
          </a:prstGeom>
          <a:noFill/>
          <a:ln/>
        </p:spPr>
        <p:txBody>
          <a:bodyPr wrap="square" lIns="0" tIns="0" rIns="0" bIns="0" rtlCol="0" anchor="ctr"/>
          <a:lstStyle/>
          <a:p>
            <a:pPr marL="0" indent="0" algn="l">
              <a:buNone/>
            </a:pPr>
            <a:r>
              <a:rPr lang="en-US" sz="2100" b="1" dirty="0">
                <a:solidFill>
                  <a:srgbClr val="2C3E50"/>
                </a:solidFill>
                <a:latin typeface="Montserrat" pitchFamily="34" charset="0"/>
                <a:ea typeface="Montserrat" pitchFamily="34" charset="-122"/>
                <a:cs typeface="Montserrat" pitchFamily="34" charset="-120"/>
              </a:rPr>
              <a:t>Why Information Systems Matter</a:t>
            </a:r>
            <a:endParaRPr lang="en-US" sz="2100" dirty="0"/>
          </a:p>
        </p:txBody>
      </p:sp>
      <p:sp>
        <p:nvSpPr>
          <p:cNvPr id="15" name="Text 3"/>
          <p:cNvSpPr txBox="1"/>
          <p:nvPr/>
        </p:nvSpPr>
        <p:spPr>
          <a:xfrm>
            <a:off x="1380744" y="719633"/>
            <a:ext cx="7620610" cy="162763"/>
          </a:xfrm>
          <a:prstGeom prst="rect">
            <a:avLst/>
          </a:prstGeom>
          <a:noFill/>
          <a:ln/>
        </p:spPr>
        <p:txBody>
          <a:bodyPr wrap="square" lIns="0" tIns="0" rIns="0" bIns="0" rtlCol="0" anchor="ctr"/>
          <a:lstStyle/>
          <a:p>
            <a:pPr marL="0" indent="0" algn="l">
              <a:buNone/>
            </a:pPr>
            <a:r>
              <a:rPr lang="en-US" sz="1000" dirty="0">
                <a:solidFill>
                  <a:srgbClr val="5A6C7D"/>
                </a:solidFill>
                <a:latin typeface="Inter" pitchFamily="34" charset="0"/>
                <a:ea typeface="Inter" pitchFamily="34" charset="-122"/>
                <a:cs typeface="Inter" pitchFamily="34" charset="-120"/>
              </a:rPr>
              <a:t>5 critical areas for microgreens business success</a:t>
            </a:r>
            <a:endParaRPr lang="en-US" sz="1000" dirty="0"/>
          </a:p>
        </p:txBody>
      </p:sp>
      <p:sp>
        <p:nvSpPr>
          <p:cNvPr id="16" name="Text 4"/>
          <p:cNvSpPr txBox="1"/>
          <p:nvPr/>
        </p:nvSpPr>
        <p:spPr>
          <a:xfrm>
            <a:off x="10001707" y="381305"/>
            <a:ext cx="1429207" cy="162763"/>
          </a:xfrm>
          <a:prstGeom prst="rect">
            <a:avLst/>
          </a:prstGeom>
          <a:noFill/>
          <a:ln/>
        </p:spPr>
        <p:txBody>
          <a:bodyPr wrap="square" lIns="0" tIns="0" rIns="0" bIns="0" rtlCol="0" anchor="ctr"/>
          <a:lstStyle/>
          <a:p>
            <a:pPr marL="0" indent="0" algn="r">
              <a:buNone/>
            </a:pPr>
            <a:r>
              <a:rPr lang="en-US" sz="1000" b="1" dirty="0">
                <a:solidFill>
                  <a:srgbClr val="4A7C43"/>
                </a:solidFill>
                <a:latin typeface="Inter" pitchFamily="34" charset="0"/>
                <a:ea typeface="Inter" pitchFamily="34" charset="-122"/>
                <a:cs typeface="Inter" pitchFamily="34" charset="-120"/>
              </a:rPr>
              <a:t>Visual Analysis</a:t>
            </a:r>
            <a:endParaRPr lang="en-US" sz="1000" dirty="0"/>
          </a:p>
        </p:txBody>
      </p:sp>
      <p:pic>
        <p:nvPicPr>
          <p:cNvPr id="17" name="Image 10" descr="gen-dedup-978d43890af328b0be2dd3cd0a731194.png"/>
          <p:cNvPicPr>
            <a:picLocks noChangeAspect="1"/>
          </p:cNvPicPr>
          <p:nvPr/>
        </p:nvPicPr>
        <p:blipFill>
          <a:blip r:embed="rId13"/>
          <a:srcRect/>
          <a:stretch/>
        </p:blipFill>
        <p:spPr>
          <a:xfrm>
            <a:off x="5867705" y="3286354"/>
            <a:ext cx="457200" cy="457200"/>
          </a:xfrm>
          <a:prstGeom prst="rect">
            <a:avLst/>
          </a:prstGeom>
        </p:spPr>
      </p:pic>
      <p:sp>
        <p:nvSpPr>
          <p:cNvPr id="18" name="Text 5"/>
          <p:cNvSpPr txBox="1"/>
          <p:nvPr/>
        </p:nvSpPr>
        <p:spPr>
          <a:xfrm>
            <a:off x="5619902" y="3857854"/>
            <a:ext cx="952805" cy="372161"/>
          </a:xfrm>
          <a:prstGeom prst="rect">
            <a:avLst/>
          </a:prstGeom>
          <a:noFill/>
          <a:ln/>
        </p:spPr>
        <p:txBody>
          <a:bodyPr wrap="square" lIns="0" tIns="0" rIns="0" bIns="0" rtlCol="0" anchor="ctr"/>
          <a:lstStyle/>
          <a:p>
            <a:pPr marL="0" indent="0" algn="ctr">
              <a:buNone/>
            </a:pPr>
            <a:r>
              <a:rPr lang="en-US" sz="1200" b="1" dirty="0">
                <a:solidFill>
                  <a:srgbClr val="FFFFFF"/>
                </a:solidFill>
                <a:latin typeface="Inter" pitchFamily="34" charset="0"/>
                <a:ea typeface="Inter" pitchFamily="34" charset="-122"/>
                <a:cs typeface="Inter" pitchFamily="34" charset="-120"/>
              </a:rPr>
              <a:t>Cofton</a:t>
            </a:r>
            <a:endParaRPr lang="en-US" sz="1200" dirty="0"/>
          </a:p>
          <a:p>
            <a:pPr marL="0" indent="0" algn="ctr">
              <a:buNone/>
            </a:pPr>
            <a:r>
              <a:rPr lang="en-US" sz="1200" b="1" dirty="0">
                <a:solidFill>
                  <a:srgbClr val="FFFFFF"/>
                </a:solidFill>
                <a:latin typeface="Inter" pitchFamily="34" charset="0"/>
                <a:ea typeface="Inter" pitchFamily="34" charset="-122"/>
                <a:cs typeface="Inter" pitchFamily="34" charset="-120"/>
              </a:rPr>
              <a:t>Greens</a:t>
            </a:r>
            <a:endParaRPr lang="en-US" sz="1200" dirty="0"/>
          </a:p>
        </p:txBody>
      </p:sp>
      <p:pic>
        <p:nvPicPr>
          <p:cNvPr id="19" name="Image 11" descr="gen-dedup-1f6258e68545bc7bbac32f51fc353197.png"/>
          <p:cNvPicPr>
            <a:picLocks noChangeAspect="1"/>
          </p:cNvPicPr>
          <p:nvPr/>
        </p:nvPicPr>
        <p:blipFill>
          <a:blip r:embed="rId14"/>
          <a:srcRect l="-881" r="-881"/>
          <a:stretch/>
        </p:blipFill>
        <p:spPr>
          <a:xfrm>
            <a:off x="5976518" y="1371600"/>
            <a:ext cx="237744" cy="267005"/>
          </a:xfrm>
          <a:prstGeom prst="rect">
            <a:avLst/>
          </a:prstGeom>
        </p:spPr>
      </p:pic>
      <p:sp>
        <p:nvSpPr>
          <p:cNvPr id="20" name="Text 6"/>
          <p:cNvSpPr txBox="1"/>
          <p:nvPr/>
        </p:nvSpPr>
        <p:spPr>
          <a:xfrm>
            <a:off x="5467198" y="1733702"/>
            <a:ext cx="1257300" cy="133502"/>
          </a:xfrm>
          <a:prstGeom prst="rect">
            <a:avLst/>
          </a:prstGeom>
          <a:no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Efficiency</a:t>
            </a:r>
            <a:endParaRPr lang="en-US" sz="800" dirty="0"/>
          </a:p>
        </p:txBody>
      </p:sp>
      <p:sp>
        <p:nvSpPr>
          <p:cNvPr id="21" name="Shape 7"/>
          <p:cNvSpPr/>
          <p:nvPr/>
        </p:nvSpPr>
        <p:spPr>
          <a:xfrm>
            <a:off x="6953098" y="1181405"/>
            <a:ext cx="4914900" cy="1047902"/>
          </a:xfrm>
          <a:prstGeom prst="roundRect">
            <a:avLst>
              <a:gd name="adj" fmla="val 12692"/>
            </a:avLst>
          </a:prstGeom>
          <a:solidFill>
            <a:srgbClr val="F8F9FA"/>
          </a:solidFill>
          <a:ln/>
          <a:effectLst>
            <a:outerShdw blurRad="114300" dist="38100" dir="16200000" algn="bl" rotWithShape="0">
              <a:srgbClr val="000000">
                <a:alpha val="5000"/>
              </a:srgbClr>
            </a:outerShdw>
          </a:effectLst>
        </p:spPr>
      </p:sp>
      <p:sp>
        <p:nvSpPr>
          <p:cNvPr id="22" name="Shape 8"/>
          <p:cNvSpPr/>
          <p:nvPr/>
        </p:nvSpPr>
        <p:spPr>
          <a:xfrm>
            <a:off x="6953098" y="1181405"/>
            <a:ext cx="38405" cy="1047902"/>
          </a:xfrm>
          <a:prstGeom prst="roundRect">
            <a:avLst>
              <a:gd name="adj" fmla="val 346319"/>
            </a:avLst>
          </a:prstGeom>
          <a:solidFill>
            <a:srgbClr val="FF6B6B"/>
          </a:solidFill>
          <a:ln w="12700">
            <a:solidFill>
              <a:srgbClr val="FF6B6B">
                <a:alpha val="0"/>
              </a:srgbClr>
            </a:solidFill>
            <a:prstDash val="solid"/>
          </a:ln>
        </p:spPr>
      </p:sp>
      <p:sp>
        <p:nvSpPr>
          <p:cNvPr id="23" name="Text 9"/>
          <p:cNvSpPr txBox="1"/>
          <p:nvPr/>
        </p:nvSpPr>
        <p:spPr>
          <a:xfrm>
            <a:off x="7144207" y="1295705"/>
            <a:ext cx="4572000"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Efficiency (TPS)</a:t>
            </a:r>
            <a:endParaRPr lang="en-US" sz="1100" dirty="0"/>
          </a:p>
        </p:txBody>
      </p:sp>
      <p:sp>
        <p:nvSpPr>
          <p:cNvPr id="24" name="Text 10"/>
          <p:cNvSpPr txBox="1"/>
          <p:nvPr/>
        </p:nvSpPr>
        <p:spPr>
          <a:xfrm>
            <a:off x="7144207" y="1533449"/>
            <a:ext cx="4572000" cy="32461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TPS streamlines orders, payments, inventory, delivery scheduling </a:t>
            </a:r>
            <a:r>
              <a:rPr lang="en-US" sz="900" b="1" dirty="0">
                <a:solidFill>
                  <a:srgbClr val="4A7C43"/>
                </a:solidFill>
                <a:latin typeface="Inter" pitchFamily="34" charset="0"/>
                <a:ea typeface="Inter" pitchFamily="34" charset="-122"/>
                <a:cs typeface="Inter" pitchFamily="34" charset="-120"/>
              </a:rPr>
              <a:t>(IBM, 2023; Shopify, 2024)</a:t>
            </a:r>
            <a:r>
              <a:rPr lang="en-US" sz="900" dirty="0">
                <a:solidFill>
                  <a:srgbClr val="4A5568"/>
                </a:solidFill>
                <a:latin typeface="Inter" pitchFamily="34" charset="0"/>
                <a:ea typeface="Inter" pitchFamily="34" charset="-122"/>
                <a:cs typeface="Inter" pitchFamily="34" charset="-120"/>
              </a:rPr>
              <a:t>, reducing errors and speeding fulfillment </a:t>
            </a:r>
            <a:r>
              <a:rPr lang="en-US" sz="900" b="1" dirty="0">
                <a:solidFill>
                  <a:srgbClr val="4A7C43"/>
                </a:solidFill>
                <a:latin typeface="Inter" pitchFamily="34" charset="0"/>
                <a:ea typeface="Inter" pitchFamily="34" charset="-122"/>
                <a:cs typeface="Inter" pitchFamily="34" charset="-120"/>
              </a:rPr>
              <a:t>(IBM, 2023)</a:t>
            </a:r>
            <a:r>
              <a:rPr lang="en-US" sz="900" dirty="0">
                <a:solidFill>
                  <a:srgbClr val="4A5568"/>
                </a:solidFill>
                <a:latin typeface="Inter" pitchFamily="34" charset="0"/>
                <a:ea typeface="Inter" pitchFamily="34" charset="-122"/>
                <a:cs typeface="Inter" pitchFamily="34" charset="-120"/>
              </a:rPr>
              <a:t>.</a:t>
            </a:r>
            <a:endParaRPr lang="en-US" sz="900" dirty="0"/>
          </a:p>
        </p:txBody>
      </p:sp>
      <p:pic>
        <p:nvPicPr>
          <p:cNvPr id="25" name="Image 12" descr="gen-dedup-925b10aca677c8ef4438fca847302754.png"/>
          <p:cNvPicPr>
            <a:picLocks noChangeAspect="1"/>
          </p:cNvPicPr>
          <p:nvPr/>
        </p:nvPicPr>
        <p:blipFill>
          <a:blip r:embed="rId15"/>
          <a:srcRect/>
          <a:stretch/>
        </p:blipFill>
        <p:spPr>
          <a:xfrm>
            <a:off x="8438998" y="2514600"/>
            <a:ext cx="267005" cy="267005"/>
          </a:xfrm>
          <a:prstGeom prst="rect">
            <a:avLst/>
          </a:prstGeom>
        </p:spPr>
      </p:pic>
      <p:sp>
        <p:nvSpPr>
          <p:cNvPr id="26" name="Text 11"/>
          <p:cNvSpPr txBox="1"/>
          <p:nvPr/>
        </p:nvSpPr>
        <p:spPr>
          <a:xfrm>
            <a:off x="7944307" y="2876702"/>
            <a:ext cx="1257300" cy="133502"/>
          </a:xfrm>
          <a:prstGeom prst="rect">
            <a:avLst/>
          </a:prstGeom>
          <a:no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Trust</a:t>
            </a:r>
            <a:endParaRPr lang="en-US" sz="800" dirty="0"/>
          </a:p>
        </p:txBody>
      </p:sp>
      <p:sp>
        <p:nvSpPr>
          <p:cNvPr id="27" name="Shape 12"/>
          <p:cNvSpPr/>
          <p:nvPr/>
        </p:nvSpPr>
        <p:spPr>
          <a:xfrm>
            <a:off x="9334195" y="2324405"/>
            <a:ext cx="3010205" cy="933602"/>
          </a:xfrm>
          <a:prstGeom prst="roundRect">
            <a:avLst>
              <a:gd name="adj" fmla="val 15991"/>
            </a:avLst>
          </a:prstGeom>
          <a:solidFill>
            <a:srgbClr val="F8F9FA"/>
          </a:solidFill>
          <a:ln/>
          <a:effectLst>
            <a:outerShdw blurRad="114300" dist="38100" dir="16200000" algn="bl" rotWithShape="0">
              <a:srgbClr val="000000">
                <a:alpha val="5000"/>
              </a:srgbClr>
            </a:outerShdw>
          </a:effectLst>
        </p:spPr>
      </p:sp>
      <p:sp>
        <p:nvSpPr>
          <p:cNvPr id="28" name="Shape 13"/>
          <p:cNvSpPr/>
          <p:nvPr/>
        </p:nvSpPr>
        <p:spPr>
          <a:xfrm>
            <a:off x="9334195" y="2324405"/>
            <a:ext cx="38405" cy="933602"/>
          </a:xfrm>
          <a:prstGeom prst="roundRect">
            <a:avLst>
              <a:gd name="adj" fmla="val 388725"/>
            </a:avLst>
          </a:prstGeom>
          <a:solidFill>
            <a:srgbClr val="A55EEA"/>
          </a:solidFill>
          <a:ln w="12700">
            <a:solidFill>
              <a:srgbClr val="A55EEA">
                <a:alpha val="0"/>
              </a:srgbClr>
            </a:solidFill>
            <a:prstDash val="solid"/>
          </a:ln>
        </p:spPr>
      </p:sp>
      <p:sp>
        <p:nvSpPr>
          <p:cNvPr id="29" name="Text 14"/>
          <p:cNvSpPr txBox="1"/>
          <p:nvPr/>
        </p:nvSpPr>
        <p:spPr>
          <a:xfrm>
            <a:off x="9525305" y="2438705"/>
            <a:ext cx="2667305"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Trust &amp; Security</a:t>
            </a:r>
            <a:endParaRPr lang="en-US" sz="1100" dirty="0"/>
          </a:p>
        </p:txBody>
      </p:sp>
      <p:sp>
        <p:nvSpPr>
          <p:cNvPr id="30" name="Text 15"/>
          <p:cNvSpPr txBox="1"/>
          <p:nvPr/>
        </p:nvSpPr>
        <p:spPr>
          <a:xfrm>
            <a:off x="9525305" y="2676449"/>
            <a:ext cx="2667305" cy="32461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GDPR compliance, security practices protect data and brand </a:t>
            </a:r>
            <a:r>
              <a:rPr lang="en-US" sz="900" b="1" dirty="0">
                <a:solidFill>
                  <a:srgbClr val="4A7C43"/>
                </a:solidFill>
                <a:latin typeface="Inter" pitchFamily="34" charset="0"/>
                <a:ea typeface="Inter" pitchFamily="34" charset="-122"/>
                <a:cs typeface="Inter" pitchFamily="34" charset="-120"/>
              </a:rPr>
              <a:t>(ICO, n.d.; NCSC, 2026)</a:t>
            </a:r>
            <a:r>
              <a:rPr lang="en-US" sz="900" dirty="0">
                <a:solidFill>
                  <a:srgbClr val="4A5568"/>
                </a:solidFill>
                <a:latin typeface="Inter" pitchFamily="34" charset="0"/>
                <a:ea typeface="Inter" pitchFamily="34" charset="-122"/>
                <a:cs typeface="Inter" pitchFamily="34" charset="-120"/>
              </a:rPr>
              <a:t>.</a:t>
            </a:r>
            <a:endParaRPr lang="en-US" sz="900" dirty="0"/>
          </a:p>
        </p:txBody>
      </p:sp>
      <p:pic>
        <p:nvPicPr>
          <p:cNvPr id="31" name="Image 13" descr="gen-dedup-d8d46edf432b682803ea125d98d45eec.png"/>
          <p:cNvPicPr>
            <a:picLocks noChangeAspect="1"/>
          </p:cNvPicPr>
          <p:nvPr/>
        </p:nvPicPr>
        <p:blipFill>
          <a:blip r:embed="rId16"/>
          <a:srcRect/>
          <a:stretch/>
        </p:blipFill>
        <p:spPr>
          <a:xfrm>
            <a:off x="8438998" y="4895698"/>
            <a:ext cx="267005" cy="267005"/>
          </a:xfrm>
          <a:prstGeom prst="rect">
            <a:avLst/>
          </a:prstGeom>
        </p:spPr>
      </p:pic>
      <p:sp>
        <p:nvSpPr>
          <p:cNvPr id="32" name="Text 16"/>
          <p:cNvSpPr txBox="1"/>
          <p:nvPr/>
        </p:nvSpPr>
        <p:spPr>
          <a:xfrm>
            <a:off x="7944307" y="5257800"/>
            <a:ext cx="1257300" cy="133502"/>
          </a:xfrm>
          <a:prstGeom prst="rect">
            <a:avLst/>
          </a:prstGeom>
          <a:no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Decisions</a:t>
            </a:r>
            <a:endParaRPr lang="en-US" sz="800" dirty="0"/>
          </a:p>
        </p:txBody>
      </p:sp>
      <p:sp>
        <p:nvSpPr>
          <p:cNvPr id="33" name="Shape 17"/>
          <p:cNvSpPr/>
          <p:nvPr/>
        </p:nvSpPr>
        <p:spPr>
          <a:xfrm>
            <a:off x="9334195" y="4705502"/>
            <a:ext cx="3010205" cy="1181405"/>
          </a:xfrm>
          <a:prstGeom prst="roundRect">
            <a:avLst>
              <a:gd name="adj" fmla="val 9987"/>
            </a:avLst>
          </a:prstGeom>
          <a:solidFill>
            <a:srgbClr val="F8F9FA"/>
          </a:solidFill>
          <a:ln/>
          <a:effectLst>
            <a:outerShdw blurRad="114300" dist="38100" dir="16200000" algn="bl" rotWithShape="0">
              <a:srgbClr val="000000">
                <a:alpha val="5000"/>
              </a:srgbClr>
            </a:outerShdw>
          </a:effectLst>
        </p:spPr>
      </p:sp>
      <p:sp>
        <p:nvSpPr>
          <p:cNvPr id="34" name="Shape 18"/>
          <p:cNvSpPr/>
          <p:nvPr/>
        </p:nvSpPr>
        <p:spPr>
          <a:xfrm>
            <a:off x="9334195" y="4705502"/>
            <a:ext cx="38405" cy="1181405"/>
          </a:xfrm>
          <a:prstGeom prst="roundRect">
            <a:avLst>
              <a:gd name="adj" fmla="val 307218"/>
            </a:avLst>
          </a:prstGeom>
          <a:solidFill>
            <a:srgbClr val="4ECDC4"/>
          </a:solidFill>
          <a:ln w="12700">
            <a:solidFill>
              <a:srgbClr val="4ECDC4">
                <a:alpha val="0"/>
              </a:srgbClr>
            </a:solidFill>
            <a:prstDash val="solid"/>
          </a:ln>
        </p:spPr>
      </p:sp>
      <p:sp>
        <p:nvSpPr>
          <p:cNvPr id="35" name="Text 19"/>
          <p:cNvSpPr txBox="1"/>
          <p:nvPr/>
        </p:nvSpPr>
        <p:spPr>
          <a:xfrm>
            <a:off x="9525305" y="4819802"/>
            <a:ext cx="2667305"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Better Decisions (DSS)</a:t>
            </a:r>
            <a:endParaRPr lang="en-US" sz="1100" dirty="0"/>
          </a:p>
        </p:txBody>
      </p:sp>
      <p:sp>
        <p:nvSpPr>
          <p:cNvPr id="36" name="Text 20"/>
          <p:cNvSpPr txBox="1"/>
          <p:nvPr/>
        </p:nvSpPr>
        <p:spPr>
          <a:xfrm>
            <a:off x="9525305" y="5057546"/>
            <a:ext cx="2667305" cy="648310"/>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DSS/FMIS combines sales, inventory, environmental metrics, optimising sowing, harvesting, capacity planning </a:t>
            </a:r>
            <a:r>
              <a:rPr lang="en-US" sz="900" b="1" dirty="0">
                <a:solidFill>
                  <a:srgbClr val="4A7C43"/>
                </a:solidFill>
                <a:latin typeface="Inter" pitchFamily="34" charset="0"/>
                <a:ea typeface="Inter" pitchFamily="34" charset="-122"/>
                <a:cs typeface="Inter" pitchFamily="34" charset="-120"/>
              </a:rPr>
              <a:t>(IBM, 2023; John Deere, 2023; BCU, 2023)</a:t>
            </a:r>
            <a:r>
              <a:rPr lang="en-US" sz="900" dirty="0">
                <a:solidFill>
                  <a:srgbClr val="4A5568"/>
                </a:solidFill>
                <a:latin typeface="Inter" pitchFamily="34" charset="0"/>
                <a:ea typeface="Inter" pitchFamily="34" charset="-122"/>
                <a:cs typeface="Inter" pitchFamily="34" charset="-120"/>
              </a:rPr>
              <a:t>.</a:t>
            </a:r>
            <a:endParaRPr lang="en-US" sz="900" dirty="0"/>
          </a:p>
        </p:txBody>
      </p:sp>
      <p:pic>
        <p:nvPicPr>
          <p:cNvPr id="37" name="Image 14" descr="gen-dedup-bb27dbe1e2551e491d4a3bda4a32ec16.png"/>
          <p:cNvPicPr>
            <a:picLocks noChangeAspect="1"/>
          </p:cNvPicPr>
          <p:nvPr/>
        </p:nvPicPr>
        <p:blipFill>
          <a:blip r:embed="rId17"/>
          <a:srcRect/>
          <a:stretch/>
        </p:blipFill>
        <p:spPr>
          <a:xfrm>
            <a:off x="3452774" y="4895698"/>
            <a:ext cx="333756" cy="267005"/>
          </a:xfrm>
          <a:prstGeom prst="rect">
            <a:avLst/>
          </a:prstGeom>
        </p:spPr>
      </p:pic>
      <p:sp>
        <p:nvSpPr>
          <p:cNvPr id="38" name="Text 21"/>
          <p:cNvSpPr txBox="1"/>
          <p:nvPr/>
        </p:nvSpPr>
        <p:spPr>
          <a:xfrm>
            <a:off x="2991002" y="5257800"/>
            <a:ext cx="1257300" cy="133502"/>
          </a:xfrm>
          <a:prstGeom prst="rect">
            <a:avLst/>
          </a:prstGeom>
          <a:no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Customers</a:t>
            </a:r>
            <a:endParaRPr lang="en-US" sz="800" dirty="0"/>
          </a:p>
        </p:txBody>
      </p:sp>
      <p:sp>
        <p:nvSpPr>
          <p:cNvPr id="39" name="Shape 22"/>
          <p:cNvSpPr/>
          <p:nvPr/>
        </p:nvSpPr>
        <p:spPr>
          <a:xfrm>
            <a:off x="190195" y="4705502"/>
            <a:ext cx="3010205" cy="1181405"/>
          </a:xfrm>
          <a:prstGeom prst="roundRect">
            <a:avLst>
              <a:gd name="adj" fmla="val 9987"/>
            </a:avLst>
          </a:prstGeom>
          <a:solidFill>
            <a:srgbClr val="F8F9FA"/>
          </a:solidFill>
          <a:ln/>
          <a:effectLst>
            <a:outerShdw blurRad="114300" dist="38100" dir="16200000" algn="bl" rotWithShape="0">
              <a:srgbClr val="000000">
                <a:alpha val="5000"/>
              </a:srgbClr>
            </a:outerShdw>
          </a:effectLst>
        </p:spPr>
      </p:sp>
      <p:sp>
        <p:nvSpPr>
          <p:cNvPr id="40" name="Shape 23"/>
          <p:cNvSpPr/>
          <p:nvPr/>
        </p:nvSpPr>
        <p:spPr>
          <a:xfrm>
            <a:off x="3161995" y="4705502"/>
            <a:ext cx="38405" cy="1181405"/>
          </a:xfrm>
          <a:prstGeom prst="roundRect">
            <a:avLst>
              <a:gd name="adj" fmla="val 307218"/>
            </a:avLst>
          </a:prstGeom>
          <a:solidFill>
            <a:srgbClr val="45B7D1"/>
          </a:solidFill>
          <a:ln w="12700">
            <a:solidFill>
              <a:srgbClr val="45B7D1">
                <a:alpha val="0"/>
              </a:srgbClr>
            </a:solidFill>
            <a:prstDash val="solid"/>
          </a:ln>
        </p:spPr>
      </p:sp>
      <p:sp>
        <p:nvSpPr>
          <p:cNvPr id="41" name="Text 24"/>
          <p:cNvSpPr txBox="1"/>
          <p:nvPr/>
        </p:nvSpPr>
        <p:spPr>
          <a:xfrm>
            <a:off x="342900" y="4819802"/>
            <a:ext cx="2667305" cy="181051"/>
          </a:xfrm>
          <a:prstGeom prst="rect">
            <a:avLst/>
          </a:prstGeom>
          <a:noFill/>
          <a:ln/>
        </p:spPr>
        <p:txBody>
          <a:bodyPr wrap="square" lIns="0" tIns="0" rIns="0" bIns="0" rtlCol="0" anchor="ctr"/>
          <a:lstStyle/>
          <a:p>
            <a:pPr marL="0" indent="0" algn="r">
              <a:buNone/>
            </a:pPr>
            <a:r>
              <a:rPr lang="en-US" sz="1100" b="1" dirty="0">
                <a:solidFill>
                  <a:srgbClr val="2C3E50"/>
                </a:solidFill>
                <a:latin typeface="Inter" pitchFamily="34" charset="0"/>
                <a:ea typeface="Inter" pitchFamily="34" charset="-122"/>
                <a:cs typeface="Inter" pitchFamily="34" charset="-120"/>
              </a:rPr>
              <a:t>Customer Experience</a:t>
            </a:r>
            <a:endParaRPr lang="en-US" sz="1100" dirty="0"/>
          </a:p>
        </p:txBody>
      </p:sp>
      <p:sp>
        <p:nvSpPr>
          <p:cNvPr id="42" name="Text 25"/>
          <p:cNvSpPr txBox="1"/>
          <p:nvPr/>
        </p:nvSpPr>
        <p:spPr>
          <a:xfrm>
            <a:off x="342900" y="5057546"/>
            <a:ext cx="2667305" cy="648310"/>
          </a:xfrm>
          <a:prstGeom prst="rect">
            <a:avLst/>
          </a:prstGeom>
          <a:noFill/>
          <a:ln/>
        </p:spPr>
        <p:txBody>
          <a:bodyPr wrap="square" lIns="0" tIns="0" rIns="0" bIns="0" rtlCol="0" anchor="ctr"/>
          <a:lstStyle/>
          <a:p>
            <a:pPr marL="0" indent="0" algn="r">
              <a:buNone/>
            </a:pPr>
            <a:r>
              <a:rPr lang="en-US" sz="900" dirty="0">
                <a:solidFill>
                  <a:srgbClr val="4A5568"/>
                </a:solidFill>
                <a:latin typeface="Inter" pitchFamily="34" charset="0"/>
                <a:ea typeface="Inter" pitchFamily="34" charset="-122"/>
                <a:cs typeface="Inter" pitchFamily="34" charset="-120"/>
              </a:rPr>
              <a:t>CRM centralises interactions, preferences, service history </a:t>
            </a:r>
            <a:r>
              <a:rPr lang="en-US" sz="900" b="1" dirty="0">
                <a:solidFill>
                  <a:srgbClr val="4A7C43"/>
                </a:solidFill>
                <a:latin typeface="Inter" pitchFamily="34" charset="0"/>
                <a:ea typeface="Inter" pitchFamily="34" charset="-122"/>
                <a:cs typeface="Inter" pitchFamily="34" charset="-120"/>
              </a:rPr>
              <a:t>(Oracle, 2023; HubSpot, 2024)</a:t>
            </a:r>
            <a:r>
              <a:rPr lang="en-US" sz="900" dirty="0">
                <a:solidFill>
                  <a:srgbClr val="4A5568"/>
                </a:solidFill>
                <a:latin typeface="Inter" pitchFamily="34" charset="0"/>
                <a:ea typeface="Inter" pitchFamily="34" charset="-122"/>
                <a:cs typeface="Inter" pitchFamily="34" charset="-120"/>
              </a:rPr>
              <a:t>, personalising offers and improving retention</a:t>
            </a:r>
            <a:r>
              <a:rPr lang="en-US" sz="900" b="1" dirty="0">
                <a:solidFill>
                  <a:srgbClr val="4A7C43"/>
                </a:solidFill>
                <a:latin typeface="Inter" pitchFamily="34" charset="0"/>
                <a:ea typeface="Inter" pitchFamily="34" charset="-122"/>
                <a:cs typeface="Inter" pitchFamily="34" charset="-120"/>
              </a:rPr>
              <a:t>.</a:t>
            </a:r>
            <a:endParaRPr lang="en-US" sz="900" dirty="0"/>
          </a:p>
        </p:txBody>
      </p:sp>
      <p:pic>
        <p:nvPicPr>
          <p:cNvPr id="43" name="Image 15" descr="gen-dedup-1cb6acfeb2e9ab12c796e0c60497b45d.png"/>
          <p:cNvPicPr>
            <a:picLocks noChangeAspect="1"/>
          </p:cNvPicPr>
          <p:nvPr/>
        </p:nvPicPr>
        <p:blipFill>
          <a:blip r:embed="rId18"/>
          <a:srcRect/>
          <a:stretch/>
        </p:blipFill>
        <p:spPr>
          <a:xfrm>
            <a:off x="3486607" y="2514600"/>
            <a:ext cx="267005" cy="267005"/>
          </a:xfrm>
          <a:prstGeom prst="rect">
            <a:avLst/>
          </a:prstGeom>
        </p:spPr>
      </p:pic>
      <p:sp>
        <p:nvSpPr>
          <p:cNvPr id="44" name="Text 26"/>
          <p:cNvSpPr txBox="1"/>
          <p:nvPr/>
        </p:nvSpPr>
        <p:spPr>
          <a:xfrm>
            <a:off x="2991002" y="2876702"/>
            <a:ext cx="1257300" cy="133502"/>
          </a:xfrm>
          <a:prstGeom prst="rect">
            <a:avLst/>
          </a:prstGeom>
          <a:no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Competition</a:t>
            </a:r>
            <a:endParaRPr lang="en-US" sz="800" dirty="0"/>
          </a:p>
        </p:txBody>
      </p:sp>
      <p:sp>
        <p:nvSpPr>
          <p:cNvPr id="45" name="Shape 27"/>
          <p:cNvSpPr/>
          <p:nvPr/>
        </p:nvSpPr>
        <p:spPr>
          <a:xfrm>
            <a:off x="190195" y="2324405"/>
            <a:ext cx="3010205" cy="933602"/>
          </a:xfrm>
          <a:prstGeom prst="roundRect">
            <a:avLst>
              <a:gd name="adj" fmla="val 15991"/>
            </a:avLst>
          </a:prstGeom>
          <a:solidFill>
            <a:srgbClr val="F8F9FA"/>
          </a:solidFill>
          <a:ln/>
          <a:effectLst>
            <a:outerShdw blurRad="114300" dist="38100" dir="16200000" algn="bl" rotWithShape="0">
              <a:srgbClr val="000000">
                <a:alpha val="5000"/>
              </a:srgbClr>
            </a:outerShdw>
          </a:effectLst>
        </p:spPr>
      </p:sp>
      <p:sp>
        <p:nvSpPr>
          <p:cNvPr id="46" name="Shape 28"/>
          <p:cNvSpPr/>
          <p:nvPr/>
        </p:nvSpPr>
        <p:spPr>
          <a:xfrm>
            <a:off x="3161995" y="2324405"/>
            <a:ext cx="38405" cy="933602"/>
          </a:xfrm>
          <a:prstGeom prst="roundRect">
            <a:avLst>
              <a:gd name="adj" fmla="val 388725"/>
            </a:avLst>
          </a:prstGeom>
          <a:solidFill>
            <a:srgbClr val="F7B731"/>
          </a:solidFill>
          <a:ln w="12700">
            <a:solidFill>
              <a:srgbClr val="F7B731">
                <a:alpha val="0"/>
              </a:srgbClr>
            </a:solidFill>
            <a:prstDash val="solid"/>
          </a:ln>
        </p:spPr>
      </p:sp>
      <p:sp>
        <p:nvSpPr>
          <p:cNvPr id="47" name="Text 29"/>
          <p:cNvSpPr txBox="1"/>
          <p:nvPr/>
        </p:nvSpPr>
        <p:spPr>
          <a:xfrm>
            <a:off x="342900" y="2438705"/>
            <a:ext cx="2667305" cy="181051"/>
          </a:xfrm>
          <a:prstGeom prst="rect">
            <a:avLst/>
          </a:prstGeom>
          <a:noFill/>
          <a:ln/>
        </p:spPr>
        <p:txBody>
          <a:bodyPr wrap="square" lIns="0" tIns="0" rIns="0" bIns="0" rtlCol="0" anchor="ctr"/>
          <a:lstStyle/>
          <a:p>
            <a:pPr marL="0" indent="0" algn="r">
              <a:buNone/>
            </a:pPr>
            <a:r>
              <a:rPr lang="en-US" sz="1100" b="1" dirty="0">
                <a:solidFill>
                  <a:srgbClr val="2C3E50"/>
                </a:solidFill>
                <a:latin typeface="Inter" pitchFamily="34" charset="0"/>
                <a:ea typeface="Inter" pitchFamily="34" charset="-122"/>
                <a:cs typeface="Inter" pitchFamily="34" charset="-120"/>
              </a:rPr>
              <a:t>Competitive Advantage</a:t>
            </a:r>
            <a:endParaRPr lang="en-US" sz="1100" dirty="0"/>
          </a:p>
        </p:txBody>
      </p:sp>
      <p:sp>
        <p:nvSpPr>
          <p:cNvPr id="48" name="Text 30"/>
          <p:cNvSpPr txBox="1"/>
          <p:nvPr/>
        </p:nvSpPr>
        <p:spPr>
          <a:xfrm>
            <a:off x="342900" y="2676449"/>
            <a:ext cx="2667305" cy="324612"/>
          </a:xfrm>
          <a:prstGeom prst="rect">
            <a:avLst/>
          </a:prstGeom>
          <a:noFill/>
          <a:ln/>
        </p:spPr>
        <p:txBody>
          <a:bodyPr wrap="square" lIns="0" tIns="0" rIns="0" bIns="0" rtlCol="0" anchor="ctr"/>
          <a:lstStyle/>
          <a:p>
            <a:pPr marL="0" indent="0" algn="r">
              <a:buNone/>
            </a:pPr>
            <a:r>
              <a:rPr lang="en-US" sz="900" dirty="0">
                <a:solidFill>
                  <a:srgbClr val="4A5568"/>
                </a:solidFill>
                <a:latin typeface="Inter" pitchFamily="34" charset="0"/>
                <a:ea typeface="Inter" pitchFamily="34" charset="-122"/>
                <a:cs typeface="Inter" pitchFamily="34" charset="-120"/>
              </a:rPr>
              <a:t>ERP integration provides real-time visibility, lowers costs </a:t>
            </a:r>
            <a:r>
              <a:rPr lang="en-US" sz="900" b="1" dirty="0">
                <a:solidFill>
                  <a:srgbClr val="4A7C43"/>
                </a:solidFill>
                <a:latin typeface="Inter" pitchFamily="34" charset="0"/>
                <a:ea typeface="Inter" pitchFamily="34" charset="-122"/>
                <a:cs typeface="Inter" pitchFamily="34" charset="-120"/>
              </a:rPr>
              <a:t>(Oracle, 2023)</a:t>
            </a:r>
            <a:endParaRPr lang="en-US" sz="900" dirty="0"/>
          </a:p>
        </p:txBody>
      </p:sp>
      <p:pic>
        <p:nvPicPr>
          <p:cNvPr id="49" name="Image 16" descr="gen-dedup-068c0490defcd426bd00c527842c444a.png"/>
          <p:cNvPicPr>
            <a:picLocks noChangeAspect="1"/>
          </p:cNvPicPr>
          <p:nvPr/>
        </p:nvPicPr>
        <p:blipFill>
          <a:blip r:embed="rId19"/>
          <a:srcRect/>
          <a:stretch/>
        </p:blipFill>
        <p:spPr>
          <a:xfrm>
            <a:off x="761695" y="6458407"/>
            <a:ext cx="133502" cy="13350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4" name="Image 0" descr="gen-dedup-a61717ba2d052b657d4f8db0c9e01f2d.jpg"/>
          <p:cNvPicPr>
            <a:picLocks noChangeAspect="1"/>
          </p:cNvPicPr>
          <p:nvPr/>
        </p:nvPicPr>
        <p:blipFill>
          <a:blip r:embed="rId3">
            <a:alphaModFix amt="8000"/>
          </a:blip>
          <a:stretch>
            <a:fillRect/>
          </a:stretch>
        </p:blipFill>
        <p:spPr>
          <a:xfrm>
            <a:off x="0" y="0"/>
            <a:ext cx="12192000" cy="6858000"/>
          </a:xfrm>
          <a:prstGeom prst="rect">
            <a:avLst/>
          </a:prstGeom>
        </p:spPr>
      </p:pic>
      <p:pic>
        <p:nvPicPr>
          <p:cNvPr id="5" name="Image 1" descr="gen-dedup-f99e811aa960a0464d6fd2474949fc40.png"/>
          <p:cNvPicPr>
            <a:picLocks noChangeAspect="1"/>
          </p:cNvPicPr>
          <p:nvPr/>
        </p:nvPicPr>
        <p:blipFill>
          <a:blip r:embed="rId4"/>
          <a:srcRect/>
          <a:stretch/>
        </p:blipFill>
        <p:spPr>
          <a:xfrm>
            <a:off x="761695" y="1429207"/>
            <a:ext cx="5143500" cy="2286000"/>
          </a:xfrm>
          <a:prstGeom prst="rect">
            <a:avLst/>
          </a:prstGeom>
        </p:spPr>
      </p:pic>
      <p:pic>
        <p:nvPicPr>
          <p:cNvPr id="6" name="Image 2" descr="gen-dedup-4f0736a8092d825bc6f70ba141c72603.png"/>
          <p:cNvPicPr>
            <a:picLocks noChangeAspect="1"/>
          </p:cNvPicPr>
          <p:nvPr/>
        </p:nvPicPr>
        <p:blipFill>
          <a:blip r:embed="rId5"/>
          <a:srcRect/>
          <a:stretch/>
        </p:blipFill>
        <p:spPr>
          <a:xfrm>
            <a:off x="6286500" y="1429207"/>
            <a:ext cx="5143500" cy="2286000"/>
          </a:xfrm>
          <a:prstGeom prst="rect">
            <a:avLst/>
          </a:prstGeom>
        </p:spPr>
      </p:pic>
      <p:pic>
        <p:nvPicPr>
          <p:cNvPr id="7" name="Image 3" descr="gen-dedup-2d60a24bdd9da96e9d4cf85a13d638d2.png"/>
          <p:cNvPicPr>
            <a:picLocks noChangeAspect="1"/>
          </p:cNvPicPr>
          <p:nvPr/>
        </p:nvPicPr>
        <p:blipFill>
          <a:blip r:embed="rId6"/>
          <a:srcRect/>
          <a:stretch/>
        </p:blipFill>
        <p:spPr>
          <a:xfrm>
            <a:off x="761695" y="3905402"/>
            <a:ext cx="5143500" cy="2286000"/>
          </a:xfrm>
          <a:prstGeom prst="rect">
            <a:avLst/>
          </a:prstGeom>
        </p:spPr>
      </p:pic>
      <p:pic>
        <p:nvPicPr>
          <p:cNvPr id="8" name="Image 4" descr="gen-dedup-d3a325569e53af691848063f870e1684.png"/>
          <p:cNvPicPr>
            <a:picLocks noChangeAspect="1"/>
          </p:cNvPicPr>
          <p:nvPr/>
        </p:nvPicPr>
        <p:blipFill>
          <a:blip r:embed="rId7"/>
          <a:srcRect/>
          <a:stretch/>
        </p:blipFill>
        <p:spPr>
          <a:xfrm>
            <a:off x="6286500" y="3905402"/>
            <a:ext cx="5143500" cy="2286000"/>
          </a:xfrm>
          <a:prstGeom prst="rect">
            <a:avLst/>
          </a:prstGeom>
        </p:spPr>
      </p:pic>
      <p:sp>
        <p:nvSpPr>
          <p:cNvPr id="9" name="Text 2"/>
          <p:cNvSpPr txBox="1"/>
          <p:nvPr/>
        </p:nvSpPr>
        <p:spPr>
          <a:xfrm>
            <a:off x="761695" y="381305"/>
            <a:ext cx="10668305" cy="448056"/>
          </a:xfrm>
          <a:prstGeom prst="rect">
            <a:avLst/>
          </a:prstGeom>
          <a:noFill/>
          <a:ln/>
        </p:spPr>
        <p:txBody>
          <a:bodyPr wrap="square" lIns="0" tIns="0" rIns="0" bIns="0" rtlCol="0" anchor="ctr"/>
          <a:lstStyle/>
          <a:p>
            <a:pPr marL="0" indent="0" algn="l">
              <a:buNone/>
            </a:pPr>
            <a:r>
              <a:rPr lang="en-US" sz="2800" b="1" dirty="0">
                <a:solidFill>
                  <a:srgbClr val="0F172A"/>
                </a:solidFill>
                <a:latin typeface="Montserrat" pitchFamily="34" charset="0"/>
                <a:ea typeface="Montserrat" pitchFamily="34" charset="-122"/>
                <a:cs typeface="Montserrat" pitchFamily="34" charset="-120"/>
              </a:rPr>
              <a:t>Types of Information Systems</a:t>
            </a:r>
            <a:endParaRPr lang="en-US" sz="2800" dirty="0"/>
          </a:p>
        </p:txBody>
      </p:sp>
      <p:sp>
        <p:nvSpPr>
          <p:cNvPr id="10" name="Text 3"/>
          <p:cNvSpPr txBox="1"/>
          <p:nvPr/>
        </p:nvSpPr>
        <p:spPr>
          <a:xfrm>
            <a:off x="761695" y="905256"/>
            <a:ext cx="10668305" cy="200254"/>
          </a:xfrm>
          <a:prstGeom prst="rect">
            <a:avLst/>
          </a:prstGeom>
          <a:noFill/>
          <a:ln/>
        </p:spPr>
        <p:txBody>
          <a:bodyPr wrap="square" lIns="0" tIns="0" rIns="0" bIns="0" rtlCol="0" anchor="ctr"/>
          <a:lstStyle/>
          <a:p>
            <a:pPr marL="0" indent="0" algn="l">
              <a:buNone/>
            </a:pPr>
            <a:r>
              <a:rPr lang="en-US" sz="1300" dirty="0">
                <a:solidFill>
                  <a:srgbClr val="475569"/>
                </a:solidFill>
                <a:latin typeface="Inter" pitchFamily="34" charset="0"/>
                <a:ea typeface="Inter" pitchFamily="34" charset="-122"/>
                <a:cs typeface="Inter" pitchFamily="34" charset="-120"/>
              </a:rPr>
              <a:t>Visual Overview of Business Systems Hierarchy</a:t>
            </a:r>
            <a:endParaRPr lang="en-US" sz="1300" dirty="0"/>
          </a:p>
        </p:txBody>
      </p:sp>
      <p:sp>
        <p:nvSpPr>
          <p:cNvPr id="11" name="Shape 4"/>
          <p:cNvSpPr/>
          <p:nvPr/>
        </p:nvSpPr>
        <p:spPr>
          <a:xfrm>
            <a:off x="1238098" y="2095805"/>
            <a:ext cx="952805" cy="952805"/>
          </a:xfrm>
          <a:prstGeom prst="ellipse">
            <a:avLst/>
          </a:prstGeom>
          <a:solidFill>
            <a:srgbClr val="FFFFFF">
              <a:alpha val="20000"/>
            </a:srgbClr>
          </a:solidFill>
          <a:ln w="12700">
            <a:solidFill>
              <a:srgbClr val="FFFFFF">
                <a:alpha val="0"/>
              </a:srgbClr>
            </a:solidFill>
            <a:prstDash val="solid"/>
          </a:ln>
        </p:spPr>
      </p:sp>
      <p:pic>
        <p:nvPicPr>
          <p:cNvPr id="12" name="Image 5" descr="gen-dedup-420fb47d7fcff3962487f51274e32866.png"/>
          <p:cNvPicPr>
            <a:picLocks noChangeAspect="1"/>
          </p:cNvPicPr>
          <p:nvPr/>
        </p:nvPicPr>
        <p:blipFill>
          <a:blip r:embed="rId8"/>
          <a:srcRect l="-320" r="-320"/>
          <a:stretch/>
        </p:blipFill>
        <p:spPr>
          <a:xfrm>
            <a:off x="1471270" y="2357323"/>
            <a:ext cx="485546" cy="428854"/>
          </a:xfrm>
          <a:prstGeom prst="rect">
            <a:avLst/>
          </a:prstGeom>
        </p:spPr>
      </p:pic>
      <p:sp>
        <p:nvSpPr>
          <p:cNvPr id="13" name="Text 5"/>
          <p:cNvSpPr txBox="1"/>
          <p:nvPr/>
        </p:nvSpPr>
        <p:spPr>
          <a:xfrm>
            <a:off x="2476195" y="1762049"/>
            <a:ext cx="3238805" cy="495605"/>
          </a:xfrm>
          <a:prstGeom prst="rect">
            <a:avLst/>
          </a:prstGeom>
          <a:noFill/>
          <a:ln/>
        </p:spPr>
        <p:txBody>
          <a:bodyPr wrap="square" lIns="0" tIns="0" rIns="0" bIns="0" rtlCol="0" anchor="ctr"/>
          <a:lstStyle/>
          <a:p>
            <a:pPr marL="0" indent="0" algn="l">
              <a:buNone/>
            </a:pPr>
            <a:r>
              <a:rPr lang="en-US" sz="3100" b="1" kern="0" spc="75" dirty="0">
                <a:solidFill>
                  <a:srgbClr val="FFFFFF"/>
                </a:solidFill>
                <a:latin typeface="Montserrat" pitchFamily="34" charset="0"/>
                <a:ea typeface="Montserrat" pitchFamily="34" charset="-122"/>
                <a:cs typeface="Montserrat" pitchFamily="34" charset="-120"/>
              </a:rPr>
              <a:t>TPS</a:t>
            </a:r>
            <a:endParaRPr lang="en-US" sz="3100" dirty="0"/>
          </a:p>
        </p:txBody>
      </p:sp>
      <p:sp>
        <p:nvSpPr>
          <p:cNvPr id="14" name="Text 6"/>
          <p:cNvSpPr txBox="1"/>
          <p:nvPr/>
        </p:nvSpPr>
        <p:spPr>
          <a:xfrm>
            <a:off x="2476195" y="2333549"/>
            <a:ext cx="3238805" cy="553212"/>
          </a:xfrm>
          <a:prstGeom prst="rect">
            <a:avLst/>
          </a:prstGeom>
          <a:noFill/>
          <a:ln/>
        </p:spPr>
        <p:txBody>
          <a:bodyPr wrap="square" lIns="0" tIns="0" rIns="0" bIns="0" rtlCol="0" anchor="ctr"/>
          <a:lstStyle/>
          <a:p>
            <a:pPr marL="0" indent="0" algn="l">
              <a:buNone/>
            </a:pPr>
            <a:r>
              <a:rPr lang="en-US" sz="1600" b="1" dirty="0">
                <a:solidFill>
                  <a:srgbClr val="FFFFFF"/>
                </a:solidFill>
                <a:latin typeface="Inter" pitchFamily="34" charset="0"/>
                <a:ea typeface="Inter" pitchFamily="34" charset="-122"/>
                <a:cs typeface="Inter" pitchFamily="34" charset="-120"/>
              </a:rPr>
              <a:t>Orders, Payments,</a:t>
            </a:r>
            <a:endParaRPr lang="en-US" sz="1600" dirty="0"/>
          </a:p>
          <a:p>
            <a:pPr marL="0" indent="0" algn="l">
              <a:buNone/>
            </a:pPr>
            <a:r>
              <a:rPr lang="en-US" sz="1600" b="1" dirty="0">
                <a:solidFill>
                  <a:srgbClr val="FFFFFF"/>
                </a:solidFill>
                <a:latin typeface="Inter" pitchFamily="34" charset="0"/>
                <a:ea typeface="Inter" pitchFamily="34" charset="-122"/>
                <a:cs typeface="Inter" pitchFamily="34" charset="-120"/>
              </a:rPr>
              <a:t>Inventory</a:t>
            </a:r>
            <a:endParaRPr lang="en-US" sz="1600" dirty="0"/>
          </a:p>
        </p:txBody>
      </p:sp>
      <p:sp>
        <p:nvSpPr>
          <p:cNvPr id="15" name="Text 7"/>
          <p:cNvSpPr txBox="1"/>
          <p:nvPr/>
        </p:nvSpPr>
        <p:spPr>
          <a:xfrm>
            <a:off x="2476195" y="3068726"/>
            <a:ext cx="3238805" cy="181051"/>
          </a:xfrm>
          <a:prstGeom prst="rect">
            <a:avLst/>
          </a:prstGeom>
          <a:noFill/>
          <a:ln/>
        </p:spPr>
        <p:txBody>
          <a:bodyPr wrap="square" lIns="0" tIns="0" rIns="0" bIns="0" rtlCol="0" anchor="ctr"/>
          <a:lstStyle/>
          <a:p>
            <a:pPr marL="0" indent="0" algn="l">
              <a:buNone/>
            </a:pPr>
            <a:r>
              <a:rPr lang="en-US" sz="1100" dirty="0">
                <a:solidFill>
                  <a:srgbClr val="FFFFFF">
                    <a:alpha val="85000"/>
                  </a:srgbClr>
                </a:solidFill>
                <a:latin typeface="Inter" pitchFamily="34" charset="0"/>
                <a:ea typeface="Inter" pitchFamily="34" charset="-122"/>
                <a:cs typeface="Inter" pitchFamily="34" charset="-120"/>
              </a:rPr>
              <a:t>Transaction Processing</a:t>
            </a:r>
            <a:endParaRPr lang="en-US" sz="1100" dirty="0"/>
          </a:p>
        </p:txBody>
      </p:sp>
      <p:sp>
        <p:nvSpPr>
          <p:cNvPr id="16" name="Shape 8"/>
          <p:cNvSpPr/>
          <p:nvPr/>
        </p:nvSpPr>
        <p:spPr>
          <a:xfrm>
            <a:off x="6762902" y="2095805"/>
            <a:ext cx="952805" cy="952805"/>
          </a:xfrm>
          <a:prstGeom prst="ellipse">
            <a:avLst/>
          </a:prstGeom>
          <a:solidFill>
            <a:srgbClr val="FFFFFF">
              <a:alpha val="20000"/>
            </a:srgbClr>
          </a:solidFill>
          <a:ln w="12700">
            <a:solidFill>
              <a:srgbClr val="FFFFFF">
                <a:alpha val="0"/>
              </a:srgbClr>
            </a:solidFill>
            <a:prstDash val="solid"/>
          </a:ln>
        </p:spPr>
      </p:sp>
      <p:pic>
        <p:nvPicPr>
          <p:cNvPr id="17" name="Image 6" descr="gen-dedup-04748a16ea0e8d0a6138ea30ffaa95f3.png"/>
          <p:cNvPicPr>
            <a:picLocks noChangeAspect="1"/>
          </p:cNvPicPr>
          <p:nvPr/>
        </p:nvPicPr>
        <p:blipFill>
          <a:blip r:embed="rId9"/>
          <a:srcRect/>
          <a:stretch/>
        </p:blipFill>
        <p:spPr>
          <a:xfrm>
            <a:off x="7024421" y="2357323"/>
            <a:ext cx="428854" cy="428854"/>
          </a:xfrm>
          <a:prstGeom prst="rect">
            <a:avLst/>
          </a:prstGeom>
        </p:spPr>
      </p:pic>
      <p:sp>
        <p:nvSpPr>
          <p:cNvPr id="18" name="Text 9"/>
          <p:cNvSpPr txBox="1"/>
          <p:nvPr/>
        </p:nvSpPr>
        <p:spPr>
          <a:xfrm>
            <a:off x="8001000" y="1762049"/>
            <a:ext cx="3238805" cy="495605"/>
          </a:xfrm>
          <a:prstGeom prst="rect">
            <a:avLst/>
          </a:prstGeom>
          <a:noFill/>
          <a:ln/>
        </p:spPr>
        <p:txBody>
          <a:bodyPr wrap="square" lIns="0" tIns="0" rIns="0" bIns="0" rtlCol="0" anchor="ctr"/>
          <a:lstStyle/>
          <a:p>
            <a:pPr marL="0" indent="0" algn="l">
              <a:buNone/>
            </a:pPr>
            <a:r>
              <a:rPr lang="en-US" sz="3100" b="1" kern="0" spc="75" dirty="0">
                <a:solidFill>
                  <a:srgbClr val="FFFFFF"/>
                </a:solidFill>
                <a:latin typeface="Montserrat" pitchFamily="34" charset="0"/>
                <a:ea typeface="Montserrat" pitchFamily="34" charset="-122"/>
                <a:cs typeface="Montserrat" pitchFamily="34" charset="-120"/>
              </a:rPr>
              <a:t>MIS</a:t>
            </a:r>
            <a:endParaRPr lang="en-US" sz="3100" dirty="0"/>
          </a:p>
        </p:txBody>
      </p:sp>
      <p:sp>
        <p:nvSpPr>
          <p:cNvPr id="19" name="Text 10"/>
          <p:cNvSpPr txBox="1"/>
          <p:nvPr/>
        </p:nvSpPr>
        <p:spPr>
          <a:xfrm>
            <a:off x="8001000" y="2333549"/>
            <a:ext cx="3238805" cy="553212"/>
          </a:xfrm>
          <a:prstGeom prst="rect">
            <a:avLst/>
          </a:prstGeom>
          <a:noFill/>
          <a:ln/>
        </p:spPr>
        <p:txBody>
          <a:bodyPr wrap="square" lIns="0" tIns="0" rIns="0" bIns="0" rtlCol="0" anchor="ctr"/>
          <a:lstStyle/>
          <a:p>
            <a:pPr marL="0" indent="0" algn="l">
              <a:buNone/>
            </a:pPr>
            <a:r>
              <a:rPr lang="en-US" sz="1600" b="1" dirty="0">
                <a:solidFill>
                  <a:srgbClr val="FFFFFF"/>
                </a:solidFill>
                <a:latin typeface="Inter" pitchFamily="34" charset="0"/>
                <a:ea typeface="Inter" pitchFamily="34" charset="-122"/>
                <a:cs typeface="Inter" pitchFamily="34" charset="-120"/>
              </a:rPr>
              <a:t>Reports,</a:t>
            </a:r>
            <a:endParaRPr lang="en-US" sz="1600" dirty="0"/>
          </a:p>
          <a:p>
            <a:pPr marL="0" indent="0" algn="l">
              <a:buNone/>
            </a:pPr>
            <a:r>
              <a:rPr lang="en-US" sz="1600" b="1" dirty="0">
                <a:solidFill>
                  <a:srgbClr val="FFFFFF"/>
                </a:solidFill>
                <a:latin typeface="Inter" pitchFamily="34" charset="0"/>
                <a:ea typeface="Inter" pitchFamily="34" charset="-122"/>
                <a:cs typeface="Inter" pitchFamily="34" charset="-120"/>
              </a:rPr>
              <a:t>Performance</a:t>
            </a:r>
            <a:endParaRPr lang="en-US" sz="1600" dirty="0"/>
          </a:p>
        </p:txBody>
      </p:sp>
      <p:sp>
        <p:nvSpPr>
          <p:cNvPr id="20" name="Text 11"/>
          <p:cNvSpPr txBox="1"/>
          <p:nvPr/>
        </p:nvSpPr>
        <p:spPr>
          <a:xfrm>
            <a:off x="8001000" y="3068726"/>
            <a:ext cx="3238805" cy="181051"/>
          </a:xfrm>
          <a:prstGeom prst="rect">
            <a:avLst/>
          </a:prstGeom>
          <a:noFill/>
          <a:ln/>
        </p:spPr>
        <p:txBody>
          <a:bodyPr wrap="square" lIns="0" tIns="0" rIns="0" bIns="0" rtlCol="0" anchor="ctr"/>
          <a:lstStyle/>
          <a:p>
            <a:pPr marL="0" indent="0" algn="l">
              <a:buNone/>
            </a:pPr>
            <a:r>
              <a:rPr lang="en-US" sz="1100" dirty="0">
                <a:solidFill>
                  <a:srgbClr val="FFFFFF">
                    <a:alpha val="85000"/>
                  </a:srgbClr>
                </a:solidFill>
                <a:latin typeface="Inter" pitchFamily="34" charset="0"/>
                <a:ea typeface="Inter" pitchFamily="34" charset="-122"/>
                <a:cs typeface="Inter" pitchFamily="34" charset="-120"/>
              </a:rPr>
              <a:t>Management Information</a:t>
            </a:r>
            <a:endParaRPr lang="en-US" sz="1100" dirty="0"/>
          </a:p>
        </p:txBody>
      </p:sp>
      <p:sp>
        <p:nvSpPr>
          <p:cNvPr id="21" name="Shape 12"/>
          <p:cNvSpPr/>
          <p:nvPr/>
        </p:nvSpPr>
        <p:spPr>
          <a:xfrm>
            <a:off x="1238098" y="4572000"/>
            <a:ext cx="952805" cy="952805"/>
          </a:xfrm>
          <a:prstGeom prst="ellipse">
            <a:avLst/>
          </a:prstGeom>
          <a:solidFill>
            <a:srgbClr val="FFFFFF">
              <a:alpha val="20000"/>
            </a:srgbClr>
          </a:solidFill>
          <a:ln w="12700">
            <a:solidFill>
              <a:srgbClr val="FFFFFF">
                <a:alpha val="0"/>
              </a:srgbClr>
            </a:solidFill>
            <a:prstDash val="solid"/>
          </a:ln>
        </p:spPr>
      </p:sp>
      <p:pic>
        <p:nvPicPr>
          <p:cNvPr id="22" name="Image 7" descr="gen-dedup-18ee9250d37a071d0312c10ed31cc47f.png"/>
          <p:cNvPicPr>
            <a:picLocks noChangeAspect="1"/>
          </p:cNvPicPr>
          <p:nvPr/>
        </p:nvPicPr>
        <p:blipFill>
          <a:blip r:embed="rId10"/>
          <a:srcRect/>
          <a:stretch/>
        </p:blipFill>
        <p:spPr>
          <a:xfrm>
            <a:off x="1500530" y="4833518"/>
            <a:ext cx="428854" cy="428854"/>
          </a:xfrm>
          <a:prstGeom prst="rect">
            <a:avLst/>
          </a:prstGeom>
        </p:spPr>
      </p:pic>
      <p:sp>
        <p:nvSpPr>
          <p:cNvPr id="23" name="Text 13"/>
          <p:cNvSpPr txBox="1"/>
          <p:nvPr/>
        </p:nvSpPr>
        <p:spPr>
          <a:xfrm>
            <a:off x="2476195" y="4238244"/>
            <a:ext cx="3238805" cy="495605"/>
          </a:xfrm>
          <a:prstGeom prst="rect">
            <a:avLst/>
          </a:prstGeom>
          <a:noFill/>
          <a:ln/>
        </p:spPr>
        <p:txBody>
          <a:bodyPr wrap="square" lIns="0" tIns="0" rIns="0" bIns="0" rtlCol="0" anchor="ctr"/>
          <a:lstStyle/>
          <a:p>
            <a:pPr marL="0" indent="0" algn="l">
              <a:buNone/>
            </a:pPr>
            <a:r>
              <a:rPr lang="en-US" sz="3100" b="1" kern="0" spc="75" dirty="0">
                <a:solidFill>
                  <a:srgbClr val="FFFFFF"/>
                </a:solidFill>
                <a:latin typeface="Montserrat" pitchFamily="34" charset="0"/>
                <a:ea typeface="Montserrat" pitchFamily="34" charset="-122"/>
                <a:cs typeface="Montserrat" pitchFamily="34" charset="-120"/>
              </a:rPr>
              <a:t>DSS</a:t>
            </a:r>
            <a:endParaRPr lang="en-US" sz="3100" dirty="0"/>
          </a:p>
        </p:txBody>
      </p:sp>
      <p:sp>
        <p:nvSpPr>
          <p:cNvPr id="24" name="Text 14"/>
          <p:cNvSpPr txBox="1"/>
          <p:nvPr/>
        </p:nvSpPr>
        <p:spPr>
          <a:xfrm>
            <a:off x="2476195" y="4809744"/>
            <a:ext cx="3238805" cy="553212"/>
          </a:xfrm>
          <a:prstGeom prst="rect">
            <a:avLst/>
          </a:prstGeom>
          <a:noFill/>
          <a:ln/>
        </p:spPr>
        <p:txBody>
          <a:bodyPr wrap="square" lIns="0" tIns="0" rIns="0" bIns="0" rtlCol="0" anchor="ctr"/>
          <a:lstStyle/>
          <a:p>
            <a:pPr marL="0" indent="0" algn="l">
              <a:buNone/>
            </a:pPr>
            <a:r>
              <a:rPr lang="en-US" sz="1600" b="1" dirty="0">
                <a:solidFill>
                  <a:srgbClr val="FFFFFF"/>
                </a:solidFill>
                <a:latin typeface="Inter" pitchFamily="34" charset="0"/>
                <a:ea typeface="Inter" pitchFamily="34" charset="-122"/>
                <a:cs typeface="Inter" pitchFamily="34" charset="-120"/>
              </a:rPr>
              <a:t>Forecasting,</a:t>
            </a:r>
            <a:endParaRPr lang="en-US" sz="1600" dirty="0"/>
          </a:p>
          <a:p>
            <a:pPr marL="0" indent="0" algn="l">
              <a:buNone/>
            </a:pPr>
            <a:r>
              <a:rPr lang="en-US" sz="1600" b="1" dirty="0">
                <a:solidFill>
                  <a:srgbClr val="FFFFFF"/>
                </a:solidFill>
                <a:latin typeface="Inter" pitchFamily="34" charset="0"/>
                <a:ea typeface="Inter" pitchFamily="34" charset="-122"/>
                <a:cs typeface="Inter" pitchFamily="34" charset="-120"/>
              </a:rPr>
              <a:t>What-if</a:t>
            </a:r>
            <a:endParaRPr lang="en-US" sz="1600" dirty="0"/>
          </a:p>
        </p:txBody>
      </p:sp>
      <p:sp>
        <p:nvSpPr>
          <p:cNvPr id="25" name="Text 15"/>
          <p:cNvSpPr txBox="1"/>
          <p:nvPr/>
        </p:nvSpPr>
        <p:spPr>
          <a:xfrm>
            <a:off x="2476195" y="5544922"/>
            <a:ext cx="3238805" cy="181051"/>
          </a:xfrm>
          <a:prstGeom prst="rect">
            <a:avLst/>
          </a:prstGeom>
          <a:noFill/>
          <a:ln/>
        </p:spPr>
        <p:txBody>
          <a:bodyPr wrap="square" lIns="0" tIns="0" rIns="0" bIns="0" rtlCol="0" anchor="ctr"/>
          <a:lstStyle/>
          <a:p>
            <a:pPr marL="0" indent="0" algn="l">
              <a:buNone/>
            </a:pPr>
            <a:r>
              <a:rPr lang="en-US" sz="1100" dirty="0">
                <a:solidFill>
                  <a:srgbClr val="FFFFFF">
                    <a:alpha val="85000"/>
                  </a:srgbClr>
                </a:solidFill>
                <a:latin typeface="Inter" pitchFamily="34" charset="0"/>
                <a:ea typeface="Inter" pitchFamily="34" charset="-122"/>
                <a:cs typeface="Inter" pitchFamily="34" charset="-120"/>
              </a:rPr>
              <a:t>Decision Support</a:t>
            </a:r>
            <a:endParaRPr lang="en-US" sz="1100" dirty="0"/>
          </a:p>
        </p:txBody>
      </p:sp>
      <p:sp>
        <p:nvSpPr>
          <p:cNvPr id="26" name="Shape 16"/>
          <p:cNvSpPr/>
          <p:nvPr/>
        </p:nvSpPr>
        <p:spPr>
          <a:xfrm>
            <a:off x="6762902" y="4572000"/>
            <a:ext cx="952805" cy="952805"/>
          </a:xfrm>
          <a:prstGeom prst="ellipse">
            <a:avLst/>
          </a:prstGeom>
          <a:solidFill>
            <a:srgbClr val="FFFFFF">
              <a:alpha val="20000"/>
            </a:srgbClr>
          </a:solidFill>
          <a:ln w="12700">
            <a:solidFill>
              <a:srgbClr val="FFFFFF">
                <a:alpha val="0"/>
              </a:srgbClr>
            </a:solidFill>
            <a:prstDash val="solid"/>
          </a:ln>
        </p:spPr>
      </p:sp>
      <p:pic>
        <p:nvPicPr>
          <p:cNvPr id="27" name="Image 8" descr="gen-dedup-b9c5fe84b453f3fc6e4a9032a80e7932.png"/>
          <p:cNvPicPr>
            <a:picLocks noChangeAspect="1"/>
          </p:cNvPicPr>
          <p:nvPr/>
        </p:nvPicPr>
        <p:blipFill>
          <a:blip r:embed="rId11"/>
          <a:srcRect/>
          <a:stretch/>
        </p:blipFill>
        <p:spPr>
          <a:xfrm>
            <a:off x="7024421" y="4833518"/>
            <a:ext cx="428854" cy="428854"/>
          </a:xfrm>
          <a:prstGeom prst="rect">
            <a:avLst/>
          </a:prstGeom>
        </p:spPr>
      </p:pic>
      <p:sp>
        <p:nvSpPr>
          <p:cNvPr id="28" name="Text 17"/>
          <p:cNvSpPr txBox="1"/>
          <p:nvPr/>
        </p:nvSpPr>
        <p:spPr>
          <a:xfrm>
            <a:off x="8001000" y="4238244"/>
            <a:ext cx="3238805" cy="495605"/>
          </a:xfrm>
          <a:prstGeom prst="rect">
            <a:avLst/>
          </a:prstGeom>
          <a:noFill/>
          <a:ln/>
        </p:spPr>
        <p:txBody>
          <a:bodyPr wrap="square" lIns="0" tIns="0" rIns="0" bIns="0" rtlCol="0" anchor="ctr"/>
          <a:lstStyle/>
          <a:p>
            <a:pPr marL="0" indent="0" algn="l">
              <a:buNone/>
            </a:pPr>
            <a:r>
              <a:rPr lang="en-US" sz="3100" b="1" kern="0" spc="75" dirty="0">
                <a:solidFill>
                  <a:srgbClr val="FFFFFF"/>
                </a:solidFill>
                <a:latin typeface="Montserrat" pitchFamily="34" charset="0"/>
                <a:ea typeface="Montserrat" pitchFamily="34" charset="-122"/>
                <a:cs typeface="Montserrat" pitchFamily="34" charset="-120"/>
              </a:rPr>
              <a:t>EIS</a:t>
            </a:r>
            <a:endParaRPr lang="en-US" sz="3100" dirty="0"/>
          </a:p>
        </p:txBody>
      </p:sp>
      <p:sp>
        <p:nvSpPr>
          <p:cNvPr id="29" name="Text 18"/>
          <p:cNvSpPr txBox="1"/>
          <p:nvPr/>
        </p:nvSpPr>
        <p:spPr>
          <a:xfrm>
            <a:off x="8001000" y="4809744"/>
            <a:ext cx="3238805" cy="553212"/>
          </a:xfrm>
          <a:prstGeom prst="rect">
            <a:avLst/>
          </a:prstGeom>
          <a:noFill/>
          <a:ln/>
        </p:spPr>
        <p:txBody>
          <a:bodyPr wrap="square" lIns="0" tIns="0" rIns="0" bIns="0" rtlCol="0" anchor="ctr"/>
          <a:lstStyle/>
          <a:p>
            <a:pPr marL="0" indent="0" algn="l">
              <a:buNone/>
            </a:pPr>
            <a:r>
              <a:rPr lang="en-US" sz="1600" b="1" dirty="0">
                <a:solidFill>
                  <a:srgbClr val="FFFFFF"/>
                </a:solidFill>
                <a:latin typeface="Inter" pitchFamily="34" charset="0"/>
                <a:ea typeface="Inter" pitchFamily="34" charset="-122"/>
                <a:cs typeface="Inter" pitchFamily="34" charset="-120"/>
              </a:rPr>
              <a:t>KPIs,</a:t>
            </a:r>
            <a:endParaRPr lang="en-US" sz="1600" dirty="0"/>
          </a:p>
          <a:p>
            <a:pPr marL="0" indent="0" algn="l">
              <a:buNone/>
            </a:pPr>
            <a:r>
              <a:rPr lang="en-US" sz="1600" b="1" dirty="0">
                <a:solidFill>
                  <a:srgbClr val="FFFFFF"/>
                </a:solidFill>
                <a:latin typeface="Inter" pitchFamily="34" charset="0"/>
                <a:ea typeface="Inter" pitchFamily="34" charset="-122"/>
                <a:cs typeface="Inter" pitchFamily="34" charset="-120"/>
              </a:rPr>
              <a:t>Executive View</a:t>
            </a:r>
            <a:endParaRPr lang="en-US" sz="1600" dirty="0"/>
          </a:p>
        </p:txBody>
      </p:sp>
      <p:sp>
        <p:nvSpPr>
          <p:cNvPr id="30" name="Text 19"/>
          <p:cNvSpPr txBox="1"/>
          <p:nvPr/>
        </p:nvSpPr>
        <p:spPr>
          <a:xfrm>
            <a:off x="8001000" y="5544922"/>
            <a:ext cx="3238805" cy="181051"/>
          </a:xfrm>
          <a:prstGeom prst="rect">
            <a:avLst/>
          </a:prstGeom>
          <a:noFill/>
          <a:ln/>
        </p:spPr>
        <p:txBody>
          <a:bodyPr wrap="square" lIns="0" tIns="0" rIns="0" bIns="0" rtlCol="0" anchor="ctr"/>
          <a:lstStyle/>
          <a:p>
            <a:pPr marL="0" indent="0" algn="l">
              <a:buNone/>
            </a:pPr>
            <a:r>
              <a:rPr lang="en-US" sz="1100" dirty="0">
                <a:solidFill>
                  <a:srgbClr val="FFFFFF">
                    <a:alpha val="85000"/>
                  </a:srgbClr>
                </a:solidFill>
                <a:latin typeface="Inter" pitchFamily="34" charset="0"/>
                <a:ea typeface="Inter" pitchFamily="34" charset="-122"/>
                <a:cs typeface="Inter" pitchFamily="34" charset="-120"/>
              </a:rPr>
              <a:t>Executive Information</a:t>
            </a:r>
            <a:endParaRPr lang="en-US" sz="1100" dirty="0"/>
          </a:p>
        </p:txBody>
      </p:sp>
      <p:sp>
        <p:nvSpPr>
          <p:cNvPr id="31" name="Text 20"/>
          <p:cNvSpPr txBox="1"/>
          <p:nvPr/>
        </p:nvSpPr>
        <p:spPr>
          <a:xfrm>
            <a:off x="761695" y="6429146"/>
            <a:ext cx="10668305" cy="152705"/>
          </a:xfrm>
          <a:prstGeom prst="rect">
            <a:avLst/>
          </a:prstGeom>
          <a:noFill/>
          <a:ln/>
        </p:spPr>
        <p:txBody>
          <a:bodyPr wrap="square" lIns="0" tIns="0" rIns="0" bIns="0" rtlCol="0" anchor="ctr"/>
          <a:lstStyle/>
          <a:p>
            <a:pPr marL="0" indent="0" algn="l">
              <a:buNone/>
            </a:pPr>
            <a:r>
              <a:rPr lang="en-US" sz="900" dirty="0">
                <a:solidFill>
                  <a:srgbClr val="64748B"/>
                </a:solidFill>
                <a:latin typeface="Inter" pitchFamily="34" charset="0"/>
                <a:ea typeface="Inter" pitchFamily="34" charset="-122"/>
                <a:cs typeface="Inter" pitchFamily="34" charset="-120"/>
              </a:rPr>
              <a:t>Sources: (IBM, n.d.); (Oracle, n.d.)</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4" name="Shape 2"/>
          <p:cNvSpPr/>
          <p:nvPr/>
        </p:nvSpPr>
        <p:spPr>
          <a:xfrm>
            <a:off x="0" y="0"/>
            <a:ext cx="12191695" cy="809244"/>
          </a:xfrm>
          <a:prstGeom prst="rect">
            <a:avLst/>
          </a:prstGeom>
          <a:solidFill>
            <a:srgbClr val="0F172A"/>
          </a:solidFill>
          <a:ln w="12700">
            <a:solidFill>
              <a:srgbClr val="FFFFFF">
                <a:alpha val="0"/>
              </a:srgbClr>
            </a:solidFill>
            <a:prstDash val="solid"/>
          </a:ln>
        </p:spPr>
      </p:sp>
      <p:pic>
        <p:nvPicPr>
          <p:cNvPr id="5" name="Image 0" descr="gen-dedup-59ffb529e1f03e9f12897c1fd8946931.png"/>
          <p:cNvPicPr>
            <a:picLocks noChangeAspect="1"/>
          </p:cNvPicPr>
          <p:nvPr/>
        </p:nvPicPr>
        <p:blipFill>
          <a:blip r:embed="rId3"/>
          <a:srcRect t="-1" b="-1"/>
          <a:stretch/>
        </p:blipFill>
        <p:spPr>
          <a:xfrm>
            <a:off x="571500" y="1095451"/>
            <a:ext cx="2800807" cy="2457907"/>
          </a:xfrm>
          <a:prstGeom prst="rect">
            <a:avLst/>
          </a:prstGeom>
        </p:spPr>
      </p:pic>
      <p:pic>
        <p:nvPicPr>
          <p:cNvPr id="6" name="Image 1" descr="gen-dedup-d202020162693f910d9afb73dca8c4d0.png"/>
          <p:cNvPicPr>
            <a:picLocks noChangeAspect="1"/>
          </p:cNvPicPr>
          <p:nvPr/>
        </p:nvPicPr>
        <p:blipFill>
          <a:blip r:embed="rId4"/>
          <a:srcRect t="-1" b="-1"/>
          <a:stretch/>
        </p:blipFill>
        <p:spPr>
          <a:xfrm>
            <a:off x="3524098" y="1095451"/>
            <a:ext cx="2800807" cy="2457907"/>
          </a:xfrm>
          <a:prstGeom prst="rect">
            <a:avLst/>
          </a:prstGeom>
        </p:spPr>
      </p:pic>
      <p:pic>
        <p:nvPicPr>
          <p:cNvPr id="7" name="Image 2" descr="gen-dedup-f2df6a6be7890a5b112b13c8e2bb99f3.png"/>
          <p:cNvPicPr>
            <a:picLocks noChangeAspect="1"/>
          </p:cNvPicPr>
          <p:nvPr/>
        </p:nvPicPr>
        <p:blipFill>
          <a:blip r:embed="rId5"/>
          <a:srcRect t="-1" b="-1"/>
          <a:stretch/>
        </p:blipFill>
        <p:spPr>
          <a:xfrm>
            <a:off x="571500" y="3666744"/>
            <a:ext cx="2800807" cy="2457907"/>
          </a:xfrm>
          <a:prstGeom prst="rect">
            <a:avLst/>
          </a:prstGeom>
        </p:spPr>
      </p:pic>
      <p:pic>
        <p:nvPicPr>
          <p:cNvPr id="8" name="Image 3" descr="gen-dedup-a84e9b893b733c9f60018e7966065347.png"/>
          <p:cNvPicPr>
            <a:picLocks noChangeAspect="1"/>
          </p:cNvPicPr>
          <p:nvPr/>
        </p:nvPicPr>
        <p:blipFill>
          <a:blip r:embed="rId6"/>
          <a:srcRect t="-1" b="-1"/>
          <a:stretch/>
        </p:blipFill>
        <p:spPr>
          <a:xfrm>
            <a:off x="3524098" y="3666744"/>
            <a:ext cx="2800807" cy="2457907"/>
          </a:xfrm>
          <a:prstGeom prst="rect">
            <a:avLst/>
          </a:prstGeom>
        </p:spPr>
      </p:pic>
      <p:sp>
        <p:nvSpPr>
          <p:cNvPr id="9" name="Shape 3"/>
          <p:cNvSpPr/>
          <p:nvPr/>
        </p:nvSpPr>
        <p:spPr>
          <a:xfrm>
            <a:off x="6715354" y="1238098"/>
            <a:ext cx="5048402" cy="4809744"/>
          </a:xfrm>
          <a:prstGeom prst="roundRect">
            <a:avLst>
              <a:gd name="adj" fmla="val 1205"/>
            </a:avLst>
          </a:prstGeom>
          <a:solidFill>
            <a:srgbClr val="38BDF8"/>
          </a:solidFill>
          <a:ln w="12700">
            <a:solidFill>
              <a:srgbClr val="FFFFFF">
                <a:alpha val="0"/>
              </a:srgbClr>
            </a:solidFill>
            <a:prstDash val="solid"/>
          </a:ln>
        </p:spPr>
      </p:sp>
      <p:pic>
        <p:nvPicPr>
          <p:cNvPr id="10" name="Image 4" descr="gen-dedup-9d8708e151b8ce145ede0dd18144d406.jpg"/>
          <p:cNvPicPr>
            <a:picLocks noChangeAspect="1"/>
          </p:cNvPicPr>
          <p:nvPr/>
        </p:nvPicPr>
        <p:blipFill>
          <a:blip r:embed="rId7"/>
          <a:stretch>
            <a:fillRect/>
          </a:stretch>
        </p:blipFill>
        <p:spPr>
          <a:xfrm>
            <a:off x="6572707" y="1095451"/>
            <a:ext cx="5048402" cy="4814012"/>
          </a:xfrm>
          <a:prstGeom prst="rect">
            <a:avLst/>
          </a:prstGeom>
        </p:spPr>
      </p:pic>
      <p:sp>
        <p:nvSpPr>
          <p:cNvPr id="11" name="Text 4"/>
          <p:cNvSpPr txBox="1"/>
          <p:nvPr/>
        </p:nvSpPr>
        <p:spPr>
          <a:xfrm>
            <a:off x="381305" y="142646"/>
            <a:ext cx="11430000" cy="324612"/>
          </a:xfrm>
          <a:prstGeom prst="rect">
            <a:avLst/>
          </a:prstGeom>
          <a:noFill/>
          <a:ln/>
        </p:spPr>
        <p:txBody>
          <a:bodyPr wrap="square" lIns="0" tIns="0" rIns="0" bIns="0" rtlCol="0" anchor="ctr"/>
          <a:lstStyle/>
          <a:p>
            <a:pPr marL="0" indent="0" algn="l">
              <a:buNone/>
            </a:pPr>
            <a:r>
              <a:rPr lang="en-US" sz="2100" b="1" dirty="0">
                <a:solidFill>
                  <a:srgbClr val="FFFFFF"/>
                </a:solidFill>
                <a:latin typeface="Montserrat" pitchFamily="34" charset="0"/>
                <a:ea typeface="Montserrat" pitchFamily="34" charset="-122"/>
                <a:cs typeface="Montserrat" pitchFamily="34" charset="-120"/>
              </a:rPr>
              <a:t>How Information Systems Drive Efficiency</a:t>
            </a:r>
            <a:endParaRPr lang="en-US" sz="2100" dirty="0"/>
          </a:p>
        </p:txBody>
      </p:sp>
      <p:sp>
        <p:nvSpPr>
          <p:cNvPr id="12" name="Text 5"/>
          <p:cNvSpPr txBox="1"/>
          <p:nvPr/>
        </p:nvSpPr>
        <p:spPr>
          <a:xfrm>
            <a:off x="381305" y="504749"/>
            <a:ext cx="11430000" cy="181051"/>
          </a:xfrm>
          <a:prstGeom prst="rect">
            <a:avLst/>
          </a:prstGeom>
          <a:noFill/>
          <a:ln/>
        </p:spPr>
        <p:txBody>
          <a:bodyPr wrap="square" lIns="0" tIns="0" rIns="0" bIns="0" rtlCol="0" anchor="ctr"/>
          <a:lstStyle/>
          <a:p>
            <a:pPr marL="0" indent="0" algn="l">
              <a:buNone/>
            </a:pPr>
            <a:r>
              <a:rPr lang="en-US" sz="1100" dirty="0">
                <a:solidFill>
                  <a:srgbClr val="94A3B8"/>
                </a:solidFill>
                <a:latin typeface="Inter" pitchFamily="34" charset="0"/>
                <a:ea typeface="Inter" pitchFamily="34" charset="-122"/>
                <a:cs typeface="Inter" pitchFamily="34" charset="-120"/>
              </a:rPr>
              <a:t>Transforming agricultural operations through technology</a:t>
            </a:r>
            <a:endParaRPr lang="en-US" sz="1100" dirty="0"/>
          </a:p>
        </p:txBody>
      </p:sp>
      <p:pic>
        <p:nvPicPr>
          <p:cNvPr id="13" name="Image 5" descr="gen-dedup-aa2dea302a6d22c79ec5564cc94ff394.png"/>
          <p:cNvPicPr>
            <a:picLocks noChangeAspect="1"/>
          </p:cNvPicPr>
          <p:nvPr/>
        </p:nvPicPr>
        <p:blipFill>
          <a:blip r:embed="rId8"/>
          <a:srcRect/>
          <a:stretch/>
        </p:blipFill>
        <p:spPr>
          <a:xfrm>
            <a:off x="1619402" y="1333195"/>
            <a:ext cx="666598" cy="666598"/>
          </a:xfrm>
          <a:prstGeom prst="rect">
            <a:avLst/>
          </a:prstGeom>
        </p:spPr>
      </p:pic>
      <p:pic>
        <p:nvPicPr>
          <p:cNvPr id="14" name="Image 6" descr="gen-dedup-f092f61381cce3ff6101ce812f262c84.png"/>
          <p:cNvPicPr>
            <a:picLocks noChangeAspect="1"/>
          </p:cNvPicPr>
          <p:nvPr/>
        </p:nvPicPr>
        <p:blipFill>
          <a:blip r:embed="rId9"/>
          <a:srcRect/>
          <a:stretch/>
        </p:blipFill>
        <p:spPr>
          <a:xfrm>
            <a:off x="1800454" y="1514246"/>
            <a:ext cx="304495" cy="304495"/>
          </a:xfrm>
          <a:prstGeom prst="rect">
            <a:avLst/>
          </a:prstGeom>
        </p:spPr>
      </p:pic>
      <p:sp>
        <p:nvSpPr>
          <p:cNvPr id="15" name="Text 6"/>
          <p:cNvSpPr txBox="1"/>
          <p:nvPr/>
        </p:nvSpPr>
        <p:spPr>
          <a:xfrm>
            <a:off x="714146" y="2095805"/>
            <a:ext cx="2477110" cy="457200"/>
          </a:xfrm>
          <a:prstGeom prst="rect">
            <a:avLst/>
          </a:prstGeom>
          <a:noFill/>
          <a:ln/>
        </p:spPr>
        <p:txBody>
          <a:bodyPr wrap="square" lIns="0" tIns="0" rIns="0" bIns="0" rtlCol="0" anchor="ctr"/>
          <a:lstStyle/>
          <a:p>
            <a:pPr marL="0" indent="0" algn="ctr">
              <a:buNone/>
            </a:pPr>
            <a:r>
              <a:rPr lang="en-US" sz="3600" b="1" dirty="0">
                <a:solidFill>
                  <a:srgbClr val="047857"/>
                </a:solidFill>
                <a:latin typeface="Montserrat" pitchFamily="34" charset="0"/>
                <a:ea typeface="Montserrat" pitchFamily="34" charset="-122"/>
                <a:cs typeface="Montserrat" pitchFamily="34" charset="-120"/>
              </a:rPr>
              <a:t>50%</a:t>
            </a:r>
            <a:endParaRPr lang="en-US" sz="3600" dirty="0"/>
          </a:p>
        </p:txBody>
      </p:sp>
      <p:sp>
        <p:nvSpPr>
          <p:cNvPr id="16" name="Text 7"/>
          <p:cNvSpPr txBox="1"/>
          <p:nvPr/>
        </p:nvSpPr>
        <p:spPr>
          <a:xfrm>
            <a:off x="714146" y="2628900"/>
            <a:ext cx="2477110" cy="228600"/>
          </a:xfrm>
          <a:prstGeom prst="rect">
            <a:avLst/>
          </a:prstGeom>
          <a:noFill/>
          <a:ln/>
        </p:spPr>
        <p:txBody>
          <a:bodyPr wrap="square" lIns="0" tIns="0" rIns="0" bIns="0" rtlCol="0" anchor="ctr"/>
          <a:lstStyle/>
          <a:p>
            <a:pPr marL="0" indent="0" algn="ctr">
              <a:buNone/>
            </a:pPr>
            <a:r>
              <a:rPr lang="en-US" sz="1500" b="1" dirty="0">
                <a:solidFill>
                  <a:srgbClr val="065F46"/>
                </a:solidFill>
                <a:latin typeface="Montserrat" pitchFamily="34" charset="0"/>
                <a:ea typeface="Montserrat" pitchFamily="34" charset="-122"/>
                <a:cs typeface="Montserrat" pitchFamily="34" charset="-120"/>
              </a:rPr>
              <a:t>Fewer Errors</a:t>
            </a:r>
            <a:endParaRPr lang="en-US" sz="1500" dirty="0"/>
          </a:p>
        </p:txBody>
      </p:sp>
      <p:sp>
        <p:nvSpPr>
          <p:cNvPr id="17" name="Text 8"/>
          <p:cNvSpPr txBox="1"/>
          <p:nvPr/>
        </p:nvSpPr>
        <p:spPr>
          <a:xfrm>
            <a:off x="714146" y="2933395"/>
            <a:ext cx="2477110" cy="352958"/>
          </a:xfrm>
          <a:prstGeom prst="rect">
            <a:avLst/>
          </a:prstGeom>
          <a:noFill/>
          <a:ln/>
        </p:spPr>
        <p:txBody>
          <a:bodyPr wrap="square" lIns="0" tIns="0" rIns="0" bIns="0" rtlCol="0" anchor="ctr"/>
          <a:lstStyle/>
          <a:p>
            <a:pPr marL="0" indent="0" algn="ctr">
              <a:buNone/>
            </a:pPr>
            <a:r>
              <a:rPr lang="en-US" sz="900" dirty="0">
                <a:solidFill>
                  <a:srgbClr val="4A5568"/>
                </a:solidFill>
                <a:latin typeface="Inter" pitchFamily="34" charset="0"/>
                <a:ea typeface="Inter" pitchFamily="34" charset="-122"/>
                <a:cs typeface="Inter" pitchFamily="34" charset="-120"/>
              </a:rPr>
              <a:t>Real-time stock sync reduces manual errors by 50% (Shopify, 2024; IBM, 2023).</a:t>
            </a:r>
            <a:endParaRPr lang="en-US" sz="900" dirty="0"/>
          </a:p>
        </p:txBody>
      </p:sp>
      <p:pic>
        <p:nvPicPr>
          <p:cNvPr id="18" name="Image 7" descr="gen-dedup-a8931d6728b1c38b3b27199c4c13572f.png"/>
          <p:cNvPicPr>
            <a:picLocks noChangeAspect="1"/>
          </p:cNvPicPr>
          <p:nvPr/>
        </p:nvPicPr>
        <p:blipFill>
          <a:blip r:embed="rId10"/>
          <a:srcRect/>
          <a:stretch/>
        </p:blipFill>
        <p:spPr>
          <a:xfrm>
            <a:off x="4572000" y="1333195"/>
            <a:ext cx="666598" cy="666598"/>
          </a:xfrm>
          <a:prstGeom prst="rect">
            <a:avLst/>
          </a:prstGeom>
        </p:spPr>
      </p:pic>
      <p:pic>
        <p:nvPicPr>
          <p:cNvPr id="19" name="Image 8" descr="gen-dedup-7cef3c5534f2f8aec3cf84c5d97763a5.png"/>
          <p:cNvPicPr>
            <a:picLocks noChangeAspect="1"/>
          </p:cNvPicPr>
          <p:nvPr/>
        </p:nvPicPr>
        <p:blipFill>
          <a:blip r:embed="rId11"/>
          <a:srcRect/>
          <a:stretch/>
        </p:blipFill>
        <p:spPr>
          <a:xfrm>
            <a:off x="4753051" y="1514246"/>
            <a:ext cx="304495" cy="304495"/>
          </a:xfrm>
          <a:prstGeom prst="rect">
            <a:avLst/>
          </a:prstGeom>
        </p:spPr>
      </p:pic>
      <p:sp>
        <p:nvSpPr>
          <p:cNvPr id="20" name="Text 9"/>
          <p:cNvSpPr txBox="1"/>
          <p:nvPr/>
        </p:nvSpPr>
        <p:spPr>
          <a:xfrm>
            <a:off x="3666744" y="2095805"/>
            <a:ext cx="2477110" cy="457200"/>
          </a:xfrm>
          <a:prstGeom prst="rect">
            <a:avLst/>
          </a:prstGeom>
          <a:noFill/>
          <a:ln/>
        </p:spPr>
        <p:txBody>
          <a:bodyPr wrap="square" lIns="0" tIns="0" rIns="0" bIns="0" rtlCol="0" anchor="ctr"/>
          <a:lstStyle/>
          <a:p>
            <a:pPr marL="0" indent="0" algn="ctr">
              <a:buNone/>
            </a:pPr>
            <a:r>
              <a:rPr lang="en-US" sz="3600" b="1" dirty="0">
                <a:solidFill>
                  <a:srgbClr val="1D4ED8"/>
                </a:solidFill>
                <a:latin typeface="Montserrat" pitchFamily="34" charset="0"/>
                <a:ea typeface="Montserrat" pitchFamily="34" charset="-122"/>
                <a:cs typeface="Montserrat" pitchFamily="34" charset="-120"/>
              </a:rPr>
              <a:t>40%</a:t>
            </a:r>
            <a:endParaRPr lang="en-US" sz="3600" dirty="0"/>
          </a:p>
        </p:txBody>
      </p:sp>
      <p:sp>
        <p:nvSpPr>
          <p:cNvPr id="21" name="Text 10"/>
          <p:cNvSpPr txBox="1"/>
          <p:nvPr/>
        </p:nvSpPr>
        <p:spPr>
          <a:xfrm>
            <a:off x="3666744" y="2628900"/>
            <a:ext cx="2477110" cy="228600"/>
          </a:xfrm>
          <a:prstGeom prst="rect">
            <a:avLst/>
          </a:prstGeom>
          <a:noFill/>
          <a:ln/>
        </p:spPr>
        <p:txBody>
          <a:bodyPr wrap="square" lIns="0" tIns="0" rIns="0" bIns="0" rtlCol="0" anchor="ctr"/>
          <a:lstStyle/>
          <a:p>
            <a:pPr marL="0" indent="0" algn="ctr">
              <a:buNone/>
            </a:pPr>
            <a:r>
              <a:rPr lang="en-US" sz="1500" b="1" dirty="0">
                <a:solidFill>
                  <a:srgbClr val="1E3A8A"/>
                </a:solidFill>
                <a:latin typeface="Montserrat" pitchFamily="34" charset="0"/>
                <a:ea typeface="Montserrat" pitchFamily="34" charset="-122"/>
                <a:cs typeface="Montserrat" pitchFamily="34" charset="-120"/>
              </a:rPr>
              <a:t>More Efficient</a:t>
            </a:r>
            <a:endParaRPr lang="en-US" sz="1500" dirty="0"/>
          </a:p>
        </p:txBody>
      </p:sp>
      <p:sp>
        <p:nvSpPr>
          <p:cNvPr id="22" name="Text 11"/>
          <p:cNvSpPr txBox="1"/>
          <p:nvPr/>
        </p:nvSpPr>
        <p:spPr>
          <a:xfrm>
            <a:off x="3666744" y="2933395"/>
            <a:ext cx="2477110" cy="409651"/>
          </a:xfrm>
          <a:prstGeom prst="rect">
            <a:avLst/>
          </a:prstGeom>
          <a:noFill/>
          <a:ln/>
        </p:spPr>
        <p:txBody>
          <a:bodyPr wrap="square" lIns="0" tIns="0" rIns="0" bIns="0" rtlCol="0" anchor="ctr"/>
          <a:lstStyle/>
          <a:p>
            <a:pPr marL="0" indent="0" algn="ctr">
              <a:buNone/>
            </a:pPr>
            <a:r>
              <a:rPr lang="en-US" sz="800" dirty="0">
                <a:solidFill>
                  <a:srgbClr val="4A5568"/>
                </a:solidFill>
                <a:latin typeface="Inter" pitchFamily="34" charset="0"/>
                <a:ea typeface="Inter" pitchFamily="34" charset="-122"/>
                <a:cs typeface="Inter" pitchFamily="34" charset="-120"/>
              </a:rPr>
              <a:t>Automated systems increase efficiency by 40% (Oracle, 2023; Shopify, 2024). Faster TPS/OLTP transactions improve satisfaction (IBM, 2023).</a:t>
            </a:r>
            <a:endParaRPr lang="en-US" sz="800" dirty="0"/>
          </a:p>
        </p:txBody>
      </p:sp>
      <p:pic>
        <p:nvPicPr>
          <p:cNvPr id="23" name="Image 9" descr="gen-dedup-9bf7df09ad23e3defa6a2586cc2c1197.png"/>
          <p:cNvPicPr>
            <a:picLocks noChangeAspect="1"/>
          </p:cNvPicPr>
          <p:nvPr/>
        </p:nvPicPr>
        <p:blipFill>
          <a:blip r:embed="rId12"/>
          <a:srcRect/>
          <a:stretch/>
        </p:blipFill>
        <p:spPr>
          <a:xfrm>
            <a:off x="1619402" y="3905402"/>
            <a:ext cx="666598" cy="666598"/>
          </a:xfrm>
          <a:prstGeom prst="rect">
            <a:avLst/>
          </a:prstGeom>
        </p:spPr>
      </p:pic>
      <p:pic>
        <p:nvPicPr>
          <p:cNvPr id="24" name="Image 10" descr="gen-dedup-0f7c595a4126408265419f51f8e130fb.png"/>
          <p:cNvPicPr>
            <a:picLocks noChangeAspect="1"/>
          </p:cNvPicPr>
          <p:nvPr/>
        </p:nvPicPr>
        <p:blipFill>
          <a:blip r:embed="rId13"/>
          <a:srcRect/>
          <a:stretch/>
        </p:blipFill>
        <p:spPr>
          <a:xfrm>
            <a:off x="1800454" y="4086454"/>
            <a:ext cx="304495" cy="304495"/>
          </a:xfrm>
          <a:prstGeom prst="rect">
            <a:avLst/>
          </a:prstGeom>
        </p:spPr>
      </p:pic>
      <p:sp>
        <p:nvSpPr>
          <p:cNvPr id="25" name="Text 12"/>
          <p:cNvSpPr txBox="1"/>
          <p:nvPr/>
        </p:nvSpPr>
        <p:spPr>
          <a:xfrm>
            <a:off x="714146" y="4667098"/>
            <a:ext cx="2477110" cy="457200"/>
          </a:xfrm>
          <a:prstGeom prst="rect">
            <a:avLst/>
          </a:prstGeom>
          <a:noFill/>
          <a:ln/>
        </p:spPr>
        <p:txBody>
          <a:bodyPr wrap="square" lIns="0" tIns="0" rIns="0" bIns="0" rtlCol="0" anchor="ctr"/>
          <a:lstStyle/>
          <a:p>
            <a:pPr marL="0" indent="0" algn="ctr">
              <a:buNone/>
            </a:pPr>
            <a:r>
              <a:rPr lang="en-US" sz="3600" b="1" dirty="0">
                <a:solidFill>
                  <a:srgbClr val="B45309"/>
                </a:solidFill>
                <a:latin typeface="Montserrat" pitchFamily="34" charset="0"/>
                <a:ea typeface="Montserrat" pitchFamily="34" charset="-122"/>
                <a:cs typeface="Montserrat" pitchFamily="34" charset="-120"/>
              </a:rPr>
              <a:t>30%</a:t>
            </a:r>
            <a:endParaRPr lang="en-US" sz="3600" dirty="0"/>
          </a:p>
        </p:txBody>
      </p:sp>
      <p:sp>
        <p:nvSpPr>
          <p:cNvPr id="26" name="Text 13"/>
          <p:cNvSpPr txBox="1"/>
          <p:nvPr/>
        </p:nvSpPr>
        <p:spPr>
          <a:xfrm>
            <a:off x="714146" y="5201107"/>
            <a:ext cx="2477110" cy="228600"/>
          </a:xfrm>
          <a:prstGeom prst="rect">
            <a:avLst/>
          </a:prstGeom>
          <a:noFill/>
          <a:ln/>
        </p:spPr>
        <p:txBody>
          <a:bodyPr wrap="square" lIns="0" tIns="0" rIns="0" bIns="0" rtlCol="0" anchor="ctr"/>
          <a:lstStyle/>
          <a:p>
            <a:pPr marL="0" indent="0" algn="ctr">
              <a:buNone/>
            </a:pPr>
            <a:r>
              <a:rPr lang="en-US" sz="1500" b="1" dirty="0">
                <a:solidFill>
                  <a:srgbClr val="78350F"/>
                </a:solidFill>
                <a:latin typeface="Montserrat" pitchFamily="34" charset="0"/>
                <a:ea typeface="Montserrat" pitchFamily="34" charset="-122"/>
                <a:cs typeface="Montserrat" pitchFamily="34" charset="-120"/>
              </a:rPr>
              <a:t>Lower Costs</a:t>
            </a:r>
            <a:endParaRPr lang="en-US" sz="1500" dirty="0"/>
          </a:p>
        </p:txBody>
      </p:sp>
      <p:sp>
        <p:nvSpPr>
          <p:cNvPr id="27" name="Text 14"/>
          <p:cNvSpPr txBox="1"/>
          <p:nvPr/>
        </p:nvSpPr>
        <p:spPr>
          <a:xfrm>
            <a:off x="714146" y="5505602"/>
            <a:ext cx="2477110" cy="352958"/>
          </a:xfrm>
          <a:prstGeom prst="rect">
            <a:avLst/>
          </a:prstGeom>
          <a:noFill/>
          <a:ln/>
        </p:spPr>
        <p:txBody>
          <a:bodyPr wrap="square" lIns="0" tIns="0" rIns="0" bIns="0" rtlCol="0" anchor="ctr"/>
          <a:lstStyle/>
          <a:p>
            <a:pPr marL="0" indent="0" algn="ctr">
              <a:buNone/>
            </a:pPr>
            <a:r>
              <a:rPr lang="en-US" sz="900" dirty="0">
                <a:solidFill>
                  <a:srgbClr val="4A5568"/>
                </a:solidFill>
                <a:latin typeface="Inter" pitchFamily="34" charset="0"/>
                <a:ea typeface="Inter" pitchFamily="34" charset="-122"/>
                <a:cs typeface="Inter" pitchFamily="34" charset="-120"/>
              </a:rPr>
              <a:t>Integrated workflows lower operating costs up to 30% (Oracle, 2023).</a:t>
            </a:r>
            <a:endParaRPr lang="en-US" sz="900" dirty="0"/>
          </a:p>
        </p:txBody>
      </p:sp>
      <p:pic>
        <p:nvPicPr>
          <p:cNvPr id="28" name="Image 11" descr="gen-dedup-b5c5ba704e73f76c6618f11a569d340f.png"/>
          <p:cNvPicPr>
            <a:picLocks noChangeAspect="1"/>
          </p:cNvPicPr>
          <p:nvPr/>
        </p:nvPicPr>
        <p:blipFill>
          <a:blip r:embed="rId14"/>
          <a:srcRect/>
          <a:stretch/>
        </p:blipFill>
        <p:spPr>
          <a:xfrm>
            <a:off x="4572000" y="3905402"/>
            <a:ext cx="666598" cy="666598"/>
          </a:xfrm>
          <a:prstGeom prst="rect">
            <a:avLst/>
          </a:prstGeom>
        </p:spPr>
      </p:pic>
      <p:pic>
        <p:nvPicPr>
          <p:cNvPr id="29" name="Image 12" descr="gen-dedup-50a2c27b1f7654265c9d18cb4bc02313.png"/>
          <p:cNvPicPr>
            <a:picLocks noChangeAspect="1"/>
          </p:cNvPicPr>
          <p:nvPr/>
        </p:nvPicPr>
        <p:blipFill>
          <a:blip r:embed="rId15"/>
          <a:srcRect/>
          <a:stretch/>
        </p:blipFill>
        <p:spPr>
          <a:xfrm>
            <a:off x="4753051" y="4086454"/>
            <a:ext cx="304495" cy="304495"/>
          </a:xfrm>
          <a:prstGeom prst="rect">
            <a:avLst/>
          </a:prstGeom>
        </p:spPr>
      </p:pic>
      <p:sp>
        <p:nvSpPr>
          <p:cNvPr id="30" name="Text 15"/>
          <p:cNvSpPr txBox="1"/>
          <p:nvPr/>
        </p:nvSpPr>
        <p:spPr>
          <a:xfrm>
            <a:off x="3666744" y="4667098"/>
            <a:ext cx="2477110" cy="457200"/>
          </a:xfrm>
          <a:prstGeom prst="rect">
            <a:avLst/>
          </a:prstGeom>
          <a:noFill/>
          <a:ln/>
        </p:spPr>
        <p:txBody>
          <a:bodyPr wrap="square" lIns="0" tIns="0" rIns="0" bIns="0" rtlCol="0" anchor="ctr"/>
          <a:lstStyle/>
          <a:p>
            <a:pPr marL="0" indent="0" algn="ctr">
              <a:buNone/>
            </a:pPr>
            <a:r>
              <a:rPr lang="en-US" sz="3600" b="1" dirty="0">
                <a:solidFill>
                  <a:srgbClr val="B91C1C"/>
                </a:solidFill>
                <a:latin typeface="Montserrat" pitchFamily="34" charset="0"/>
                <a:ea typeface="Montserrat" pitchFamily="34" charset="-122"/>
                <a:cs typeface="Montserrat" pitchFamily="34" charset="-120"/>
              </a:rPr>
              <a:t>50%</a:t>
            </a:r>
            <a:endParaRPr lang="en-US" sz="3600" dirty="0"/>
          </a:p>
        </p:txBody>
      </p:sp>
      <p:sp>
        <p:nvSpPr>
          <p:cNvPr id="31" name="Text 16"/>
          <p:cNvSpPr txBox="1"/>
          <p:nvPr/>
        </p:nvSpPr>
        <p:spPr>
          <a:xfrm>
            <a:off x="3666744" y="5201107"/>
            <a:ext cx="2477110" cy="228600"/>
          </a:xfrm>
          <a:prstGeom prst="rect">
            <a:avLst/>
          </a:prstGeom>
          <a:noFill/>
          <a:ln/>
        </p:spPr>
        <p:txBody>
          <a:bodyPr wrap="square" lIns="0" tIns="0" rIns="0" bIns="0" rtlCol="0" anchor="ctr"/>
          <a:lstStyle/>
          <a:p>
            <a:pPr marL="0" indent="0" algn="ctr">
              <a:buNone/>
            </a:pPr>
            <a:r>
              <a:rPr lang="en-US" sz="1500" b="1" dirty="0">
                <a:solidFill>
                  <a:srgbClr val="7F1D1D"/>
                </a:solidFill>
                <a:latin typeface="Montserrat" pitchFamily="34" charset="0"/>
                <a:ea typeface="Montserrat" pitchFamily="34" charset="-122"/>
                <a:cs typeface="Montserrat" pitchFamily="34" charset="-120"/>
              </a:rPr>
              <a:t>Face Cyber Risk</a:t>
            </a:r>
            <a:endParaRPr lang="en-US" sz="1500" dirty="0"/>
          </a:p>
        </p:txBody>
      </p:sp>
      <p:sp>
        <p:nvSpPr>
          <p:cNvPr id="32" name="Text 17"/>
          <p:cNvSpPr txBox="1"/>
          <p:nvPr/>
        </p:nvSpPr>
        <p:spPr>
          <a:xfrm>
            <a:off x="3666744" y="5505602"/>
            <a:ext cx="2477110" cy="409651"/>
          </a:xfrm>
          <a:prstGeom prst="rect">
            <a:avLst/>
          </a:prstGeom>
          <a:noFill/>
          <a:ln/>
        </p:spPr>
        <p:txBody>
          <a:bodyPr wrap="square" lIns="0" tIns="0" rIns="0" bIns="0" rtlCol="0" anchor="ctr"/>
          <a:lstStyle/>
          <a:p>
            <a:pPr marL="0" indent="0" algn="ctr">
              <a:buNone/>
            </a:pPr>
            <a:r>
              <a:rPr lang="en-US" sz="800" dirty="0">
                <a:solidFill>
                  <a:srgbClr val="4A5568"/>
                </a:solidFill>
                <a:latin typeface="Inter" pitchFamily="34" charset="0"/>
                <a:ea typeface="Inter" pitchFamily="34" charset="-122"/>
                <a:cs typeface="Inter" pitchFamily="34" charset="-120"/>
              </a:rPr>
              <a:t>Basic cyber controls cut incident risk - 50% of small businesses face yearly incidents (NCSC, 2026).</a:t>
            </a:r>
            <a:endParaRPr lang="en-US" sz="800" dirty="0"/>
          </a:p>
        </p:txBody>
      </p:sp>
      <p:sp>
        <p:nvSpPr>
          <p:cNvPr id="33" name="Shape 18"/>
          <p:cNvSpPr/>
          <p:nvPr/>
        </p:nvSpPr>
        <p:spPr>
          <a:xfrm>
            <a:off x="381305" y="6286500"/>
            <a:ext cx="11430000" cy="9144"/>
          </a:xfrm>
          <a:prstGeom prst="rect">
            <a:avLst/>
          </a:prstGeom>
          <a:solidFill>
            <a:srgbClr val="CBD5E1"/>
          </a:solidFill>
          <a:ln w="12700">
            <a:solidFill>
              <a:srgbClr val="CBD5E1">
                <a:alpha val="0"/>
              </a:srgbClr>
            </a:solidFill>
            <a:prstDash val="solid"/>
          </a:ln>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4" name="Image 0" descr="gen-dedup-8e1a5a7e0f1205d07364362e37901c16.png"/>
          <p:cNvPicPr>
            <a:picLocks noChangeAspect="1"/>
          </p:cNvPicPr>
          <p:nvPr/>
        </p:nvPicPr>
        <p:blipFill>
          <a:blip r:embed="rId3"/>
          <a:srcRect l="-22" r="-22"/>
          <a:stretch/>
        </p:blipFill>
        <p:spPr>
          <a:xfrm>
            <a:off x="0" y="0"/>
            <a:ext cx="12191695" cy="809244"/>
          </a:xfrm>
          <a:prstGeom prst="rect">
            <a:avLst/>
          </a:prstGeom>
        </p:spPr>
      </p:pic>
      <p:pic>
        <p:nvPicPr>
          <p:cNvPr id="5" name="Image 1" descr="gen-dedup-594cd2b76ba84061827059be120c7904.jpg"/>
          <p:cNvPicPr>
            <a:picLocks noChangeAspect="1"/>
          </p:cNvPicPr>
          <p:nvPr/>
        </p:nvPicPr>
        <p:blipFill>
          <a:blip r:embed="rId4"/>
          <a:stretch>
            <a:fillRect/>
          </a:stretch>
        </p:blipFill>
        <p:spPr>
          <a:xfrm>
            <a:off x="666598" y="1047902"/>
            <a:ext cx="5295753" cy="1714500"/>
          </a:xfrm>
          <a:prstGeom prst="rect">
            <a:avLst/>
          </a:prstGeom>
        </p:spPr>
      </p:pic>
      <p:pic>
        <p:nvPicPr>
          <p:cNvPr id="6" name="Image 2" descr="gen-dedup-07008209970b10317028664189049467.jpg"/>
          <p:cNvPicPr>
            <a:picLocks noChangeAspect="1"/>
          </p:cNvPicPr>
          <p:nvPr/>
        </p:nvPicPr>
        <p:blipFill>
          <a:blip r:embed="rId5"/>
          <a:stretch>
            <a:fillRect/>
          </a:stretch>
        </p:blipFill>
        <p:spPr>
          <a:xfrm>
            <a:off x="6238951" y="1047902"/>
            <a:ext cx="5295753" cy="1714500"/>
          </a:xfrm>
          <a:prstGeom prst="rect">
            <a:avLst/>
          </a:prstGeom>
        </p:spPr>
      </p:pic>
      <p:pic>
        <p:nvPicPr>
          <p:cNvPr id="7" name="Image 3" descr="gen-dedup-e3dd675344936f65963f2c047bca048d.jpg"/>
          <p:cNvPicPr>
            <a:picLocks noChangeAspect="1"/>
          </p:cNvPicPr>
          <p:nvPr/>
        </p:nvPicPr>
        <p:blipFill>
          <a:blip r:embed="rId6"/>
          <a:stretch>
            <a:fillRect/>
          </a:stretch>
        </p:blipFill>
        <p:spPr>
          <a:xfrm>
            <a:off x="666598" y="4143146"/>
            <a:ext cx="5295753" cy="1714500"/>
          </a:xfrm>
          <a:prstGeom prst="rect">
            <a:avLst/>
          </a:prstGeom>
        </p:spPr>
      </p:pic>
      <p:pic>
        <p:nvPicPr>
          <p:cNvPr id="8" name="Image 4" descr="gen-dedup-5e31f8a1d2ce5206f2a5c9dc08b1c427.jpg"/>
          <p:cNvPicPr>
            <a:picLocks noChangeAspect="1"/>
          </p:cNvPicPr>
          <p:nvPr/>
        </p:nvPicPr>
        <p:blipFill>
          <a:blip r:embed="rId7"/>
          <a:stretch>
            <a:fillRect/>
          </a:stretch>
        </p:blipFill>
        <p:spPr>
          <a:xfrm>
            <a:off x="6238951" y="4143146"/>
            <a:ext cx="5295753" cy="1714500"/>
          </a:xfrm>
          <a:prstGeom prst="rect">
            <a:avLst/>
          </a:prstGeom>
        </p:spPr>
      </p:pic>
      <p:sp>
        <p:nvSpPr>
          <p:cNvPr id="9" name="Text 2"/>
          <p:cNvSpPr txBox="1"/>
          <p:nvPr/>
        </p:nvSpPr>
        <p:spPr>
          <a:xfrm>
            <a:off x="381305" y="243230"/>
            <a:ext cx="5405933" cy="324612"/>
          </a:xfrm>
          <a:prstGeom prst="rect">
            <a:avLst/>
          </a:prstGeom>
          <a:noFill/>
          <a:ln/>
        </p:spPr>
        <p:txBody>
          <a:bodyPr wrap="square" lIns="0" tIns="0" rIns="0" bIns="0" rtlCol="0" anchor="ctr"/>
          <a:lstStyle/>
          <a:p>
            <a:pPr marL="0" indent="0" algn="l">
              <a:buNone/>
            </a:pPr>
            <a:r>
              <a:rPr lang="en-US" sz="2100" b="1" dirty="0">
                <a:solidFill>
                  <a:srgbClr val="FFFFFF"/>
                </a:solidFill>
                <a:latin typeface="Montserrat" pitchFamily="34" charset="0"/>
                <a:ea typeface="Montserrat" pitchFamily="34" charset="-122"/>
                <a:cs typeface="Montserrat" pitchFamily="34" charset="-120"/>
              </a:rPr>
              <a:t>Competitive Advantage Through IS</a:t>
            </a:r>
            <a:endParaRPr lang="en-US" sz="2100" dirty="0"/>
          </a:p>
        </p:txBody>
      </p:sp>
      <p:sp>
        <p:nvSpPr>
          <p:cNvPr id="10" name="Text 3"/>
          <p:cNvSpPr txBox="1"/>
          <p:nvPr/>
        </p:nvSpPr>
        <p:spPr>
          <a:xfrm>
            <a:off x="10693908" y="309982"/>
            <a:ext cx="1397203" cy="191110"/>
          </a:xfrm>
          <a:prstGeom prst="rect">
            <a:avLst/>
          </a:prstGeom>
          <a:noFill/>
          <a:ln/>
        </p:spPr>
        <p:txBody>
          <a:bodyPr wrap="square" lIns="0" tIns="0" rIns="0" bIns="0" rtlCol="0" anchor="ctr"/>
          <a:lstStyle/>
          <a:p>
            <a:pPr marL="0" indent="0" algn="l">
              <a:buNone/>
            </a:pPr>
            <a:r>
              <a:rPr lang="en-US" sz="1200" b="1" dirty="0">
                <a:solidFill>
                  <a:srgbClr val="FFFFFF"/>
                </a:solidFill>
                <a:latin typeface="Inter" pitchFamily="34" charset="0"/>
                <a:ea typeface="Inter" pitchFamily="34" charset="-122"/>
                <a:cs typeface="Inter" pitchFamily="34" charset="-120"/>
              </a:rPr>
              <a:t> Strategic Value </a:t>
            </a:r>
            <a:endParaRPr lang="en-US" sz="1200" dirty="0"/>
          </a:p>
        </p:txBody>
      </p:sp>
      <p:pic>
        <p:nvPicPr>
          <p:cNvPr id="11" name="Image 5" descr="gen-dedup-a0e38861e01d8fabe714899d2de72684.png"/>
          <p:cNvPicPr>
            <a:picLocks noChangeAspect="1"/>
          </p:cNvPicPr>
          <p:nvPr/>
        </p:nvPicPr>
        <p:blipFill>
          <a:blip r:embed="rId8"/>
          <a:srcRect l="-1282" r="-1282"/>
          <a:stretch/>
        </p:blipFill>
        <p:spPr>
          <a:xfrm>
            <a:off x="10379354" y="309982"/>
            <a:ext cx="219456" cy="190195"/>
          </a:xfrm>
          <a:prstGeom prst="rect">
            <a:avLst/>
          </a:prstGeom>
        </p:spPr>
      </p:pic>
      <p:sp>
        <p:nvSpPr>
          <p:cNvPr id="12" name="Shape 4"/>
          <p:cNvSpPr/>
          <p:nvPr/>
        </p:nvSpPr>
        <p:spPr>
          <a:xfrm>
            <a:off x="666598" y="2762402"/>
            <a:ext cx="5286146" cy="1190549"/>
          </a:xfrm>
          <a:prstGeom prst="roundRect">
            <a:avLst>
              <a:gd name="adj" fmla="val 14747"/>
            </a:avLst>
          </a:prstGeom>
          <a:solidFill>
            <a:srgbClr val="FFFFFF"/>
          </a:solidFill>
          <a:ln w="12700">
            <a:solidFill>
              <a:srgbClr val="E2E8F0"/>
            </a:solidFill>
            <a:prstDash val="solid"/>
          </a:ln>
          <a:effectLst>
            <a:outerShdw blurRad="114300" dist="38100" dir="16200000" algn="bl" rotWithShape="0">
              <a:srgbClr val="000000">
                <a:alpha val="8000"/>
              </a:srgbClr>
            </a:outerShdw>
          </a:effectLst>
        </p:spPr>
      </p:sp>
      <p:pic>
        <p:nvPicPr>
          <p:cNvPr id="13" name="Image 6" descr="gen-dedup-7e13f11e14746adf98db6c226ab3453f.png"/>
          <p:cNvPicPr>
            <a:picLocks noChangeAspect="1"/>
          </p:cNvPicPr>
          <p:nvPr/>
        </p:nvPicPr>
        <p:blipFill>
          <a:blip r:embed="rId9"/>
          <a:srcRect t="-5500" b="-5500"/>
          <a:stretch/>
        </p:blipFill>
        <p:spPr>
          <a:xfrm>
            <a:off x="914400" y="3200400"/>
            <a:ext cx="342900" cy="304495"/>
          </a:xfrm>
          <a:prstGeom prst="rect">
            <a:avLst/>
          </a:prstGeom>
        </p:spPr>
      </p:pic>
      <p:sp>
        <p:nvSpPr>
          <p:cNvPr id="14" name="Text 5"/>
          <p:cNvSpPr txBox="1"/>
          <p:nvPr/>
        </p:nvSpPr>
        <p:spPr>
          <a:xfrm>
            <a:off x="1429207" y="3019349"/>
            <a:ext cx="4277563"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Customer Intimacy</a:t>
            </a:r>
            <a:endParaRPr lang="en-US" sz="1300" dirty="0"/>
          </a:p>
        </p:txBody>
      </p:sp>
      <p:sp>
        <p:nvSpPr>
          <p:cNvPr id="15" name="Text 6"/>
          <p:cNvSpPr txBox="1"/>
          <p:nvPr/>
        </p:nvSpPr>
        <p:spPr>
          <a:xfrm>
            <a:off x="1429207" y="3286354"/>
            <a:ext cx="4277563" cy="400507"/>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CRM enables personalised offers and improved retention (</a:t>
            </a:r>
            <a:r>
              <a:rPr lang="en-US" sz="1000" dirty="0" err="1">
                <a:solidFill>
                  <a:srgbClr val="4A5568"/>
                </a:solidFill>
                <a:latin typeface="Inter" pitchFamily="34" charset="0"/>
                <a:ea typeface="Inter" pitchFamily="34" charset="-122"/>
                <a:cs typeface="Inter" pitchFamily="34" charset="-120"/>
              </a:rPr>
              <a:t>HubSpot</a:t>
            </a:r>
            <a:r>
              <a:rPr lang="en-US" sz="1000" dirty="0">
                <a:solidFill>
                  <a:srgbClr val="4A5568"/>
                </a:solidFill>
                <a:latin typeface="Inter" pitchFamily="34" charset="0"/>
                <a:ea typeface="Inter" pitchFamily="34" charset="-122"/>
                <a:cs typeface="Inter" pitchFamily="34" charset="-120"/>
              </a:rPr>
              <a:t>, 2024), building long-term relationships (Oracle, 2023).</a:t>
            </a:r>
            <a:endParaRPr lang="en-US" sz="1000" dirty="0"/>
          </a:p>
        </p:txBody>
      </p:sp>
      <p:sp>
        <p:nvSpPr>
          <p:cNvPr id="16" name="Shape 7"/>
          <p:cNvSpPr/>
          <p:nvPr/>
        </p:nvSpPr>
        <p:spPr>
          <a:xfrm>
            <a:off x="6238951" y="2762402"/>
            <a:ext cx="5286146" cy="1190549"/>
          </a:xfrm>
          <a:prstGeom prst="roundRect">
            <a:avLst>
              <a:gd name="adj" fmla="val 14747"/>
            </a:avLst>
          </a:prstGeom>
          <a:solidFill>
            <a:srgbClr val="FFFFFF"/>
          </a:solidFill>
          <a:ln w="12700">
            <a:solidFill>
              <a:srgbClr val="E2E8F0"/>
            </a:solidFill>
            <a:prstDash val="solid"/>
          </a:ln>
          <a:effectLst>
            <a:outerShdw blurRad="114300" dist="38100" dir="16200000" algn="bl" rotWithShape="0">
              <a:srgbClr val="000000">
                <a:alpha val="8000"/>
              </a:srgbClr>
            </a:outerShdw>
          </a:effectLst>
        </p:spPr>
      </p:sp>
      <p:pic>
        <p:nvPicPr>
          <p:cNvPr id="17" name="Image 7" descr="gen-dedup-a018d8fbc6bc705a9bd2856d9bd42c1d.png"/>
          <p:cNvPicPr>
            <a:picLocks noChangeAspect="1"/>
          </p:cNvPicPr>
          <p:nvPr/>
        </p:nvPicPr>
        <p:blipFill>
          <a:blip r:embed="rId10"/>
          <a:srcRect t="-5500" b="-5500"/>
          <a:stretch/>
        </p:blipFill>
        <p:spPr>
          <a:xfrm>
            <a:off x="6486754" y="3200400"/>
            <a:ext cx="342900" cy="304495"/>
          </a:xfrm>
          <a:prstGeom prst="rect">
            <a:avLst/>
          </a:prstGeom>
        </p:spPr>
      </p:pic>
      <p:sp>
        <p:nvSpPr>
          <p:cNvPr id="18" name="Text 8"/>
          <p:cNvSpPr txBox="1"/>
          <p:nvPr/>
        </p:nvSpPr>
        <p:spPr>
          <a:xfrm>
            <a:off x="7000646" y="3019349"/>
            <a:ext cx="4277563"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Operational Excellence</a:t>
            </a:r>
            <a:endParaRPr lang="en-US" sz="1300" dirty="0"/>
          </a:p>
        </p:txBody>
      </p:sp>
      <p:sp>
        <p:nvSpPr>
          <p:cNvPr id="19" name="Text 9"/>
          <p:cNvSpPr txBox="1"/>
          <p:nvPr/>
        </p:nvSpPr>
        <p:spPr>
          <a:xfrm>
            <a:off x="7000646" y="3286354"/>
            <a:ext cx="4277563" cy="400507"/>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ERP-style integration streamlines processes (Oracle, 2023), reducing costs and errors (NetSuite, 2023).</a:t>
            </a:r>
            <a:endParaRPr lang="en-US" sz="1000" dirty="0"/>
          </a:p>
        </p:txBody>
      </p:sp>
      <p:sp>
        <p:nvSpPr>
          <p:cNvPr id="20" name="Shape 10"/>
          <p:cNvSpPr/>
          <p:nvPr/>
        </p:nvSpPr>
        <p:spPr>
          <a:xfrm>
            <a:off x="666598" y="5857646"/>
            <a:ext cx="5286146" cy="1000354"/>
          </a:xfrm>
          <a:prstGeom prst="roundRect">
            <a:avLst>
              <a:gd name="adj" fmla="val 20893"/>
            </a:avLst>
          </a:prstGeom>
          <a:solidFill>
            <a:srgbClr val="FFFFFF"/>
          </a:solidFill>
          <a:ln w="12700">
            <a:solidFill>
              <a:srgbClr val="E2E8F0"/>
            </a:solidFill>
            <a:prstDash val="solid"/>
          </a:ln>
          <a:effectLst>
            <a:outerShdw blurRad="114300" dist="38100" dir="16200000" algn="bl" rotWithShape="0">
              <a:srgbClr val="000000">
                <a:alpha val="8000"/>
              </a:srgbClr>
            </a:outerShdw>
          </a:effectLst>
        </p:spPr>
      </p:sp>
      <p:pic>
        <p:nvPicPr>
          <p:cNvPr id="21" name="Image 8" descr="gen-dedup-0f1c9ce347582fad22551af1271d956f.png"/>
          <p:cNvPicPr>
            <a:picLocks noChangeAspect="1"/>
          </p:cNvPicPr>
          <p:nvPr/>
        </p:nvPicPr>
        <p:blipFill>
          <a:blip r:embed="rId11"/>
          <a:srcRect l="-6306" r="-6306"/>
          <a:stretch/>
        </p:blipFill>
        <p:spPr>
          <a:xfrm>
            <a:off x="914400" y="6200546"/>
            <a:ext cx="342900" cy="304495"/>
          </a:xfrm>
          <a:prstGeom prst="rect">
            <a:avLst/>
          </a:prstGeom>
        </p:spPr>
      </p:pic>
      <p:sp>
        <p:nvSpPr>
          <p:cNvPr id="22" name="Text 11"/>
          <p:cNvSpPr txBox="1"/>
          <p:nvPr/>
        </p:nvSpPr>
        <p:spPr>
          <a:xfrm>
            <a:off x="1429207" y="6042355"/>
            <a:ext cx="4277563"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Data-Driven Farming</a:t>
            </a:r>
            <a:endParaRPr lang="en-US" sz="1300" dirty="0"/>
          </a:p>
        </p:txBody>
      </p:sp>
      <p:sp>
        <p:nvSpPr>
          <p:cNvPr id="23" name="Text 12"/>
          <p:cNvSpPr txBox="1"/>
          <p:nvPr/>
        </p:nvSpPr>
        <p:spPr>
          <a:xfrm>
            <a:off x="1429207" y="6290158"/>
            <a:ext cx="4277563" cy="381305"/>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Sensors provide environmental insights (IBM, n.d.; BCU, n.d.), optimising yield and consistency (John Deere, 2023.; IBM, 2023).</a:t>
            </a:r>
            <a:endParaRPr lang="en-US" sz="1000" dirty="0"/>
          </a:p>
        </p:txBody>
      </p:sp>
      <p:sp>
        <p:nvSpPr>
          <p:cNvPr id="24" name="Shape 13"/>
          <p:cNvSpPr/>
          <p:nvPr/>
        </p:nvSpPr>
        <p:spPr>
          <a:xfrm>
            <a:off x="6238951" y="5857646"/>
            <a:ext cx="5286146" cy="1000354"/>
          </a:xfrm>
          <a:prstGeom prst="roundRect">
            <a:avLst>
              <a:gd name="adj" fmla="val 20893"/>
            </a:avLst>
          </a:prstGeom>
          <a:solidFill>
            <a:srgbClr val="FFFFFF"/>
          </a:solidFill>
          <a:ln w="12700">
            <a:solidFill>
              <a:srgbClr val="E2E8F0"/>
            </a:solidFill>
            <a:prstDash val="solid"/>
          </a:ln>
          <a:effectLst>
            <a:outerShdw blurRad="114300" dist="38100" dir="16200000" algn="bl" rotWithShape="0">
              <a:srgbClr val="000000">
                <a:alpha val="8000"/>
              </a:srgbClr>
            </a:outerShdw>
          </a:effectLst>
        </p:spPr>
      </p:sp>
      <p:pic>
        <p:nvPicPr>
          <p:cNvPr id="25" name="Image 9" descr="gen-dedup-ac0244480bbd3957aea978618c9fcfa7.png"/>
          <p:cNvPicPr>
            <a:picLocks noChangeAspect="1"/>
          </p:cNvPicPr>
          <p:nvPr/>
        </p:nvPicPr>
        <p:blipFill>
          <a:blip r:embed="rId12"/>
          <a:srcRect l="-6306" r="-6306"/>
          <a:stretch/>
        </p:blipFill>
        <p:spPr>
          <a:xfrm>
            <a:off x="6486754" y="6200546"/>
            <a:ext cx="342900" cy="304495"/>
          </a:xfrm>
          <a:prstGeom prst="rect">
            <a:avLst/>
          </a:prstGeom>
        </p:spPr>
      </p:pic>
      <p:sp>
        <p:nvSpPr>
          <p:cNvPr id="26" name="Text 14"/>
          <p:cNvSpPr txBox="1"/>
          <p:nvPr/>
        </p:nvSpPr>
        <p:spPr>
          <a:xfrm>
            <a:off x="7000646" y="6042355"/>
            <a:ext cx="4277563"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Scalable Growth</a:t>
            </a:r>
            <a:endParaRPr lang="en-US" sz="1300" dirty="0"/>
          </a:p>
        </p:txBody>
      </p:sp>
      <p:sp>
        <p:nvSpPr>
          <p:cNvPr id="27" name="Text 15"/>
          <p:cNvSpPr txBox="1"/>
          <p:nvPr/>
        </p:nvSpPr>
        <p:spPr>
          <a:xfrm>
            <a:off x="7000646" y="6290158"/>
            <a:ext cx="4277563" cy="381305"/>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SMB ERP adoption drives growth without proportional headcount increase (NetSuite, 2023).</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4" name="Image 0" descr="gen-dedup-084d0a7b04ec87a48debd67aaa359544.png"/>
          <p:cNvPicPr>
            <a:picLocks noChangeAspect="1"/>
          </p:cNvPicPr>
          <p:nvPr/>
        </p:nvPicPr>
        <p:blipFill>
          <a:blip r:embed="rId3"/>
          <a:srcRect t="-9" b="-9"/>
          <a:stretch/>
        </p:blipFill>
        <p:spPr>
          <a:xfrm>
            <a:off x="0" y="0"/>
            <a:ext cx="12191695" cy="1047902"/>
          </a:xfrm>
          <a:prstGeom prst="rect">
            <a:avLst/>
          </a:prstGeom>
        </p:spPr>
      </p:pic>
      <p:pic>
        <p:nvPicPr>
          <p:cNvPr id="5" name="Image 1" descr="gen-dedup-1874773e1769782d906633b816bc9a8d.png"/>
          <p:cNvPicPr>
            <a:picLocks noChangeAspect="1"/>
          </p:cNvPicPr>
          <p:nvPr/>
        </p:nvPicPr>
        <p:blipFill>
          <a:blip r:embed="rId4"/>
          <a:srcRect/>
          <a:stretch/>
        </p:blipFill>
        <p:spPr>
          <a:xfrm>
            <a:off x="571500" y="2048256"/>
            <a:ext cx="1772107" cy="1772107"/>
          </a:xfrm>
          <a:prstGeom prst="rect">
            <a:avLst/>
          </a:prstGeom>
        </p:spPr>
      </p:pic>
      <p:pic>
        <p:nvPicPr>
          <p:cNvPr id="6" name="Image 2" descr="gen-dedup-13ed8634068d7092eae7188c67f9b34d.png"/>
          <p:cNvPicPr>
            <a:picLocks noChangeAspect="1"/>
          </p:cNvPicPr>
          <p:nvPr/>
        </p:nvPicPr>
        <p:blipFill>
          <a:blip r:embed="rId5"/>
          <a:srcRect/>
          <a:stretch/>
        </p:blipFill>
        <p:spPr>
          <a:xfrm>
            <a:off x="2952598" y="2048256"/>
            <a:ext cx="1772107" cy="1772107"/>
          </a:xfrm>
          <a:prstGeom prst="rect">
            <a:avLst/>
          </a:prstGeom>
        </p:spPr>
      </p:pic>
      <p:pic>
        <p:nvPicPr>
          <p:cNvPr id="7" name="Image 3" descr="gen-dedup-379e70b0bd0cdb0299a36e3d358ea6ea.png"/>
          <p:cNvPicPr>
            <a:picLocks noChangeAspect="1"/>
          </p:cNvPicPr>
          <p:nvPr/>
        </p:nvPicPr>
        <p:blipFill>
          <a:blip r:embed="rId6"/>
          <a:srcRect/>
          <a:stretch/>
        </p:blipFill>
        <p:spPr>
          <a:xfrm>
            <a:off x="5333695" y="2048256"/>
            <a:ext cx="1772107" cy="1772107"/>
          </a:xfrm>
          <a:prstGeom prst="rect">
            <a:avLst/>
          </a:prstGeom>
        </p:spPr>
      </p:pic>
      <p:pic>
        <p:nvPicPr>
          <p:cNvPr id="8" name="Image 4" descr="gen-dedup-1b6c8a4a43ba61c380327cc4c92f3674.png"/>
          <p:cNvPicPr>
            <a:picLocks noChangeAspect="1"/>
          </p:cNvPicPr>
          <p:nvPr/>
        </p:nvPicPr>
        <p:blipFill>
          <a:blip r:embed="rId7"/>
          <a:srcRect/>
          <a:stretch/>
        </p:blipFill>
        <p:spPr>
          <a:xfrm>
            <a:off x="7715707" y="2048256"/>
            <a:ext cx="1772107" cy="1772107"/>
          </a:xfrm>
          <a:prstGeom prst="rect">
            <a:avLst/>
          </a:prstGeom>
        </p:spPr>
      </p:pic>
      <p:pic>
        <p:nvPicPr>
          <p:cNvPr id="9" name="Image 5" descr="gen-dedup-65391a76e879104eac20692bd9b4dfb0.png"/>
          <p:cNvPicPr>
            <a:picLocks noChangeAspect="1"/>
          </p:cNvPicPr>
          <p:nvPr/>
        </p:nvPicPr>
        <p:blipFill>
          <a:blip r:embed="rId8"/>
          <a:srcRect/>
          <a:stretch/>
        </p:blipFill>
        <p:spPr>
          <a:xfrm>
            <a:off x="10096805" y="2048256"/>
            <a:ext cx="1772107" cy="1772107"/>
          </a:xfrm>
          <a:prstGeom prst="rect">
            <a:avLst/>
          </a:prstGeom>
        </p:spPr>
      </p:pic>
      <p:sp>
        <p:nvSpPr>
          <p:cNvPr id="10" name="Shape 2"/>
          <p:cNvSpPr/>
          <p:nvPr/>
        </p:nvSpPr>
        <p:spPr>
          <a:xfrm>
            <a:off x="8477402" y="4143146"/>
            <a:ext cx="3181198" cy="2276856"/>
          </a:xfrm>
          <a:prstGeom prst="roundRect">
            <a:avLst>
              <a:gd name="adj" fmla="val 4033"/>
            </a:avLst>
          </a:prstGeom>
          <a:solidFill>
            <a:srgbClr val="F0FDF4"/>
          </a:solidFill>
          <a:ln w="25400">
            <a:solidFill>
              <a:srgbClr val="10B981"/>
            </a:solidFill>
            <a:prstDash val="solid"/>
          </a:ln>
        </p:spPr>
      </p:sp>
      <p:sp>
        <p:nvSpPr>
          <p:cNvPr id="11" name="Shape 3"/>
          <p:cNvSpPr/>
          <p:nvPr/>
        </p:nvSpPr>
        <p:spPr>
          <a:xfrm>
            <a:off x="9144000" y="1524305"/>
            <a:ext cx="1619402" cy="342900"/>
          </a:xfrm>
          <a:prstGeom prst="roundRect">
            <a:avLst>
              <a:gd name="adj" fmla="val 266667"/>
            </a:avLst>
          </a:prstGeom>
          <a:solidFill>
            <a:srgbClr val="EF4444"/>
          </a:solidFill>
          <a:ln w="12700">
            <a:solidFill>
              <a:srgbClr val="FFFFFF">
                <a:alpha val="0"/>
              </a:srgbClr>
            </a:solidFill>
            <a:prstDash val="solid"/>
          </a:ln>
          <a:effectLst>
            <a:outerShdw blurRad="63500" dist="38100" dir="16200000" algn="bl" rotWithShape="0">
              <a:srgbClr val="EF4444">
                <a:alpha val="20000"/>
              </a:srgbClr>
            </a:outerShdw>
          </a:effectLst>
        </p:spPr>
      </p:sp>
      <p:pic>
        <p:nvPicPr>
          <p:cNvPr id="12" name="Image 6" descr="gen-dedup-703182dea4506c610e6350e67870b039.jpg"/>
          <p:cNvPicPr>
            <a:picLocks noChangeAspect="1"/>
          </p:cNvPicPr>
          <p:nvPr/>
        </p:nvPicPr>
        <p:blipFill>
          <a:blip r:embed="rId9"/>
          <a:stretch>
            <a:fillRect/>
          </a:stretch>
        </p:blipFill>
        <p:spPr>
          <a:xfrm>
            <a:off x="571500" y="4143146"/>
            <a:ext cx="3334578" cy="2238451"/>
          </a:xfrm>
          <a:prstGeom prst="rect">
            <a:avLst/>
          </a:prstGeom>
        </p:spPr>
      </p:pic>
      <p:pic>
        <p:nvPicPr>
          <p:cNvPr id="13" name="Image 7" descr="gen-dedup-b7c4c25981b6a591d33548bfc9e2b769.jpg"/>
          <p:cNvPicPr>
            <a:picLocks noChangeAspect="1"/>
          </p:cNvPicPr>
          <p:nvPr/>
        </p:nvPicPr>
        <p:blipFill>
          <a:blip r:embed="rId10"/>
          <a:stretch>
            <a:fillRect/>
          </a:stretch>
        </p:blipFill>
        <p:spPr>
          <a:xfrm>
            <a:off x="4286707" y="4143146"/>
            <a:ext cx="3810305" cy="2238554"/>
          </a:xfrm>
          <a:prstGeom prst="rect">
            <a:avLst/>
          </a:prstGeom>
        </p:spPr>
      </p:pic>
      <p:sp>
        <p:nvSpPr>
          <p:cNvPr id="14" name="Text 4"/>
          <p:cNvSpPr txBox="1"/>
          <p:nvPr/>
        </p:nvSpPr>
        <p:spPr>
          <a:xfrm>
            <a:off x="381305" y="190195"/>
            <a:ext cx="11430000" cy="372161"/>
          </a:xfrm>
          <a:prstGeom prst="rect">
            <a:avLst/>
          </a:prstGeom>
          <a:noFill/>
          <a:ln/>
        </p:spPr>
        <p:txBody>
          <a:bodyPr wrap="square" lIns="0" tIns="0" rIns="0" bIns="0" rtlCol="0" anchor="ctr"/>
          <a:lstStyle/>
          <a:p>
            <a:pPr marL="0" indent="0" algn="l">
              <a:buNone/>
            </a:pPr>
            <a:r>
              <a:rPr lang="en-US" sz="2400" b="1" dirty="0">
                <a:solidFill>
                  <a:srgbClr val="FFFFFF"/>
                </a:solidFill>
                <a:latin typeface="Montserrat" pitchFamily="34" charset="0"/>
                <a:ea typeface="Montserrat" pitchFamily="34" charset="-122"/>
                <a:cs typeface="Montserrat" pitchFamily="34" charset="-120"/>
              </a:rPr>
              <a:t>Information Systems and Decision-Making</a:t>
            </a:r>
            <a:endParaRPr lang="en-US" sz="2400" dirty="0"/>
          </a:p>
        </p:txBody>
      </p:sp>
      <p:sp>
        <p:nvSpPr>
          <p:cNvPr id="15" name="Text 5"/>
          <p:cNvSpPr txBox="1"/>
          <p:nvPr/>
        </p:nvSpPr>
        <p:spPr>
          <a:xfrm>
            <a:off x="381305" y="609905"/>
            <a:ext cx="11430000" cy="191110"/>
          </a:xfrm>
          <a:prstGeom prst="rect">
            <a:avLst/>
          </a:prstGeom>
          <a:noFill/>
          <a:ln/>
        </p:spPr>
        <p:txBody>
          <a:bodyPr wrap="square" lIns="0" tIns="0" rIns="0" bIns="0" rtlCol="0" anchor="ctr"/>
          <a:lstStyle/>
          <a:p>
            <a:pPr marL="0" indent="0" algn="l">
              <a:buNone/>
            </a:pPr>
            <a:r>
              <a:rPr lang="en-US" sz="1200" dirty="0">
                <a:solidFill>
                  <a:srgbClr val="FFFFFF">
                    <a:alpha val="85000"/>
                  </a:srgbClr>
                </a:solidFill>
                <a:latin typeface="Inter" pitchFamily="34" charset="0"/>
                <a:ea typeface="Inter" pitchFamily="34" charset="-122"/>
                <a:cs typeface="Inter" pitchFamily="34" charset="-120"/>
              </a:rPr>
              <a:t>From raw data to actionable agricultural insights</a:t>
            </a:r>
            <a:endParaRPr lang="en-US" sz="1200" dirty="0"/>
          </a:p>
        </p:txBody>
      </p:sp>
      <p:pic>
        <p:nvPicPr>
          <p:cNvPr id="16" name="Image 8" descr="gen-dedup-c39ef2d7168b67b7a6b0c82d42903e48.png"/>
          <p:cNvPicPr>
            <a:picLocks noChangeAspect="1"/>
          </p:cNvPicPr>
          <p:nvPr/>
        </p:nvPicPr>
        <p:blipFill>
          <a:blip r:embed="rId11"/>
          <a:srcRect l="-7143" r="-7143"/>
          <a:stretch/>
        </p:blipFill>
        <p:spPr>
          <a:xfrm>
            <a:off x="1190549" y="2333549"/>
            <a:ext cx="476402" cy="476402"/>
          </a:xfrm>
          <a:prstGeom prst="rect">
            <a:avLst/>
          </a:prstGeom>
        </p:spPr>
      </p:pic>
      <p:sp>
        <p:nvSpPr>
          <p:cNvPr id="17" name="Text 6"/>
          <p:cNvSpPr txBox="1"/>
          <p:nvPr/>
        </p:nvSpPr>
        <p:spPr>
          <a:xfrm>
            <a:off x="666598" y="2952598"/>
            <a:ext cx="1524305" cy="210312"/>
          </a:xfrm>
          <a:prstGeom prst="rect">
            <a:avLst/>
          </a:prstGeom>
          <a:noFill/>
          <a:ln/>
        </p:spPr>
        <p:txBody>
          <a:bodyPr wrap="square" lIns="0" tIns="0" rIns="0" bIns="0" rtlCol="0" anchor="ctr"/>
          <a:lstStyle/>
          <a:p>
            <a:pPr marL="0" indent="0" algn="ctr">
              <a:buNone/>
            </a:pPr>
            <a:r>
              <a:rPr lang="en-US" sz="1300" b="1" dirty="0">
                <a:solidFill>
                  <a:srgbClr val="1E293B"/>
                </a:solidFill>
                <a:latin typeface="Montserrat" pitchFamily="34" charset="0"/>
                <a:ea typeface="Montserrat" pitchFamily="34" charset="-122"/>
                <a:cs typeface="Montserrat" pitchFamily="34" charset="-120"/>
              </a:rPr>
              <a:t>Data Sources</a:t>
            </a:r>
            <a:endParaRPr lang="en-US" sz="1300" dirty="0"/>
          </a:p>
        </p:txBody>
      </p:sp>
      <p:sp>
        <p:nvSpPr>
          <p:cNvPr id="18" name="Text 7"/>
          <p:cNvSpPr txBox="1"/>
          <p:nvPr/>
        </p:nvSpPr>
        <p:spPr>
          <a:xfrm>
            <a:off x="666598" y="3209544"/>
            <a:ext cx="1524305" cy="162763"/>
          </a:xfrm>
          <a:prstGeom prst="rect">
            <a:avLst/>
          </a:prstGeom>
          <a:noFill/>
          <a:ln/>
        </p:spPr>
        <p:txBody>
          <a:bodyPr wrap="square" lIns="0" tIns="0" rIns="0" bIns="0" rtlCol="0" anchor="ctr"/>
          <a:lstStyle/>
          <a:p>
            <a:pPr marL="0" indent="0" algn="ctr">
              <a:buNone/>
            </a:pPr>
            <a:r>
              <a:rPr lang="en-US" sz="1000" dirty="0">
                <a:solidFill>
                  <a:srgbClr val="64748B"/>
                </a:solidFill>
                <a:latin typeface="Inter" pitchFamily="34" charset="0"/>
                <a:ea typeface="Inter" pitchFamily="34" charset="-122"/>
                <a:cs typeface="Inter" pitchFamily="34" charset="-120"/>
              </a:rPr>
              <a:t>Orders &amp; Sensors</a:t>
            </a:r>
            <a:endParaRPr lang="en-US" sz="1000" dirty="0"/>
          </a:p>
        </p:txBody>
      </p:sp>
      <p:pic>
        <p:nvPicPr>
          <p:cNvPr id="19" name="Image 9" descr="gen-dedup-7d3d533f5022c8cdb513bb48d1202d26.png"/>
          <p:cNvPicPr>
            <a:picLocks noChangeAspect="1"/>
          </p:cNvPicPr>
          <p:nvPr/>
        </p:nvPicPr>
        <p:blipFill>
          <a:blip r:embed="rId12"/>
          <a:srcRect l="-17" r="-17"/>
          <a:stretch/>
        </p:blipFill>
        <p:spPr>
          <a:xfrm>
            <a:off x="2428646" y="2714854"/>
            <a:ext cx="333756" cy="381305"/>
          </a:xfrm>
          <a:prstGeom prst="rect">
            <a:avLst/>
          </a:prstGeom>
        </p:spPr>
      </p:pic>
      <p:pic>
        <p:nvPicPr>
          <p:cNvPr id="20" name="Image 10" descr="gen-dedup-4d0dd5e60a088635c5d445771cd7e653.png"/>
          <p:cNvPicPr>
            <a:picLocks noChangeAspect="1"/>
          </p:cNvPicPr>
          <p:nvPr/>
        </p:nvPicPr>
        <p:blipFill>
          <a:blip r:embed="rId13"/>
          <a:srcRect t="-12500" b="-12500"/>
          <a:stretch/>
        </p:blipFill>
        <p:spPr>
          <a:xfrm>
            <a:off x="3571646" y="2333549"/>
            <a:ext cx="476402" cy="476402"/>
          </a:xfrm>
          <a:prstGeom prst="rect">
            <a:avLst/>
          </a:prstGeom>
        </p:spPr>
      </p:pic>
      <p:sp>
        <p:nvSpPr>
          <p:cNvPr id="21" name="Text 8"/>
          <p:cNvSpPr txBox="1"/>
          <p:nvPr/>
        </p:nvSpPr>
        <p:spPr>
          <a:xfrm>
            <a:off x="3047695" y="2952598"/>
            <a:ext cx="1524305" cy="210312"/>
          </a:xfrm>
          <a:prstGeom prst="rect">
            <a:avLst/>
          </a:prstGeom>
          <a:noFill/>
          <a:ln/>
        </p:spPr>
        <p:txBody>
          <a:bodyPr wrap="square" lIns="0" tIns="0" rIns="0" bIns="0" rtlCol="0" anchor="ctr"/>
          <a:lstStyle/>
          <a:p>
            <a:pPr marL="0" indent="0" algn="ctr">
              <a:buNone/>
            </a:pPr>
            <a:r>
              <a:rPr lang="en-US" sz="1300" b="1" dirty="0">
                <a:solidFill>
                  <a:srgbClr val="1E293B"/>
                </a:solidFill>
                <a:latin typeface="Montserrat" pitchFamily="34" charset="0"/>
                <a:ea typeface="Montserrat" pitchFamily="34" charset="-122"/>
                <a:cs typeface="Montserrat" pitchFamily="34" charset="-120"/>
              </a:rPr>
              <a:t>TPS Capture</a:t>
            </a:r>
            <a:endParaRPr lang="en-US" sz="1300" dirty="0"/>
          </a:p>
        </p:txBody>
      </p:sp>
      <p:sp>
        <p:nvSpPr>
          <p:cNvPr id="22" name="Text 9"/>
          <p:cNvSpPr txBox="1"/>
          <p:nvPr/>
        </p:nvSpPr>
        <p:spPr>
          <a:xfrm>
            <a:off x="3047695" y="3209544"/>
            <a:ext cx="1524305" cy="162763"/>
          </a:xfrm>
          <a:prstGeom prst="rect">
            <a:avLst/>
          </a:prstGeom>
          <a:noFill/>
          <a:ln/>
        </p:spPr>
        <p:txBody>
          <a:bodyPr wrap="square" lIns="0" tIns="0" rIns="0" bIns="0" rtlCol="0" anchor="ctr"/>
          <a:lstStyle/>
          <a:p>
            <a:pPr marL="0" indent="0" algn="ctr">
              <a:buNone/>
            </a:pPr>
            <a:r>
              <a:rPr lang="en-US" sz="1000" dirty="0">
                <a:solidFill>
                  <a:srgbClr val="64748B"/>
                </a:solidFill>
                <a:latin typeface="Inter" pitchFamily="34" charset="0"/>
                <a:ea typeface="Inter" pitchFamily="34" charset="-122"/>
                <a:cs typeface="Inter" pitchFamily="34" charset="-120"/>
              </a:rPr>
              <a:t>Transactions</a:t>
            </a:r>
            <a:endParaRPr lang="en-US" sz="1000" dirty="0"/>
          </a:p>
        </p:txBody>
      </p:sp>
      <p:pic>
        <p:nvPicPr>
          <p:cNvPr id="23" name="Image 11" descr="gen-dedup-7d3d533f5022c8cdb513bb48d1202d26.png"/>
          <p:cNvPicPr>
            <a:picLocks noChangeAspect="1"/>
          </p:cNvPicPr>
          <p:nvPr/>
        </p:nvPicPr>
        <p:blipFill>
          <a:blip r:embed="rId12"/>
          <a:srcRect l="-17" r="-17"/>
          <a:stretch/>
        </p:blipFill>
        <p:spPr>
          <a:xfrm>
            <a:off x="4809744" y="2714854"/>
            <a:ext cx="333756" cy="381305"/>
          </a:xfrm>
          <a:prstGeom prst="rect">
            <a:avLst/>
          </a:prstGeom>
        </p:spPr>
      </p:pic>
      <p:pic>
        <p:nvPicPr>
          <p:cNvPr id="24" name="Image 12" descr="gen-dedup-3c340c82bcf26edd5c9743b4514753ab.png"/>
          <p:cNvPicPr>
            <a:picLocks noChangeAspect="1"/>
          </p:cNvPicPr>
          <p:nvPr/>
        </p:nvPicPr>
        <p:blipFill>
          <a:blip r:embed="rId14"/>
          <a:srcRect t="-6250" b="-6250"/>
          <a:stretch/>
        </p:blipFill>
        <p:spPr>
          <a:xfrm>
            <a:off x="5952744" y="2333549"/>
            <a:ext cx="476402" cy="476402"/>
          </a:xfrm>
          <a:prstGeom prst="rect">
            <a:avLst/>
          </a:prstGeom>
        </p:spPr>
      </p:pic>
      <p:sp>
        <p:nvSpPr>
          <p:cNvPr id="25" name="Text 10"/>
          <p:cNvSpPr txBox="1"/>
          <p:nvPr/>
        </p:nvSpPr>
        <p:spPr>
          <a:xfrm>
            <a:off x="5429707" y="2952598"/>
            <a:ext cx="1524305" cy="210312"/>
          </a:xfrm>
          <a:prstGeom prst="rect">
            <a:avLst/>
          </a:prstGeom>
          <a:noFill/>
          <a:ln/>
        </p:spPr>
        <p:txBody>
          <a:bodyPr wrap="square" lIns="0" tIns="0" rIns="0" bIns="0" rtlCol="0" anchor="ctr"/>
          <a:lstStyle/>
          <a:p>
            <a:pPr marL="0" indent="0" algn="ctr">
              <a:buNone/>
            </a:pPr>
            <a:r>
              <a:rPr lang="en-US" sz="1300" b="1" dirty="0">
                <a:solidFill>
                  <a:srgbClr val="1E293B"/>
                </a:solidFill>
                <a:latin typeface="Montserrat" pitchFamily="34" charset="0"/>
                <a:ea typeface="Montserrat" pitchFamily="34" charset="-122"/>
                <a:cs typeface="Montserrat" pitchFamily="34" charset="-120"/>
              </a:rPr>
              <a:t>MIS Reports</a:t>
            </a:r>
            <a:endParaRPr lang="en-US" sz="1300" dirty="0"/>
          </a:p>
        </p:txBody>
      </p:sp>
      <p:sp>
        <p:nvSpPr>
          <p:cNvPr id="26" name="Text 11"/>
          <p:cNvSpPr txBox="1"/>
          <p:nvPr/>
        </p:nvSpPr>
        <p:spPr>
          <a:xfrm>
            <a:off x="5429707" y="3209544"/>
            <a:ext cx="1524305" cy="162763"/>
          </a:xfrm>
          <a:prstGeom prst="rect">
            <a:avLst/>
          </a:prstGeom>
          <a:noFill/>
          <a:ln/>
        </p:spPr>
        <p:txBody>
          <a:bodyPr wrap="square" lIns="0" tIns="0" rIns="0" bIns="0" rtlCol="0" anchor="ctr"/>
          <a:lstStyle/>
          <a:p>
            <a:pPr marL="0" indent="0" algn="ctr">
              <a:buNone/>
            </a:pPr>
            <a:r>
              <a:rPr lang="en-US" sz="1000" dirty="0">
                <a:solidFill>
                  <a:srgbClr val="64748B"/>
                </a:solidFill>
                <a:latin typeface="Inter" pitchFamily="34" charset="0"/>
                <a:ea typeface="Inter" pitchFamily="34" charset="-122"/>
                <a:cs typeface="Inter" pitchFamily="34" charset="-120"/>
              </a:rPr>
              <a:t>Dashboards</a:t>
            </a:r>
            <a:endParaRPr lang="en-US" sz="1000" dirty="0"/>
          </a:p>
        </p:txBody>
      </p:sp>
      <p:pic>
        <p:nvPicPr>
          <p:cNvPr id="27" name="Image 13" descr="gen-dedup-7d3d533f5022c8cdb513bb48d1202d26.png"/>
          <p:cNvPicPr>
            <a:picLocks noChangeAspect="1"/>
          </p:cNvPicPr>
          <p:nvPr/>
        </p:nvPicPr>
        <p:blipFill>
          <a:blip r:embed="rId12"/>
          <a:srcRect l="-17" r="-17"/>
          <a:stretch/>
        </p:blipFill>
        <p:spPr>
          <a:xfrm>
            <a:off x="7191756" y="2714854"/>
            <a:ext cx="333756" cy="381305"/>
          </a:xfrm>
          <a:prstGeom prst="rect">
            <a:avLst/>
          </a:prstGeom>
        </p:spPr>
      </p:pic>
      <p:pic>
        <p:nvPicPr>
          <p:cNvPr id="28" name="Image 14" descr="gen-dedup-6f270d8e7fbd7680bf609f14496f52ee.png"/>
          <p:cNvPicPr>
            <a:picLocks noChangeAspect="1"/>
          </p:cNvPicPr>
          <p:nvPr/>
        </p:nvPicPr>
        <p:blipFill>
          <a:blip r:embed="rId15"/>
          <a:srcRect/>
          <a:stretch/>
        </p:blipFill>
        <p:spPr>
          <a:xfrm>
            <a:off x="8334756" y="2333549"/>
            <a:ext cx="476402" cy="476402"/>
          </a:xfrm>
          <a:prstGeom prst="rect">
            <a:avLst/>
          </a:prstGeom>
        </p:spPr>
      </p:pic>
      <p:sp>
        <p:nvSpPr>
          <p:cNvPr id="29" name="Text 12"/>
          <p:cNvSpPr txBox="1"/>
          <p:nvPr/>
        </p:nvSpPr>
        <p:spPr>
          <a:xfrm>
            <a:off x="7810805" y="2952598"/>
            <a:ext cx="1524305" cy="210312"/>
          </a:xfrm>
          <a:prstGeom prst="rect">
            <a:avLst/>
          </a:prstGeom>
          <a:noFill/>
          <a:ln/>
        </p:spPr>
        <p:txBody>
          <a:bodyPr wrap="square" lIns="0" tIns="0" rIns="0" bIns="0" rtlCol="0" anchor="ctr"/>
          <a:lstStyle/>
          <a:p>
            <a:pPr marL="0" indent="0" algn="ctr">
              <a:buNone/>
            </a:pPr>
            <a:r>
              <a:rPr lang="en-US" sz="1300" b="1" dirty="0">
                <a:solidFill>
                  <a:srgbClr val="1E293B"/>
                </a:solidFill>
                <a:latin typeface="Montserrat" pitchFamily="34" charset="0"/>
                <a:ea typeface="Montserrat" pitchFamily="34" charset="-122"/>
                <a:cs typeface="Montserrat" pitchFamily="34" charset="-120"/>
              </a:rPr>
              <a:t>DSS Analysis</a:t>
            </a:r>
            <a:endParaRPr lang="en-US" sz="1300" dirty="0"/>
          </a:p>
        </p:txBody>
      </p:sp>
      <p:sp>
        <p:nvSpPr>
          <p:cNvPr id="30" name="Text 13"/>
          <p:cNvSpPr txBox="1"/>
          <p:nvPr/>
        </p:nvSpPr>
        <p:spPr>
          <a:xfrm>
            <a:off x="7810805" y="3209544"/>
            <a:ext cx="1524305" cy="162763"/>
          </a:xfrm>
          <a:prstGeom prst="rect">
            <a:avLst/>
          </a:prstGeom>
          <a:noFill/>
          <a:ln/>
        </p:spPr>
        <p:txBody>
          <a:bodyPr wrap="square" lIns="0" tIns="0" rIns="0" bIns="0" rtlCol="0" anchor="ctr"/>
          <a:lstStyle/>
          <a:p>
            <a:pPr marL="0" indent="0" algn="ctr">
              <a:buNone/>
            </a:pPr>
            <a:r>
              <a:rPr lang="en-US" sz="1000" dirty="0">
                <a:solidFill>
                  <a:srgbClr val="64748B"/>
                </a:solidFill>
                <a:latin typeface="Inter" pitchFamily="34" charset="0"/>
                <a:ea typeface="Inter" pitchFamily="34" charset="-122"/>
                <a:cs typeface="Inter" pitchFamily="34" charset="-120"/>
              </a:rPr>
              <a:t>Forecasting</a:t>
            </a:r>
            <a:endParaRPr lang="en-US" sz="1000" dirty="0"/>
          </a:p>
        </p:txBody>
      </p:sp>
      <p:pic>
        <p:nvPicPr>
          <p:cNvPr id="31" name="Image 15" descr="gen-dedup-7d3d533f5022c8cdb513bb48d1202d26.png"/>
          <p:cNvPicPr>
            <a:picLocks noChangeAspect="1"/>
          </p:cNvPicPr>
          <p:nvPr/>
        </p:nvPicPr>
        <p:blipFill>
          <a:blip r:embed="rId12"/>
          <a:srcRect l="-17" r="-17"/>
          <a:stretch/>
        </p:blipFill>
        <p:spPr>
          <a:xfrm>
            <a:off x="9572854" y="2714854"/>
            <a:ext cx="333756" cy="381305"/>
          </a:xfrm>
          <a:prstGeom prst="rect">
            <a:avLst/>
          </a:prstGeom>
        </p:spPr>
      </p:pic>
      <p:pic>
        <p:nvPicPr>
          <p:cNvPr id="32" name="Image 16" descr="gen-dedup-88302050f995cc4ea73c400be67cc84a.png"/>
          <p:cNvPicPr>
            <a:picLocks noChangeAspect="1"/>
          </p:cNvPicPr>
          <p:nvPr/>
        </p:nvPicPr>
        <p:blipFill>
          <a:blip r:embed="rId16"/>
          <a:srcRect/>
          <a:stretch/>
        </p:blipFill>
        <p:spPr>
          <a:xfrm>
            <a:off x="10715854" y="2333549"/>
            <a:ext cx="476402" cy="476402"/>
          </a:xfrm>
          <a:prstGeom prst="rect">
            <a:avLst/>
          </a:prstGeom>
        </p:spPr>
      </p:pic>
      <p:sp>
        <p:nvSpPr>
          <p:cNvPr id="33" name="Text 14"/>
          <p:cNvSpPr txBox="1"/>
          <p:nvPr/>
        </p:nvSpPr>
        <p:spPr>
          <a:xfrm>
            <a:off x="10191902" y="2952598"/>
            <a:ext cx="1524305" cy="210312"/>
          </a:xfrm>
          <a:prstGeom prst="rect">
            <a:avLst/>
          </a:prstGeom>
          <a:noFill/>
          <a:ln/>
        </p:spPr>
        <p:txBody>
          <a:bodyPr wrap="square" lIns="0" tIns="0" rIns="0" bIns="0" rtlCol="0" anchor="ctr"/>
          <a:lstStyle/>
          <a:p>
            <a:pPr marL="0" indent="0" algn="ctr">
              <a:buNone/>
            </a:pPr>
            <a:r>
              <a:rPr lang="en-US" sz="1300" b="1" dirty="0">
                <a:solidFill>
                  <a:srgbClr val="1E293B"/>
                </a:solidFill>
                <a:latin typeface="Montserrat" pitchFamily="34" charset="0"/>
                <a:ea typeface="Montserrat" pitchFamily="34" charset="-122"/>
                <a:cs typeface="Montserrat" pitchFamily="34" charset="-120"/>
              </a:rPr>
              <a:t>DECISIONS</a:t>
            </a:r>
            <a:endParaRPr lang="en-US" sz="1300" dirty="0"/>
          </a:p>
        </p:txBody>
      </p:sp>
      <p:sp>
        <p:nvSpPr>
          <p:cNvPr id="34" name="Text 15"/>
          <p:cNvSpPr txBox="1"/>
          <p:nvPr/>
        </p:nvSpPr>
        <p:spPr>
          <a:xfrm>
            <a:off x="10191902" y="3209544"/>
            <a:ext cx="1524305" cy="162763"/>
          </a:xfrm>
          <a:prstGeom prst="rect">
            <a:avLst/>
          </a:prstGeom>
          <a:noFill/>
          <a:ln/>
        </p:spPr>
        <p:txBody>
          <a:bodyPr wrap="square" lIns="0" tIns="0" rIns="0" bIns="0" rtlCol="0" anchor="ctr"/>
          <a:lstStyle/>
          <a:p>
            <a:pPr marL="0" indent="0" algn="ctr">
              <a:buNone/>
            </a:pPr>
            <a:r>
              <a:rPr lang="en-US" sz="1000" dirty="0">
                <a:solidFill>
                  <a:srgbClr val="64748B"/>
                </a:solidFill>
                <a:latin typeface="Inter" pitchFamily="34" charset="0"/>
                <a:ea typeface="Inter" pitchFamily="34" charset="-122"/>
                <a:cs typeface="Inter" pitchFamily="34" charset="-120"/>
              </a:rPr>
              <a:t>Sow/Harvest Plan</a:t>
            </a:r>
            <a:endParaRPr lang="en-US" sz="1000" dirty="0"/>
          </a:p>
        </p:txBody>
      </p:sp>
      <p:pic>
        <p:nvPicPr>
          <p:cNvPr id="35" name="Image 17" descr="gen-dedup-d00282e07eec9d1acbd69b9131b39eda.png"/>
          <p:cNvPicPr>
            <a:picLocks noChangeAspect="1"/>
          </p:cNvPicPr>
          <p:nvPr/>
        </p:nvPicPr>
        <p:blipFill>
          <a:blip r:embed="rId17"/>
          <a:srcRect t="-180" b="-180"/>
          <a:stretch/>
        </p:blipFill>
        <p:spPr>
          <a:xfrm>
            <a:off x="9286646" y="1619402"/>
            <a:ext cx="190195" cy="152705"/>
          </a:xfrm>
          <a:prstGeom prst="rect">
            <a:avLst/>
          </a:prstGeom>
        </p:spPr>
      </p:pic>
      <p:sp>
        <p:nvSpPr>
          <p:cNvPr id="36" name="Text 16"/>
          <p:cNvSpPr txBox="1"/>
          <p:nvPr/>
        </p:nvSpPr>
        <p:spPr>
          <a:xfrm>
            <a:off x="9525305" y="1609344"/>
            <a:ext cx="1323137" cy="152705"/>
          </a:xfrm>
          <a:prstGeom prst="rect">
            <a:avLst/>
          </a:prstGeom>
          <a:noFill/>
          <a:ln/>
        </p:spPr>
        <p:txBody>
          <a:bodyPr wrap="square" lIns="0" tIns="0" rIns="0" bIns="0" rtlCol="0" anchor="ctr"/>
          <a:lstStyle/>
          <a:p>
            <a:pPr marL="0" indent="0" algn="l">
              <a:buNone/>
            </a:pPr>
            <a:r>
              <a:rPr lang="en-US" sz="900" b="1" dirty="0">
                <a:solidFill>
                  <a:srgbClr val="FFFFFF"/>
                </a:solidFill>
                <a:latin typeface="Inter" pitchFamily="34" charset="0"/>
                <a:ea typeface="Inter" pitchFamily="34" charset="-122"/>
                <a:cs typeface="Inter" pitchFamily="34" charset="-120"/>
              </a:rPr>
              <a:t>Human Oversight</a:t>
            </a:r>
            <a:endParaRPr lang="en-US" sz="900" dirty="0"/>
          </a:p>
        </p:txBody>
      </p:sp>
      <p:sp>
        <p:nvSpPr>
          <p:cNvPr id="37" name="Text 17"/>
          <p:cNvSpPr txBox="1"/>
          <p:nvPr/>
        </p:nvSpPr>
        <p:spPr>
          <a:xfrm>
            <a:off x="9001354" y="4381805"/>
            <a:ext cx="2476195" cy="457200"/>
          </a:xfrm>
          <a:prstGeom prst="rect">
            <a:avLst/>
          </a:prstGeom>
          <a:noFill/>
          <a:ln/>
        </p:spPr>
        <p:txBody>
          <a:bodyPr wrap="square" lIns="0" tIns="0" rIns="0" bIns="0" rtlCol="0" anchor="ctr"/>
          <a:lstStyle/>
          <a:p>
            <a:pPr marL="0" indent="0" algn="l">
              <a:buNone/>
            </a:pPr>
            <a:r>
              <a:rPr lang="en-US" sz="1500" b="1" dirty="0">
                <a:solidFill>
                  <a:srgbClr val="065F46"/>
                </a:solidFill>
                <a:latin typeface="Montserrat" pitchFamily="34" charset="0"/>
                <a:ea typeface="Montserrat" pitchFamily="34" charset="-122"/>
                <a:cs typeface="Montserrat" pitchFamily="34" charset="-120"/>
              </a:rPr>
              <a:t>Cofton Greens Outcomes</a:t>
            </a:r>
            <a:endParaRPr lang="en-US" sz="1500" dirty="0"/>
          </a:p>
        </p:txBody>
      </p:sp>
      <p:sp>
        <p:nvSpPr>
          <p:cNvPr id="38" name="Text 18"/>
          <p:cNvSpPr txBox="1"/>
          <p:nvPr/>
        </p:nvSpPr>
        <p:spPr>
          <a:xfrm>
            <a:off x="8989466" y="5009998"/>
            <a:ext cx="2488082" cy="181051"/>
          </a:xfrm>
          <a:prstGeom prst="rect">
            <a:avLst/>
          </a:prstGeom>
          <a:noFill/>
          <a:ln/>
        </p:spPr>
        <p:txBody>
          <a:bodyPr wrap="square" lIns="0" tIns="0" rIns="0" bIns="0" rtlCol="0" anchor="ctr"/>
          <a:lstStyle/>
          <a:p>
            <a:pPr marL="0" indent="0" algn="l">
              <a:buNone/>
            </a:pPr>
            <a:r>
              <a:rPr lang="en-US" sz="1100" b="1" dirty="0">
                <a:solidFill>
                  <a:srgbClr val="047857"/>
                </a:solidFill>
                <a:latin typeface="Inter" pitchFamily="34" charset="0"/>
                <a:ea typeface="Inter" pitchFamily="34" charset="-122"/>
                <a:cs typeface="Inter" pitchFamily="34" charset="-120"/>
              </a:rPr>
              <a:t> Optimized capacity</a:t>
            </a:r>
            <a:endParaRPr lang="en-US" sz="1100" dirty="0"/>
          </a:p>
        </p:txBody>
      </p:sp>
      <p:sp>
        <p:nvSpPr>
          <p:cNvPr id="39" name="Text 19"/>
          <p:cNvSpPr txBox="1"/>
          <p:nvPr/>
        </p:nvSpPr>
        <p:spPr>
          <a:xfrm>
            <a:off x="8989466" y="5333695"/>
            <a:ext cx="2488082" cy="181051"/>
          </a:xfrm>
          <a:prstGeom prst="rect">
            <a:avLst/>
          </a:prstGeom>
          <a:noFill/>
          <a:ln/>
        </p:spPr>
        <p:txBody>
          <a:bodyPr wrap="square" lIns="0" tIns="0" rIns="0" bIns="0" rtlCol="0" anchor="ctr"/>
          <a:lstStyle/>
          <a:p>
            <a:pPr marL="0" indent="0" algn="l">
              <a:buNone/>
            </a:pPr>
            <a:r>
              <a:rPr lang="en-US" sz="1100" b="1" dirty="0">
                <a:solidFill>
                  <a:srgbClr val="047857"/>
                </a:solidFill>
                <a:latin typeface="Inter" pitchFamily="34" charset="0"/>
                <a:ea typeface="Inter" pitchFamily="34" charset="-122"/>
                <a:cs typeface="Inter" pitchFamily="34" charset="-120"/>
              </a:rPr>
              <a:t> Reduced operational waste</a:t>
            </a:r>
            <a:endParaRPr lang="en-US" sz="1100" dirty="0"/>
          </a:p>
        </p:txBody>
      </p:sp>
      <p:sp>
        <p:nvSpPr>
          <p:cNvPr id="40" name="Text 20"/>
          <p:cNvSpPr txBox="1"/>
          <p:nvPr/>
        </p:nvSpPr>
        <p:spPr>
          <a:xfrm>
            <a:off x="8989466" y="5658307"/>
            <a:ext cx="2488082" cy="181051"/>
          </a:xfrm>
          <a:prstGeom prst="rect">
            <a:avLst/>
          </a:prstGeom>
          <a:noFill/>
          <a:ln/>
        </p:spPr>
        <p:txBody>
          <a:bodyPr wrap="square" lIns="0" tIns="0" rIns="0" bIns="0" rtlCol="0" anchor="ctr"/>
          <a:lstStyle/>
          <a:p>
            <a:pPr marL="0" indent="0" algn="l">
              <a:buNone/>
            </a:pPr>
            <a:r>
              <a:rPr lang="en-US" sz="1100" b="1" dirty="0">
                <a:solidFill>
                  <a:srgbClr val="047857"/>
                </a:solidFill>
                <a:latin typeface="Inter" pitchFamily="34" charset="0"/>
                <a:ea typeface="Inter" pitchFamily="34" charset="-122"/>
                <a:cs typeface="Inter" pitchFamily="34" charset="-120"/>
              </a:rPr>
              <a:t> Dynamic pricing strategies</a:t>
            </a:r>
            <a:endParaRPr lang="en-US" sz="1100" dirty="0"/>
          </a:p>
        </p:txBody>
      </p:sp>
      <p:sp>
        <p:nvSpPr>
          <p:cNvPr id="41" name="Text 21"/>
          <p:cNvSpPr txBox="1"/>
          <p:nvPr/>
        </p:nvSpPr>
        <p:spPr>
          <a:xfrm>
            <a:off x="8989466" y="5982005"/>
            <a:ext cx="2488082" cy="181051"/>
          </a:xfrm>
          <a:prstGeom prst="rect">
            <a:avLst/>
          </a:prstGeom>
          <a:noFill/>
          <a:ln/>
        </p:spPr>
        <p:txBody>
          <a:bodyPr wrap="square" lIns="0" tIns="0" rIns="0" bIns="0" rtlCol="0" anchor="ctr"/>
          <a:lstStyle/>
          <a:p>
            <a:pPr marL="0" indent="0" algn="l">
              <a:buNone/>
            </a:pPr>
            <a:r>
              <a:rPr lang="en-US" sz="1100" b="1" dirty="0">
                <a:solidFill>
                  <a:srgbClr val="047857"/>
                </a:solidFill>
                <a:latin typeface="Inter" pitchFamily="34" charset="0"/>
                <a:ea typeface="Inter" pitchFamily="34" charset="-122"/>
                <a:cs typeface="Inter" pitchFamily="34" charset="-120"/>
              </a:rPr>
              <a:t> Better delivery scheduling</a:t>
            </a:r>
            <a:endParaRPr lang="en-US" sz="1100" dirty="0"/>
          </a:p>
        </p:txBody>
      </p:sp>
      <p:pic>
        <p:nvPicPr>
          <p:cNvPr id="42" name="Image 18" descr="gen-dedup-398f640fe7a82bef2239d326e6e368bc.png"/>
          <p:cNvPicPr>
            <a:picLocks noChangeAspect="1"/>
          </p:cNvPicPr>
          <p:nvPr/>
        </p:nvPicPr>
        <p:blipFill>
          <a:blip r:embed="rId18"/>
          <a:srcRect/>
          <a:stretch/>
        </p:blipFill>
        <p:spPr>
          <a:xfrm>
            <a:off x="8715146" y="4395521"/>
            <a:ext cx="190195" cy="190195"/>
          </a:xfrm>
          <a:prstGeom prst="rect">
            <a:avLst/>
          </a:prstGeom>
        </p:spPr>
      </p:pic>
      <p:pic>
        <p:nvPicPr>
          <p:cNvPr id="43" name="Image 19" descr="gen-dedup-9b4e88cede9b9cf8a02febc4f03d0e0d.png"/>
          <p:cNvPicPr>
            <a:picLocks noChangeAspect="1"/>
          </p:cNvPicPr>
          <p:nvPr/>
        </p:nvPicPr>
        <p:blipFill>
          <a:blip r:embed="rId19"/>
          <a:srcRect/>
          <a:stretch/>
        </p:blipFill>
        <p:spPr>
          <a:xfrm>
            <a:off x="8715146" y="5028286"/>
            <a:ext cx="142646" cy="142646"/>
          </a:xfrm>
          <a:prstGeom prst="rect">
            <a:avLst/>
          </a:prstGeom>
        </p:spPr>
      </p:pic>
      <p:pic>
        <p:nvPicPr>
          <p:cNvPr id="44" name="Image 20" descr="gen-dedup-9b4e88cede9b9cf8a02febc4f03d0e0d.png"/>
          <p:cNvPicPr>
            <a:picLocks noChangeAspect="1"/>
          </p:cNvPicPr>
          <p:nvPr/>
        </p:nvPicPr>
        <p:blipFill>
          <a:blip r:embed="rId19"/>
          <a:srcRect/>
          <a:stretch/>
        </p:blipFill>
        <p:spPr>
          <a:xfrm>
            <a:off x="8715146" y="5351983"/>
            <a:ext cx="142646" cy="142646"/>
          </a:xfrm>
          <a:prstGeom prst="rect">
            <a:avLst/>
          </a:prstGeom>
        </p:spPr>
      </p:pic>
      <p:pic>
        <p:nvPicPr>
          <p:cNvPr id="45" name="Image 21" descr="gen-dedup-9b4e88cede9b9cf8a02febc4f03d0e0d.png"/>
          <p:cNvPicPr>
            <a:picLocks noChangeAspect="1"/>
          </p:cNvPicPr>
          <p:nvPr/>
        </p:nvPicPr>
        <p:blipFill>
          <a:blip r:embed="rId19"/>
          <a:srcRect/>
          <a:stretch/>
        </p:blipFill>
        <p:spPr>
          <a:xfrm>
            <a:off x="8715146" y="5675681"/>
            <a:ext cx="142646" cy="142646"/>
          </a:xfrm>
          <a:prstGeom prst="rect">
            <a:avLst/>
          </a:prstGeom>
        </p:spPr>
      </p:pic>
      <p:pic>
        <p:nvPicPr>
          <p:cNvPr id="46" name="Image 22" descr="gen-dedup-9b4e88cede9b9cf8a02febc4f03d0e0d.png"/>
          <p:cNvPicPr>
            <a:picLocks noChangeAspect="1"/>
          </p:cNvPicPr>
          <p:nvPr/>
        </p:nvPicPr>
        <p:blipFill>
          <a:blip r:embed="rId19"/>
          <a:srcRect/>
          <a:stretch/>
        </p:blipFill>
        <p:spPr>
          <a:xfrm>
            <a:off x="8715146" y="5999378"/>
            <a:ext cx="142646" cy="142646"/>
          </a:xfrm>
          <a:prstGeom prst="rect">
            <a:avLst/>
          </a:prstGeom>
        </p:spPr>
      </p:pic>
      <p:sp>
        <p:nvSpPr>
          <p:cNvPr id="47" name="Text 22"/>
          <p:cNvSpPr txBox="1"/>
          <p:nvPr/>
        </p:nvSpPr>
        <p:spPr>
          <a:xfrm>
            <a:off x="571500" y="6524244"/>
            <a:ext cx="7620610" cy="143561"/>
          </a:xfrm>
          <a:prstGeom prst="rect">
            <a:avLst/>
          </a:prstGeom>
          <a:noFill/>
          <a:ln/>
        </p:spPr>
        <p:txBody>
          <a:bodyPr wrap="square" lIns="0" tIns="0" rIns="0" bIns="0" rtlCol="0" anchor="ctr"/>
          <a:lstStyle/>
          <a:p>
            <a:pPr marL="0" indent="0" algn="l">
              <a:buNone/>
            </a:pPr>
            <a:r>
              <a:rPr lang="en-US" sz="900" dirty="0">
                <a:solidFill>
                  <a:srgbClr val="94A3B8"/>
                </a:solidFill>
                <a:latin typeface="Inter" pitchFamily="34" charset="0"/>
                <a:ea typeface="Inter" pitchFamily="34" charset="-122"/>
                <a:cs typeface="Inter" pitchFamily="34" charset="-120"/>
              </a:rPr>
              <a:t>(IBM, n.d.); (Oracle, n.d.)</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4" name="Image 0" descr="gen-dedup-8e1a5a7e0f1205d07364362e37901c16.png"/>
          <p:cNvPicPr>
            <a:picLocks noChangeAspect="1"/>
          </p:cNvPicPr>
          <p:nvPr/>
        </p:nvPicPr>
        <p:blipFill>
          <a:blip r:embed="rId3"/>
          <a:srcRect l="-22" r="-22"/>
          <a:stretch/>
        </p:blipFill>
        <p:spPr>
          <a:xfrm>
            <a:off x="0" y="0"/>
            <a:ext cx="12191695" cy="809244"/>
          </a:xfrm>
          <a:prstGeom prst="rect">
            <a:avLst/>
          </a:prstGeom>
        </p:spPr>
      </p:pic>
      <p:pic>
        <p:nvPicPr>
          <p:cNvPr id="5" name="Image 1" descr="gen-dedup-56fc76452a0ade52cc8e0bf21ab2af4e.png"/>
          <p:cNvPicPr>
            <a:picLocks noChangeAspect="1"/>
          </p:cNvPicPr>
          <p:nvPr/>
        </p:nvPicPr>
        <p:blipFill>
          <a:blip r:embed="rId4"/>
          <a:srcRect t="-400" b="-400"/>
          <a:stretch/>
        </p:blipFill>
        <p:spPr>
          <a:xfrm>
            <a:off x="1524305" y="2553005"/>
            <a:ext cx="9144000" cy="38405"/>
          </a:xfrm>
          <a:prstGeom prst="rect">
            <a:avLst/>
          </a:prstGeom>
        </p:spPr>
      </p:pic>
      <p:pic>
        <p:nvPicPr>
          <p:cNvPr id="6" name="Image 2" descr="gen-dedup-3a522f027da798bfbede37e8c1d71ffe.png"/>
          <p:cNvPicPr>
            <a:picLocks noChangeAspect="1"/>
          </p:cNvPicPr>
          <p:nvPr/>
        </p:nvPicPr>
        <p:blipFill>
          <a:blip r:embed="rId5"/>
          <a:srcRect t="-24" b="-24"/>
          <a:stretch/>
        </p:blipFill>
        <p:spPr>
          <a:xfrm>
            <a:off x="571500" y="5143500"/>
            <a:ext cx="11067898" cy="972007"/>
          </a:xfrm>
          <a:prstGeom prst="rect">
            <a:avLst/>
          </a:prstGeom>
        </p:spPr>
      </p:pic>
      <p:pic>
        <p:nvPicPr>
          <p:cNvPr id="7" name="Image 3" descr="gen-dedup-585517c804d23f143df1bfc45bd4517f.jpg"/>
          <p:cNvPicPr>
            <a:picLocks noChangeAspect="1"/>
          </p:cNvPicPr>
          <p:nvPr/>
        </p:nvPicPr>
        <p:blipFill>
          <a:blip r:embed="rId6"/>
          <a:stretch>
            <a:fillRect/>
          </a:stretch>
        </p:blipFill>
        <p:spPr>
          <a:xfrm>
            <a:off x="571500" y="1333195"/>
            <a:ext cx="1963697" cy="2533802"/>
          </a:xfrm>
          <a:prstGeom prst="rect">
            <a:avLst/>
          </a:prstGeom>
        </p:spPr>
      </p:pic>
      <p:pic>
        <p:nvPicPr>
          <p:cNvPr id="8" name="Image 4" descr="gen-dedup-dc960e51356df45a5a246da31ac47428.jpg"/>
          <p:cNvPicPr>
            <a:picLocks noChangeAspect="1"/>
          </p:cNvPicPr>
          <p:nvPr/>
        </p:nvPicPr>
        <p:blipFill>
          <a:blip r:embed="rId7"/>
          <a:stretch>
            <a:fillRect/>
          </a:stretch>
        </p:blipFill>
        <p:spPr>
          <a:xfrm>
            <a:off x="2857500" y="1333195"/>
            <a:ext cx="1962302" cy="2536276"/>
          </a:xfrm>
          <a:prstGeom prst="rect">
            <a:avLst/>
          </a:prstGeom>
        </p:spPr>
      </p:pic>
      <p:pic>
        <p:nvPicPr>
          <p:cNvPr id="9" name="Image 5" descr="gen-dedup-a0434795a0fa6a836e0c1533975fcc53.jpg"/>
          <p:cNvPicPr>
            <a:picLocks noChangeAspect="1"/>
          </p:cNvPicPr>
          <p:nvPr/>
        </p:nvPicPr>
        <p:blipFill>
          <a:blip r:embed="rId8"/>
          <a:stretch>
            <a:fillRect/>
          </a:stretch>
        </p:blipFill>
        <p:spPr>
          <a:xfrm>
            <a:off x="5143500" y="1333195"/>
            <a:ext cx="1962302" cy="2536276"/>
          </a:xfrm>
          <a:prstGeom prst="rect">
            <a:avLst/>
          </a:prstGeom>
        </p:spPr>
      </p:pic>
      <p:pic>
        <p:nvPicPr>
          <p:cNvPr id="10" name="Image 6" descr="gen-dedup-e7b0dd1f04abff7c7080a9f03251e8f4.jpg"/>
          <p:cNvPicPr>
            <a:picLocks noChangeAspect="1"/>
          </p:cNvPicPr>
          <p:nvPr/>
        </p:nvPicPr>
        <p:blipFill>
          <a:blip r:embed="rId9"/>
          <a:stretch>
            <a:fillRect/>
          </a:stretch>
        </p:blipFill>
        <p:spPr>
          <a:xfrm>
            <a:off x="7429500" y="1333195"/>
            <a:ext cx="1962302" cy="2536276"/>
          </a:xfrm>
          <a:prstGeom prst="rect">
            <a:avLst/>
          </a:prstGeom>
        </p:spPr>
      </p:pic>
      <p:pic>
        <p:nvPicPr>
          <p:cNvPr id="11" name="Image 7" descr="gen-dedup-3d4dca75915c54083a933aa4a31f513d.jpg"/>
          <p:cNvPicPr>
            <a:picLocks noChangeAspect="1"/>
          </p:cNvPicPr>
          <p:nvPr/>
        </p:nvPicPr>
        <p:blipFill>
          <a:blip r:embed="rId10"/>
          <a:stretch>
            <a:fillRect/>
          </a:stretch>
        </p:blipFill>
        <p:spPr>
          <a:xfrm>
            <a:off x="9715500" y="1333195"/>
            <a:ext cx="1962302" cy="2536276"/>
          </a:xfrm>
          <a:prstGeom prst="rect">
            <a:avLst/>
          </a:prstGeom>
        </p:spPr>
      </p:pic>
      <p:sp>
        <p:nvSpPr>
          <p:cNvPr id="12" name="Text 2"/>
          <p:cNvSpPr txBox="1"/>
          <p:nvPr/>
        </p:nvSpPr>
        <p:spPr>
          <a:xfrm>
            <a:off x="381305" y="171907"/>
            <a:ext cx="9525305" cy="324612"/>
          </a:xfrm>
          <a:prstGeom prst="rect">
            <a:avLst/>
          </a:prstGeom>
          <a:noFill/>
          <a:ln/>
        </p:spPr>
        <p:txBody>
          <a:bodyPr wrap="square" lIns="0" tIns="0" rIns="0" bIns="0" rtlCol="0" anchor="ctr"/>
          <a:lstStyle/>
          <a:p>
            <a:pPr marL="0" indent="0" algn="l">
              <a:buNone/>
            </a:pPr>
            <a:r>
              <a:rPr lang="en-US" sz="2100" b="1" dirty="0">
                <a:solidFill>
                  <a:srgbClr val="FFFFFF"/>
                </a:solidFill>
                <a:latin typeface="Montserrat" pitchFamily="34" charset="0"/>
                <a:ea typeface="Montserrat" pitchFamily="34" charset="-122"/>
                <a:cs typeface="Montserrat" pitchFamily="34" charset="-120"/>
              </a:rPr>
              <a:t>Digital Transformation in Agriculture — Timeline</a:t>
            </a:r>
            <a:endParaRPr lang="en-US" sz="2100" dirty="0"/>
          </a:p>
        </p:txBody>
      </p:sp>
      <p:sp>
        <p:nvSpPr>
          <p:cNvPr id="13" name="Text 3"/>
          <p:cNvSpPr txBox="1"/>
          <p:nvPr/>
        </p:nvSpPr>
        <p:spPr>
          <a:xfrm>
            <a:off x="381305" y="495605"/>
            <a:ext cx="9525305" cy="171907"/>
          </a:xfrm>
          <a:prstGeom prst="rect">
            <a:avLst/>
          </a:prstGeom>
          <a:noFill/>
          <a:ln/>
        </p:spPr>
        <p:txBody>
          <a:bodyPr wrap="square" lIns="0" tIns="0" rIns="0" bIns="0" rtlCol="0" anchor="ctr"/>
          <a:lstStyle/>
          <a:p>
            <a:pPr marL="0" indent="0" algn="l">
              <a:buNone/>
            </a:pPr>
            <a:r>
              <a:rPr lang="en-US" sz="1100" dirty="0">
                <a:solidFill>
                  <a:srgbClr val="FFFFFF">
                    <a:alpha val="85000"/>
                  </a:srgbClr>
                </a:solidFill>
                <a:latin typeface="Inter" pitchFamily="34" charset="0"/>
                <a:ea typeface="Inter" pitchFamily="34" charset="-122"/>
                <a:cs typeface="Inter" pitchFamily="34" charset="-120"/>
              </a:rPr>
              <a:t>The evolution from manual records to data-driven vertical farming</a:t>
            </a:r>
            <a:endParaRPr lang="en-US" sz="1100" dirty="0"/>
          </a:p>
        </p:txBody>
      </p:sp>
      <p:pic>
        <p:nvPicPr>
          <p:cNvPr id="14" name="Image 8" descr="gen-dedup-57f585bcabd8ac5ddd21115678935aa1.png"/>
          <p:cNvPicPr>
            <a:picLocks noChangeAspect="1"/>
          </p:cNvPicPr>
          <p:nvPr/>
        </p:nvPicPr>
        <p:blipFill>
          <a:blip r:embed="rId11"/>
          <a:srcRect t="-45" b="-45"/>
          <a:stretch/>
        </p:blipFill>
        <p:spPr>
          <a:xfrm>
            <a:off x="11492179" y="286207"/>
            <a:ext cx="256946" cy="228600"/>
          </a:xfrm>
          <a:prstGeom prst="rect">
            <a:avLst/>
          </a:prstGeom>
        </p:spPr>
      </p:pic>
      <p:sp>
        <p:nvSpPr>
          <p:cNvPr id="15" name="Shape 4"/>
          <p:cNvSpPr/>
          <p:nvPr/>
        </p:nvSpPr>
        <p:spPr>
          <a:xfrm>
            <a:off x="571500" y="4000500"/>
            <a:ext cx="1904695" cy="809244"/>
          </a:xfrm>
          <a:prstGeom prst="roundRect">
            <a:avLst>
              <a:gd name="adj" fmla="val 21270"/>
            </a:avLst>
          </a:prstGeom>
          <a:solidFill>
            <a:srgbClr val="FFFFFF"/>
          </a:solidFill>
          <a:ln/>
          <a:effectLst>
            <a:outerShdw blurRad="114300" dist="38100" dir="16200000" algn="bl" rotWithShape="0">
              <a:srgbClr val="000000">
                <a:alpha val="8000"/>
              </a:srgbClr>
            </a:outerShdw>
          </a:effectLst>
        </p:spPr>
      </p:sp>
      <p:sp>
        <p:nvSpPr>
          <p:cNvPr id="16" name="Shape 5"/>
          <p:cNvSpPr/>
          <p:nvPr/>
        </p:nvSpPr>
        <p:spPr>
          <a:xfrm>
            <a:off x="571500" y="4000500"/>
            <a:ext cx="1904695" cy="47549"/>
          </a:xfrm>
          <a:prstGeom prst="roundRect">
            <a:avLst>
              <a:gd name="adj" fmla="val 361989"/>
            </a:avLst>
          </a:prstGeom>
          <a:solidFill>
            <a:srgbClr val="718096"/>
          </a:solidFill>
          <a:ln w="12700">
            <a:solidFill>
              <a:srgbClr val="718096">
                <a:alpha val="0"/>
              </a:srgbClr>
            </a:solidFill>
            <a:prstDash val="solid"/>
          </a:ln>
        </p:spPr>
      </p:sp>
      <p:sp>
        <p:nvSpPr>
          <p:cNvPr id="17" name="Text 6"/>
          <p:cNvSpPr txBox="1"/>
          <p:nvPr/>
        </p:nvSpPr>
        <p:spPr>
          <a:xfrm>
            <a:off x="1277417" y="4229100"/>
            <a:ext cx="551383" cy="210312"/>
          </a:xfrm>
          <a:prstGeom prst="rect">
            <a:avLst/>
          </a:prstGeom>
          <a:noFill/>
          <a:ln/>
        </p:spPr>
        <p:txBody>
          <a:bodyPr wrap="square" lIns="0" tIns="0" rIns="0" bIns="0" rtlCol="0" anchor="ctr"/>
          <a:lstStyle/>
          <a:p>
            <a:pPr marL="0" indent="0" algn="l">
              <a:buNone/>
            </a:pPr>
            <a:r>
              <a:rPr lang="en-US" sz="1300" b="1" dirty="0">
                <a:solidFill>
                  <a:srgbClr val="1E3A5F"/>
                </a:solidFill>
                <a:latin typeface="Montserrat" pitchFamily="34" charset="0"/>
                <a:ea typeface="Montserrat" pitchFamily="34" charset="-122"/>
                <a:cs typeface="Montserrat" pitchFamily="34" charset="-120"/>
              </a:rPr>
              <a:t>1990s</a:t>
            </a:r>
            <a:endParaRPr lang="en-US" sz="1300" dirty="0"/>
          </a:p>
        </p:txBody>
      </p:sp>
      <p:sp>
        <p:nvSpPr>
          <p:cNvPr id="18" name="Text 7"/>
          <p:cNvSpPr txBox="1"/>
          <p:nvPr/>
        </p:nvSpPr>
        <p:spPr>
          <a:xfrm>
            <a:off x="1047902" y="4476902"/>
            <a:ext cx="961034" cy="152705"/>
          </a:xfrm>
          <a:prstGeom prst="rect">
            <a:avLst/>
          </a:prstGeom>
          <a:noFill/>
          <a:ln/>
        </p:spPr>
        <p:txBody>
          <a:bodyPr wrap="square" lIns="0" tIns="0" rIns="0" bIns="0" rtlCol="0" anchor="ctr"/>
          <a:lstStyle/>
          <a:p>
            <a:pPr marL="0" indent="0" algn="ctr">
              <a:buNone/>
            </a:pPr>
            <a:r>
              <a:rPr lang="en-US" sz="900" b="1" dirty="0">
                <a:solidFill>
                  <a:srgbClr val="4A5568"/>
                </a:solidFill>
                <a:latin typeface="Inter" pitchFamily="34" charset="0"/>
                <a:ea typeface="Inter" pitchFamily="34" charset="-122"/>
                <a:cs typeface="Inter" pitchFamily="34" charset="-120"/>
              </a:rPr>
              <a:t>Manual Logs</a:t>
            </a:r>
            <a:endParaRPr lang="en-US" sz="900" dirty="0"/>
          </a:p>
        </p:txBody>
      </p:sp>
      <p:pic>
        <p:nvPicPr>
          <p:cNvPr id="19" name="Image 9" descr="gen-dedup-25447fe861cf69a2dbd067422ff03508.png"/>
          <p:cNvPicPr>
            <a:picLocks noChangeAspect="1"/>
          </p:cNvPicPr>
          <p:nvPr/>
        </p:nvPicPr>
        <p:blipFill>
          <a:blip r:embed="rId12"/>
          <a:srcRect/>
          <a:stretch/>
        </p:blipFill>
        <p:spPr>
          <a:xfrm>
            <a:off x="2476195" y="2381098"/>
            <a:ext cx="381305" cy="381305"/>
          </a:xfrm>
          <a:prstGeom prst="rect">
            <a:avLst/>
          </a:prstGeom>
        </p:spPr>
      </p:pic>
      <p:pic>
        <p:nvPicPr>
          <p:cNvPr id="20" name="Image 10" descr="gen-dedup-0ef0301ab00edc06da2822557028dd42.png"/>
          <p:cNvPicPr>
            <a:picLocks noChangeAspect="1"/>
          </p:cNvPicPr>
          <p:nvPr/>
        </p:nvPicPr>
        <p:blipFill>
          <a:blip r:embed="rId13"/>
          <a:srcRect t="-180" b="-180"/>
          <a:stretch/>
        </p:blipFill>
        <p:spPr>
          <a:xfrm>
            <a:off x="2619756" y="2495398"/>
            <a:ext cx="95098" cy="152705"/>
          </a:xfrm>
          <a:prstGeom prst="rect">
            <a:avLst/>
          </a:prstGeom>
        </p:spPr>
      </p:pic>
      <p:sp>
        <p:nvSpPr>
          <p:cNvPr id="21" name="Shape 8"/>
          <p:cNvSpPr/>
          <p:nvPr/>
        </p:nvSpPr>
        <p:spPr>
          <a:xfrm>
            <a:off x="2857500" y="4000500"/>
            <a:ext cx="1904695" cy="809244"/>
          </a:xfrm>
          <a:prstGeom prst="roundRect">
            <a:avLst>
              <a:gd name="adj" fmla="val 21270"/>
            </a:avLst>
          </a:prstGeom>
          <a:solidFill>
            <a:srgbClr val="FFFFFF"/>
          </a:solidFill>
          <a:ln/>
          <a:effectLst>
            <a:outerShdw blurRad="114300" dist="38100" dir="16200000" algn="bl" rotWithShape="0">
              <a:srgbClr val="000000">
                <a:alpha val="8000"/>
              </a:srgbClr>
            </a:outerShdw>
          </a:effectLst>
        </p:spPr>
      </p:sp>
      <p:sp>
        <p:nvSpPr>
          <p:cNvPr id="22" name="Shape 9"/>
          <p:cNvSpPr/>
          <p:nvPr/>
        </p:nvSpPr>
        <p:spPr>
          <a:xfrm>
            <a:off x="2857500" y="4000500"/>
            <a:ext cx="1904695" cy="47549"/>
          </a:xfrm>
          <a:prstGeom prst="roundRect">
            <a:avLst>
              <a:gd name="adj" fmla="val 361989"/>
            </a:avLst>
          </a:prstGeom>
          <a:solidFill>
            <a:srgbClr val="3182CE"/>
          </a:solidFill>
          <a:ln w="12700">
            <a:solidFill>
              <a:srgbClr val="3182CE">
                <a:alpha val="0"/>
              </a:srgbClr>
            </a:solidFill>
            <a:prstDash val="solid"/>
          </a:ln>
        </p:spPr>
      </p:sp>
      <p:sp>
        <p:nvSpPr>
          <p:cNvPr id="23" name="Text 10"/>
          <p:cNvSpPr txBox="1"/>
          <p:nvPr/>
        </p:nvSpPr>
        <p:spPr>
          <a:xfrm>
            <a:off x="3539642" y="4229100"/>
            <a:ext cx="543154" cy="210312"/>
          </a:xfrm>
          <a:prstGeom prst="rect">
            <a:avLst/>
          </a:prstGeom>
          <a:noFill/>
          <a:ln/>
        </p:spPr>
        <p:txBody>
          <a:bodyPr wrap="square" lIns="0" tIns="0" rIns="0" bIns="0" rtlCol="0" anchor="ctr"/>
          <a:lstStyle/>
          <a:p>
            <a:pPr marL="0" indent="0" algn="l">
              <a:buNone/>
            </a:pPr>
            <a:r>
              <a:rPr lang="en-US" sz="1300" b="1" dirty="0">
                <a:solidFill>
                  <a:srgbClr val="3182CE"/>
                </a:solidFill>
                <a:latin typeface="Montserrat" pitchFamily="34" charset="0"/>
                <a:ea typeface="Montserrat" pitchFamily="34" charset="-122"/>
                <a:cs typeface="Montserrat" pitchFamily="34" charset="-120"/>
              </a:rPr>
              <a:t>2000s</a:t>
            </a:r>
            <a:endParaRPr lang="en-US" sz="1300" dirty="0"/>
          </a:p>
        </p:txBody>
      </p:sp>
      <p:sp>
        <p:nvSpPr>
          <p:cNvPr id="24" name="Text 11"/>
          <p:cNvSpPr txBox="1"/>
          <p:nvPr/>
        </p:nvSpPr>
        <p:spPr>
          <a:xfrm>
            <a:off x="3287268" y="4476902"/>
            <a:ext cx="1046074" cy="152705"/>
          </a:xfrm>
          <a:prstGeom prst="rect">
            <a:avLst/>
          </a:prstGeom>
          <a:noFill/>
          <a:ln/>
        </p:spPr>
        <p:txBody>
          <a:bodyPr wrap="square" lIns="0" tIns="0" rIns="0" bIns="0" rtlCol="0" anchor="ctr"/>
          <a:lstStyle/>
          <a:p>
            <a:pPr marL="0" indent="0" algn="ctr">
              <a:buNone/>
            </a:pPr>
            <a:r>
              <a:rPr lang="en-US" sz="900" b="1" dirty="0">
                <a:solidFill>
                  <a:srgbClr val="4A5568"/>
                </a:solidFill>
                <a:latin typeface="Inter" pitchFamily="34" charset="0"/>
                <a:ea typeface="Inter" pitchFamily="34" charset="-122"/>
                <a:cs typeface="Inter" pitchFamily="34" charset="-120"/>
              </a:rPr>
              <a:t>Spreadsheets</a:t>
            </a:r>
            <a:endParaRPr lang="en-US" sz="900" dirty="0"/>
          </a:p>
        </p:txBody>
      </p:sp>
      <p:pic>
        <p:nvPicPr>
          <p:cNvPr id="25" name="Image 11" descr="gen-dedup-25447fe861cf69a2dbd067422ff03508.png"/>
          <p:cNvPicPr>
            <a:picLocks noChangeAspect="1"/>
          </p:cNvPicPr>
          <p:nvPr/>
        </p:nvPicPr>
        <p:blipFill>
          <a:blip r:embed="rId12"/>
          <a:srcRect/>
          <a:stretch/>
        </p:blipFill>
        <p:spPr>
          <a:xfrm>
            <a:off x="4762195" y="2381098"/>
            <a:ext cx="381305" cy="381305"/>
          </a:xfrm>
          <a:prstGeom prst="rect">
            <a:avLst/>
          </a:prstGeom>
        </p:spPr>
      </p:pic>
      <p:pic>
        <p:nvPicPr>
          <p:cNvPr id="26" name="Image 12" descr="gen-dedup-0ef0301ab00edc06da2822557028dd42.png"/>
          <p:cNvPicPr>
            <a:picLocks noChangeAspect="1"/>
          </p:cNvPicPr>
          <p:nvPr/>
        </p:nvPicPr>
        <p:blipFill>
          <a:blip r:embed="rId13"/>
          <a:srcRect t="-180" b="-180"/>
          <a:stretch/>
        </p:blipFill>
        <p:spPr>
          <a:xfrm>
            <a:off x="4905756" y="2495398"/>
            <a:ext cx="95098" cy="152705"/>
          </a:xfrm>
          <a:prstGeom prst="rect">
            <a:avLst/>
          </a:prstGeom>
        </p:spPr>
      </p:pic>
      <p:sp>
        <p:nvSpPr>
          <p:cNvPr id="27" name="Shape 12"/>
          <p:cNvSpPr/>
          <p:nvPr/>
        </p:nvSpPr>
        <p:spPr>
          <a:xfrm>
            <a:off x="5143500" y="4000500"/>
            <a:ext cx="1904695" cy="809244"/>
          </a:xfrm>
          <a:prstGeom prst="roundRect">
            <a:avLst>
              <a:gd name="adj" fmla="val 21270"/>
            </a:avLst>
          </a:prstGeom>
          <a:solidFill>
            <a:srgbClr val="FFFFFF"/>
          </a:solidFill>
          <a:ln/>
          <a:effectLst>
            <a:outerShdw blurRad="114300" dist="38100" dir="16200000" algn="bl" rotWithShape="0">
              <a:srgbClr val="000000">
                <a:alpha val="8000"/>
              </a:srgbClr>
            </a:outerShdw>
          </a:effectLst>
        </p:spPr>
      </p:sp>
      <p:sp>
        <p:nvSpPr>
          <p:cNvPr id="28" name="Shape 13"/>
          <p:cNvSpPr/>
          <p:nvPr/>
        </p:nvSpPr>
        <p:spPr>
          <a:xfrm>
            <a:off x="5143500" y="4000500"/>
            <a:ext cx="1904695" cy="47549"/>
          </a:xfrm>
          <a:prstGeom prst="roundRect">
            <a:avLst>
              <a:gd name="adj" fmla="val 361989"/>
            </a:avLst>
          </a:prstGeom>
          <a:solidFill>
            <a:srgbClr val="D69E2E"/>
          </a:solidFill>
          <a:ln w="12700">
            <a:solidFill>
              <a:srgbClr val="D69E2E">
                <a:alpha val="0"/>
              </a:srgbClr>
            </a:solidFill>
            <a:prstDash val="solid"/>
          </a:ln>
        </p:spPr>
      </p:sp>
      <p:sp>
        <p:nvSpPr>
          <p:cNvPr id="29" name="Text 14"/>
          <p:cNvSpPr txBox="1"/>
          <p:nvPr/>
        </p:nvSpPr>
        <p:spPr>
          <a:xfrm>
            <a:off x="5850331" y="4229100"/>
            <a:ext cx="551383" cy="210312"/>
          </a:xfrm>
          <a:prstGeom prst="rect">
            <a:avLst/>
          </a:prstGeom>
          <a:noFill/>
          <a:ln/>
        </p:spPr>
        <p:txBody>
          <a:bodyPr wrap="square" lIns="0" tIns="0" rIns="0" bIns="0" rtlCol="0" anchor="ctr"/>
          <a:lstStyle/>
          <a:p>
            <a:pPr marL="0" indent="0" algn="l">
              <a:buNone/>
            </a:pPr>
            <a:r>
              <a:rPr lang="en-US" sz="1300" b="1" dirty="0">
                <a:solidFill>
                  <a:srgbClr val="D69E2E"/>
                </a:solidFill>
                <a:latin typeface="Montserrat" pitchFamily="34" charset="0"/>
                <a:ea typeface="Montserrat" pitchFamily="34" charset="-122"/>
                <a:cs typeface="Montserrat" pitchFamily="34" charset="-120"/>
              </a:rPr>
              <a:t>2010s</a:t>
            </a:r>
            <a:endParaRPr lang="en-US" sz="1300" dirty="0"/>
          </a:p>
        </p:txBody>
      </p:sp>
      <p:sp>
        <p:nvSpPr>
          <p:cNvPr id="30" name="Text 15"/>
          <p:cNvSpPr txBox="1"/>
          <p:nvPr/>
        </p:nvSpPr>
        <p:spPr>
          <a:xfrm>
            <a:off x="5287975" y="4476902"/>
            <a:ext cx="1621231" cy="152705"/>
          </a:xfrm>
          <a:prstGeom prst="rect">
            <a:avLst/>
          </a:prstGeom>
          <a:noFill/>
          <a:ln/>
        </p:spPr>
        <p:txBody>
          <a:bodyPr wrap="square" lIns="0" tIns="0" rIns="0" bIns="0" rtlCol="0" anchor="ctr"/>
          <a:lstStyle/>
          <a:p>
            <a:pPr marL="0" indent="0" algn="ctr">
              <a:buNone/>
            </a:pPr>
            <a:r>
              <a:rPr lang="en-US" sz="900" b="1" dirty="0">
                <a:solidFill>
                  <a:srgbClr val="4A5568"/>
                </a:solidFill>
                <a:latin typeface="Inter" pitchFamily="34" charset="0"/>
                <a:ea typeface="Inter" pitchFamily="34" charset="-122"/>
                <a:cs typeface="Inter" pitchFamily="34" charset="-120"/>
              </a:rPr>
              <a:t>Precision Ag Platforms</a:t>
            </a:r>
            <a:endParaRPr lang="en-US" sz="900" dirty="0"/>
          </a:p>
        </p:txBody>
      </p:sp>
      <p:pic>
        <p:nvPicPr>
          <p:cNvPr id="31" name="Image 13" descr="gen-dedup-25447fe861cf69a2dbd067422ff03508.png"/>
          <p:cNvPicPr>
            <a:picLocks noChangeAspect="1"/>
          </p:cNvPicPr>
          <p:nvPr/>
        </p:nvPicPr>
        <p:blipFill>
          <a:blip r:embed="rId12"/>
          <a:srcRect/>
          <a:stretch/>
        </p:blipFill>
        <p:spPr>
          <a:xfrm>
            <a:off x="7048195" y="2381098"/>
            <a:ext cx="381305" cy="381305"/>
          </a:xfrm>
          <a:prstGeom prst="rect">
            <a:avLst/>
          </a:prstGeom>
        </p:spPr>
      </p:pic>
      <p:pic>
        <p:nvPicPr>
          <p:cNvPr id="32" name="Image 14" descr="gen-dedup-0ef0301ab00edc06da2822557028dd42.png"/>
          <p:cNvPicPr>
            <a:picLocks noChangeAspect="1"/>
          </p:cNvPicPr>
          <p:nvPr/>
        </p:nvPicPr>
        <p:blipFill>
          <a:blip r:embed="rId13"/>
          <a:srcRect t="-180" b="-180"/>
          <a:stretch/>
        </p:blipFill>
        <p:spPr>
          <a:xfrm>
            <a:off x="7191756" y="2495398"/>
            <a:ext cx="95098" cy="152705"/>
          </a:xfrm>
          <a:prstGeom prst="rect">
            <a:avLst/>
          </a:prstGeom>
        </p:spPr>
      </p:pic>
      <p:sp>
        <p:nvSpPr>
          <p:cNvPr id="33" name="Shape 16"/>
          <p:cNvSpPr/>
          <p:nvPr/>
        </p:nvSpPr>
        <p:spPr>
          <a:xfrm>
            <a:off x="7429500" y="4000500"/>
            <a:ext cx="1904695" cy="809244"/>
          </a:xfrm>
          <a:prstGeom prst="roundRect">
            <a:avLst>
              <a:gd name="adj" fmla="val 21270"/>
            </a:avLst>
          </a:prstGeom>
          <a:solidFill>
            <a:srgbClr val="FFFFFF"/>
          </a:solidFill>
          <a:ln/>
          <a:effectLst>
            <a:outerShdw blurRad="114300" dist="38100" dir="16200000" algn="bl" rotWithShape="0">
              <a:srgbClr val="000000">
                <a:alpha val="8000"/>
              </a:srgbClr>
            </a:outerShdw>
          </a:effectLst>
        </p:spPr>
      </p:sp>
      <p:sp>
        <p:nvSpPr>
          <p:cNvPr id="34" name="Shape 17"/>
          <p:cNvSpPr/>
          <p:nvPr/>
        </p:nvSpPr>
        <p:spPr>
          <a:xfrm>
            <a:off x="7429500" y="4000500"/>
            <a:ext cx="1904695" cy="47549"/>
          </a:xfrm>
          <a:prstGeom prst="roundRect">
            <a:avLst>
              <a:gd name="adj" fmla="val 361989"/>
            </a:avLst>
          </a:prstGeom>
          <a:solidFill>
            <a:srgbClr val="38B2AC"/>
          </a:solidFill>
          <a:ln w="12700">
            <a:solidFill>
              <a:srgbClr val="38B2AC">
                <a:alpha val="0"/>
              </a:srgbClr>
            </a:solidFill>
            <a:prstDash val="solid"/>
          </a:ln>
        </p:spPr>
      </p:sp>
      <p:sp>
        <p:nvSpPr>
          <p:cNvPr id="35" name="Text 18"/>
          <p:cNvSpPr txBox="1"/>
          <p:nvPr/>
        </p:nvSpPr>
        <p:spPr>
          <a:xfrm>
            <a:off x="8118958" y="4229100"/>
            <a:ext cx="534010" cy="210312"/>
          </a:xfrm>
          <a:prstGeom prst="rect">
            <a:avLst/>
          </a:prstGeom>
          <a:noFill/>
          <a:ln/>
        </p:spPr>
        <p:txBody>
          <a:bodyPr wrap="square" lIns="0" tIns="0" rIns="0" bIns="0" rtlCol="0" anchor="ctr"/>
          <a:lstStyle/>
          <a:p>
            <a:pPr marL="0" indent="0" algn="l">
              <a:buNone/>
            </a:pPr>
            <a:r>
              <a:rPr lang="en-US" sz="1300" b="1" dirty="0">
                <a:solidFill>
                  <a:srgbClr val="38B2AC"/>
                </a:solidFill>
                <a:latin typeface="Montserrat" pitchFamily="34" charset="0"/>
                <a:ea typeface="Montserrat" pitchFamily="34" charset="-122"/>
                <a:cs typeface="Montserrat" pitchFamily="34" charset="-120"/>
              </a:rPr>
              <a:t>2020s</a:t>
            </a:r>
            <a:endParaRPr lang="en-US" sz="1300" dirty="0"/>
          </a:p>
        </p:txBody>
      </p:sp>
      <p:sp>
        <p:nvSpPr>
          <p:cNvPr id="36" name="Text 19"/>
          <p:cNvSpPr txBox="1"/>
          <p:nvPr/>
        </p:nvSpPr>
        <p:spPr>
          <a:xfrm>
            <a:off x="7563002" y="4476902"/>
            <a:ext cx="1639519" cy="152705"/>
          </a:xfrm>
          <a:prstGeom prst="rect">
            <a:avLst/>
          </a:prstGeom>
          <a:noFill/>
          <a:ln/>
        </p:spPr>
        <p:txBody>
          <a:bodyPr wrap="square" lIns="0" tIns="0" rIns="0" bIns="0" rtlCol="0" anchor="ctr"/>
          <a:lstStyle/>
          <a:p>
            <a:pPr marL="0" indent="0" algn="ctr">
              <a:buNone/>
            </a:pPr>
            <a:r>
              <a:rPr lang="en-US" sz="900" b="1" dirty="0">
                <a:solidFill>
                  <a:srgbClr val="4A5568"/>
                </a:solidFill>
                <a:latin typeface="Inter" pitchFamily="34" charset="0"/>
                <a:ea typeface="Inter" pitchFamily="34" charset="-122"/>
                <a:cs typeface="Inter" pitchFamily="34" charset="-120"/>
              </a:rPr>
              <a:t>IoT Sensors &amp; Cloud</a:t>
            </a:r>
            <a:endParaRPr lang="en-US" sz="900" dirty="0"/>
          </a:p>
        </p:txBody>
      </p:sp>
      <p:pic>
        <p:nvPicPr>
          <p:cNvPr id="37" name="Image 15" descr="gen-dedup-25447fe861cf69a2dbd067422ff03508.png"/>
          <p:cNvPicPr>
            <a:picLocks noChangeAspect="1"/>
          </p:cNvPicPr>
          <p:nvPr/>
        </p:nvPicPr>
        <p:blipFill>
          <a:blip r:embed="rId12"/>
          <a:srcRect/>
          <a:stretch/>
        </p:blipFill>
        <p:spPr>
          <a:xfrm>
            <a:off x="9334195" y="2381098"/>
            <a:ext cx="381305" cy="381305"/>
          </a:xfrm>
          <a:prstGeom prst="rect">
            <a:avLst/>
          </a:prstGeom>
        </p:spPr>
      </p:pic>
      <p:pic>
        <p:nvPicPr>
          <p:cNvPr id="38" name="Image 16" descr="gen-dedup-0ef0301ab00edc06da2822557028dd42.png"/>
          <p:cNvPicPr>
            <a:picLocks noChangeAspect="1"/>
          </p:cNvPicPr>
          <p:nvPr/>
        </p:nvPicPr>
        <p:blipFill>
          <a:blip r:embed="rId13"/>
          <a:srcRect t="-180" b="-180"/>
          <a:stretch/>
        </p:blipFill>
        <p:spPr>
          <a:xfrm>
            <a:off x="9477756" y="2495398"/>
            <a:ext cx="95098" cy="152705"/>
          </a:xfrm>
          <a:prstGeom prst="rect">
            <a:avLst/>
          </a:prstGeom>
        </p:spPr>
      </p:pic>
      <p:sp>
        <p:nvSpPr>
          <p:cNvPr id="39" name="Shape 20"/>
          <p:cNvSpPr/>
          <p:nvPr/>
        </p:nvSpPr>
        <p:spPr>
          <a:xfrm>
            <a:off x="9715500" y="4000500"/>
            <a:ext cx="1904695" cy="809244"/>
          </a:xfrm>
          <a:prstGeom prst="roundRect">
            <a:avLst>
              <a:gd name="adj" fmla="val 21270"/>
            </a:avLst>
          </a:prstGeom>
          <a:solidFill>
            <a:srgbClr val="FFFFFF"/>
          </a:solidFill>
          <a:ln/>
          <a:effectLst>
            <a:outerShdw blurRad="114300" dist="38100" dir="16200000" algn="bl" rotWithShape="0">
              <a:srgbClr val="000000">
                <a:alpha val="8000"/>
              </a:srgbClr>
            </a:outerShdw>
          </a:effectLst>
        </p:spPr>
      </p:sp>
      <p:sp>
        <p:nvSpPr>
          <p:cNvPr id="40" name="Shape 21"/>
          <p:cNvSpPr/>
          <p:nvPr/>
        </p:nvSpPr>
        <p:spPr>
          <a:xfrm>
            <a:off x="9715500" y="4000500"/>
            <a:ext cx="1904695" cy="47549"/>
          </a:xfrm>
          <a:prstGeom prst="roundRect">
            <a:avLst>
              <a:gd name="adj" fmla="val 361989"/>
            </a:avLst>
          </a:prstGeom>
          <a:solidFill>
            <a:srgbClr val="48BB78"/>
          </a:solidFill>
          <a:ln w="12700">
            <a:solidFill>
              <a:srgbClr val="48BB78">
                <a:alpha val="0"/>
              </a:srgbClr>
            </a:solidFill>
            <a:prstDash val="solid"/>
          </a:ln>
        </p:spPr>
      </p:sp>
      <p:sp>
        <p:nvSpPr>
          <p:cNvPr id="41" name="Text 22"/>
          <p:cNvSpPr txBox="1"/>
          <p:nvPr/>
        </p:nvSpPr>
        <p:spPr>
          <a:xfrm>
            <a:off x="10401300" y="4229100"/>
            <a:ext cx="543154" cy="210312"/>
          </a:xfrm>
          <a:prstGeom prst="rect">
            <a:avLst/>
          </a:prstGeom>
          <a:noFill/>
          <a:ln/>
        </p:spPr>
        <p:txBody>
          <a:bodyPr wrap="square" lIns="0" tIns="0" rIns="0" bIns="0" rtlCol="0" anchor="ctr"/>
          <a:lstStyle/>
          <a:p>
            <a:pPr marL="0" indent="0" algn="l">
              <a:buNone/>
            </a:pPr>
            <a:r>
              <a:rPr lang="en-US" sz="1300" b="1" dirty="0">
                <a:solidFill>
                  <a:srgbClr val="48BB78"/>
                </a:solidFill>
                <a:latin typeface="Montserrat" pitchFamily="34" charset="0"/>
                <a:ea typeface="Montserrat" pitchFamily="34" charset="-122"/>
                <a:cs typeface="Montserrat" pitchFamily="34" charset="-120"/>
              </a:rPr>
              <a:t>Today</a:t>
            </a:r>
            <a:endParaRPr lang="en-US" sz="1300" dirty="0"/>
          </a:p>
        </p:txBody>
      </p:sp>
      <p:sp>
        <p:nvSpPr>
          <p:cNvPr id="42" name="Text 23"/>
          <p:cNvSpPr txBox="1"/>
          <p:nvPr/>
        </p:nvSpPr>
        <p:spPr>
          <a:xfrm>
            <a:off x="9807854" y="4476902"/>
            <a:ext cx="1724558" cy="152705"/>
          </a:xfrm>
          <a:prstGeom prst="rect">
            <a:avLst/>
          </a:prstGeom>
          <a:noFill/>
          <a:ln/>
        </p:spPr>
        <p:txBody>
          <a:bodyPr wrap="square" lIns="0" tIns="0" rIns="0" bIns="0" rtlCol="0" anchor="ctr"/>
          <a:lstStyle/>
          <a:p>
            <a:pPr marL="0" indent="0" algn="ctr">
              <a:buNone/>
            </a:pPr>
            <a:r>
              <a:rPr lang="en-US" sz="900" b="1" dirty="0">
                <a:solidFill>
                  <a:srgbClr val="4A5568"/>
                </a:solidFill>
                <a:latin typeface="Inter" pitchFamily="34" charset="0"/>
                <a:ea typeface="Inter" pitchFamily="34" charset="-122"/>
                <a:cs typeface="Inter" pitchFamily="34" charset="-120"/>
              </a:rPr>
              <a:t>Smart Vertical Farms</a:t>
            </a:r>
            <a:endParaRPr lang="en-US" sz="900" dirty="0"/>
          </a:p>
        </p:txBody>
      </p:sp>
      <p:pic>
        <p:nvPicPr>
          <p:cNvPr id="43" name="Image 17" descr="gen-dedup-eb64268d46047547097a14c01bba277c.png"/>
          <p:cNvPicPr>
            <a:picLocks noChangeAspect="1"/>
          </p:cNvPicPr>
          <p:nvPr/>
        </p:nvPicPr>
        <p:blipFill>
          <a:blip r:embed="rId14"/>
          <a:srcRect/>
          <a:stretch/>
        </p:blipFill>
        <p:spPr>
          <a:xfrm>
            <a:off x="1620317" y="5391302"/>
            <a:ext cx="457200" cy="457200"/>
          </a:xfrm>
          <a:prstGeom prst="rect">
            <a:avLst/>
          </a:prstGeom>
        </p:spPr>
      </p:pic>
      <p:pic>
        <p:nvPicPr>
          <p:cNvPr id="44" name="Image 18" descr="gen-dedup-46a8c4c493efb591e262196ee72b8675.png"/>
          <p:cNvPicPr>
            <a:picLocks noChangeAspect="1"/>
          </p:cNvPicPr>
          <p:nvPr/>
        </p:nvPicPr>
        <p:blipFill>
          <a:blip r:embed="rId15"/>
          <a:srcRect l="-1648" r="-1648"/>
          <a:stretch/>
        </p:blipFill>
        <p:spPr>
          <a:xfrm>
            <a:off x="1762963" y="5524805"/>
            <a:ext cx="171907" cy="190195"/>
          </a:xfrm>
          <a:prstGeom prst="rect">
            <a:avLst/>
          </a:prstGeom>
        </p:spPr>
      </p:pic>
      <p:sp>
        <p:nvSpPr>
          <p:cNvPr id="45" name="Text 24"/>
          <p:cNvSpPr txBox="1"/>
          <p:nvPr/>
        </p:nvSpPr>
        <p:spPr>
          <a:xfrm>
            <a:off x="2220163" y="5514746"/>
            <a:ext cx="1103681"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Less Waste</a:t>
            </a:r>
            <a:endParaRPr lang="en-US" sz="1300" dirty="0"/>
          </a:p>
        </p:txBody>
      </p:sp>
      <p:pic>
        <p:nvPicPr>
          <p:cNvPr id="46" name="Image 19" descr="gen-dedup-eb64268d46047547097a14c01bba277c.png"/>
          <p:cNvPicPr>
            <a:picLocks noChangeAspect="1"/>
          </p:cNvPicPr>
          <p:nvPr/>
        </p:nvPicPr>
        <p:blipFill>
          <a:blip r:embed="rId14"/>
          <a:srcRect/>
          <a:stretch/>
        </p:blipFill>
        <p:spPr>
          <a:xfrm>
            <a:off x="4945075" y="5391302"/>
            <a:ext cx="457200" cy="457200"/>
          </a:xfrm>
          <a:prstGeom prst="rect">
            <a:avLst/>
          </a:prstGeom>
        </p:spPr>
      </p:pic>
      <p:pic>
        <p:nvPicPr>
          <p:cNvPr id="47" name="Image 20" descr="gen-dedup-f075232f4e0f1878a11216b05f968e15.png"/>
          <p:cNvPicPr>
            <a:picLocks noChangeAspect="1"/>
          </p:cNvPicPr>
          <p:nvPr/>
        </p:nvPicPr>
        <p:blipFill>
          <a:blip r:embed="rId16"/>
          <a:srcRect/>
          <a:stretch/>
        </p:blipFill>
        <p:spPr>
          <a:xfrm>
            <a:off x="5078578" y="5524805"/>
            <a:ext cx="190195" cy="190195"/>
          </a:xfrm>
          <a:prstGeom prst="rect">
            <a:avLst/>
          </a:prstGeom>
        </p:spPr>
      </p:pic>
      <p:sp>
        <p:nvSpPr>
          <p:cNvPr id="48" name="Text 25"/>
          <p:cNvSpPr txBox="1"/>
          <p:nvPr/>
        </p:nvSpPr>
        <p:spPr>
          <a:xfrm>
            <a:off x="5544922" y="5514746"/>
            <a:ext cx="1270102"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Better Yield</a:t>
            </a:r>
            <a:endParaRPr lang="en-US" sz="1300" dirty="0"/>
          </a:p>
        </p:txBody>
      </p:sp>
      <p:pic>
        <p:nvPicPr>
          <p:cNvPr id="49" name="Image 21" descr="gen-dedup-eb64268d46047547097a14c01bba277c.png"/>
          <p:cNvPicPr>
            <a:picLocks noChangeAspect="1"/>
          </p:cNvPicPr>
          <p:nvPr/>
        </p:nvPicPr>
        <p:blipFill>
          <a:blip r:embed="rId14"/>
          <a:srcRect/>
          <a:stretch/>
        </p:blipFill>
        <p:spPr>
          <a:xfrm>
            <a:off x="8320126" y="5391302"/>
            <a:ext cx="457200" cy="457200"/>
          </a:xfrm>
          <a:prstGeom prst="rect">
            <a:avLst/>
          </a:prstGeom>
        </p:spPr>
      </p:pic>
      <p:pic>
        <p:nvPicPr>
          <p:cNvPr id="50" name="Image 22" descr="gen-dedup-8654c5a38cbff5abc04caff6193fc554.png"/>
          <p:cNvPicPr>
            <a:picLocks noChangeAspect="1"/>
          </p:cNvPicPr>
          <p:nvPr/>
        </p:nvPicPr>
        <p:blipFill>
          <a:blip r:embed="rId17"/>
          <a:srcRect/>
          <a:stretch/>
        </p:blipFill>
        <p:spPr>
          <a:xfrm>
            <a:off x="8453628" y="5524805"/>
            <a:ext cx="190195" cy="190195"/>
          </a:xfrm>
          <a:prstGeom prst="rect">
            <a:avLst/>
          </a:prstGeom>
        </p:spPr>
      </p:pic>
      <p:sp>
        <p:nvSpPr>
          <p:cNvPr id="51" name="Text 26"/>
          <p:cNvSpPr txBox="1"/>
          <p:nvPr/>
        </p:nvSpPr>
        <p:spPr>
          <a:xfrm>
            <a:off x="8919972" y="5514746"/>
            <a:ext cx="1972361"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Consistent Quality</a:t>
            </a:r>
            <a:endParaRPr lang="en-US" sz="1300" dirty="0"/>
          </a:p>
        </p:txBody>
      </p:sp>
      <p:sp>
        <p:nvSpPr>
          <p:cNvPr id="52" name="Shape 27"/>
          <p:cNvSpPr/>
          <p:nvPr/>
        </p:nvSpPr>
        <p:spPr>
          <a:xfrm>
            <a:off x="381305" y="6286500"/>
            <a:ext cx="11430000" cy="9144"/>
          </a:xfrm>
          <a:prstGeom prst="rect">
            <a:avLst/>
          </a:prstGeom>
          <a:solidFill>
            <a:srgbClr val="E2E8F0"/>
          </a:solidFill>
          <a:ln w="12700">
            <a:solidFill>
              <a:srgbClr val="E2E8F0">
                <a:alpha val="0"/>
              </a:srgbClr>
            </a:solidFill>
            <a:prstDash val="solid"/>
          </a:ln>
        </p:spPr>
      </p:sp>
      <p:sp>
        <p:nvSpPr>
          <p:cNvPr id="53" name="Text 28"/>
          <p:cNvSpPr txBox="1"/>
          <p:nvPr/>
        </p:nvSpPr>
        <p:spPr>
          <a:xfrm>
            <a:off x="381305" y="6390742"/>
            <a:ext cx="11430000" cy="134417"/>
          </a:xfrm>
          <a:prstGeom prst="rect">
            <a:avLst/>
          </a:prstGeom>
          <a:solidFill>
            <a:srgbClr val="FFFFFF">
              <a:alpha val="0"/>
            </a:srgbClr>
          </a:solidFill>
          <a:ln>
            <a:solidFill>
              <a:srgbClr val="FFFFFF">
                <a:alpha val="0"/>
              </a:srgbClr>
            </a:solidFill>
          </a:ln>
        </p:spPr>
        <p:txBody>
          <a:bodyPr wrap="square" lIns="101600" tIns="0" rIns="101600" bIns="101600" rtlCol="0" anchor="ctr"/>
          <a:lstStyle/>
          <a:p>
            <a:pPr marL="0" indent="0" algn="l">
              <a:buNone/>
            </a:pPr>
            <a:r>
              <a:rPr lang="en-US" sz="800" b="1" dirty="0">
                <a:solidFill>
                  <a:srgbClr val="718096"/>
                </a:solidFill>
                <a:latin typeface="Inter" pitchFamily="34" charset="0"/>
                <a:ea typeface="Inter" pitchFamily="34" charset="-122"/>
                <a:cs typeface="Inter" pitchFamily="34" charset="-120"/>
              </a:rPr>
              <a:t>Citations:</a:t>
            </a:r>
            <a:r>
              <a:rPr lang="en-US" sz="800" dirty="0">
                <a:solidFill>
                  <a:srgbClr val="718096"/>
                </a:solidFill>
                <a:latin typeface="Inter" pitchFamily="34" charset="0"/>
                <a:ea typeface="Inter" pitchFamily="34" charset="-122"/>
                <a:cs typeface="Inter" pitchFamily="34" charset="-120"/>
              </a:rPr>
              <a:t> (John Deere, n.d.); (IBM, n.d.); (BCU, n.d.)</a:t>
            </a:r>
            <a:endParaRPr lang="en-US" sz="800" dirty="0"/>
          </a:p>
        </p:txBody>
      </p:sp>
      <p:pic>
        <p:nvPicPr>
          <p:cNvPr id="54" name="Картина 53">
            <a:extLst>
              <a:ext uri="{FF2B5EF4-FFF2-40B4-BE49-F238E27FC236}">
                <a16:creationId xmlns:a16="http://schemas.microsoft.com/office/drawing/2014/main" id="{111200FF-50EA-1295-1BB6-6E1E1AAFB1E4}"/>
              </a:ext>
            </a:extLst>
          </p:cNvPr>
          <p:cNvPicPr>
            <a:picLocks noChangeAspect="1"/>
          </p:cNvPicPr>
          <p:nvPr/>
        </p:nvPicPr>
        <p:blipFill>
          <a:blip r:embed="rId18"/>
          <a:stretch>
            <a:fillRect/>
          </a:stretch>
        </p:blipFill>
        <p:spPr>
          <a:xfrm>
            <a:off x="584736" y="1329809"/>
            <a:ext cx="1963697" cy="256644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3" name="Image 0" descr="gen-dedup-7da471c02d1035eb0d165a3613c7ec86.png"/>
          <p:cNvPicPr>
            <a:picLocks noChangeAspect="1"/>
          </p:cNvPicPr>
          <p:nvPr/>
        </p:nvPicPr>
        <p:blipFill>
          <a:blip r:embed="rId3"/>
          <a:srcRect t="-1" b="-1"/>
          <a:stretch/>
        </p:blipFill>
        <p:spPr>
          <a:xfrm>
            <a:off x="0" y="0"/>
            <a:ext cx="12191695" cy="6858000"/>
          </a:xfrm>
          <a:prstGeom prst="rect">
            <a:avLst/>
          </a:prstGeom>
        </p:spPr>
      </p:pic>
      <p:pic>
        <p:nvPicPr>
          <p:cNvPr id="4" name="Image 1" descr="gen-dedup-0606875c8e2ab7f7520cef7fbb52e8d2.png"/>
          <p:cNvPicPr>
            <a:picLocks noChangeAspect="1"/>
          </p:cNvPicPr>
          <p:nvPr/>
        </p:nvPicPr>
        <p:blipFill>
          <a:blip r:embed="rId4"/>
          <a:srcRect t="-17" b="-17"/>
          <a:stretch/>
        </p:blipFill>
        <p:spPr>
          <a:xfrm>
            <a:off x="0" y="0"/>
            <a:ext cx="12191695" cy="952805"/>
          </a:xfrm>
          <a:prstGeom prst="rect">
            <a:avLst/>
          </a:prstGeom>
        </p:spPr>
      </p:pic>
      <p:sp>
        <p:nvSpPr>
          <p:cNvPr id="5" name="Shape 1"/>
          <p:cNvSpPr/>
          <p:nvPr/>
        </p:nvSpPr>
        <p:spPr>
          <a:xfrm>
            <a:off x="381305" y="1143000"/>
            <a:ext cx="7638898" cy="2495398"/>
          </a:xfrm>
          <a:prstGeom prst="roundRect">
            <a:avLst>
              <a:gd name="adj" fmla="val 3357"/>
            </a:avLst>
          </a:prstGeom>
          <a:solidFill>
            <a:srgbClr val="FFFFFF"/>
          </a:solidFill>
          <a:ln w="12700">
            <a:solidFill>
              <a:srgbClr val="E2E8F0"/>
            </a:solidFill>
            <a:prstDash val="solid"/>
          </a:ln>
          <a:effectLst>
            <a:outerShdw blurRad="114300" dist="38100" dir="16200000" algn="bl" rotWithShape="0">
              <a:srgbClr val="000000">
                <a:alpha val="5000"/>
              </a:srgbClr>
            </a:outerShdw>
          </a:effectLst>
        </p:spPr>
        <p:txBody>
          <a:bodyPr/>
          <a:lstStyle/>
          <a:p>
            <a:endParaRPr lang="bg-BG" dirty="0"/>
          </a:p>
        </p:txBody>
      </p:sp>
      <p:sp>
        <p:nvSpPr>
          <p:cNvPr id="6" name="Shape 2"/>
          <p:cNvSpPr/>
          <p:nvPr/>
        </p:nvSpPr>
        <p:spPr>
          <a:xfrm>
            <a:off x="381305" y="3810305"/>
            <a:ext cx="2781605" cy="2495398"/>
          </a:xfrm>
          <a:prstGeom prst="roundRect">
            <a:avLst>
              <a:gd name="adj" fmla="val 3357"/>
            </a:avLst>
          </a:prstGeom>
          <a:solidFill>
            <a:srgbClr val="FFFFFF"/>
          </a:solidFill>
          <a:ln w="12700">
            <a:solidFill>
              <a:srgbClr val="E2E8F0"/>
            </a:solidFill>
            <a:prstDash val="solid"/>
          </a:ln>
          <a:effectLst>
            <a:outerShdw blurRad="114300" dist="38100" dir="16200000" algn="bl" rotWithShape="0">
              <a:srgbClr val="000000">
                <a:alpha val="5000"/>
              </a:srgbClr>
            </a:outerShdw>
          </a:effectLst>
        </p:spPr>
      </p:sp>
      <p:sp>
        <p:nvSpPr>
          <p:cNvPr id="7" name="Shape 3"/>
          <p:cNvSpPr/>
          <p:nvPr/>
        </p:nvSpPr>
        <p:spPr>
          <a:xfrm>
            <a:off x="3333902" y="3810305"/>
            <a:ext cx="3161995" cy="2495398"/>
          </a:xfrm>
          <a:prstGeom prst="roundRect">
            <a:avLst>
              <a:gd name="adj" fmla="val 3357"/>
            </a:avLst>
          </a:prstGeom>
          <a:solidFill>
            <a:srgbClr val="FFFFFF"/>
          </a:solidFill>
          <a:ln w="12700">
            <a:solidFill>
              <a:srgbClr val="E2E8F0"/>
            </a:solidFill>
            <a:prstDash val="solid"/>
          </a:ln>
          <a:effectLst>
            <a:outerShdw blurRad="114300" dist="38100" dir="16200000" algn="bl" rotWithShape="0">
              <a:srgbClr val="000000">
                <a:alpha val="5000"/>
              </a:srgbClr>
            </a:outerShdw>
          </a:effectLst>
        </p:spPr>
      </p:sp>
      <p:sp>
        <p:nvSpPr>
          <p:cNvPr id="8" name="Shape 4"/>
          <p:cNvSpPr/>
          <p:nvPr/>
        </p:nvSpPr>
        <p:spPr>
          <a:xfrm>
            <a:off x="6667805" y="3810305"/>
            <a:ext cx="5162702" cy="2495398"/>
          </a:xfrm>
          <a:prstGeom prst="roundRect">
            <a:avLst>
              <a:gd name="adj" fmla="val 3357"/>
            </a:avLst>
          </a:prstGeom>
          <a:solidFill>
            <a:srgbClr val="FFFFFF"/>
          </a:solidFill>
          <a:ln w="12700">
            <a:solidFill>
              <a:srgbClr val="E2E8F0"/>
            </a:solidFill>
            <a:prstDash val="solid"/>
          </a:ln>
          <a:effectLst>
            <a:outerShdw blurRad="114300" dist="38100" dir="16200000" algn="bl" rotWithShape="0">
              <a:srgbClr val="000000">
                <a:alpha val="5000"/>
              </a:srgbClr>
            </a:outerShdw>
          </a:effectLst>
        </p:spPr>
      </p:sp>
      <p:pic>
        <p:nvPicPr>
          <p:cNvPr id="9" name="Image 2" descr="gen-dedup-74f3733be360218e73120cc5b6152e48.jpg"/>
          <p:cNvPicPr>
            <a:picLocks noChangeAspect="1"/>
          </p:cNvPicPr>
          <p:nvPr/>
        </p:nvPicPr>
        <p:blipFill>
          <a:blip r:embed="rId5"/>
          <a:stretch>
            <a:fillRect/>
          </a:stretch>
        </p:blipFill>
        <p:spPr>
          <a:xfrm>
            <a:off x="8191195" y="1143000"/>
            <a:ext cx="3619195" cy="2477757"/>
          </a:xfrm>
          <a:prstGeom prst="rect">
            <a:avLst/>
          </a:prstGeom>
        </p:spPr>
      </p:pic>
      <p:sp>
        <p:nvSpPr>
          <p:cNvPr id="10" name="Text 5"/>
          <p:cNvSpPr txBox="1"/>
          <p:nvPr/>
        </p:nvSpPr>
        <p:spPr>
          <a:xfrm>
            <a:off x="381305" y="142646"/>
            <a:ext cx="9525305" cy="324612"/>
          </a:xfrm>
          <a:prstGeom prst="rect">
            <a:avLst/>
          </a:prstGeom>
          <a:noFill/>
          <a:ln/>
        </p:spPr>
        <p:txBody>
          <a:bodyPr wrap="square" lIns="0" tIns="0" rIns="0" bIns="0" rtlCol="0" anchor="ctr"/>
          <a:lstStyle/>
          <a:p>
            <a:pPr marL="0" indent="0" algn="l">
              <a:buNone/>
            </a:pPr>
            <a:r>
              <a:rPr lang="en-US" sz="2100" b="1" dirty="0">
                <a:solidFill>
                  <a:srgbClr val="FFFFFF"/>
                </a:solidFill>
                <a:latin typeface="Montserrat" pitchFamily="34" charset="0"/>
                <a:ea typeface="Montserrat" pitchFamily="34" charset="-122"/>
                <a:cs typeface="Montserrat" pitchFamily="34" charset="-120"/>
              </a:rPr>
              <a:t>Transaction Processing System (TPS)</a:t>
            </a:r>
            <a:endParaRPr lang="en-US" sz="2100" dirty="0"/>
          </a:p>
        </p:txBody>
      </p:sp>
      <p:sp>
        <p:nvSpPr>
          <p:cNvPr id="11" name="Text 6"/>
          <p:cNvSpPr txBox="1"/>
          <p:nvPr/>
        </p:nvSpPr>
        <p:spPr>
          <a:xfrm>
            <a:off x="381305" y="504749"/>
            <a:ext cx="9525305" cy="381305"/>
          </a:xfrm>
          <a:prstGeom prst="rect">
            <a:avLst/>
          </a:prstGeom>
          <a:noFill/>
          <a:ln/>
        </p:spPr>
        <p:txBody>
          <a:bodyPr wrap="square" lIns="0" tIns="0" rIns="0" bIns="0" rtlCol="0" anchor="ctr"/>
          <a:lstStyle/>
          <a:p>
            <a:pPr marL="0" indent="0" algn="l">
              <a:buNone/>
            </a:pPr>
            <a:r>
              <a:rPr lang="en-US" sz="1000" dirty="0">
                <a:solidFill>
                  <a:srgbClr val="FFFFFF">
                    <a:alpha val="90000"/>
                  </a:srgbClr>
                </a:solidFill>
                <a:latin typeface="Inter" pitchFamily="34" charset="0"/>
                <a:ea typeface="Inter" pitchFamily="34" charset="-122"/>
                <a:cs typeface="Inter" pitchFamily="34" charset="-120"/>
              </a:rPr>
              <a:t>TPS processes transactions quickly and accurately, ensuring data availability, security, and integrity (IBM, n.d.). Real-time OLTP handles orders and payments as they occur (IBM, n.d.).</a:t>
            </a:r>
            <a:endParaRPr lang="en-US" sz="1000" dirty="0"/>
          </a:p>
        </p:txBody>
      </p:sp>
      <p:pic>
        <p:nvPicPr>
          <p:cNvPr id="12" name="Image 3" descr="gen-dedup-5926e9d7bcded610c346fd52844fdf5f.png"/>
          <p:cNvPicPr>
            <a:picLocks noChangeAspect="1"/>
          </p:cNvPicPr>
          <p:nvPr/>
        </p:nvPicPr>
        <p:blipFill>
          <a:blip r:embed="rId6"/>
          <a:srcRect l="-881" r="-881"/>
          <a:stretch/>
        </p:blipFill>
        <p:spPr>
          <a:xfrm>
            <a:off x="11311128" y="342900"/>
            <a:ext cx="237744" cy="267005"/>
          </a:xfrm>
          <a:prstGeom prst="rect">
            <a:avLst/>
          </a:prstGeom>
        </p:spPr>
      </p:pic>
      <p:sp>
        <p:nvSpPr>
          <p:cNvPr id="13" name="Text 7"/>
          <p:cNvSpPr txBox="1"/>
          <p:nvPr/>
        </p:nvSpPr>
        <p:spPr>
          <a:xfrm>
            <a:off x="619049" y="1333195"/>
            <a:ext cx="3810305" cy="210312"/>
          </a:xfrm>
          <a:prstGeom prst="rect">
            <a:avLst/>
          </a:prstGeom>
          <a:noFill/>
          <a:ln/>
        </p:spPr>
        <p:txBody>
          <a:bodyPr wrap="square" lIns="0" tIns="0" rIns="0" bIns="0" rtlCol="0" anchor="ctr"/>
          <a:lstStyle/>
          <a:p>
            <a:pPr marL="0" indent="0" algn="l">
              <a:buNone/>
            </a:pPr>
            <a:r>
              <a:rPr lang="en-US" sz="1300" b="1" dirty="0">
                <a:solidFill>
                  <a:srgbClr val="1A202C"/>
                </a:solidFill>
                <a:latin typeface="Montserrat" pitchFamily="34" charset="0"/>
                <a:ea typeface="Montserrat" pitchFamily="34" charset="-122"/>
                <a:cs typeface="Montserrat" pitchFamily="34" charset="-120"/>
              </a:rPr>
              <a:t>TPS Workflow &amp; Core Functions</a:t>
            </a:r>
            <a:endParaRPr lang="en-US" sz="1300" dirty="0"/>
          </a:p>
        </p:txBody>
      </p:sp>
      <p:pic>
        <p:nvPicPr>
          <p:cNvPr id="14" name="Image 4" descr="gen-dedup-cbcc383c783230547f928d57510c22bc.png"/>
          <p:cNvPicPr>
            <a:picLocks noChangeAspect="1"/>
          </p:cNvPicPr>
          <p:nvPr/>
        </p:nvPicPr>
        <p:blipFill>
          <a:blip r:embed="rId7"/>
          <a:srcRect/>
          <a:stretch/>
        </p:blipFill>
        <p:spPr>
          <a:xfrm>
            <a:off x="952805" y="1762049"/>
            <a:ext cx="761695" cy="761695"/>
          </a:xfrm>
          <a:prstGeom prst="rect">
            <a:avLst/>
          </a:prstGeom>
        </p:spPr>
      </p:pic>
      <p:pic>
        <p:nvPicPr>
          <p:cNvPr id="15" name="Image 5" descr="gen-dedup-a1db6ab30235453c8a2b19f473a0108a.png"/>
          <p:cNvPicPr>
            <a:picLocks noChangeAspect="1"/>
          </p:cNvPicPr>
          <p:nvPr/>
        </p:nvPicPr>
        <p:blipFill>
          <a:blip r:embed="rId8"/>
          <a:srcRect l="-50" r="-50"/>
          <a:stretch/>
        </p:blipFill>
        <p:spPr>
          <a:xfrm>
            <a:off x="1162202" y="1990649"/>
            <a:ext cx="342900" cy="304495"/>
          </a:xfrm>
          <a:prstGeom prst="rect">
            <a:avLst/>
          </a:prstGeom>
        </p:spPr>
      </p:pic>
      <p:sp>
        <p:nvSpPr>
          <p:cNvPr id="16" name="Text 8"/>
          <p:cNvSpPr txBox="1"/>
          <p:nvPr/>
        </p:nvSpPr>
        <p:spPr>
          <a:xfrm>
            <a:off x="761695" y="2619756"/>
            <a:ext cx="1143000" cy="324612"/>
          </a:xfrm>
          <a:prstGeom prst="rect">
            <a:avLst/>
          </a:prstGeom>
          <a:noFill/>
          <a:ln/>
        </p:spPr>
        <p:txBody>
          <a:bodyPr wrap="square" lIns="0" tIns="0" rIns="0" bIns="0" rtlCol="0" anchor="ctr"/>
          <a:lstStyle/>
          <a:p>
            <a:pPr marL="0" indent="0" algn="ctr">
              <a:buNone/>
            </a:pPr>
            <a:r>
              <a:rPr lang="en-US" sz="1000" b="1" dirty="0">
                <a:solidFill>
                  <a:srgbClr val="2D3748"/>
                </a:solidFill>
                <a:latin typeface="Inter" pitchFamily="34" charset="0"/>
                <a:ea typeface="Inter" pitchFamily="34" charset="-122"/>
                <a:cs typeface="Inter" pitchFamily="34" charset="-120"/>
              </a:rPr>
              <a:t>Order</a:t>
            </a:r>
            <a:endParaRPr lang="en-US" sz="1000" dirty="0"/>
          </a:p>
          <a:p>
            <a:pPr marL="0" indent="0" algn="ctr">
              <a:buNone/>
            </a:pPr>
            <a:r>
              <a:rPr lang="en-US" sz="800" b="1" dirty="0">
                <a:solidFill>
                  <a:srgbClr val="718096"/>
                </a:solidFill>
                <a:latin typeface="Inter" pitchFamily="34" charset="0"/>
                <a:ea typeface="Inter" pitchFamily="34" charset="-122"/>
                <a:cs typeface="Inter" pitchFamily="34" charset="-120"/>
              </a:rPr>
              <a:t>(</a:t>
            </a:r>
            <a:endParaRPr lang="en-US" sz="1000" dirty="0"/>
          </a:p>
        </p:txBody>
      </p:sp>
      <p:pic>
        <p:nvPicPr>
          <p:cNvPr id="17" name="Image 6" descr="gen-dedup-a7655f1eb90c202b783ef26576065e6b.png"/>
          <p:cNvPicPr>
            <a:picLocks noChangeAspect="1"/>
          </p:cNvPicPr>
          <p:nvPr/>
        </p:nvPicPr>
        <p:blipFill>
          <a:blip r:embed="rId9"/>
          <a:srcRect t="-80" b="-80"/>
          <a:stretch/>
        </p:blipFill>
        <p:spPr>
          <a:xfrm>
            <a:off x="1976018" y="2029054"/>
            <a:ext cx="142646" cy="228600"/>
          </a:xfrm>
          <a:prstGeom prst="rect">
            <a:avLst/>
          </a:prstGeom>
        </p:spPr>
      </p:pic>
      <p:pic>
        <p:nvPicPr>
          <p:cNvPr id="18" name="Image 7" descr="gen-dedup-cbcc383c783230547f928d57510c22bc.png"/>
          <p:cNvPicPr>
            <a:picLocks noChangeAspect="1"/>
          </p:cNvPicPr>
          <p:nvPr/>
        </p:nvPicPr>
        <p:blipFill>
          <a:blip r:embed="rId7"/>
          <a:srcRect/>
          <a:stretch/>
        </p:blipFill>
        <p:spPr>
          <a:xfrm>
            <a:off x="2381098" y="1762049"/>
            <a:ext cx="761695" cy="761695"/>
          </a:xfrm>
          <a:prstGeom prst="rect">
            <a:avLst/>
          </a:prstGeom>
        </p:spPr>
      </p:pic>
      <p:pic>
        <p:nvPicPr>
          <p:cNvPr id="19" name="Image 8" descr="gen-dedup-a0c512b69e009ec810ac1f4b7b7137cb.png"/>
          <p:cNvPicPr>
            <a:picLocks noChangeAspect="1"/>
          </p:cNvPicPr>
          <p:nvPr/>
        </p:nvPicPr>
        <p:blipFill>
          <a:blip r:embed="rId10"/>
          <a:srcRect l="-50" r="-50"/>
          <a:stretch/>
        </p:blipFill>
        <p:spPr>
          <a:xfrm>
            <a:off x="2590495" y="1990649"/>
            <a:ext cx="342900" cy="304495"/>
          </a:xfrm>
          <a:prstGeom prst="rect">
            <a:avLst/>
          </a:prstGeom>
        </p:spPr>
      </p:pic>
      <p:sp>
        <p:nvSpPr>
          <p:cNvPr id="20" name="Text 9"/>
          <p:cNvSpPr txBox="1"/>
          <p:nvPr/>
        </p:nvSpPr>
        <p:spPr>
          <a:xfrm>
            <a:off x="2190902" y="2619756"/>
            <a:ext cx="1143000" cy="324612"/>
          </a:xfrm>
          <a:prstGeom prst="rect">
            <a:avLst/>
          </a:prstGeom>
          <a:noFill/>
          <a:ln/>
        </p:spPr>
        <p:txBody>
          <a:bodyPr wrap="square" lIns="0" tIns="0" rIns="0" bIns="0" rtlCol="0" anchor="ctr"/>
          <a:lstStyle/>
          <a:p>
            <a:pPr marL="0" indent="0" algn="ctr">
              <a:buNone/>
            </a:pPr>
            <a:r>
              <a:rPr lang="en-US" sz="1000" b="1" dirty="0">
                <a:solidFill>
                  <a:srgbClr val="2D3748"/>
                </a:solidFill>
                <a:latin typeface="Inter" pitchFamily="34" charset="0"/>
                <a:ea typeface="Inter" pitchFamily="34" charset="-122"/>
                <a:cs typeface="Inter" pitchFamily="34" charset="-120"/>
              </a:rPr>
              <a:t>Payment</a:t>
            </a:r>
            <a:endParaRPr lang="en-US" sz="1000" dirty="0"/>
          </a:p>
          <a:p>
            <a:pPr marL="0" indent="0" algn="ctr">
              <a:buNone/>
            </a:pPr>
            <a:endParaRPr lang="en-US" sz="1000" dirty="0"/>
          </a:p>
        </p:txBody>
      </p:sp>
      <p:pic>
        <p:nvPicPr>
          <p:cNvPr id="21" name="Image 9" descr="gen-dedup-a7655f1eb90c202b783ef26576065e6b.png"/>
          <p:cNvPicPr>
            <a:picLocks noChangeAspect="1"/>
          </p:cNvPicPr>
          <p:nvPr/>
        </p:nvPicPr>
        <p:blipFill>
          <a:blip r:embed="rId9"/>
          <a:srcRect t="-80" b="-80"/>
          <a:stretch/>
        </p:blipFill>
        <p:spPr>
          <a:xfrm>
            <a:off x="3405226" y="2029054"/>
            <a:ext cx="142646" cy="228600"/>
          </a:xfrm>
          <a:prstGeom prst="rect">
            <a:avLst/>
          </a:prstGeom>
        </p:spPr>
      </p:pic>
      <p:pic>
        <p:nvPicPr>
          <p:cNvPr id="22" name="Image 10" descr="gen-dedup-cbcc383c783230547f928d57510c22bc.png"/>
          <p:cNvPicPr>
            <a:picLocks noChangeAspect="1"/>
          </p:cNvPicPr>
          <p:nvPr/>
        </p:nvPicPr>
        <p:blipFill>
          <a:blip r:embed="rId7"/>
          <a:srcRect/>
          <a:stretch/>
        </p:blipFill>
        <p:spPr>
          <a:xfrm>
            <a:off x="3810305" y="1762049"/>
            <a:ext cx="761695" cy="761695"/>
          </a:xfrm>
          <a:prstGeom prst="rect">
            <a:avLst/>
          </a:prstGeom>
        </p:spPr>
      </p:pic>
      <p:pic>
        <p:nvPicPr>
          <p:cNvPr id="23" name="Image 11" descr="gen-dedup-06c7808e8e4295579a8ce50ffacce1bb.png"/>
          <p:cNvPicPr>
            <a:picLocks noChangeAspect="1"/>
          </p:cNvPicPr>
          <p:nvPr/>
        </p:nvPicPr>
        <p:blipFill>
          <a:blip r:embed="rId11"/>
          <a:srcRect l="-50" r="-50"/>
          <a:stretch/>
        </p:blipFill>
        <p:spPr>
          <a:xfrm>
            <a:off x="4019702" y="1990649"/>
            <a:ext cx="342900" cy="304495"/>
          </a:xfrm>
          <a:prstGeom prst="rect">
            <a:avLst/>
          </a:prstGeom>
        </p:spPr>
      </p:pic>
      <p:sp>
        <p:nvSpPr>
          <p:cNvPr id="24" name="Text 10"/>
          <p:cNvSpPr txBox="1"/>
          <p:nvPr/>
        </p:nvSpPr>
        <p:spPr>
          <a:xfrm>
            <a:off x="3619195" y="2619756"/>
            <a:ext cx="1143000" cy="324612"/>
          </a:xfrm>
          <a:prstGeom prst="rect">
            <a:avLst/>
          </a:prstGeom>
          <a:noFill/>
          <a:ln/>
        </p:spPr>
        <p:txBody>
          <a:bodyPr wrap="square" lIns="0" tIns="0" rIns="0" bIns="0" rtlCol="0" anchor="ctr"/>
          <a:lstStyle/>
          <a:p>
            <a:pPr marL="0" indent="0" algn="ctr">
              <a:buNone/>
            </a:pPr>
            <a:r>
              <a:rPr lang="en-US" sz="1000" b="1" dirty="0">
                <a:solidFill>
                  <a:srgbClr val="2D3748"/>
                </a:solidFill>
                <a:latin typeface="Inter" pitchFamily="34" charset="0"/>
                <a:ea typeface="Inter" pitchFamily="34" charset="-122"/>
                <a:cs typeface="Inter" pitchFamily="34" charset="-120"/>
              </a:rPr>
              <a:t>Stock</a:t>
            </a:r>
            <a:endParaRPr lang="en-US" sz="1000" dirty="0"/>
          </a:p>
          <a:p>
            <a:pPr marL="0" indent="0" algn="ctr">
              <a:buNone/>
            </a:pPr>
            <a:endParaRPr lang="en-US" sz="1000" dirty="0"/>
          </a:p>
        </p:txBody>
      </p:sp>
      <p:pic>
        <p:nvPicPr>
          <p:cNvPr id="25" name="Image 12" descr="gen-dedup-a7655f1eb90c202b783ef26576065e6b.png"/>
          <p:cNvPicPr>
            <a:picLocks noChangeAspect="1"/>
          </p:cNvPicPr>
          <p:nvPr/>
        </p:nvPicPr>
        <p:blipFill>
          <a:blip r:embed="rId9"/>
          <a:srcRect t="-80" b="-80"/>
          <a:stretch/>
        </p:blipFill>
        <p:spPr>
          <a:xfrm>
            <a:off x="4833518" y="2029054"/>
            <a:ext cx="142646" cy="228600"/>
          </a:xfrm>
          <a:prstGeom prst="rect">
            <a:avLst/>
          </a:prstGeom>
        </p:spPr>
      </p:pic>
      <p:pic>
        <p:nvPicPr>
          <p:cNvPr id="26" name="Image 13" descr="gen-dedup-cbcc383c783230547f928d57510c22bc.png"/>
          <p:cNvPicPr>
            <a:picLocks noChangeAspect="1"/>
          </p:cNvPicPr>
          <p:nvPr/>
        </p:nvPicPr>
        <p:blipFill>
          <a:blip r:embed="rId7"/>
          <a:srcRect/>
          <a:stretch/>
        </p:blipFill>
        <p:spPr>
          <a:xfrm>
            <a:off x="5238598" y="1762049"/>
            <a:ext cx="761695" cy="761695"/>
          </a:xfrm>
          <a:prstGeom prst="rect">
            <a:avLst/>
          </a:prstGeom>
        </p:spPr>
      </p:pic>
      <p:pic>
        <p:nvPicPr>
          <p:cNvPr id="27" name="Image 14" descr="gen-dedup-358a4d089d13df0246b463db3d8c4b97.png"/>
          <p:cNvPicPr>
            <a:picLocks noChangeAspect="1"/>
          </p:cNvPicPr>
          <p:nvPr/>
        </p:nvPicPr>
        <p:blipFill>
          <a:blip r:embed="rId12"/>
          <a:srcRect l="-50" r="-50"/>
          <a:stretch/>
        </p:blipFill>
        <p:spPr>
          <a:xfrm>
            <a:off x="5505602" y="1990649"/>
            <a:ext cx="228600" cy="304495"/>
          </a:xfrm>
          <a:prstGeom prst="rect">
            <a:avLst/>
          </a:prstGeom>
        </p:spPr>
      </p:pic>
      <p:sp>
        <p:nvSpPr>
          <p:cNvPr id="28" name="Text 11"/>
          <p:cNvSpPr txBox="1"/>
          <p:nvPr/>
        </p:nvSpPr>
        <p:spPr>
          <a:xfrm>
            <a:off x="5048402" y="2619756"/>
            <a:ext cx="1143000" cy="324612"/>
          </a:xfrm>
          <a:prstGeom prst="rect">
            <a:avLst/>
          </a:prstGeom>
          <a:noFill/>
          <a:ln/>
        </p:spPr>
        <p:txBody>
          <a:bodyPr wrap="square" lIns="0" tIns="0" rIns="0" bIns="0" rtlCol="0" anchor="ctr"/>
          <a:lstStyle/>
          <a:p>
            <a:pPr marL="0" indent="0" algn="ctr">
              <a:buNone/>
            </a:pPr>
            <a:r>
              <a:rPr lang="en-US" sz="1000" b="1" dirty="0">
                <a:solidFill>
                  <a:srgbClr val="2D3748"/>
                </a:solidFill>
                <a:latin typeface="Inter" pitchFamily="34" charset="0"/>
                <a:ea typeface="Inter" pitchFamily="34" charset="-122"/>
                <a:cs typeface="Inter" pitchFamily="34" charset="-120"/>
              </a:rPr>
              <a:t>Invoice</a:t>
            </a:r>
            <a:endParaRPr lang="en-US" sz="1000" dirty="0"/>
          </a:p>
          <a:p>
            <a:pPr marL="0" indent="0" algn="ctr">
              <a:buNone/>
            </a:pPr>
            <a:endParaRPr lang="en-US" sz="1000" dirty="0"/>
          </a:p>
        </p:txBody>
      </p:sp>
      <p:pic>
        <p:nvPicPr>
          <p:cNvPr id="29" name="Image 15" descr="gen-dedup-a7655f1eb90c202b783ef26576065e6b.png"/>
          <p:cNvPicPr>
            <a:picLocks noChangeAspect="1"/>
          </p:cNvPicPr>
          <p:nvPr/>
        </p:nvPicPr>
        <p:blipFill>
          <a:blip r:embed="rId9"/>
          <a:srcRect t="-80" b="-80"/>
          <a:stretch/>
        </p:blipFill>
        <p:spPr>
          <a:xfrm>
            <a:off x="6262726" y="2029054"/>
            <a:ext cx="142646" cy="228600"/>
          </a:xfrm>
          <a:prstGeom prst="rect">
            <a:avLst/>
          </a:prstGeom>
        </p:spPr>
      </p:pic>
      <p:pic>
        <p:nvPicPr>
          <p:cNvPr id="30" name="Image 16" descr="gen-dedup-cbcc383c783230547f928d57510c22bc.png"/>
          <p:cNvPicPr>
            <a:picLocks noChangeAspect="1"/>
          </p:cNvPicPr>
          <p:nvPr/>
        </p:nvPicPr>
        <p:blipFill>
          <a:blip r:embed="rId7"/>
          <a:srcRect/>
          <a:stretch/>
        </p:blipFill>
        <p:spPr>
          <a:xfrm>
            <a:off x="6667805" y="1762049"/>
            <a:ext cx="761695" cy="761695"/>
          </a:xfrm>
          <a:prstGeom prst="rect">
            <a:avLst/>
          </a:prstGeom>
        </p:spPr>
      </p:pic>
      <p:pic>
        <p:nvPicPr>
          <p:cNvPr id="31" name="Image 17" descr="gen-dedup-9b17b757beb8c6fc46df4bf8f22b416f.png"/>
          <p:cNvPicPr>
            <a:picLocks noChangeAspect="1"/>
          </p:cNvPicPr>
          <p:nvPr/>
        </p:nvPicPr>
        <p:blipFill>
          <a:blip r:embed="rId13"/>
          <a:srcRect l="-90" r="-90"/>
          <a:stretch/>
        </p:blipFill>
        <p:spPr>
          <a:xfrm>
            <a:off x="6858000" y="1990649"/>
            <a:ext cx="381305" cy="304495"/>
          </a:xfrm>
          <a:prstGeom prst="rect">
            <a:avLst/>
          </a:prstGeom>
        </p:spPr>
      </p:pic>
      <p:sp>
        <p:nvSpPr>
          <p:cNvPr id="32" name="Text 12"/>
          <p:cNvSpPr txBox="1"/>
          <p:nvPr/>
        </p:nvSpPr>
        <p:spPr>
          <a:xfrm>
            <a:off x="6476695" y="2619756"/>
            <a:ext cx="1143000" cy="324612"/>
          </a:xfrm>
          <a:prstGeom prst="rect">
            <a:avLst/>
          </a:prstGeom>
          <a:noFill/>
          <a:ln/>
        </p:spPr>
        <p:txBody>
          <a:bodyPr wrap="square" lIns="0" tIns="0" rIns="0" bIns="0" rtlCol="0" anchor="ctr"/>
          <a:lstStyle/>
          <a:p>
            <a:pPr marL="0" indent="0" algn="ctr">
              <a:buNone/>
            </a:pPr>
            <a:r>
              <a:rPr lang="en-US" sz="1000" b="1" dirty="0">
                <a:solidFill>
                  <a:srgbClr val="2D3748"/>
                </a:solidFill>
                <a:latin typeface="Inter" pitchFamily="34" charset="0"/>
                <a:ea typeface="Inter" pitchFamily="34" charset="-122"/>
                <a:cs typeface="Inter" pitchFamily="34" charset="-120"/>
              </a:rPr>
              <a:t>Delivery</a:t>
            </a:r>
            <a:endParaRPr lang="en-US" sz="1000" dirty="0"/>
          </a:p>
          <a:p>
            <a:pPr marL="0" indent="0" algn="ctr">
              <a:buNone/>
            </a:pPr>
            <a:endParaRPr lang="en-US" sz="1000" dirty="0"/>
          </a:p>
        </p:txBody>
      </p:sp>
      <p:sp>
        <p:nvSpPr>
          <p:cNvPr id="33" name="Text 13"/>
          <p:cNvSpPr txBox="1"/>
          <p:nvPr/>
        </p:nvSpPr>
        <p:spPr>
          <a:xfrm>
            <a:off x="820217" y="3952951"/>
            <a:ext cx="2180844" cy="210312"/>
          </a:xfrm>
          <a:prstGeom prst="rect">
            <a:avLst/>
          </a:prstGeom>
          <a:noFill/>
          <a:ln/>
        </p:spPr>
        <p:txBody>
          <a:bodyPr wrap="square" lIns="0" tIns="0" rIns="0" bIns="0" rtlCol="0" anchor="ctr"/>
          <a:lstStyle/>
          <a:p>
            <a:pPr marL="0" indent="0" algn="l">
              <a:buNone/>
            </a:pPr>
            <a:r>
              <a:rPr lang="en-US" sz="1300" b="1" dirty="0">
                <a:solidFill>
                  <a:srgbClr val="1A202C"/>
                </a:solidFill>
                <a:latin typeface="Montserrat" pitchFamily="34" charset="0"/>
                <a:ea typeface="Montserrat" pitchFamily="34" charset="-122"/>
                <a:cs typeface="Montserrat" pitchFamily="34" charset="-120"/>
              </a:rPr>
              <a:t> Benefits</a:t>
            </a:r>
            <a:endParaRPr lang="en-US" sz="1300" dirty="0"/>
          </a:p>
        </p:txBody>
      </p:sp>
      <p:pic>
        <p:nvPicPr>
          <p:cNvPr id="34" name="Image 18" descr="gen-dedup-403288ac2a32b1df457a96e3000d64cf.png"/>
          <p:cNvPicPr>
            <a:picLocks noChangeAspect="1"/>
          </p:cNvPicPr>
          <p:nvPr/>
        </p:nvPicPr>
        <p:blipFill>
          <a:blip r:embed="rId14"/>
          <a:srcRect/>
          <a:stretch/>
        </p:blipFill>
        <p:spPr>
          <a:xfrm>
            <a:off x="523951" y="3964838"/>
            <a:ext cx="171907" cy="171907"/>
          </a:xfrm>
          <a:prstGeom prst="rect">
            <a:avLst/>
          </a:prstGeom>
        </p:spPr>
      </p:pic>
      <p:sp>
        <p:nvSpPr>
          <p:cNvPr id="35" name="Shape 14"/>
          <p:cNvSpPr/>
          <p:nvPr/>
        </p:nvSpPr>
        <p:spPr>
          <a:xfrm>
            <a:off x="523951" y="4334256"/>
            <a:ext cx="381305" cy="381305"/>
          </a:xfrm>
          <a:prstGeom prst="roundRect">
            <a:avLst>
              <a:gd name="adj" fmla="val 95923"/>
            </a:avLst>
          </a:prstGeom>
          <a:solidFill>
            <a:srgbClr val="EBF8FF"/>
          </a:solidFill>
          <a:ln w="12700">
            <a:solidFill>
              <a:srgbClr val="FFFFFF">
                <a:alpha val="0"/>
              </a:srgbClr>
            </a:solidFill>
            <a:prstDash val="solid"/>
          </a:ln>
        </p:spPr>
      </p:sp>
      <p:pic>
        <p:nvPicPr>
          <p:cNvPr id="36" name="Image 19" descr="gen-dedup-57e6f340f8c52b2d749715c2652e2770.png"/>
          <p:cNvPicPr>
            <a:picLocks noChangeAspect="1"/>
          </p:cNvPicPr>
          <p:nvPr/>
        </p:nvPicPr>
        <p:blipFill>
          <a:blip r:embed="rId15"/>
          <a:srcRect l="-760" r="-760"/>
          <a:stretch/>
        </p:blipFill>
        <p:spPr>
          <a:xfrm>
            <a:off x="638251" y="4438498"/>
            <a:ext cx="152705" cy="171907"/>
          </a:xfrm>
          <a:prstGeom prst="rect">
            <a:avLst/>
          </a:prstGeom>
        </p:spPr>
      </p:pic>
      <p:sp>
        <p:nvSpPr>
          <p:cNvPr id="37" name="Text 15"/>
          <p:cNvSpPr txBox="1"/>
          <p:nvPr/>
        </p:nvSpPr>
        <p:spPr>
          <a:xfrm>
            <a:off x="1000354" y="4388206"/>
            <a:ext cx="1705356" cy="324612"/>
          </a:xfrm>
          <a:prstGeom prst="rect">
            <a:avLst/>
          </a:prstGeom>
          <a:noFill/>
          <a:ln/>
        </p:spPr>
        <p:txBody>
          <a:bodyPr wrap="square" lIns="0" tIns="0" rIns="0" bIns="0" rtlCol="0" anchor="ctr"/>
          <a:lstStyle/>
          <a:p>
            <a:pPr marL="0" indent="0" algn="l">
              <a:buNone/>
            </a:pPr>
            <a:r>
              <a:rPr lang="en-US" sz="1000" b="1" dirty="0">
                <a:solidFill>
                  <a:srgbClr val="2D3748"/>
                </a:solidFill>
                <a:latin typeface="Inter" pitchFamily="34" charset="0"/>
                <a:ea typeface="Inter" pitchFamily="34" charset="-122"/>
                <a:cs typeface="Inter" pitchFamily="34" charset="-120"/>
              </a:rPr>
              <a:t>Speed &amp; Accuracy</a:t>
            </a:r>
            <a:endParaRPr lang="en-US" sz="1000" dirty="0"/>
          </a:p>
          <a:p>
            <a:pPr marL="0" indent="0" algn="l">
              <a:buNone/>
            </a:pPr>
            <a:r>
              <a:rPr lang="en-US" sz="800" b="1" dirty="0">
                <a:solidFill>
                  <a:srgbClr val="718096"/>
                </a:solidFill>
                <a:latin typeface="Inter" pitchFamily="34" charset="0"/>
                <a:ea typeface="Inter" pitchFamily="34" charset="-122"/>
                <a:cs typeface="Inter" pitchFamily="34" charset="-120"/>
              </a:rPr>
              <a:t>Lightning fast checkout </a:t>
            </a:r>
            <a:endParaRPr lang="en-US" sz="1000" dirty="0"/>
          </a:p>
        </p:txBody>
      </p:sp>
      <p:sp>
        <p:nvSpPr>
          <p:cNvPr id="38" name="Shape 16"/>
          <p:cNvSpPr/>
          <p:nvPr/>
        </p:nvSpPr>
        <p:spPr>
          <a:xfrm>
            <a:off x="523951" y="4905756"/>
            <a:ext cx="381305" cy="381305"/>
          </a:xfrm>
          <a:prstGeom prst="roundRect">
            <a:avLst>
              <a:gd name="adj" fmla="val 95923"/>
            </a:avLst>
          </a:prstGeom>
          <a:solidFill>
            <a:srgbClr val="EBF8FF"/>
          </a:solidFill>
          <a:ln w="12700">
            <a:solidFill>
              <a:srgbClr val="FFFFFF">
                <a:alpha val="0"/>
              </a:srgbClr>
            </a:solidFill>
            <a:prstDash val="solid"/>
          </a:ln>
        </p:spPr>
      </p:sp>
      <p:pic>
        <p:nvPicPr>
          <p:cNvPr id="39" name="Image 20" descr="gen-dedup-a4dfda8daa3e801fefeffb5e0a0a4ccf.png"/>
          <p:cNvPicPr>
            <a:picLocks noChangeAspect="1"/>
          </p:cNvPicPr>
          <p:nvPr/>
        </p:nvPicPr>
        <p:blipFill>
          <a:blip r:embed="rId16"/>
          <a:srcRect/>
          <a:stretch/>
        </p:blipFill>
        <p:spPr>
          <a:xfrm>
            <a:off x="629107" y="5009998"/>
            <a:ext cx="171907" cy="171907"/>
          </a:xfrm>
          <a:prstGeom prst="rect">
            <a:avLst/>
          </a:prstGeom>
        </p:spPr>
      </p:pic>
      <p:sp>
        <p:nvSpPr>
          <p:cNvPr id="40" name="Text 17"/>
          <p:cNvSpPr txBox="1"/>
          <p:nvPr/>
        </p:nvSpPr>
        <p:spPr>
          <a:xfrm>
            <a:off x="1000354" y="4903927"/>
            <a:ext cx="2095805" cy="486461"/>
          </a:xfrm>
          <a:prstGeom prst="rect">
            <a:avLst/>
          </a:prstGeom>
          <a:noFill/>
          <a:ln/>
        </p:spPr>
        <p:txBody>
          <a:bodyPr wrap="square" lIns="0" tIns="0" rIns="0" bIns="0" rtlCol="0" anchor="ctr"/>
          <a:lstStyle/>
          <a:p>
            <a:pPr marL="0" indent="0" algn="l">
              <a:buNone/>
            </a:pPr>
            <a:r>
              <a:rPr lang="en-US" sz="1000" b="1" dirty="0">
                <a:solidFill>
                  <a:srgbClr val="2D3748"/>
                </a:solidFill>
                <a:latin typeface="Inter" pitchFamily="34" charset="0"/>
                <a:ea typeface="Inter" pitchFamily="34" charset="-122"/>
                <a:cs typeface="Inter" pitchFamily="34" charset="-120"/>
              </a:rPr>
              <a:t>High Accuracy</a:t>
            </a:r>
            <a:endParaRPr lang="en-US" sz="1000" dirty="0"/>
          </a:p>
          <a:p>
            <a:pPr marL="0" indent="0" algn="l">
              <a:buNone/>
            </a:pPr>
            <a:r>
              <a:rPr lang="en-US" sz="800" b="1" dirty="0">
                <a:solidFill>
                  <a:srgbClr val="718096"/>
                </a:solidFill>
                <a:latin typeface="Inter" pitchFamily="34" charset="0"/>
                <a:ea typeface="Inter" pitchFamily="34" charset="-122"/>
                <a:cs typeface="Inter" pitchFamily="34" charset="-120"/>
              </a:rPr>
              <a:t>Fewer manual errors </a:t>
            </a:r>
            <a:endParaRPr lang="en-US" sz="1000" dirty="0"/>
          </a:p>
        </p:txBody>
      </p:sp>
      <p:sp>
        <p:nvSpPr>
          <p:cNvPr id="41" name="Shape 18"/>
          <p:cNvSpPr/>
          <p:nvPr/>
        </p:nvSpPr>
        <p:spPr>
          <a:xfrm>
            <a:off x="523951" y="5477256"/>
            <a:ext cx="381305" cy="381305"/>
          </a:xfrm>
          <a:prstGeom prst="roundRect">
            <a:avLst>
              <a:gd name="adj" fmla="val 95923"/>
            </a:avLst>
          </a:prstGeom>
          <a:solidFill>
            <a:srgbClr val="EBF8FF"/>
          </a:solidFill>
          <a:ln w="12700">
            <a:solidFill>
              <a:srgbClr val="FFFFFF">
                <a:alpha val="0"/>
              </a:srgbClr>
            </a:solidFill>
            <a:prstDash val="solid"/>
          </a:ln>
        </p:spPr>
      </p:sp>
      <p:pic>
        <p:nvPicPr>
          <p:cNvPr id="42" name="Image 21" descr="gen-dedup-831fb366345a6314bc06a281571d2579.png"/>
          <p:cNvPicPr>
            <a:picLocks noChangeAspect="1"/>
          </p:cNvPicPr>
          <p:nvPr/>
        </p:nvPicPr>
        <p:blipFill>
          <a:blip r:embed="rId17"/>
          <a:srcRect l="-1064" r="-1064"/>
          <a:stretch/>
        </p:blipFill>
        <p:spPr>
          <a:xfrm>
            <a:off x="604418" y="5581498"/>
            <a:ext cx="219456" cy="171907"/>
          </a:xfrm>
          <a:prstGeom prst="rect">
            <a:avLst/>
          </a:prstGeom>
        </p:spPr>
      </p:pic>
      <p:sp>
        <p:nvSpPr>
          <p:cNvPr id="43" name="Text 19"/>
          <p:cNvSpPr txBox="1"/>
          <p:nvPr/>
        </p:nvSpPr>
        <p:spPr>
          <a:xfrm>
            <a:off x="1000354" y="5475427"/>
            <a:ext cx="2095805" cy="486461"/>
          </a:xfrm>
          <a:prstGeom prst="rect">
            <a:avLst/>
          </a:prstGeom>
          <a:noFill/>
          <a:ln/>
        </p:spPr>
        <p:txBody>
          <a:bodyPr wrap="square" lIns="0" tIns="0" rIns="0" bIns="0" rtlCol="0" anchor="ctr"/>
          <a:lstStyle/>
          <a:p>
            <a:pPr marL="0" indent="0" algn="l">
              <a:buNone/>
            </a:pPr>
            <a:r>
              <a:rPr lang="en-US" sz="1000" b="1" dirty="0">
                <a:solidFill>
                  <a:srgbClr val="2D3748"/>
                </a:solidFill>
                <a:latin typeface="Inter" pitchFamily="34" charset="0"/>
                <a:ea typeface="Inter" pitchFamily="34" charset="-122"/>
                <a:cs typeface="Inter" pitchFamily="34" charset="-120"/>
              </a:rPr>
              <a:t>Automation</a:t>
            </a:r>
            <a:endParaRPr lang="en-US" sz="1000" dirty="0"/>
          </a:p>
          <a:p>
            <a:pPr marL="0" indent="0" algn="l">
              <a:buNone/>
            </a:pPr>
            <a:r>
              <a:rPr lang="en-US" sz="800" b="1" dirty="0">
                <a:solidFill>
                  <a:srgbClr val="718096"/>
                </a:solidFill>
                <a:latin typeface="Inter" pitchFamily="34" charset="0"/>
                <a:ea typeface="Inter" pitchFamily="34" charset="-122"/>
                <a:cs typeface="Inter" pitchFamily="34" charset="-120"/>
              </a:rPr>
              <a:t>Immediate inventory updates </a:t>
            </a:r>
            <a:endParaRPr lang="en-US" sz="1000" dirty="0"/>
          </a:p>
        </p:txBody>
      </p:sp>
      <p:sp>
        <p:nvSpPr>
          <p:cNvPr id="44" name="Text 20"/>
          <p:cNvSpPr txBox="1"/>
          <p:nvPr/>
        </p:nvSpPr>
        <p:spPr>
          <a:xfrm>
            <a:off x="3820363" y="3952951"/>
            <a:ext cx="2466137" cy="210312"/>
          </a:xfrm>
          <a:prstGeom prst="rect">
            <a:avLst/>
          </a:prstGeom>
          <a:noFill/>
          <a:ln/>
        </p:spPr>
        <p:txBody>
          <a:bodyPr wrap="square" lIns="0" tIns="0" rIns="0" bIns="0" rtlCol="0" anchor="ctr"/>
          <a:lstStyle/>
          <a:p>
            <a:pPr marL="0" indent="0" algn="l">
              <a:buNone/>
            </a:pPr>
            <a:r>
              <a:rPr lang="en-US" sz="1300" b="1" dirty="0">
                <a:solidFill>
                  <a:srgbClr val="1A202C"/>
                </a:solidFill>
                <a:latin typeface="Montserrat" pitchFamily="34" charset="0"/>
                <a:ea typeface="Montserrat" pitchFamily="34" charset="-122"/>
                <a:cs typeface="Montserrat" pitchFamily="34" charset="-120"/>
              </a:rPr>
              <a:t> Limitations</a:t>
            </a:r>
            <a:endParaRPr lang="en-US" sz="1300" dirty="0"/>
          </a:p>
        </p:txBody>
      </p:sp>
      <p:pic>
        <p:nvPicPr>
          <p:cNvPr id="45" name="Image 22" descr="gen-dedup-593386d6f6fa82ba0de72b4bfa346f3b.png"/>
          <p:cNvPicPr>
            <a:picLocks noChangeAspect="1"/>
          </p:cNvPicPr>
          <p:nvPr/>
        </p:nvPicPr>
        <p:blipFill>
          <a:blip r:embed="rId18"/>
          <a:srcRect/>
          <a:stretch/>
        </p:blipFill>
        <p:spPr>
          <a:xfrm>
            <a:off x="3524098" y="3964838"/>
            <a:ext cx="171907" cy="171907"/>
          </a:xfrm>
          <a:prstGeom prst="rect">
            <a:avLst/>
          </a:prstGeom>
        </p:spPr>
      </p:pic>
      <p:sp>
        <p:nvSpPr>
          <p:cNvPr id="46" name="Shape 21"/>
          <p:cNvSpPr/>
          <p:nvPr/>
        </p:nvSpPr>
        <p:spPr>
          <a:xfrm>
            <a:off x="3524098" y="4476902"/>
            <a:ext cx="381305" cy="381305"/>
          </a:xfrm>
          <a:prstGeom prst="roundRect">
            <a:avLst>
              <a:gd name="adj" fmla="val 95923"/>
            </a:avLst>
          </a:prstGeom>
          <a:solidFill>
            <a:srgbClr val="FFF5F5"/>
          </a:solidFill>
          <a:ln w="12700">
            <a:solidFill>
              <a:srgbClr val="FFFFFF">
                <a:alpha val="0"/>
              </a:srgbClr>
            </a:solidFill>
            <a:prstDash val="solid"/>
          </a:ln>
        </p:spPr>
      </p:sp>
      <p:pic>
        <p:nvPicPr>
          <p:cNvPr id="47" name="Image 23" descr="gen-dedup-13a83a4c27d1a0592634bd4723244bd8.png"/>
          <p:cNvPicPr>
            <a:picLocks noChangeAspect="1"/>
          </p:cNvPicPr>
          <p:nvPr/>
        </p:nvPicPr>
        <p:blipFill>
          <a:blip r:embed="rId19"/>
          <a:srcRect t="-842" b="-842"/>
          <a:stretch/>
        </p:blipFill>
        <p:spPr>
          <a:xfrm>
            <a:off x="3619195" y="4581144"/>
            <a:ext cx="190195" cy="171907"/>
          </a:xfrm>
          <a:prstGeom prst="rect">
            <a:avLst/>
          </a:prstGeom>
        </p:spPr>
      </p:pic>
      <p:sp>
        <p:nvSpPr>
          <p:cNvPr id="48" name="Text 22"/>
          <p:cNvSpPr txBox="1"/>
          <p:nvPr/>
        </p:nvSpPr>
        <p:spPr>
          <a:xfrm>
            <a:off x="4000500" y="4498848"/>
            <a:ext cx="2286000" cy="486461"/>
          </a:xfrm>
          <a:prstGeom prst="rect">
            <a:avLst/>
          </a:prstGeom>
          <a:noFill/>
          <a:ln/>
        </p:spPr>
        <p:txBody>
          <a:bodyPr wrap="square" lIns="0" tIns="0" rIns="0" bIns="0" rtlCol="0" anchor="ctr"/>
          <a:lstStyle/>
          <a:p>
            <a:pPr marL="0" indent="0" algn="l">
              <a:buNone/>
            </a:pPr>
            <a:r>
              <a:rPr lang="en-US" sz="1000" b="1" dirty="0">
                <a:solidFill>
                  <a:srgbClr val="2D3748"/>
                </a:solidFill>
                <a:latin typeface="Inter" pitchFamily="34" charset="0"/>
                <a:ea typeface="Inter" pitchFamily="34" charset="-122"/>
                <a:cs typeface="Inter" pitchFamily="34" charset="-120"/>
              </a:rPr>
              <a:t>Limited Analytics</a:t>
            </a:r>
            <a:endParaRPr lang="en-US" sz="1000" dirty="0"/>
          </a:p>
          <a:p>
            <a:pPr marL="0" indent="0" algn="l">
              <a:buNone/>
            </a:pPr>
            <a:r>
              <a:rPr lang="en-US" sz="800" b="1" dirty="0">
                <a:solidFill>
                  <a:srgbClr val="718096"/>
                </a:solidFill>
                <a:latin typeface="Inter" pitchFamily="34" charset="0"/>
                <a:ea typeface="Inter" pitchFamily="34" charset="-122"/>
                <a:cs typeface="Inter" pitchFamily="34" charset="-120"/>
              </a:rPr>
              <a:t>Provides operational data, not insights </a:t>
            </a:r>
            <a:endParaRPr lang="en-US" sz="1000" dirty="0"/>
          </a:p>
        </p:txBody>
      </p:sp>
      <p:sp>
        <p:nvSpPr>
          <p:cNvPr id="49" name="Shape 23"/>
          <p:cNvSpPr/>
          <p:nvPr/>
        </p:nvSpPr>
        <p:spPr>
          <a:xfrm>
            <a:off x="3524098" y="5286146"/>
            <a:ext cx="381305" cy="381305"/>
          </a:xfrm>
          <a:prstGeom prst="roundRect">
            <a:avLst>
              <a:gd name="adj" fmla="val 95923"/>
            </a:avLst>
          </a:prstGeom>
          <a:solidFill>
            <a:srgbClr val="FFF5F5"/>
          </a:solidFill>
          <a:ln w="12700">
            <a:solidFill>
              <a:srgbClr val="FFFFFF">
                <a:alpha val="0"/>
              </a:srgbClr>
            </a:solidFill>
            <a:prstDash val="solid"/>
          </a:ln>
        </p:spPr>
      </p:sp>
      <p:pic>
        <p:nvPicPr>
          <p:cNvPr id="50" name="Image 24" descr="gen-dedup-9bdbb8b21c4ba8967c64d94173d5ffe5.png"/>
          <p:cNvPicPr>
            <a:picLocks noChangeAspect="1"/>
          </p:cNvPicPr>
          <p:nvPr/>
        </p:nvPicPr>
        <p:blipFill>
          <a:blip r:embed="rId20"/>
          <a:srcRect l="-1773" r="-1773"/>
          <a:stretch/>
        </p:blipFill>
        <p:spPr>
          <a:xfrm>
            <a:off x="3648456" y="5391302"/>
            <a:ext cx="133502" cy="171907"/>
          </a:xfrm>
          <a:prstGeom prst="rect">
            <a:avLst/>
          </a:prstGeom>
        </p:spPr>
      </p:pic>
      <p:sp>
        <p:nvSpPr>
          <p:cNvPr id="51" name="Text 24"/>
          <p:cNvSpPr txBox="1"/>
          <p:nvPr/>
        </p:nvSpPr>
        <p:spPr>
          <a:xfrm>
            <a:off x="4000500" y="5308092"/>
            <a:ext cx="2286000" cy="486461"/>
          </a:xfrm>
          <a:prstGeom prst="rect">
            <a:avLst/>
          </a:prstGeom>
          <a:noFill/>
          <a:ln/>
        </p:spPr>
        <p:txBody>
          <a:bodyPr wrap="square" lIns="0" tIns="0" rIns="0" bIns="0" rtlCol="0" anchor="ctr"/>
          <a:lstStyle/>
          <a:p>
            <a:pPr marL="0" indent="0" algn="l">
              <a:buNone/>
            </a:pPr>
            <a:r>
              <a:rPr lang="en-US" sz="1000" b="1" dirty="0">
                <a:solidFill>
                  <a:srgbClr val="2D3748"/>
                </a:solidFill>
                <a:latin typeface="Inter" pitchFamily="34" charset="0"/>
                <a:ea typeface="Inter" pitchFamily="34" charset="-122"/>
                <a:cs typeface="Inter" pitchFamily="34" charset="-120"/>
              </a:rPr>
              <a:t>Integration Required</a:t>
            </a:r>
            <a:endParaRPr lang="en-US" sz="1000" dirty="0"/>
          </a:p>
          <a:p>
            <a:pPr marL="0" indent="0" algn="l">
              <a:buNone/>
            </a:pPr>
            <a:r>
              <a:rPr lang="en-US" sz="800" b="1" dirty="0">
                <a:solidFill>
                  <a:srgbClr val="718096"/>
                </a:solidFill>
                <a:latin typeface="Inter" pitchFamily="34" charset="0"/>
                <a:ea typeface="Inter" pitchFamily="34" charset="-122"/>
                <a:cs typeface="Inter" pitchFamily="34" charset="-120"/>
              </a:rPr>
              <a:t>Must connect to CRM/ERP for value </a:t>
            </a:r>
            <a:endParaRPr lang="en-US" sz="1000" dirty="0"/>
          </a:p>
        </p:txBody>
      </p:sp>
      <p:sp>
        <p:nvSpPr>
          <p:cNvPr id="52" name="Text 25"/>
          <p:cNvSpPr txBox="1"/>
          <p:nvPr/>
        </p:nvSpPr>
        <p:spPr>
          <a:xfrm>
            <a:off x="7173468" y="3952951"/>
            <a:ext cx="4447642" cy="210312"/>
          </a:xfrm>
          <a:prstGeom prst="rect">
            <a:avLst/>
          </a:prstGeom>
          <a:noFill/>
          <a:ln/>
        </p:spPr>
        <p:txBody>
          <a:bodyPr wrap="square" lIns="0" tIns="0" rIns="0" bIns="0" rtlCol="0" anchor="ctr"/>
          <a:lstStyle/>
          <a:p>
            <a:pPr marL="0" indent="0" algn="l">
              <a:buNone/>
            </a:pPr>
            <a:r>
              <a:rPr lang="en-US" sz="1300" b="1" dirty="0">
                <a:solidFill>
                  <a:srgbClr val="1A202C"/>
                </a:solidFill>
                <a:latin typeface="Montserrat" pitchFamily="34" charset="0"/>
                <a:ea typeface="Montserrat" pitchFamily="34" charset="-122"/>
                <a:cs typeface="Montserrat" pitchFamily="34" charset="-120"/>
              </a:rPr>
              <a:t> Cofton Greens Fit</a:t>
            </a:r>
            <a:endParaRPr lang="en-US" sz="1300" dirty="0"/>
          </a:p>
        </p:txBody>
      </p:sp>
      <p:pic>
        <p:nvPicPr>
          <p:cNvPr id="53" name="Image 25" descr="gen-dedup-f451d6669d8376bc37db646c744ae361.png"/>
          <p:cNvPicPr>
            <a:picLocks noChangeAspect="1"/>
          </p:cNvPicPr>
          <p:nvPr/>
        </p:nvPicPr>
        <p:blipFill>
          <a:blip r:embed="rId21"/>
          <a:srcRect t="-842" b="-842"/>
          <a:stretch/>
        </p:blipFill>
        <p:spPr>
          <a:xfrm>
            <a:off x="6858000" y="3964838"/>
            <a:ext cx="190195" cy="171907"/>
          </a:xfrm>
          <a:prstGeom prst="rect">
            <a:avLst/>
          </a:prstGeom>
        </p:spPr>
      </p:pic>
      <p:sp>
        <p:nvSpPr>
          <p:cNvPr id="54" name="Shape 26"/>
          <p:cNvSpPr/>
          <p:nvPr/>
        </p:nvSpPr>
        <p:spPr>
          <a:xfrm>
            <a:off x="6858000" y="4381805"/>
            <a:ext cx="571500" cy="571500"/>
          </a:xfrm>
          <a:prstGeom prst="roundRect">
            <a:avLst>
              <a:gd name="adj" fmla="val 64000"/>
            </a:avLst>
          </a:prstGeom>
          <a:solidFill>
            <a:srgbClr val="95BF47"/>
          </a:solidFill>
          <a:ln w="12700">
            <a:solidFill>
              <a:srgbClr val="FFFFFF">
                <a:alpha val="0"/>
              </a:srgbClr>
            </a:solidFill>
            <a:prstDash val="solid"/>
          </a:ln>
          <a:effectLst>
            <a:outerShdw blurRad="101600" dist="38100" dir="16200000" algn="bl" rotWithShape="0">
              <a:srgbClr val="95BF47">
                <a:alpha val="30000"/>
              </a:srgbClr>
            </a:outerShdw>
          </a:effectLst>
        </p:spPr>
      </p:sp>
      <p:pic>
        <p:nvPicPr>
          <p:cNvPr id="55" name="Image 26" descr="gen-dedup-33a04e62f0e5dcaff8d7f06f0781d15f.png"/>
          <p:cNvPicPr>
            <a:picLocks noChangeAspect="1"/>
          </p:cNvPicPr>
          <p:nvPr/>
        </p:nvPicPr>
        <p:blipFill>
          <a:blip r:embed="rId22"/>
          <a:srcRect l="-743" r="-743"/>
          <a:stretch/>
        </p:blipFill>
        <p:spPr>
          <a:xfrm>
            <a:off x="6991502" y="4496105"/>
            <a:ext cx="304495" cy="342900"/>
          </a:xfrm>
          <a:prstGeom prst="rect">
            <a:avLst/>
          </a:prstGeom>
        </p:spPr>
      </p:pic>
      <p:sp>
        <p:nvSpPr>
          <p:cNvPr id="56" name="Text 27"/>
          <p:cNvSpPr txBox="1"/>
          <p:nvPr/>
        </p:nvSpPr>
        <p:spPr>
          <a:xfrm>
            <a:off x="7572146" y="4529023"/>
            <a:ext cx="1029614" cy="277063"/>
          </a:xfrm>
          <a:prstGeom prst="rect">
            <a:avLst/>
          </a:prstGeom>
          <a:noFill/>
          <a:ln/>
        </p:spPr>
        <p:txBody>
          <a:bodyPr wrap="square" lIns="0" tIns="0" rIns="0" bIns="0" rtlCol="0" anchor="ctr"/>
          <a:lstStyle/>
          <a:p>
            <a:pPr marL="0" indent="0" algn="l">
              <a:buNone/>
            </a:pPr>
            <a:r>
              <a:rPr lang="en-US" sz="1800" b="1" dirty="0">
                <a:solidFill>
                  <a:srgbClr val="2D3748"/>
                </a:solidFill>
                <a:latin typeface="Montserrat" pitchFamily="34" charset="0"/>
                <a:ea typeface="Montserrat" pitchFamily="34" charset="-122"/>
                <a:cs typeface="Montserrat" pitchFamily="34" charset="-120"/>
              </a:rPr>
              <a:t>Shopify</a:t>
            </a:r>
            <a:endParaRPr lang="en-US" sz="1800" dirty="0"/>
          </a:p>
        </p:txBody>
      </p:sp>
      <p:sp>
        <p:nvSpPr>
          <p:cNvPr id="57" name="Text 28"/>
          <p:cNvSpPr txBox="1"/>
          <p:nvPr/>
        </p:nvSpPr>
        <p:spPr>
          <a:xfrm>
            <a:off x="6858000" y="5143500"/>
            <a:ext cx="4763110" cy="685800"/>
          </a:xfrm>
          <a:prstGeom prst="rect">
            <a:avLst/>
          </a:prstGeom>
          <a:noFill/>
          <a:ln/>
        </p:spPr>
        <p:txBody>
          <a:bodyPr wrap="square" lIns="0" tIns="0" rIns="0" bIns="0" rtlCol="0" anchor="ctr"/>
          <a:lstStyle/>
          <a:p>
            <a:pPr marL="0" indent="0" algn="l">
              <a:buNone/>
            </a:pPr>
            <a:r>
              <a:rPr lang="en-US" sz="1100" dirty="0">
                <a:solidFill>
                  <a:srgbClr val="4A5568"/>
                </a:solidFill>
                <a:latin typeface="Inter" pitchFamily="34" charset="0"/>
                <a:ea typeface="Inter" pitchFamily="34" charset="-122"/>
                <a:cs typeface="Inter" pitchFamily="34" charset="-120"/>
              </a:rPr>
              <a:t>Ideal lightweight TPS backbone for microgreens orders. Seamlessly manages B2B chef orders, payments, and real-time inventory for Cofton Greens (Shopify, 2024).</a:t>
            </a:r>
            <a:endParaRPr lang="en-US" sz="1100" dirty="0"/>
          </a:p>
        </p:txBody>
      </p:sp>
      <p:sp>
        <p:nvSpPr>
          <p:cNvPr id="58" name="Shape 29"/>
          <p:cNvSpPr/>
          <p:nvPr/>
        </p:nvSpPr>
        <p:spPr>
          <a:xfrm>
            <a:off x="381305" y="6381598"/>
            <a:ext cx="11430000" cy="9144"/>
          </a:xfrm>
          <a:prstGeom prst="rect">
            <a:avLst/>
          </a:prstGeom>
          <a:solidFill>
            <a:srgbClr val="CBD5E0"/>
          </a:solidFill>
          <a:ln w="12700">
            <a:solidFill>
              <a:srgbClr val="CBD5E0">
                <a:alpha val="0"/>
              </a:srgbClr>
            </a:solidFill>
            <a:prstDash val="solid"/>
          </a:ln>
        </p:spPr>
      </p:sp>
      <p:sp>
        <p:nvSpPr>
          <p:cNvPr id="59" name="Text 30"/>
          <p:cNvSpPr txBox="1"/>
          <p:nvPr/>
        </p:nvSpPr>
        <p:spPr>
          <a:xfrm>
            <a:off x="381305" y="6485839"/>
            <a:ext cx="11430000" cy="143561"/>
          </a:xfrm>
          <a:prstGeom prst="rect">
            <a:avLst/>
          </a:prstGeom>
          <a:solidFill>
            <a:srgbClr val="FFFFFF">
              <a:alpha val="0"/>
            </a:srgbClr>
          </a:solidFill>
          <a:ln>
            <a:solidFill>
              <a:srgbClr val="FFFFFF">
                <a:alpha val="0"/>
              </a:srgbClr>
            </a:solidFill>
          </a:ln>
        </p:spPr>
        <p:txBody>
          <a:bodyPr wrap="square" lIns="101600" tIns="0" rIns="101600" bIns="101600" rtlCol="0" anchor="ctr"/>
          <a:lstStyle/>
          <a:p>
            <a:pPr marL="0" indent="0" algn="l">
              <a:buNone/>
            </a:pPr>
            <a:r>
              <a:rPr lang="en-US" sz="900" dirty="0">
                <a:solidFill>
                  <a:srgbClr val="718096"/>
                </a:solidFill>
                <a:latin typeface="Inter" pitchFamily="34" charset="0"/>
                <a:ea typeface="Inter" pitchFamily="34" charset="-122"/>
                <a:cs typeface="Inter" pitchFamily="34" charset="-120"/>
              </a:rPr>
              <a:t>Sources: (IBM, n.d.); (Shopify, n.d.); (Oracle, n.d.)</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4" name="Image 0" descr="gen-dedup-97c40983b636bbb31b739fc4954ef358.png"/>
          <p:cNvPicPr>
            <a:picLocks noChangeAspect="1"/>
          </p:cNvPicPr>
          <p:nvPr/>
        </p:nvPicPr>
        <p:blipFill>
          <a:blip r:embed="rId3"/>
          <a:srcRect l="-19" r="-19"/>
          <a:stretch/>
        </p:blipFill>
        <p:spPr>
          <a:xfrm>
            <a:off x="0" y="0"/>
            <a:ext cx="12191695" cy="761695"/>
          </a:xfrm>
          <a:prstGeom prst="rect">
            <a:avLst/>
          </a:prstGeom>
        </p:spPr>
      </p:pic>
      <p:pic>
        <p:nvPicPr>
          <p:cNvPr id="6" name="Image 1" descr="gen-dedup-644cf2018828c28dee8b510822ea8d05.png"/>
          <p:cNvPicPr>
            <a:picLocks noChangeAspect="1"/>
          </p:cNvPicPr>
          <p:nvPr/>
        </p:nvPicPr>
        <p:blipFill>
          <a:blip r:embed="rId4"/>
          <a:srcRect/>
          <a:stretch/>
        </p:blipFill>
        <p:spPr>
          <a:xfrm>
            <a:off x="7619695" y="2857500"/>
            <a:ext cx="1714500" cy="1714500"/>
          </a:xfrm>
          <a:prstGeom prst="rect">
            <a:avLst/>
          </a:prstGeom>
        </p:spPr>
      </p:pic>
      <p:pic>
        <p:nvPicPr>
          <p:cNvPr id="7" name="Image 2" descr="gen-dedup-80dc034b67cd39578376075aba750ef6.png"/>
          <p:cNvPicPr>
            <a:picLocks noChangeAspect="1"/>
          </p:cNvPicPr>
          <p:nvPr/>
        </p:nvPicPr>
        <p:blipFill>
          <a:blip r:embed="rId5"/>
          <a:srcRect/>
          <a:stretch/>
        </p:blipFill>
        <p:spPr>
          <a:xfrm>
            <a:off x="7858354" y="1429207"/>
            <a:ext cx="1295705" cy="1295705"/>
          </a:xfrm>
          <a:prstGeom prst="rect">
            <a:avLst/>
          </a:prstGeom>
        </p:spPr>
      </p:pic>
      <p:pic>
        <p:nvPicPr>
          <p:cNvPr id="8" name="Image 3" descr="gen-dedup-80dc034b67cd39578376075aba750ef6.png"/>
          <p:cNvPicPr>
            <a:picLocks noChangeAspect="1"/>
          </p:cNvPicPr>
          <p:nvPr/>
        </p:nvPicPr>
        <p:blipFill>
          <a:blip r:embed="rId5"/>
          <a:srcRect/>
          <a:stretch/>
        </p:blipFill>
        <p:spPr>
          <a:xfrm>
            <a:off x="9858146" y="2667305"/>
            <a:ext cx="1295705" cy="1295705"/>
          </a:xfrm>
          <a:prstGeom prst="rect">
            <a:avLst/>
          </a:prstGeom>
        </p:spPr>
      </p:pic>
      <p:pic>
        <p:nvPicPr>
          <p:cNvPr id="9" name="Image 4" descr="gen-dedup-80dc034b67cd39578376075aba750ef6.png"/>
          <p:cNvPicPr>
            <a:picLocks noChangeAspect="1"/>
          </p:cNvPicPr>
          <p:nvPr/>
        </p:nvPicPr>
        <p:blipFill>
          <a:blip r:embed="rId5"/>
          <a:srcRect/>
          <a:stretch/>
        </p:blipFill>
        <p:spPr>
          <a:xfrm>
            <a:off x="9096451" y="4858207"/>
            <a:ext cx="1295705" cy="1295705"/>
          </a:xfrm>
          <a:prstGeom prst="rect">
            <a:avLst/>
          </a:prstGeom>
        </p:spPr>
      </p:pic>
      <p:pic>
        <p:nvPicPr>
          <p:cNvPr id="10" name="Image 5" descr="gen-dedup-80dc034b67cd39578376075aba750ef6.png"/>
          <p:cNvPicPr>
            <a:picLocks noChangeAspect="1"/>
          </p:cNvPicPr>
          <p:nvPr/>
        </p:nvPicPr>
        <p:blipFill>
          <a:blip r:embed="rId5"/>
          <a:srcRect/>
          <a:stretch/>
        </p:blipFill>
        <p:spPr>
          <a:xfrm>
            <a:off x="6620256" y="4858207"/>
            <a:ext cx="1295705" cy="1295705"/>
          </a:xfrm>
          <a:prstGeom prst="rect">
            <a:avLst/>
          </a:prstGeom>
        </p:spPr>
      </p:pic>
      <p:pic>
        <p:nvPicPr>
          <p:cNvPr id="11" name="Image 6" descr="gen-dedup-80dc034b67cd39578376075aba750ef6.png"/>
          <p:cNvPicPr>
            <a:picLocks noChangeAspect="1"/>
          </p:cNvPicPr>
          <p:nvPr/>
        </p:nvPicPr>
        <p:blipFill>
          <a:blip r:embed="rId5"/>
          <a:srcRect/>
          <a:stretch/>
        </p:blipFill>
        <p:spPr>
          <a:xfrm>
            <a:off x="5857646" y="2667305"/>
            <a:ext cx="1295705" cy="1295705"/>
          </a:xfrm>
          <a:prstGeom prst="rect">
            <a:avLst/>
          </a:prstGeom>
        </p:spPr>
      </p:pic>
      <p:pic>
        <p:nvPicPr>
          <p:cNvPr id="12" name="Image 7" descr="gen-dedup-b52b224a348b07e5f8c2c161a1c086cc.jpg"/>
          <p:cNvPicPr>
            <a:picLocks noChangeAspect="1"/>
          </p:cNvPicPr>
          <p:nvPr/>
        </p:nvPicPr>
        <p:blipFill>
          <a:blip r:embed="rId6"/>
          <a:stretch>
            <a:fillRect/>
          </a:stretch>
        </p:blipFill>
        <p:spPr>
          <a:xfrm>
            <a:off x="381305" y="1047902"/>
            <a:ext cx="4289541" cy="2048256"/>
          </a:xfrm>
          <a:prstGeom prst="rect">
            <a:avLst/>
          </a:prstGeom>
        </p:spPr>
      </p:pic>
      <p:sp>
        <p:nvSpPr>
          <p:cNvPr id="14" name="Text 3"/>
          <p:cNvSpPr txBox="1"/>
          <p:nvPr/>
        </p:nvSpPr>
        <p:spPr>
          <a:xfrm>
            <a:off x="381305" y="95098"/>
            <a:ext cx="9525305" cy="305410"/>
          </a:xfrm>
          <a:prstGeom prst="rect">
            <a:avLst/>
          </a:prstGeom>
          <a:noFill/>
          <a:ln/>
        </p:spPr>
        <p:txBody>
          <a:bodyPr wrap="square" lIns="0" tIns="0" rIns="0" bIns="0" rtlCol="0" anchor="ctr"/>
          <a:lstStyle/>
          <a:p>
            <a:pPr marL="0" indent="0" algn="l">
              <a:buNone/>
            </a:pPr>
            <a:r>
              <a:rPr lang="en-US" sz="1900" b="1" dirty="0">
                <a:solidFill>
                  <a:srgbClr val="FFFFFF"/>
                </a:solidFill>
                <a:latin typeface="Montserrat" pitchFamily="34" charset="0"/>
                <a:ea typeface="Montserrat" pitchFamily="34" charset="-122"/>
                <a:cs typeface="Montserrat" pitchFamily="34" charset="-120"/>
              </a:rPr>
              <a:t>System Deep Dive 2: Customer Relationship Management (CRM)</a:t>
            </a:r>
            <a:endParaRPr lang="en-US" sz="1900" dirty="0"/>
          </a:p>
        </p:txBody>
      </p:sp>
      <p:sp>
        <p:nvSpPr>
          <p:cNvPr id="15" name="Text 4"/>
          <p:cNvSpPr txBox="1"/>
          <p:nvPr/>
        </p:nvSpPr>
        <p:spPr>
          <a:xfrm>
            <a:off x="381305" y="476402"/>
            <a:ext cx="9525305" cy="181051"/>
          </a:xfrm>
          <a:prstGeom prst="rect">
            <a:avLst/>
          </a:prstGeom>
          <a:noFill/>
          <a:ln/>
        </p:spPr>
        <p:txBody>
          <a:bodyPr wrap="square" lIns="0" tIns="0" rIns="0" bIns="0" rtlCol="0" anchor="ctr"/>
          <a:lstStyle/>
          <a:p>
            <a:pPr marL="0" indent="0" algn="l">
              <a:buNone/>
            </a:pPr>
            <a:r>
              <a:rPr lang="en-US" sz="1100" dirty="0">
                <a:solidFill>
                  <a:srgbClr val="FFFFFF">
                    <a:alpha val="85000"/>
                  </a:srgbClr>
                </a:solidFill>
                <a:latin typeface="Inter" pitchFamily="34" charset="0"/>
                <a:ea typeface="Inter" pitchFamily="34" charset="-122"/>
                <a:cs typeface="Inter" pitchFamily="34" charset="-120"/>
              </a:rPr>
              <a:t>CRM centralises customer data and interactions, improving acquisition, retention, and loyalty (Oracle, 2023).</a:t>
            </a:r>
            <a:endParaRPr lang="en-US" sz="1100" dirty="0"/>
          </a:p>
        </p:txBody>
      </p:sp>
      <p:pic>
        <p:nvPicPr>
          <p:cNvPr id="16" name="Image 9" descr="gen-dedup-093f604be2d43c778bf7404c6ccb6247.png"/>
          <p:cNvPicPr>
            <a:picLocks noChangeAspect="1"/>
          </p:cNvPicPr>
          <p:nvPr/>
        </p:nvPicPr>
        <p:blipFill>
          <a:blip r:embed="rId7"/>
          <a:srcRect l="-607" r="-607"/>
          <a:stretch/>
        </p:blipFill>
        <p:spPr>
          <a:xfrm>
            <a:off x="11525098" y="237744"/>
            <a:ext cx="362102" cy="286207"/>
          </a:xfrm>
          <a:prstGeom prst="rect">
            <a:avLst/>
          </a:prstGeom>
        </p:spPr>
      </p:pic>
      <p:sp>
        <p:nvSpPr>
          <p:cNvPr id="17" name="Text 5"/>
          <p:cNvSpPr txBox="1"/>
          <p:nvPr/>
        </p:nvSpPr>
        <p:spPr>
          <a:xfrm>
            <a:off x="800100" y="3834536"/>
            <a:ext cx="4019702" cy="228600"/>
          </a:xfrm>
          <a:prstGeom prst="rect">
            <a:avLst/>
          </a:prstGeom>
          <a:noFill/>
          <a:ln/>
        </p:spPr>
        <p:txBody>
          <a:bodyPr wrap="square" lIns="0" tIns="0" rIns="0" bIns="0" rtlCol="0" anchor="ctr"/>
          <a:lstStyle/>
          <a:p>
            <a:pPr marL="0" indent="0" algn="l">
              <a:buNone/>
            </a:pPr>
            <a:r>
              <a:rPr lang="en-US" sz="1500" b="1" dirty="0">
                <a:solidFill>
                  <a:srgbClr val="1E3A5F"/>
                </a:solidFill>
                <a:latin typeface="Montserrat" pitchFamily="34" charset="0"/>
                <a:ea typeface="Montserrat" pitchFamily="34" charset="-122"/>
                <a:cs typeface="Montserrat" pitchFamily="34" charset="-120"/>
              </a:rPr>
              <a:t>Core Capabilities</a:t>
            </a:r>
            <a:endParaRPr lang="en-US" sz="1500" dirty="0"/>
          </a:p>
        </p:txBody>
      </p:sp>
      <p:sp>
        <p:nvSpPr>
          <p:cNvPr id="18" name="Shape 6"/>
          <p:cNvSpPr/>
          <p:nvPr/>
        </p:nvSpPr>
        <p:spPr>
          <a:xfrm>
            <a:off x="122306" y="4463389"/>
            <a:ext cx="267005" cy="267005"/>
          </a:xfrm>
          <a:prstGeom prst="roundRect">
            <a:avLst>
              <a:gd name="adj" fmla="val 146771"/>
            </a:avLst>
          </a:prstGeom>
          <a:solidFill>
            <a:srgbClr val="E8F4F8"/>
          </a:solidFill>
          <a:ln w="12700">
            <a:solidFill>
              <a:srgbClr val="FFFFFF">
                <a:alpha val="0"/>
              </a:srgbClr>
            </a:solidFill>
            <a:prstDash val="solid"/>
          </a:ln>
        </p:spPr>
      </p:sp>
      <p:pic>
        <p:nvPicPr>
          <p:cNvPr id="19" name="Image 10" descr="gen-dedup-0321850ec5874454df21538ff95b7dce.png"/>
          <p:cNvPicPr>
            <a:picLocks noChangeAspect="1"/>
          </p:cNvPicPr>
          <p:nvPr/>
        </p:nvPicPr>
        <p:blipFill>
          <a:blip r:embed="rId8"/>
          <a:srcRect l="-1358" r="-1358"/>
          <a:stretch/>
        </p:blipFill>
        <p:spPr>
          <a:xfrm>
            <a:off x="200862" y="4589598"/>
            <a:ext cx="142646" cy="123444"/>
          </a:xfrm>
          <a:prstGeom prst="rect">
            <a:avLst/>
          </a:prstGeom>
        </p:spPr>
      </p:pic>
      <p:sp>
        <p:nvSpPr>
          <p:cNvPr id="20" name="Text 7"/>
          <p:cNvSpPr txBox="1"/>
          <p:nvPr/>
        </p:nvSpPr>
        <p:spPr>
          <a:xfrm>
            <a:off x="623163" y="4403026"/>
            <a:ext cx="3905402" cy="162763"/>
          </a:xfrm>
          <a:prstGeom prst="rect">
            <a:avLst/>
          </a:prstGeom>
          <a:noFill/>
          <a:ln/>
        </p:spPr>
        <p:txBody>
          <a:bodyPr wrap="square" lIns="0" tIns="0" rIns="0" bIns="0" rtlCol="0" anchor="ctr"/>
          <a:lstStyle/>
          <a:p>
            <a:pPr marL="0" indent="0" algn="l">
              <a:buNone/>
            </a:pPr>
            <a:r>
              <a:rPr lang="en-US" sz="1400" b="1" dirty="0">
                <a:solidFill>
                  <a:srgbClr val="2D3748"/>
                </a:solidFill>
                <a:latin typeface="Inter" pitchFamily="34" charset="0"/>
                <a:ea typeface="Inter" pitchFamily="34" charset="-122"/>
                <a:cs typeface="Inter" pitchFamily="34" charset="-120"/>
              </a:rPr>
              <a:t>360° Contact Profiles</a:t>
            </a:r>
            <a:endParaRPr lang="en-US" sz="1400" dirty="0"/>
          </a:p>
        </p:txBody>
      </p:sp>
      <p:sp>
        <p:nvSpPr>
          <p:cNvPr id="21" name="Text 8"/>
          <p:cNvSpPr txBox="1"/>
          <p:nvPr/>
        </p:nvSpPr>
        <p:spPr>
          <a:xfrm>
            <a:off x="675284" y="4616574"/>
            <a:ext cx="4683876" cy="338922"/>
          </a:xfrm>
          <a:prstGeom prst="rect">
            <a:avLst/>
          </a:prstGeom>
          <a:noFill/>
          <a:ln/>
        </p:spPr>
        <p:txBody>
          <a:bodyPr wrap="square" lIns="0" tIns="0" rIns="0" bIns="0" rtlCol="0" anchor="ctr"/>
          <a:lstStyle/>
          <a:p>
            <a:pPr marL="285750" indent="-285750" algn="l">
              <a:buFont typeface="Arial" panose="020B0604020202020204" pitchFamily="34" charset="0"/>
              <a:buChar char="•"/>
            </a:pPr>
            <a:r>
              <a:rPr lang="en-US" sz="1400" dirty="0">
                <a:latin typeface="Inter" pitchFamily="34" charset="0"/>
                <a:ea typeface="Inter" pitchFamily="34" charset="-122"/>
                <a:cs typeface="Inter" pitchFamily="34" charset="-120"/>
              </a:rPr>
              <a:t>Maintain chef/restaurant profiles and segment customers</a:t>
            </a:r>
            <a:r>
              <a:rPr lang="en-US" sz="900" dirty="0">
                <a:latin typeface="Inter" pitchFamily="34" charset="0"/>
                <a:ea typeface="Inter" pitchFamily="34" charset="-122"/>
                <a:cs typeface="Inter" pitchFamily="34" charset="-120"/>
              </a:rPr>
              <a:t>.</a:t>
            </a:r>
            <a:endParaRPr lang="en-US" sz="900" dirty="0"/>
          </a:p>
        </p:txBody>
      </p:sp>
      <p:sp>
        <p:nvSpPr>
          <p:cNvPr id="22" name="Shape 9"/>
          <p:cNvSpPr/>
          <p:nvPr/>
        </p:nvSpPr>
        <p:spPr>
          <a:xfrm>
            <a:off x="122306" y="5181904"/>
            <a:ext cx="267005" cy="267005"/>
          </a:xfrm>
          <a:prstGeom prst="roundRect">
            <a:avLst>
              <a:gd name="adj" fmla="val 146771"/>
            </a:avLst>
          </a:prstGeom>
          <a:solidFill>
            <a:srgbClr val="E8F4F8"/>
          </a:solidFill>
          <a:ln w="12700">
            <a:solidFill>
              <a:srgbClr val="FFFFFF">
                <a:alpha val="0"/>
              </a:srgbClr>
            </a:solidFill>
            <a:prstDash val="solid"/>
          </a:ln>
        </p:spPr>
      </p:sp>
      <p:pic>
        <p:nvPicPr>
          <p:cNvPr id="23" name="Image 11" descr="gen-dedup-2f7d9cf97b3ca3a6fc9b1edfc1e7bfa8.png"/>
          <p:cNvPicPr>
            <a:picLocks noChangeAspect="1"/>
          </p:cNvPicPr>
          <p:nvPr/>
        </p:nvPicPr>
        <p:blipFill>
          <a:blip r:embed="rId9"/>
          <a:srcRect l="-1358" r="-1358"/>
          <a:stretch/>
        </p:blipFill>
        <p:spPr>
          <a:xfrm>
            <a:off x="200862" y="5285090"/>
            <a:ext cx="142646" cy="123444"/>
          </a:xfrm>
          <a:prstGeom prst="rect">
            <a:avLst/>
          </a:prstGeom>
        </p:spPr>
      </p:pic>
      <p:sp>
        <p:nvSpPr>
          <p:cNvPr id="24" name="Text 10"/>
          <p:cNvSpPr txBox="1"/>
          <p:nvPr/>
        </p:nvSpPr>
        <p:spPr>
          <a:xfrm>
            <a:off x="647396" y="5108732"/>
            <a:ext cx="3905402" cy="162763"/>
          </a:xfrm>
          <a:prstGeom prst="rect">
            <a:avLst/>
          </a:prstGeom>
          <a:noFill/>
          <a:ln/>
        </p:spPr>
        <p:txBody>
          <a:bodyPr wrap="square" lIns="0" tIns="0" rIns="0" bIns="0" rtlCol="0" anchor="ctr"/>
          <a:lstStyle/>
          <a:p>
            <a:pPr marL="0" indent="0" algn="l">
              <a:buNone/>
            </a:pPr>
            <a:r>
              <a:rPr lang="en-US" sz="1400" b="1" dirty="0">
                <a:solidFill>
                  <a:srgbClr val="2D3748"/>
                </a:solidFill>
                <a:latin typeface="Inter" pitchFamily="34" charset="0"/>
                <a:ea typeface="Inter" pitchFamily="34" charset="-122"/>
                <a:cs typeface="Inter" pitchFamily="34" charset="-120"/>
              </a:rPr>
              <a:t>Order History and Tastes</a:t>
            </a:r>
            <a:endParaRPr lang="en-US" sz="1400" dirty="0"/>
          </a:p>
        </p:txBody>
      </p:sp>
      <p:sp>
        <p:nvSpPr>
          <p:cNvPr id="25" name="Text 11"/>
          <p:cNvSpPr txBox="1"/>
          <p:nvPr/>
        </p:nvSpPr>
        <p:spPr>
          <a:xfrm>
            <a:off x="767821" y="5321212"/>
            <a:ext cx="4620921" cy="337872"/>
          </a:xfrm>
          <a:prstGeom prst="rect">
            <a:avLst/>
          </a:prstGeom>
          <a:noFill/>
          <a:ln/>
        </p:spPr>
        <p:txBody>
          <a:bodyPr wrap="square" lIns="0" tIns="0" rIns="0" bIns="0" rtlCol="0" anchor="ctr"/>
          <a:lstStyle/>
          <a:p>
            <a:pPr marL="285750" indent="-285750" algn="l">
              <a:buFont typeface="Arial" panose="020B0604020202020204" pitchFamily="34" charset="0"/>
              <a:buChar char="•"/>
            </a:pPr>
            <a:r>
              <a:rPr lang="en-US" sz="1400" dirty="0">
                <a:latin typeface="Inter" pitchFamily="34" charset="0"/>
                <a:ea typeface="Inter" pitchFamily="34" charset="-122"/>
                <a:cs typeface="Inter" pitchFamily="34" charset="-120"/>
              </a:rPr>
              <a:t>Record order history and preferences for better forecasting</a:t>
            </a:r>
            <a:r>
              <a:rPr lang="en-US" sz="900" dirty="0">
                <a:latin typeface="Inter" pitchFamily="34" charset="0"/>
                <a:ea typeface="Inter" pitchFamily="34" charset="-122"/>
                <a:cs typeface="Inter" pitchFamily="34" charset="-120"/>
              </a:rPr>
              <a:t> </a:t>
            </a:r>
            <a:endParaRPr lang="en-US" sz="900" dirty="0"/>
          </a:p>
        </p:txBody>
      </p:sp>
      <p:sp>
        <p:nvSpPr>
          <p:cNvPr id="26" name="Shape 12"/>
          <p:cNvSpPr/>
          <p:nvPr/>
        </p:nvSpPr>
        <p:spPr>
          <a:xfrm>
            <a:off x="200253" y="6036738"/>
            <a:ext cx="267005" cy="267005"/>
          </a:xfrm>
          <a:prstGeom prst="roundRect">
            <a:avLst>
              <a:gd name="adj" fmla="val 47981"/>
            </a:avLst>
          </a:prstGeom>
          <a:solidFill>
            <a:srgbClr val="E8F4F8"/>
          </a:solidFill>
          <a:ln w="12700">
            <a:solidFill>
              <a:srgbClr val="FFFFFF">
                <a:alpha val="0"/>
              </a:srgbClr>
            </a:solidFill>
            <a:prstDash val="solid"/>
          </a:ln>
        </p:spPr>
      </p:sp>
      <p:pic>
        <p:nvPicPr>
          <p:cNvPr id="27" name="Image 12" descr="gen-dedup-b6f1a2cc893ff75af94d901ce4791bce.png"/>
          <p:cNvPicPr>
            <a:picLocks noChangeAspect="1"/>
          </p:cNvPicPr>
          <p:nvPr/>
        </p:nvPicPr>
        <p:blipFill>
          <a:blip r:embed="rId10"/>
          <a:srcRect/>
          <a:stretch/>
        </p:blipFill>
        <p:spPr>
          <a:xfrm>
            <a:off x="324635" y="6108518"/>
            <a:ext cx="123444" cy="123444"/>
          </a:xfrm>
          <a:prstGeom prst="rect">
            <a:avLst/>
          </a:prstGeom>
        </p:spPr>
      </p:pic>
      <p:sp>
        <p:nvSpPr>
          <p:cNvPr id="28" name="Text 13"/>
          <p:cNvSpPr txBox="1"/>
          <p:nvPr/>
        </p:nvSpPr>
        <p:spPr>
          <a:xfrm>
            <a:off x="800100" y="5943418"/>
            <a:ext cx="3801161" cy="267005"/>
          </a:xfrm>
          <a:prstGeom prst="rect">
            <a:avLst/>
          </a:prstGeom>
          <a:noFill/>
          <a:ln/>
        </p:spPr>
        <p:txBody>
          <a:bodyPr wrap="square" lIns="0" tIns="0" rIns="0" bIns="0" rtlCol="0" anchor="ctr"/>
          <a:lstStyle/>
          <a:p>
            <a:pPr marL="0" indent="0" algn="l">
              <a:buNone/>
            </a:pPr>
            <a:r>
              <a:rPr lang="en-US" sz="1400" b="1" dirty="0">
                <a:solidFill>
                  <a:srgbClr val="2D3748"/>
                </a:solidFill>
                <a:latin typeface="Inter" pitchFamily="34" charset="0"/>
                <a:ea typeface="Inter" pitchFamily="34" charset="-122"/>
                <a:cs typeface="Inter" pitchFamily="34" charset="-120"/>
              </a:rPr>
              <a:t>Automated Outreach</a:t>
            </a:r>
            <a:endParaRPr lang="en-US" sz="1400" dirty="0"/>
          </a:p>
        </p:txBody>
      </p:sp>
      <p:sp>
        <p:nvSpPr>
          <p:cNvPr id="29" name="Text 14"/>
          <p:cNvSpPr txBox="1"/>
          <p:nvPr/>
        </p:nvSpPr>
        <p:spPr>
          <a:xfrm>
            <a:off x="753466" y="6227391"/>
            <a:ext cx="4485132" cy="152705"/>
          </a:xfrm>
          <a:prstGeom prst="rect">
            <a:avLst/>
          </a:prstGeom>
          <a:noFill/>
          <a:ln/>
        </p:spPr>
        <p:txBody>
          <a:bodyPr wrap="square" lIns="0" tIns="0" rIns="0" bIns="0" rtlCol="0" anchor="ctr"/>
          <a:lstStyle/>
          <a:p>
            <a:pPr marL="285750" indent="-285750" algn="l">
              <a:buFont typeface="Arial" panose="020B0604020202020204" pitchFamily="34" charset="0"/>
              <a:buChar char="•"/>
            </a:pPr>
            <a:r>
              <a:rPr lang="en-US" sz="1400" dirty="0">
                <a:latin typeface="Inter" pitchFamily="34" charset="0"/>
                <a:ea typeface="Inter" pitchFamily="34" charset="-122"/>
                <a:cs typeface="Inter" pitchFamily="34" charset="-120"/>
              </a:rPr>
              <a:t>Track outreach &amp; tastings, automate email offers </a:t>
            </a:r>
            <a:endParaRPr lang="en-US" sz="1400" dirty="0"/>
          </a:p>
        </p:txBody>
      </p:sp>
      <p:pic>
        <p:nvPicPr>
          <p:cNvPr id="30" name="Image 13" descr="gen-dedup-936fbbdd12c89ec18579dfa0566c027b.png"/>
          <p:cNvPicPr>
            <a:picLocks noChangeAspect="1"/>
          </p:cNvPicPr>
          <p:nvPr/>
        </p:nvPicPr>
        <p:blipFill>
          <a:blip r:embed="rId11"/>
          <a:srcRect/>
          <a:stretch/>
        </p:blipFill>
        <p:spPr>
          <a:xfrm>
            <a:off x="333756" y="3729382"/>
            <a:ext cx="387248" cy="387248"/>
          </a:xfrm>
          <a:prstGeom prst="rect">
            <a:avLst/>
          </a:prstGeom>
        </p:spPr>
      </p:pic>
      <p:sp>
        <p:nvSpPr>
          <p:cNvPr id="34" name="Text 17"/>
          <p:cNvSpPr txBox="1"/>
          <p:nvPr/>
        </p:nvSpPr>
        <p:spPr>
          <a:xfrm>
            <a:off x="5238598" y="1047902"/>
            <a:ext cx="6477610" cy="277063"/>
          </a:xfrm>
          <a:prstGeom prst="rect">
            <a:avLst/>
          </a:prstGeom>
          <a:noFill/>
          <a:ln/>
        </p:spPr>
        <p:txBody>
          <a:bodyPr wrap="square" lIns="0" tIns="0" rIns="0" bIns="0" rtlCol="0" anchor="ctr"/>
          <a:lstStyle/>
          <a:p>
            <a:pPr marL="0" indent="0" algn="ctr">
              <a:buNone/>
            </a:pPr>
            <a:r>
              <a:rPr lang="en-US" sz="1800" b="1" dirty="0">
                <a:solidFill>
                  <a:srgbClr val="1E3A5F"/>
                </a:solidFill>
                <a:latin typeface="Montserrat" pitchFamily="34" charset="0"/>
                <a:ea typeface="Montserrat" pitchFamily="34" charset="-122"/>
                <a:cs typeface="Montserrat" pitchFamily="34" charset="-120"/>
              </a:rPr>
              <a:t>The Customer Lifecycle Engine</a:t>
            </a:r>
            <a:endParaRPr lang="en-US" sz="1800" dirty="0"/>
          </a:p>
        </p:txBody>
      </p:sp>
      <p:pic>
        <p:nvPicPr>
          <p:cNvPr id="35" name="Image 15" descr="gen-dedup-29f1b36e8bee78db7082f926a83b9ca6.png"/>
          <p:cNvPicPr>
            <a:picLocks noChangeAspect="1"/>
          </p:cNvPicPr>
          <p:nvPr/>
        </p:nvPicPr>
        <p:blipFill>
          <a:blip r:embed="rId12"/>
          <a:srcRect/>
          <a:stretch/>
        </p:blipFill>
        <p:spPr>
          <a:xfrm>
            <a:off x="8287207" y="3238805"/>
            <a:ext cx="381305" cy="381305"/>
          </a:xfrm>
          <a:prstGeom prst="rect">
            <a:avLst/>
          </a:prstGeom>
        </p:spPr>
      </p:pic>
      <p:sp>
        <p:nvSpPr>
          <p:cNvPr id="36" name="Text 18"/>
          <p:cNvSpPr txBox="1"/>
          <p:nvPr/>
        </p:nvSpPr>
        <p:spPr>
          <a:xfrm>
            <a:off x="7715707" y="3762756"/>
            <a:ext cx="1524305" cy="372161"/>
          </a:xfrm>
          <a:prstGeom prst="rect">
            <a:avLst/>
          </a:prstGeom>
          <a:noFill/>
          <a:ln/>
        </p:spPr>
        <p:txBody>
          <a:bodyPr wrap="square" lIns="0" tIns="0" rIns="0" bIns="0" rtlCol="0" anchor="ctr"/>
          <a:lstStyle/>
          <a:p>
            <a:pPr marL="0" indent="0" algn="ctr">
              <a:buNone/>
            </a:pPr>
            <a:r>
              <a:rPr lang="en-US" sz="1100" b="1" dirty="0">
                <a:solidFill>
                  <a:srgbClr val="FFFFFF"/>
                </a:solidFill>
                <a:latin typeface="Montserrat" pitchFamily="34" charset="0"/>
                <a:ea typeface="Montserrat" pitchFamily="34" charset="-122"/>
                <a:cs typeface="Montserrat" pitchFamily="34" charset="-120"/>
              </a:rPr>
              <a:t>360° Customer</a:t>
            </a:r>
            <a:endParaRPr lang="en-US" sz="1100" dirty="0"/>
          </a:p>
          <a:p>
            <a:pPr marL="0" indent="0" algn="ctr">
              <a:buNone/>
            </a:pPr>
            <a:r>
              <a:rPr lang="en-US" sz="1100" b="1" dirty="0">
                <a:solidFill>
                  <a:srgbClr val="FFFFFF"/>
                </a:solidFill>
                <a:latin typeface="Montserrat" pitchFamily="34" charset="0"/>
                <a:ea typeface="Montserrat" pitchFamily="34" charset="-122"/>
                <a:cs typeface="Montserrat" pitchFamily="34" charset="-120"/>
              </a:rPr>
              <a:t>View</a:t>
            </a:r>
            <a:endParaRPr lang="en-US" sz="1100" dirty="0"/>
          </a:p>
        </p:txBody>
      </p:sp>
      <p:pic>
        <p:nvPicPr>
          <p:cNvPr id="37" name="Image 16" descr="gen-dedup-aeec612d95ae992819b048a6d2a90063.png"/>
          <p:cNvPicPr>
            <a:picLocks noChangeAspect="1"/>
          </p:cNvPicPr>
          <p:nvPr/>
        </p:nvPicPr>
        <p:blipFill>
          <a:blip r:embed="rId13"/>
          <a:srcRect/>
          <a:stretch/>
        </p:blipFill>
        <p:spPr>
          <a:xfrm>
            <a:off x="8334756" y="1666951"/>
            <a:ext cx="247802" cy="247802"/>
          </a:xfrm>
          <a:prstGeom prst="rect">
            <a:avLst/>
          </a:prstGeom>
        </p:spPr>
      </p:pic>
      <p:sp>
        <p:nvSpPr>
          <p:cNvPr id="38" name="Text 19"/>
          <p:cNvSpPr txBox="1"/>
          <p:nvPr/>
        </p:nvSpPr>
        <p:spPr>
          <a:xfrm>
            <a:off x="7858354" y="2048256"/>
            <a:ext cx="1239012" cy="305410"/>
          </a:xfrm>
          <a:prstGeom prst="rect">
            <a:avLst/>
          </a:prstGeom>
          <a:noFill/>
          <a:ln/>
        </p:spPr>
        <p:txBody>
          <a:bodyPr wrap="square" lIns="0" tIns="0" rIns="0" bIns="0" rtlCol="0" anchor="ctr"/>
          <a:lstStyle/>
          <a:p>
            <a:pPr marL="0" indent="0" algn="ctr">
              <a:buNone/>
            </a:pPr>
            <a:r>
              <a:rPr lang="en-US" sz="900" b="1" dirty="0">
                <a:solidFill>
                  <a:srgbClr val="2D3748"/>
                </a:solidFill>
                <a:latin typeface="Montserrat" pitchFamily="34" charset="0"/>
                <a:ea typeface="Montserrat" pitchFamily="34" charset="-122"/>
                <a:cs typeface="Montserrat" pitchFamily="34" charset="-120"/>
              </a:rPr>
              <a:t>1. Contact &amp;</a:t>
            </a:r>
            <a:endParaRPr lang="en-US" sz="900" dirty="0"/>
          </a:p>
          <a:p>
            <a:pPr marL="0" indent="0" algn="ctr">
              <a:buNone/>
            </a:pPr>
            <a:r>
              <a:rPr lang="en-US" sz="900" b="1" dirty="0">
                <a:solidFill>
                  <a:srgbClr val="2D3748"/>
                </a:solidFill>
                <a:latin typeface="Montserrat" pitchFamily="34" charset="0"/>
                <a:ea typeface="Montserrat" pitchFamily="34" charset="-122"/>
                <a:cs typeface="Montserrat" pitchFamily="34" charset="-120"/>
              </a:rPr>
              <a:t>Profiling</a:t>
            </a:r>
            <a:endParaRPr lang="en-US" sz="900" dirty="0"/>
          </a:p>
        </p:txBody>
      </p:sp>
      <p:pic>
        <p:nvPicPr>
          <p:cNvPr id="39" name="Image 17" descr="gen-dedup-7781a0d8078074e70078fe023e559c08.png"/>
          <p:cNvPicPr>
            <a:picLocks noChangeAspect="1"/>
          </p:cNvPicPr>
          <p:nvPr/>
        </p:nvPicPr>
        <p:blipFill>
          <a:blip r:embed="rId14"/>
          <a:srcRect/>
          <a:stretch/>
        </p:blipFill>
        <p:spPr>
          <a:xfrm>
            <a:off x="10334549" y="2905049"/>
            <a:ext cx="247802" cy="247802"/>
          </a:xfrm>
          <a:prstGeom prst="rect">
            <a:avLst/>
          </a:prstGeom>
        </p:spPr>
      </p:pic>
      <p:sp>
        <p:nvSpPr>
          <p:cNvPr id="40" name="Text 20"/>
          <p:cNvSpPr txBox="1"/>
          <p:nvPr/>
        </p:nvSpPr>
        <p:spPr>
          <a:xfrm>
            <a:off x="9858146" y="3286354"/>
            <a:ext cx="1239012" cy="305410"/>
          </a:xfrm>
          <a:prstGeom prst="rect">
            <a:avLst/>
          </a:prstGeom>
          <a:noFill/>
          <a:ln/>
        </p:spPr>
        <p:txBody>
          <a:bodyPr wrap="square" lIns="0" tIns="0" rIns="0" bIns="0" rtlCol="0" anchor="ctr"/>
          <a:lstStyle/>
          <a:p>
            <a:pPr marL="0" indent="0" algn="ctr">
              <a:buNone/>
            </a:pPr>
            <a:r>
              <a:rPr lang="en-US" sz="900" b="1" dirty="0">
                <a:solidFill>
                  <a:srgbClr val="2D3748"/>
                </a:solidFill>
                <a:latin typeface="Montserrat" pitchFamily="34" charset="0"/>
                <a:ea typeface="Montserrat" pitchFamily="34" charset="-122"/>
                <a:cs typeface="Montserrat" pitchFamily="34" charset="-120"/>
              </a:rPr>
              <a:t>2. Order</a:t>
            </a:r>
            <a:endParaRPr lang="en-US" sz="900" dirty="0"/>
          </a:p>
          <a:p>
            <a:pPr marL="0" indent="0" algn="ctr">
              <a:buNone/>
            </a:pPr>
            <a:r>
              <a:rPr lang="en-US" sz="900" b="1" dirty="0">
                <a:solidFill>
                  <a:srgbClr val="2D3748"/>
                </a:solidFill>
                <a:latin typeface="Montserrat" pitchFamily="34" charset="0"/>
                <a:ea typeface="Montserrat" pitchFamily="34" charset="-122"/>
                <a:cs typeface="Montserrat" pitchFamily="34" charset="-120"/>
              </a:rPr>
              <a:t>History</a:t>
            </a:r>
            <a:endParaRPr lang="en-US" sz="900" dirty="0"/>
          </a:p>
        </p:txBody>
      </p:sp>
      <p:pic>
        <p:nvPicPr>
          <p:cNvPr id="41" name="Image 18" descr="gen-dedup-b8171235917409189a2eeb58a8430874.png"/>
          <p:cNvPicPr>
            <a:picLocks noChangeAspect="1"/>
          </p:cNvPicPr>
          <p:nvPr/>
        </p:nvPicPr>
        <p:blipFill>
          <a:blip r:embed="rId15"/>
          <a:srcRect/>
          <a:stretch/>
        </p:blipFill>
        <p:spPr>
          <a:xfrm>
            <a:off x="9572854" y="5095951"/>
            <a:ext cx="247802" cy="247802"/>
          </a:xfrm>
          <a:prstGeom prst="rect">
            <a:avLst/>
          </a:prstGeom>
        </p:spPr>
      </p:pic>
      <p:sp>
        <p:nvSpPr>
          <p:cNvPr id="42" name="Text 21"/>
          <p:cNvSpPr txBox="1"/>
          <p:nvPr/>
        </p:nvSpPr>
        <p:spPr>
          <a:xfrm>
            <a:off x="9096451" y="5477256"/>
            <a:ext cx="1239012" cy="305410"/>
          </a:xfrm>
          <a:prstGeom prst="rect">
            <a:avLst/>
          </a:prstGeom>
          <a:noFill/>
          <a:ln/>
        </p:spPr>
        <p:txBody>
          <a:bodyPr wrap="square" lIns="0" tIns="0" rIns="0" bIns="0" rtlCol="0" anchor="ctr"/>
          <a:lstStyle/>
          <a:p>
            <a:pPr marL="0" indent="0" algn="ctr">
              <a:buNone/>
            </a:pPr>
            <a:r>
              <a:rPr lang="en-US" sz="900" b="1" dirty="0">
                <a:solidFill>
                  <a:srgbClr val="2D3748"/>
                </a:solidFill>
                <a:latin typeface="Montserrat" pitchFamily="34" charset="0"/>
                <a:ea typeface="Montserrat" pitchFamily="34" charset="-122"/>
                <a:cs typeface="Montserrat" pitchFamily="34" charset="-120"/>
              </a:rPr>
              <a:t>3. Tastes &amp;</a:t>
            </a:r>
            <a:endParaRPr lang="en-US" sz="900" dirty="0"/>
          </a:p>
          <a:p>
            <a:pPr marL="0" indent="0" algn="ctr">
              <a:buNone/>
            </a:pPr>
            <a:r>
              <a:rPr lang="en-US" sz="900" b="1" dirty="0">
                <a:solidFill>
                  <a:srgbClr val="2D3748"/>
                </a:solidFill>
                <a:latin typeface="Montserrat" pitchFamily="34" charset="0"/>
                <a:ea typeface="Montserrat" pitchFamily="34" charset="-122"/>
                <a:cs typeface="Montserrat" pitchFamily="34" charset="-120"/>
              </a:rPr>
              <a:t>Preferences</a:t>
            </a:r>
            <a:endParaRPr lang="en-US" sz="900" dirty="0"/>
          </a:p>
        </p:txBody>
      </p:sp>
      <p:pic>
        <p:nvPicPr>
          <p:cNvPr id="43" name="Image 19" descr="gen-dedup-b5fac382f08d75710e8ae2beea320242.png"/>
          <p:cNvPicPr>
            <a:picLocks noChangeAspect="1"/>
          </p:cNvPicPr>
          <p:nvPr/>
        </p:nvPicPr>
        <p:blipFill>
          <a:blip r:embed="rId16"/>
          <a:srcRect/>
          <a:stretch/>
        </p:blipFill>
        <p:spPr>
          <a:xfrm>
            <a:off x="7095744" y="5095951"/>
            <a:ext cx="247802" cy="247802"/>
          </a:xfrm>
          <a:prstGeom prst="rect">
            <a:avLst/>
          </a:prstGeom>
        </p:spPr>
      </p:pic>
      <p:sp>
        <p:nvSpPr>
          <p:cNvPr id="44" name="Text 22"/>
          <p:cNvSpPr txBox="1"/>
          <p:nvPr/>
        </p:nvSpPr>
        <p:spPr>
          <a:xfrm>
            <a:off x="6620256" y="5477256"/>
            <a:ext cx="1239012" cy="305410"/>
          </a:xfrm>
          <a:prstGeom prst="rect">
            <a:avLst/>
          </a:prstGeom>
          <a:noFill/>
          <a:ln/>
        </p:spPr>
        <p:txBody>
          <a:bodyPr wrap="square" lIns="0" tIns="0" rIns="0" bIns="0" rtlCol="0" anchor="ctr"/>
          <a:lstStyle/>
          <a:p>
            <a:pPr marL="0" indent="0" algn="ctr">
              <a:buNone/>
            </a:pPr>
            <a:r>
              <a:rPr lang="en-US" sz="900" b="1" dirty="0">
                <a:solidFill>
                  <a:srgbClr val="2D3748"/>
                </a:solidFill>
                <a:latin typeface="Montserrat" pitchFamily="34" charset="0"/>
                <a:ea typeface="Montserrat" pitchFamily="34" charset="-122"/>
                <a:cs typeface="Montserrat" pitchFamily="34" charset="-120"/>
              </a:rPr>
              <a:t>4. Automated</a:t>
            </a:r>
            <a:endParaRPr lang="en-US" sz="900" dirty="0"/>
          </a:p>
          <a:p>
            <a:pPr marL="0" indent="0" algn="ctr">
              <a:buNone/>
            </a:pPr>
            <a:r>
              <a:rPr lang="en-US" sz="900" b="1" dirty="0">
                <a:solidFill>
                  <a:srgbClr val="2D3748"/>
                </a:solidFill>
                <a:latin typeface="Montserrat" pitchFamily="34" charset="0"/>
                <a:ea typeface="Montserrat" pitchFamily="34" charset="-122"/>
                <a:cs typeface="Montserrat" pitchFamily="34" charset="-120"/>
              </a:rPr>
              <a:t>Outreach</a:t>
            </a:r>
            <a:endParaRPr lang="en-US" sz="900" dirty="0"/>
          </a:p>
        </p:txBody>
      </p:sp>
      <p:pic>
        <p:nvPicPr>
          <p:cNvPr id="45" name="Image 20" descr="gen-dedup-00d11e03984fdd7fac40653c384ea28c.png"/>
          <p:cNvPicPr>
            <a:picLocks noChangeAspect="1"/>
          </p:cNvPicPr>
          <p:nvPr/>
        </p:nvPicPr>
        <p:blipFill>
          <a:blip r:embed="rId17"/>
          <a:srcRect/>
          <a:stretch/>
        </p:blipFill>
        <p:spPr>
          <a:xfrm>
            <a:off x="6334049" y="2905049"/>
            <a:ext cx="247802" cy="247802"/>
          </a:xfrm>
          <a:prstGeom prst="rect">
            <a:avLst/>
          </a:prstGeom>
        </p:spPr>
      </p:pic>
      <p:sp>
        <p:nvSpPr>
          <p:cNvPr id="46" name="Text 23"/>
          <p:cNvSpPr txBox="1"/>
          <p:nvPr/>
        </p:nvSpPr>
        <p:spPr>
          <a:xfrm>
            <a:off x="5857646" y="3286354"/>
            <a:ext cx="1239012" cy="305410"/>
          </a:xfrm>
          <a:prstGeom prst="rect">
            <a:avLst/>
          </a:prstGeom>
          <a:noFill/>
          <a:ln/>
        </p:spPr>
        <p:txBody>
          <a:bodyPr wrap="square" lIns="0" tIns="0" rIns="0" bIns="0" rtlCol="0" anchor="ctr"/>
          <a:lstStyle/>
          <a:p>
            <a:pPr marL="0" indent="0" algn="ctr">
              <a:buNone/>
            </a:pPr>
            <a:r>
              <a:rPr lang="en-US" sz="900" b="1" dirty="0">
                <a:solidFill>
                  <a:srgbClr val="2D3748"/>
                </a:solidFill>
                <a:latin typeface="Montserrat" pitchFamily="34" charset="0"/>
                <a:ea typeface="Montserrat" pitchFamily="34" charset="-122"/>
                <a:cs typeface="Montserrat" pitchFamily="34" charset="-120"/>
              </a:rPr>
              <a:t>5. Loyalty &amp;</a:t>
            </a:r>
            <a:endParaRPr lang="en-US" sz="900" dirty="0"/>
          </a:p>
          <a:p>
            <a:pPr marL="0" indent="0" algn="ctr">
              <a:buNone/>
            </a:pPr>
            <a:r>
              <a:rPr lang="en-US" sz="900" b="1" dirty="0">
                <a:solidFill>
                  <a:srgbClr val="2D3748"/>
                </a:solidFill>
                <a:latin typeface="Montserrat" pitchFamily="34" charset="0"/>
                <a:ea typeface="Montserrat" pitchFamily="34" charset="-122"/>
                <a:cs typeface="Montserrat" pitchFamily="34" charset="-120"/>
              </a:rPr>
              <a:t>Retention</a:t>
            </a:r>
            <a:endParaRPr lang="en-US" sz="900" dirty="0"/>
          </a:p>
        </p:txBody>
      </p:sp>
      <p:pic>
        <p:nvPicPr>
          <p:cNvPr id="47" name="Image 21" descr="gen-dedup-924920cfd09a76c04d9b25d49a6f98bf.png"/>
          <p:cNvPicPr>
            <a:picLocks noChangeAspect="1"/>
          </p:cNvPicPr>
          <p:nvPr/>
        </p:nvPicPr>
        <p:blipFill>
          <a:blip r:embed="rId18"/>
          <a:srcRect l="-30000" r="-30000"/>
          <a:stretch/>
        </p:blipFill>
        <p:spPr>
          <a:xfrm>
            <a:off x="9304934" y="2297887"/>
            <a:ext cx="362102" cy="362102"/>
          </a:xfrm>
          <a:prstGeom prst="rect">
            <a:avLst/>
          </a:prstGeom>
        </p:spPr>
      </p:pic>
      <p:pic>
        <p:nvPicPr>
          <p:cNvPr id="48" name="Image 22" descr="gen-dedup-6f2326ca67e7c5eac11f821d16f90b17.png"/>
          <p:cNvPicPr>
            <a:picLocks noChangeAspect="1"/>
          </p:cNvPicPr>
          <p:nvPr/>
        </p:nvPicPr>
        <p:blipFill>
          <a:blip r:embed="rId19"/>
          <a:srcRect l="-22791" r="-22791"/>
          <a:stretch/>
        </p:blipFill>
        <p:spPr>
          <a:xfrm>
            <a:off x="9971532" y="4119372"/>
            <a:ext cx="286207" cy="314554"/>
          </a:xfrm>
          <a:prstGeom prst="rect">
            <a:avLst/>
          </a:prstGeom>
        </p:spPr>
      </p:pic>
      <p:pic>
        <p:nvPicPr>
          <p:cNvPr id="49" name="Image 23" descr="gen-dedup-fb1c1c889840b5923408b54e58d4c53a.png"/>
          <p:cNvPicPr>
            <a:picLocks noChangeAspect="1"/>
          </p:cNvPicPr>
          <p:nvPr/>
        </p:nvPicPr>
        <p:blipFill>
          <a:blip r:embed="rId20"/>
          <a:srcRect t="-80" b="-80"/>
          <a:stretch/>
        </p:blipFill>
        <p:spPr>
          <a:xfrm>
            <a:off x="8467344" y="5315407"/>
            <a:ext cx="142646" cy="228600"/>
          </a:xfrm>
          <a:prstGeom prst="rect">
            <a:avLst/>
          </a:prstGeom>
        </p:spPr>
      </p:pic>
      <p:pic>
        <p:nvPicPr>
          <p:cNvPr id="50" name="Image 24" descr="gen-dedup-6f2326ca67e7c5eac11f821d16f90b17.png"/>
          <p:cNvPicPr>
            <a:picLocks noChangeAspect="1"/>
          </p:cNvPicPr>
          <p:nvPr/>
        </p:nvPicPr>
        <p:blipFill>
          <a:blip r:embed="rId19"/>
          <a:srcRect l="-22791" r="-22791"/>
          <a:stretch/>
        </p:blipFill>
        <p:spPr>
          <a:xfrm>
            <a:off x="6733642" y="4091940"/>
            <a:ext cx="286207" cy="314554"/>
          </a:xfrm>
          <a:prstGeom prst="rect">
            <a:avLst/>
          </a:prstGeom>
        </p:spPr>
      </p:pic>
      <p:pic>
        <p:nvPicPr>
          <p:cNvPr id="51" name="Image 25" descr="gen-dedup-924920cfd09a76c04d9b25d49a6f98bf.png"/>
          <p:cNvPicPr>
            <a:picLocks noChangeAspect="1"/>
          </p:cNvPicPr>
          <p:nvPr/>
        </p:nvPicPr>
        <p:blipFill>
          <a:blip r:embed="rId18"/>
          <a:srcRect l="-30000" r="-30000"/>
          <a:stretch/>
        </p:blipFill>
        <p:spPr>
          <a:xfrm>
            <a:off x="7336231" y="2286914"/>
            <a:ext cx="362102" cy="362102"/>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4" name="Image 0" descr="gen-dedup-e62b189c8a36a398e7bbd097b0e0619b.png"/>
          <p:cNvPicPr>
            <a:picLocks noChangeAspect="1"/>
          </p:cNvPicPr>
          <p:nvPr/>
        </p:nvPicPr>
        <p:blipFill>
          <a:blip r:embed="rId3"/>
          <a:srcRect t="-28" b="-28"/>
          <a:stretch/>
        </p:blipFill>
        <p:spPr>
          <a:xfrm>
            <a:off x="0" y="0"/>
            <a:ext cx="12191695" cy="857707"/>
          </a:xfrm>
          <a:prstGeom prst="rect">
            <a:avLst/>
          </a:prstGeom>
        </p:spPr>
      </p:pic>
      <p:sp>
        <p:nvSpPr>
          <p:cNvPr id="5" name="Shape 2"/>
          <p:cNvSpPr/>
          <p:nvPr/>
        </p:nvSpPr>
        <p:spPr>
          <a:xfrm>
            <a:off x="381305" y="1047902"/>
            <a:ext cx="11449202" cy="2018995"/>
          </a:xfrm>
          <a:prstGeom prst="roundRect">
            <a:avLst>
              <a:gd name="adj" fmla="val 5127"/>
            </a:avLst>
          </a:prstGeom>
          <a:solidFill>
            <a:srgbClr val="FFFFFF"/>
          </a:solidFill>
          <a:ln w="12700">
            <a:solidFill>
              <a:srgbClr val="E0E0E0"/>
            </a:solidFill>
            <a:prstDash val="solid"/>
          </a:ln>
          <a:effectLst>
            <a:outerShdw blurRad="76200" dist="25400" dir="16200000" algn="bl" rotWithShape="0">
              <a:srgbClr val="000000">
                <a:alpha val="5000"/>
              </a:srgbClr>
            </a:outerShdw>
          </a:effectLst>
        </p:spPr>
      </p:sp>
      <p:sp>
        <p:nvSpPr>
          <p:cNvPr id="6" name="Shape 3"/>
          <p:cNvSpPr/>
          <p:nvPr/>
        </p:nvSpPr>
        <p:spPr>
          <a:xfrm>
            <a:off x="761695" y="1666951"/>
            <a:ext cx="2133295" cy="1086307"/>
          </a:xfrm>
          <a:prstGeom prst="roundRect">
            <a:avLst>
              <a:gd name="adj" fmla="val 14768"/>
            </a:avLst>
          </a:prstGeom>
          <a:solidFill>
            <a:srgbClr val="E8F5E9"/>
          </a:solidFill>
          <a:ln w="25400">
            <a:solidFill>
              <a:srgbClr val="4A7C43"/>
            </a:solidFill>
            <a:prstDash val="solid"/>
          </a:ln>
        </p:spPr>
      </p:sp>
      <p:sp>
        <p:nvSpPr>
          <p:cNvPr id="7" name="Shape 4"/>
          <p:cNvSpPr/>
          <p:nvPr/>
        </p:nvSpPr>
        <p:spPr>
          <a:xfrm>
            <a:off x="3715207" y="1666951"/>
            <a:ext cx="2133295" cy="1086307"/>
          </a:xfrm>
          <a:prstGeom prst="roundRect">
            <a:avLst>
              <a:gd name="adj" fmla="val 14768"/>
            </a:avLst>
          </a:prstGeom>
          <a:solidFill>
            <a:srgbClr val="F8F9FA"/>
          </a:solidFill>
          <a:ln w="25400">
            <a:solidFill>
              <a:srgbClr val="E0E0E0"/>
            </a:solidFill>
            <a:prstDash val="solid"/>
          </a:ln>
        </p:spPr>
      </p:sp>
      <p:sp>
        <p:nvSpPr>
          <p:cNvPr id="8" name="Shape 5"/>
          <p:cNvSpPr/>
          <p:nvPr/>
        </p:nvSpPr>
        <p:spPr>
          <a:xfrm>
            <a:off x="6667805" y="1666951"/>
            <a:ext cx="2133295" cy="1086307"/>
          </a:xfrm>
          <a:prstGeom prst="roundRect">
            <a:avLst>
              <a:gd name="adj" fmla="val 14768"/>
            </a:avLst>
          </a:prstGeom>
          <a:solidFill>
            <a:srgbClr val="F8F9FA"/>
          </a:solidFill>
          <a:ln w="25400">
            <a:solidFill>
              <a:srgbClr val="E0E0E0"/>
            </a:solidFill>
            <a:prstDash val="solid"/>
          </a:ln>
        </p:spPr>
      </p:sp>
      <p:sp>
        <p:nvSpPr>
          <p:cNvPr id="9" name="Shape 6"/>
          <p:cNvSpPr/>
          <p:nvPr/>
        </p:nvSpPr>
        <p:spPr>
          <a:xfrm>
            <a:off x="9525305" y="1666951"/>
            <a:ext cx="2133295" cy="1086307"/>
          </a:xfrm>
          <a:prstGeom prst="roundRect">
            <a:avLst>
              <a:gd name="adj" fmla="val 14768"/>
            </a:avLst>
          </a:prstGeom>
          <a:solidFill>
            <a:srgbClr val="F0FDF4"/>
          </a:solidFill>
          <a:ln w="25400">
            <a:solidFill>
              <a:srgbClr val="86EFAC"/>
            </a:solidFill>
            <a:prstDash val="solid"/>
          </a:ln>
        </p:spPr>
      </p:sp>
      <p:sp>
        <p:nvSpPr>
          <p:cNvPr id="10" name="Shape 7"/>
          <p:cNvSpPr/>
          <p:nvPr/>
        </p:nvSpPr>
        <p:spPr>
          <a:xfrm>
            <a:off x="381305" y="3238805"/>
            <a:ext cx="5734202" cy="3161995"/>
          </a:xfrm>
          <a:prstGeom prst="roundRect">
            <a:avLst>
              <a:gd name="adj" fmla="val 2090"/>
            </a:avLst>
          </a:prstGeom>
          <a:solidFill>
            <a:srgbClr val="FFFFFF"/>
          </a:solidFill>
          <a:ln w="12700">
            <a:solidFill>
              <a:srgbClr val="E0E0E0"/>
            </a:solidFill>
            <a:prstDash val="solid"/>
          </a:ln>
          <a:effectLst>
            <a:outerShdw blurRad="76200" dist="25400" dir="16200000" algn="bl" rotWithShape="0">
              <a:srgbClr val="000000">
                <a:alpha val="5000"/>
              </a:srgbClr>
            </a:outerShdw>
          </a:effectLst>
        </p:spPr>
      </p:sp>
      <p:sp>
        <p:nvSpPr>
          <p:cNvPr id="11" name="Shape 8"/>
          <p:cNvSpPr/>
          <p:nvPr/>
        </p:nvSpPr>
        <p:spPr>
          <a:xfrm>
            <a:off x="6286500" y="3238805"/>
            <a:ext cx="5544007" cy="3161995"/>
          </a:xfrm>
          <a:prstGeom prst="roundRect">
            <a:avLst>
              <a:gd name="adj" fmla="val 2090"/>
            </a:avLst>
          </a:prstGeom>
          <a:solidFill>
            <a:srgbClr val="FFFFFF"/>
          </a:solidFill>
          <a:ln w="12700">
            <a:solidFill>
              <a:srgbClr val="E0E0E0"/>
            </a:solidFill>
            <a:prstDash val="solid"/>
          </a:ln>
          <a:effectLst>
            <a:outerShdw blurRad="76200" dist="25400" dir="16200000" algn="bl" rotWithShape="0">
              <a:srgbClr val="000000">
                <a:alpha val="5000"/>
              </a:srgbClr>
            </a:outerShdw>
          </a:effectLst>
        </p:spPr>
      </p:sp>
      <p:sp>
        <p:nvSpPr>
          <p:cNvPr id="12" name="Shape 9"/>
          <p:cNvSpPr/>
          <p:nvPr/>
        </p:nvSpPr>
        <p:spPr>
          <a:xfrm>
            <a:off x="6476695" y="3762756"/>
            <a:ext cx="5162702" cy="733349"/>
          </a:xfrm>
          <a:prstGeom prst="roundRect">
            <a:avLst>
              <a:gd name="adj" fmla="val 25909"/>
            </a:avLst>
          </a:prstGeom>
          <a:solidFill>
            <a:srgbClr val="F8F9FA"/>
          </a:solidFill>
          <a:ln w="12700">
            <a:solidFill>
              <a:srgbClr val="E0E0E0"/>
            </a:solidFill>
            <a:prstDash val="solid"/>
          </a:ln>
        </p:spPr>
      </p:sp>
      <p:sp>
        <p:nvSpPr>
          <p:cNvPr id="13" name="Shape 10"/>
          <p:cNvSpPr/>
          <p:nvPr/>
        </p:nvSpPr>
        <p:spPr>
          <a:xfrm>
            <a:off x="6476695" y="4619549"/>
            <a:ext cx="5181905" cy="752551"/>
          </a:xfrm>
          <a:prstGeom prst="roundRect">
            <a:avLst>
              <a:gd name="adj" fmla="val 24609"/>
            </a:avLst>
          </a:prstGeom>
          <a:solidFill>
            <a:srgbClr val="E8F5E9"/>
          </a:solidFill>
          <a:ln w="25400">
            <a:solidFill>
              <a:srgbClr val="4A7C43"/>
            </a:solidFill>
            <a:prstDash val="solid"/>
          </a:ln>
        </p:spPr>
      </p:sp>
      <p:sp>
        <p:nvSpPr>
          <p:cNvPr id="14" name="Shape 11"/>
          <p:cNvSpPr/>
          <p:nvPr/>
        </p:nvSpPr>
        <p:spPr>
          <a:xfrm>
            <a:off x="6476695" y="5477256"/>
            <a:ext cx="5162702" cy="733349"/>
          </a:xfrm>
          <a:prstGeom prst="roundRect">
            <a:avLst>
              <a:gd name="adj" fmla="val 25909"/>
            </a:avLst>
          </a:prstGeom>
          <a:solidFill>
            <a:srgbClr val="F8F9FA"/>
          </a:solidFill>
          <a:ln w="12700">
            <a:solidFill>
              <a:srgbClr val="E0E0E0"/>
            </a:solidFill>
            <a:prstDash val="solid"/>
          </a:ln>
        </p:spPr>
      </p:sp>
      <p:sp>
        <p:nvSpPr>
          <p:cNvPr id="15" name="Shape 12"/>
          <p:cNvSpPr/>
          <p:nvPr/>
        </p:nvSpPr>
        <p:spPr>
          <a:xfrm>
            <a:off x="6620256" y="3972154"/>
            <a:ext cx="286207" cy="286207"/>
          </a:xfrm>
          <a:prstGeom prst="ellipse">
            <a:avLst/>
          </a:prstGeom>
          <a:solidFill>
            <a:srgbClr val="4A7C43"/>
          </a:solidFill>
          <a:ln w="12700">
            <a:solidFill>
              <a:srgbClr val="FFFFFF">
                <a:alpha val="0"/>
              </a:srgbClr>
            </a:solidFill>
            <a:prstDash val="solid"/>
          </a:ln>
        </p:spPr>
      </p:sp>
      <p:sp>
        <p:nvSpPr>
          <p:cNvPr id="16" name="Shape 13"/>
          <p:cNvSpPr/>
          <p:nvPr/>
        </p:nvSpPr>
        <p:spPr>
          <a:xfrm>
            <a:off x="6620256" y="4828946"/>
            <a:ext cx="286207" cy="286207"/>
          </a:xfrm>
          <a:prstGeom prst="ellipse">
            <a:avLst/>
          </a:prstGeom>
          <a:solidFill>
            <a:srgbClr val="4A7C43"/>
          </a:solidFill>
          <a:ln w="12700">
            <a:solidFill>
              <a:srgbClr val="FFFFFF">
                <a:alpha val="0"/>
              </a:srgbClr>
            </a:solidFill>
            <a:prstDash val="solid"/>
          </a:ln>
        </p:spPr>
      </p:sp>
      <p:sp>
        <p:nvSpPr>
          <p:cNvPr id="17" name="Shape 14"/>
          <p:cNvSpPr/>
          <p:nvPr/>
        </p:nvSpPr>
        <p:spPr>
          <a:xfrm>
            <a:off x="6620256" y="5686654"/>
            <a:ext cx="286207" cy="286207"/>
          </a:xfrm>
          <a:prstGeom prst="ellipse">
            <a:avLst/>
          </a:prstGeom>
          <a:solidFill>
            <a:srgbClr val="4A7C43"/>
          </a:solidFill>
          <a:ln w="12700">
            <a:solidFill>
              <a:srgbClr val="FFFFFF">
                <a:alpha val="0"/>
              </a:srgbClr>
            </a:solidFill>
            <a:prstDash val="solid"/>
          </a:ln>
        </p:spPr>
      </p:sp>
      <p:pic>
        <p:nvPicPr>
          <p:cNvPr id="18" name="Image 1" descr="gen-dedup-d7defba25358e347aaca155a7ceb19a5.jpg"/>
          <p:cNvPicPr>
            <a:picLocks noChangeAspect="1"/>
          </p:cNvPicPr>
          <p:nvPr/>
        </p:nvPicPr>
        <p:blipFill>
          <a:blip r:embed="rId4"/>
          <a:stretch>
            <a:fillRect/>
          </a:stretch>
        </p:blipFill>
        <p:spPr>
          <a:xfrm>
            <a:off x="571500" y="3762756"/>
            <a:ext cx="2479699" cy="2428646"/>
          </a:xfrm>
          <a:prstGeom prst="rect">
            <a:avLst/>
          </a:prstGeom>
        </p:spPr>
      </p:pic>
      <p:pic>
        <p:nvPicPr>
          <p:cNvPr id="19" name="Image 2" descr="gen-dedup-c2d7e4bf544a3407bd56553ac276c619.jpg"/>
          <p:cNvPicPr>
            <a:picLocks noChangeAspect="1"/>
          </p:cNvPicPr>
          <p:nvPr/>
        </p:nvPicPr>
        <p:blipFill>
          <a:blip r:embed="rId5"/>
          <a:stretch>
            <a:fillRect/>
          </a:stretch>
        </p:blipFill>
        <p:spPr>
          <a:xfrm>
            <a:off x="3238805" y="3762756"/>
            <a:ext cx="2479546" cy="2428646"/>
          </a:xfrm>
          <a:prstGeom prst="rect">
            <a:avLst/>
          </a:prstGeom>
        </p:spPr>
      </p:pic>
      <p:sp>
        <p:nvSpPr>
          <p:cNvPr id="20" name="Text 15"/>
          <p:cNvSpPr txBox="1"/>
          <p:nvPr/>
        </p:nvSpPr>
        <p:spPr>
          <a:xfrm>
            <a:off x="381305" y="114300"/>
            <a:ext cx="8572500" cy="553212"/>
          </a:xfrm>
          <a:prstGeom prst="rect">
            <a:avLst/>
          </a:prstGeom>
          <a:noFill/>
          <a:ln/>
        </p:spPr>
        <p:txBody>
          <a:bodyPr wrap="square" lIns="0" tIns="0" rIns="0" bIns="0" rtlCol="0" anchor="ctr"/>
          <a:lstStyle/>
          <a:p>
            <a:pPr marL="0" indent="0" algn="l">
              <a:buNone/>
            </a:pPr>
            <a:r>
              <a:rPr lang="en-US" sz="1800" b="1" dirty="0">
                <a:solidFill>
                  <a:srgbClr val="FFFFFF"/>
                </a:solidFill>
                <a:latin typeface="Montserrat" pitchFamily="34" charset="0"/>
                <a:ea typeface="Montserrat" pitchFamily="34" charset="-122"/>
                <a:cs typeface="Montserrat" pitchFamily="34" charset="-120"/>
              </a:rPr>
              <a:t>Decision Support System / Farm Management Information System (DSS/FMIS)</a:t>
            </a:r>
            <a:endParaRPr lang="en-US" sz="1800" dirty="0"/>
          </a:p>
        </p:txBody>
      </p:sp>
      <p:pic>
        <p:nvPicPr>
          <p:cNvPr id="22" name="Image 3" descr="gen-dedup-7f4f53fe3c3d92db3825dcf7d9fd816f.png"/>
          <p:cNvPicPr>
            <a:picLocks noChangeAspect="1"/>
          </p:cNvPicPr>
          <p:nvPr/>
        </p:nvPicPr>
        <p:blipFill>
          <a:blip r:embed="rId6"/>
          <a:srcRect/>
          <a:stretch/>
        </p:blipFill>
        <p:spPr>
          <a:xfrm>
            <a:off x="9553651" y="362102"/>
            <a:ext cx="171907" cy="171907"/>
          </a:xfrm>
          <a:prstGeom prst="rect">
            <a:avLst/>
          </a:prstGeom>
        </p:spPr>
      </p:pic>
      <p:sp>
        <p:nvSpPr>
          <p:cNvPr id="23" name="Text 17"/>
          <p:cNvSpPr txBox="1"/>
          <p:nvPr/>
        </p:nvSpPr>
        <p:spPr>
          <a:xfrm>
            <a:off x="9810598" y="352044"/>
            <a:ext cx="2137867" cy="181051"/>
          </a:xfrm>
          <a:prstGeom prst="rect">
            <a:avLst/>
          </a:prstGeom>
          <a:noFill/>
          <a:ln/>
        </p:spPr>
        <p:txBody>
          <a:bodyPr wrap="square" lIns="0" tIns="0" rIns="0" bIns="0" rtlCol="0" anchor="ctr"/>
          <a:lstStyle/>
          <a:p>
            <a:pPr marL="0" indent="0" algn="l">
              <a:buNone/>
            </a:pPr>
            <a:r>
              <a:rPr lang="en-US" sz="1100" dirty="0">
                <a:solidFill>
                  <a:srgbClr val="FFFFFF"/>
                </a:solidFill>
                <a:latin typeface="Inter" pitchFamily="34" charset="0"/>
                <a:ea typeface="Inter" pitchFamily="34" charset="-122"/>
                <a:cs typeface="Inter" pitchFamily="34" charset="-120"/>
              </a:rPr>
              <a:t>Analytics &amp; Optimization</a:t>
            </a:r>
            <a:endParaRPr lang="en-US" sz="1100" dirty="0"/>
          </a:p>
        </p:txBody>
      </p:sp>
      <p:pic>
        <p:nvPicPr>
          <p:cNvPr id="24" name="Image 4" descr="gen-dedup-5266500cdfe04a0e175ff74392515d6f.png"/>
          <p:cNvPicPr>
            <a:picLocks noChangeAspect="1"/>
          </p:cNvPicPr>
          <p:nvPr/>
        </p:nvPicPr>
        <p:blipFill>
          <a:blip r:embed="rId7"/>
          <a:srcRect l="-33" r="-33"/>
          <a:stretch/>
        </p:blipFill>
        <p:spPr>
          <a:xfrm>
            <a:off x="580644" y="1257300"/>
            <a:ext cx="171907" cy="152705"/>
          </a:xfrm>
          <a:prstGeom prst="rect">
            <a:avLst/>
          </a:prstGeom>
        </p:spPr>
      </p:pic>
      <p:sp>
        <p:nvSpPr>
          <p:cNvPr id="25" name="Text 18"/>
          <p:cNvSpPr txBox="1"/>
          <p:nvPr/>
        </p:nvSpPr>
        <p:spPr>
          <a:xfrm>
            <a:off x="857707" y="1218895"/>
            <a:ext cx="9525305" cy="181051"/>
          </a:xfrm>
          <a:prstGeom prst="rect">
            <a:avLst/>
          </a:prstGeom>
          <a:noFill/>
          <a:ln/>
        </p:spPr>
        <p:txBody>
          <a:bodyPr wrap="square" lIns="0" tIns="0" rIns="0" bIns="0" rtlCol="0" anchor="ctr"/>
          <a:lstStyle/>
          <a:p>
            <a:pPr marL="0" indent="0" algn="l">
              <a:buNone/>
            </a:pPr>
            <a:r>
              <a:rPr lang="en-US" sz="1200" b="1" dirty="0">
                <a:solidFill>
                  <a:srgbClr val="2C3E50"/>
                </a:solidFill>
                <a:latin typeface="Montserrat" pitchFamily="34" charset="0"/>
                <a:ea typeface="Montserrat" pitchFamily="34" charset="-122"/>
                <a:cs typeface="Montserrat" pitchFamily="34" charset="-120"/>
              </a:rPr>
              <a:t>Data Flow: Combine sales, inventory, grow-room data (BCU, n.d.; IBM, n.d.)</a:t>
            </a:r>
            <a:endParaRPr lang="en-US" sz="1200" dirty="0"/>
          </a:p>
        </p:txBody>
      </p:sp>
      <p:pic>
        <p:nvPicPr>
          <p:cNvPr id="26" name="Image 5" descr="gen-dedup-d8978497469c99997d8b5f4ef00e685f.png"/>
          <p:cNvPicPr>
            <a:picLocks noChangeAspect="1"/>
          </p:cNvPicPr>
          <p:nvPr/>
        </p:nvPicPr>
        <p:blipFill>
          <a:blip r:embed="rId8"/>
          <a:srcRect t="-80" b="-80"/>
          <a:stretch/>
        </p:blipFill>
        <p:spPr>
          <a:xfrm>
            <a:off x="1738274" y="1837944"/>
            <a:ext cx="142646" cy="228600"/>
          </a:xfrm>
          <a:prstGeom prst="rect">
            <a:avLst/>
          </a:prstGeom>
        </p:spPr>
      </p:pic>
      <p:sp>
        <p:nvSpPr>
          <p:cNvPr id="27" name="Text 19"/>
          <p:cNvSpPr txBox="1"/>
          <p:nvPr/>
        </p:nvSpPr>
        <p:spPr>
          <a:xfrm>
            <a:off x="857707" y="2143354"/>
            <a:ext cx="1905610" cy="324612"/>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Sensors</a:t>
            </a:r>
            <a:endParaRPr lang="en-US" sz="1000" dirty="0"/>
          </a:p>
          <a:p>
            <a:pPr marL="0" indent="0" algn="ctr">
              <a:buNone/>
            </a:pPr>
            <a:r>
              <a:rPr lang="en-US" sz="800" b="1" dirty="0">
                <a:solidFill>
                  <a:srgbClr val="718096"/>
                </a:solidFill>
                <a:latin typeface="Inter" pitchFamily="34" charset="0"/>
                <a:ea typeface="Inter" pitchFamily="34" charset="-122"/>
                <a:cs typeface="Inter" pitchFamily="34" charset="-120"/>
              </a:rPr>
              <a:t>Temp, Humidity, Light </a:t>
            </a:r>
            <a:endParaRPr lang="en-US" sz="1000" dirty="0"/>
          </a:p>
        </p:txBody>
      </p:sp>
      <p:pic>
        <p:nvPicPr>
          <p:cNvPr id="28" name="Image 6" descr="gen-dedup-6a32b7878c5014af1d6c49abcfe54008.png"/>
          <p:cNvPicPr>
            <a:picLocks noChangeAspect="1"/>
          </p:cNvPicPr>
          <p:nvPr/>
        </p:nvPicPr>
        <p:blipFill>
          <a:blip r:embed="rId9"/>
          <a:srcRect l="-1648" r="-1648"/>
          <a:stretch/>
        </p:blipFill>
        <p:spPr>
          <a:xfrm>
            <a:off x="3200400" y="2095805"/>
            <a:ext cx="171907" cy="190195"/>
          </a:xfrm>
          <a:prstGeom prst="rect">
            <a:avLst/>
          </a:prstGeom>
        </p:spPr>
      </p:pic>
      <p:pic>
        <p:nvPicPr>
          <p:cNvPr id="29" name="Image 7" descr="gen-dedup-a331da954cde380e3bc4aa8c79d9ee12.png"/>
          <p:cNvPicPr>
            <a:picLocks noChangeAspect="1"/>
          </p:cNvPicPr>
          <p:nvPr/>
        </p:nvPicPr>
        <p:blipFill>
          <a:blip r:embed="rId10"/>
          <a:srcRect l="-80" r="-80"/>
          <a:stretch/>
        </p:blipFill>
        <p:spPr>
          <a:xfrm>
            <a:off x="4619549" y="1837944"/>
            <a:ext cx="286207" cy="228600"/>
          </a:xfrm>
          <a:prstGeom prst="rect">
            <a:avLst/>
          </a:prstGeom>
        </p:spPr>
      </p:pic>
      <p:sp>
        <p:nvSpPr>
          <p:cNvPr id="30" name="Text 20"/>
          <p:cNvSpPr txBox="1"/>
          <p:nvPr/>
        </p:nvSpPr>
        <p:spPr>
          <a:xfrm>
            <a:off x="3810305" y="2143354"/>
            <a:ext cx="1905610" cy="324612"/>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Cloud Data</a:t>
            </a:r>
            <a:endParaRPr lang="en-US" sz="1000" dirty="0"/>
          </a:p>
          <a:p>
            <a:pPr marL="0" indent="0" algn="ctr">
              <a:buNone/>
            </a:pPr>
            <a:r>
              <a:rPr lang="en-US" sz="800" b="1" dirty="0">
                <a:solidFill>
                  <a:srgbClr val="718096"/>
                </a:solidFill>
                <a:latin typeface="Inter" pitchFamily="34" charset="0"/>
                <a:ea typeface="Inter" pitchFamily="34" charset="-122"/>
                <a:cs typeface="Inter" pitchFamily="34" charset="-120"/>
              </a:rPr>
              <a:t>Consolidate data </a:t>
            </a:r>
            <a:endParaRPr lang="en-US" sz="1000" dirty="0"/>
          </a:p>
        </p:txBody>
      </p:sp>
      <p:pic>
        <p:nvPicPr>
          <p:cNvPr id="31" name="Image 8" descr="gen-dedup-6a32b7878c5014af1d6c49abcfe54008.png"/>
          <p:cNvPicPr>
            <a:picLocks noChangeAspect="1"/>
          </p:cNvPicPr>
          <p:nvPr/>
        </p:nvPicPr>
        <p:blipFill>
          <a:blip r:embed="rId9"/>
          <a:srcRect l="-1648" r="-1648"/>
          <a:stretch/>
        </p:blipFill>
        <p:spPr>
          <a:xfrm>
            <a:off x="6152998" y="2095805"/>
            <a:ext cx="171907" cy="190195"/>
          </a:xfrm>
          <a:prstGeom prst="rect">
            <a:avLst/>
          </a:prstGeom>
        </p:spPr>
      </p:pic>
      <p:pic>
        <p:nvPicPr>
          <p:cNvPr id="32" name="Image 9" descr="gen-dedup-0f7ba69514324e46af110cdea3778e84.png"/>
          <p:cNvPicPr>
            <a:picLocks noChangeAspect="1"/>
          </p:cNvPicPr>
          <p:nvPr/>
        </p:nvPicPr>
        <p:blipFill>
          <a:blip r:embed="rId11"/>
          <a:srcRect t="-45" b="-45"/>
          <a:stretch/>
        </p:blipFill>
        <p:spPr>
          <a:xfrm>
            <a:off x="7586777" y="1837944"/>
            <a:ext cx="256946" cy="228600"/>
          </a:xfrm>
          <a:prstGeom prst="rect">
            <a:avLst/>
          </a:prstGeom>
        </p:spPr>
      </p:pic>
      <p:sp>
        <p:nvSpPr>
          <p:cNvPr id="33" name="Text 21"/>
          <p:cNvSpPr txBox="1"/>
          <p:nvPr/>
        </p:nvSpPr>
        <p:spPr>
          <a:xfrm>
            <a:off x="6762902" y="2143354"/>
            <a:ext cx="1905610" cy="324612"/>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Analytics</a:t>
            </a:r>
            <a:endParaRPr lang="en-US" sz="1000" dirty="0"/>
          </a:p>
          <a:p>
            <a:pPr marL="0" indent="0" algn="ctr">
              <a:buNone/>
            </a:pPr>
            <a:r>
              <a:rPr lang="en-US" sz="800" b="1" dirty="0">
                <a:solidFill>
                  <a:srgbClr val="718096"/>
                </a:solidFill>
                <a:latin typeface="Inter" pitchFamily="34" charset="0"/>
                <a:ea typeface="Inter" pitchFamily="34" charset="-122"/>
                <a:cs typeface="Inter" pitchFamily="34" charset="-120"/>
              </a:rPr>
              <a:t>Forecast demand </a:t>
            </a:r>
            <a:endParaRPr lang="en-US" sz="1000" dirty="0"/>
          </a:p>
        </p:txBody>
      </p:sp>
      <p:pic>
        <p:nvPicPr>
          <p:cNvPr id="34" name="Image 10" descr="gen-dedup-6a32b7878c5014af1d6c49abcfe54008.png"/>
          <p:cNvPicPr>
            <a:picLocks noChangeAspect="1"/>
          </p:cNvPicPr>
          <p:nvPr/>
        </p:nvPicPr>
        <p:blipFill>
          <a:blip r:embed="rId9"/>
          <a:srcRect l="-1648" r="-1648"/>
          <a:stretch/>
        </p:blipFill>
        <p:spPr>
          <a:xfrm>
            <a:off x="9105595" y="2095805"/>
            <a:ext cx="171907" cy="190195"/>
          </a:xfrm>
          <a:prstGeom prst="rect">
            <a:avLst/>
          </a:prstGeom>
        </p:spPr>
      </p:pic>
      <p:pic>
        <p:nvPicPr>
          <p:cNvPr id="35" name="Image 11" descr="gen-dedup-e72d209b6c6763341ec9eed8cb5c01c4.png"/>
          <p:cNvPicPr>
            <a:picLocks noChangeAspect="1"/>
          </p:cNvPicPr>
          <p:nvPr/>
        </p:nvPicPr>
        <p:blipFill>
          <a:blip r:embed="rId12"/>
          <a:srcRect/>
          <a:stretch/>
        </p:blipFill>
        <p:spPr>
          <a:xfrm>
            <a:off x="10458907" y="1837944"/>
            <a:ext cx="228600" cy="228600"/>
          </a:xfrm>
          <a:prstGeom prst="rect">
            <a:avLst/>
          </a:prstGeom>
        </p:spPr>
      </p:pic>
      <p:sp>
        <p:nvSpPr>
          <p:cNvPr id="36" name="Text 22"/>
          <p:cNvSpPr txBox="1"/>
          <p:nvPr/>
        </p:nvSpPr>
        <p:spPr>
          <a:xfrm>
            <a:off x="9620402" y="2143354"/>
            <a:ext cx="1905610" cy="324612"/>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Decisions</a:t>
            </a:r>
            <a:endParaRPr lang="en-US" sz="1000" dirty="0"/>
          </a:p>
          <a:p>
            <a:pPr marL="0" indent="0" algn="ctr">
              <a:buNone/>
            </a:pPr>
            <a:r>
              <a:rPr lang="en-US" sz="800" b="1" dirty="0">
                <a:solidFill>
                  <a:srgbClr val="718096"/>
                </a:solidFill>
                <a:latin typeface="Inter" pitchFamily="34" charset="0"/>
                <a:ea typeface="Inter" pitchFamily="34" charset="-122"/>
                <a:cs typeface="Inter" pitchFamily="34" charset="-120"/>
              </a:rPr>
              <a:t>Plan cycles, reduce waste </a:t>
            </a:r>
            <a:endParaRPr lang="en-US" sz="1000" dirty="0"/>
          </a:p>
        </p:txBody>
      </p:sp>
      <p:pic>
        <p:nvPicPr>
          <p:cNvPr id="37" name="Image 12" descr="gen-dedup-f7ccb0473cdcffbc93b284cc8b013bd8.png"/>
          <p:cNvPicPr>
            <a:picLocks noChangeAspect="1"/>
          </p:cNvPicPr>
          <p:nvPr/>
        </p:nvPicPr>
        <p:blipFill>
          <a:blip r:embed="rId13"/>
          <a:srcRect/>
          <a:stretch/>
        </p:blipFill>
        <p:spPr>
          <a:xfrm>
            <a:off x="590702" y="3467405"/>
            <a:ext cx="152705" cy="152705"/>
          </a:xfrm>
          <a:prstGeom prst="rect">
            <a:avLst/>
          </a:prstGeom>
        </p:spPr>
      </p:pic>
      <p:sp>
        <p:nvSpPr>
          <p:cNvPr id="38" name="Text 23"/>
          <p:cNvSpPr txBox="1"/>
          <p:nvPr/>
        </p:nvSpPr>
        <p:spPr>
          <a:xfrm>
            <a:off x="857707" y="3429000"/>
            <a:ext cx="4763110" cy="181051"/>
          </a:xfrm>
          <a:prstGeom prst="rect">
            <a:avLst/>
          </a:prstGeom>
          <a:noFill/>
          <a:ln/>
        </p:spPr>
        <p:txBody>
          <a:bodyPr wrap="square" lIns="0" tIns="0" rIns="0" bIns="0" rtlCol="0" anchor="ctr"/>
          <a:lstStyle/>
          <a:p>
            <a:pPr marL="0" indent="0" algn="l">
              <a:buNone/>
            </a:pPr>
            <a:r>
              <a:rPr lang="en-US" sz="1200" b="1" dirty="0">
                <a:solidFill>
                  <a:srgbClr val="2C3E50"/>
                </a:solidFill>
                <a:latin typeface="Montserrat" pitchFamily="34" charset="0"/>
                <a:ea typeface="Montserrat" pitchFamily="34" charset="-122"/>
                <a:cs typeface="Montserrat" pitchFamily="34" charset="-120"/>
              </a:rPr>
              <a:t>Greenhouse Sensor Deployment</a:t>
            </a:r>
            <a:endParaRPr lang="en-US" sz="1200" dirty="0"/>
          </a:p>
        </p:txBody>
      </p:sp>
      <p:pic>
        <p:nvPicPr>
          <p:cNvPr id="39" name="Image 13" descr="gen-dedup-d7869e00fdd1679a8369d0473ff1c595.png"/>
          <p:cNvPicPr>
            <a:picLocks noChangeAspect="1"/>
          </p:cNvPicPr>
          <p:nvPr/>
        </p:nvPicPr>
        <p:blipFill>
          <a:blip r:embed="rId14"/>
          <a:srcRect/>
          <a:stretch/>
        </p:blipFill>
        <p:spPr>
          <a:xfrm>
            <a:off x="6495898" y="3467405"/>
            <a:ext cx="152705" cy="152705"/>
          </a:xfrm>
          <a:prstGeom prst="rect">
            <a:avLst/>
          </a:prstGeom>
        </p:spPr>
      </p:pic>
      <p:sp>
        <p:nvSpPr>
          <p:cNvPr id="40" name="Text 24"/>
          <p:cNvSpPr txBox="1"/>
          <p:nvPr/>
        </p:nvSpPr>
        <p:spPr>
          <a:xfrm>
            <a:off x="6762902" y="3429000"/>
            <a:ext cx="4763110" cy="181051"/>
          </a:xfrm>
          <a:prstGeom prst="rect">
            <a:avLst/>
          </a:prstGeom>
          <a:noFill/>
          <a:ln/>
        </p:spPr>
        <p:txBody>
          <a:bodyPr wrap="square" lIns="0" tIns="0" rIns="0" bIns="0" rtlCol="0" anchor="ctr"/>
          <a:lstStyle/>
          <a:p>
            <a:pPr marL="0" indent="0" algn="l">
              <a:buNone/>
            </a:pPr>
            <a:r>
              <a:rPr lang="en-US" sz="1200" b="1" dirty="0">
                <a:solidFill>
                  <a:srgbClr val="2C3E50"/>
                </a:solidFill>
                <a:latin typeface="Montserrat" pitchFamily="34" charset="0"/>
                <a:ea typeface="Montserrat" pitchFamily="34" charset="-122"/>
                <a:cs typeface="Montserrat" pitchFamily="34" charset="-120"/>
              </a:rPr>
              <a:t>Cofton Greens Fit &amp; Progression</a:t>
            </a:r>
            <a:endParaRPr lang="en-US" sz="1200" dirty="0"/>
          </a:p>
        </p:txBody>
      </p:sp>
      <p:sp>
        <p:nvSpPr>
          <p:cNvPr id="41" name="Text 25"/>
          <p:cNvSpPr txBox="1"/>
          <p:nvPr/>
        </p:nvSpPr>
        <p:spPr>
          <a:xfrm>
            <a:off x="6734556" y="4033418"/>
            <a:ext cx="91440" cy="162763"/>
          </a:xfrm>
          <a:prstGeom prst="rect">
            <a:avLst/>
          </a:prstGeom>
          <a:noFill/>
          <a:ln/>
        </p:spPr>
        <p:txBody>
          <a:bodyPr wrap="square" lIns="0" tIns="0" rIns="0" bIns="0" rtlCol="0" anchor="ctr"/>
          <a:lstStyle/>
          <a:p>
            <a:pPr marL="0" indent="0" algn="l">
              <a:buNone/>
            </a:pPr>
            <a:r>
              <a:rPr lang="en-US" sz="1000" b="1" dirty="0">
                <a:solidFill>
                  <a:srgbClr val="FFFFFF"/>
                </a:solidFill>
                <a:latin typeface="Inter" pitchFamily="34" charset="0"/>
                <a:ea typeface="Inter" pitchFamily="34" charset="-122"/>
                <a:cs typeface="Inter" pitchFamily="34" charset="-120"/>
              </a:rPr>
              <a:t>1</a:t>
            </a:r>
            <a:endParaRPr lang="en-US" sz="1000" dirty="0"/>
          </a:p>
        </p:txBody>
      </p:sp>
      <p:sp>
        <p:nvSpPr>
          <p:cNvPr id="42" name="Text 26"/>
          <p:cNvSpPr txBox="1"/>
          <p:nvPr/>
        </p:nvSpPr>
        <p:spPr>
          <a:xfrm>
            <a:off x="7048195" y="3957523"/>
            <a:ext cx="4381805" cy="324612"/>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Phase 1: Basic Dashboards</a:t>
            </a:r>
            <a:endParaRPr lang="en-US" sz="1000" dirty="0"/>
          </a:p>
          <a:p>
            <a:pPr marL="0" indent="0" algn="l">
              <a:buNone/>
            </a:pPr>
            <a:r>
              <a:rPr lang="en-US" sz="900" b="1" dirty="0">
                <a:solidFill>
                  <a:srgbClr val="4A5568"/>
                </a:solidFill>
                <a:latin typeface="Inter" pitchFamily="34" charset="0"/>
                <a:ea typeface="Inter" pitchFamily="34" charset="-122"/>
                <a:cs typeface="Inter" pitchFamily="34" charset="-120"/>
              </a:rPr>
              <a:t>POS/Shopify + spreadsheets (Shopify, 2024)</a:t>
            </a:r>
            <a:endParaRPr lang="en-US" sz="1000" dirty="0"/>
          </a:p>
        </p:txBody>
      </p:sp>
      <p:sp>
        <p:nvSpPr>
          <p:cNvPr id="43" name="Text 27"/>
          <p:cNvSpPr txBox="1"/>
          <p:nvPr/>
        </p:nvSpPr>
        <p:spPr>
          <a:xfrm>
            <a:off x="6720840" y="4891126"/>
            <a:ext cx="85954" cy="162763"/>
          </a:xfrm>
          <a:prstGeom prst="rect">
            <a:avLst/>
          </a:prstGeom>
          <a:noFill/>
          <a:ln/>
        </p:spPr>
        <p:txBody>
          <a:bodyPr wrap="square" lIns="0" tIns="0" rIns="0" bIns="0" rtlCol="0" anchor="ctr"/>
          <a:lstStyle/>
          <a:p>
            <a:pPr marL="0" indent="0" algn="l">
              <a:buNone/>
            </a:pPr>
            <a:r>
              <a:rPr lang="en-US" sz="1000" b="1" dirty="0">
                <a:solidFill>
                  <a:srgbClr val="FFFFFF"/>
                </a:solidFill>
                <a:latin typeface="Inter" pitchFamily="34" charset="0"/>
                <a:ea typeface="Inter" pitchFamily="34" charset="-122"/>
                <a:cs typeface="Inter" pitchFamily="34" charset="-120"/>
              </a:rPr>
              <a:t>2</a:t>
            </a:r>
            <a:endParaRPr lang="en-US" sz="1000" dirty="0"/>
          </a:p>
        </p:txBody>
      </p:sp>
      <p:sp>
        <p:nvSpPr>
          <p:cNvPr id="44" name="Text 28"/>
          <p:cNvSpPr txBox="1"/>
          <p:nvPr/>
        </p:nvSpPr>
        <p:spPr>
          <a:xfrm>
            <a:off x="7048195" y="4815230"/>
            <a:ext cx="4381805" cy="324612"/>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Phase 2: Enhanced Sensor Telemetry</a:t>
            </a:r>
            <a:endParaRPr lang="en-US" sz="1000" dirty="0"/>
          </a:p>
          <a:p>
            <a:pPr marL="0" indent="0" algn="l">
              <a:buNone/>
            </a:pPr>
            <a:r>
              <a:rPr lang="en-US" sz="900" b="1" dirty="0">
                <a:solidFill>
                  <a:srgbClr val="4A5568"/>
                </a:solidFill>
                <a:latin typeface="Inter" pitchFamily="34" charset="0"/>
                <a:ea typeface="Inter" pitchFamily="34" charset="-122"/>
                <a:cs typeface="Inter" pitchFamily="34" charset="-120"/>
              </a:rPr>
              <a:t>Cloud dashboards (BCU, 2023; John Deere, 2023)</a:t>
            </a:r>
            <a:endParaRPr lang="en-US" sz="1000" dirty="0"/>
          </a:p>
        </p:txBody>
      </p:sp>
      <p:sp>
        <p:nvSpPr>
          <p:cNvPr id="45" name="Text 29"/>
          <p:cNvSpPr txBox="1"/>
          <p:nvPr/>
        </p:nvSpPr>
        <p:spPr>
          <a:xfrm>
            <a:off x="6719926" y="5747918"/>
            <a:ext cx="85954" cy="162763"/>
          </a:xfrm>
          <a:prstGeom prst="rect">
            <a:avLst/>
          </a:prstGeom>
          <a:noFill/>
          <a:ln/>
        </p:spPr>
        <p:txBody>
          <a:bodyPr wrap="square" lIns="0" tIns="0" rIns="0" bIns="0" rtlCol="0" anchor="ctr"/>
          <a:lstStyle/>
          <a:p>
            <a:pPr marL="0" indent="0" algn="l">
              <a:buNone/>
            </a:pPr>
            <a:r>
              <a:rPr lang="en-US" sz="1000" b="1" dirty="0">
                <a:solidFill>
                  <a:srgbClr val="FFFFFF"/>
                </a:solidFill>
                <a:latin typeface="Inter" pitchFamily="34" charset="0"/>
                <a:ea typeface="Inter" pitchFamily="34" charset="-122"/>
                <a:cs typeface="Inter" pitchFamily="34" charset="-120"/>
              </a:rPr>
              <a:t>3</a:t>
            </a:r>
            <a:endParaRPr lang="en-US" sz="1000" dirty="0"/>
          </a:p>
        </p:txBody>
      </p:sp>
      <p:sp>
        <p:nvSpPr>
          <p:cNvPr id="46" name="Text 30"/>
          <p:cNvSpPr txBox="1"/>
          <p:nvPr/>
        </p:nvSpPr>
        <p:spPr>
          <a:xfrm>
            <a:off x="7048195" y="5672023"/>
            <a:ext cx="4381805" cy="324612"/>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Phase 3: Full Integration</a:t>
            </a:r>
            <a:endParaRPr lang="en-US" sz="1000" dirty="0"/>
          </a:p>
          <a:p>
            <a:pPr marL="0" indent="0" algn="l">
              <a:buNone/>
            </a:pPr>
            <a:r>
              <a:rPr lang="en-US" sz="900" b="1" dirty="0">
                <a:solidFill>
                  <a:srgbClr val="4A5568"/>
                </a:solidFill>
                <a:latin typeface="Inter" pitchFamily="34" charset="0"/>
                <a:ea typeface="Inter" pitchFamily="34" charset="-122"/>
                <a:cs typeface="Inter" pitchFamily="34" charset="-120"/>
              </a:rPr>
              <a:t>Higher consistency &amp; yield (IBM, 2023; BCU, 2023)</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4" name="Image 0" descr="gen-dedup-04b8f46cafd5bcc577f237359c637ccb.png"/>
          <p:cNvPicPr>
            <a:picLocks noChangeAspect="1"/>
          </p:cNvPicPr>
          <p:nvPr/>
        </p:nvPicPr>
        <p:blipFill>
          <a:blip r:embed="rId3"/>
          <a:srcRect l="-15" r="-15"/>
          <a:stretch/>
        </p:blipFill>
        <p:spPr>
          <a:xfrm>
            <a:off x="0" y="0"/>
            <a:ext cx="12191695" cy="714146"/>
          </a:xfrm>
          <a:prstGeom prst="rect">
            <a:avLst/>
          </a:prstGeom>
        </p:spPr>
      </p:pic>
      <p:sp>
        <p:nvSpPr>
          <p:cNvPr id="5" name="Shape 2"/>
          <p:cNvSpPr/>
          <p:nvPr/>
        </p:nvSpPr>
        <p:spPr>
          <a:xfrm>
            <a:off x="381305" y="905256"/>
            <a:ext cx="3657600" cy="1561795"/>
          </a:xfrm>
          <a:prstGeom prst="roundRect">
            <a:avLst>
              <a:gd name="adj" fmla="val 8568"/>
            </a:avLst>
          </a:prstGeom>
          <a:solidFill>
            <a:srgbClr val="FFFFFF"/>
          </a:solidFill>
          <a:ln w="25400">
            <a:solidFill>
              <a:srgbClr val="3B82F6"/>
            </a:solidFill>
            <a:prstDash val="solid"/>
          </a:ln>
          <a:effectLst>
            <a:outerShdw blurRad="114300" dist="38100" dir="16200000" algn="bl" rotWithShape="0">
              <a:srgbClr val="000000">
                <a:alpha val="8000"/>
              </a:srgbClr>
            </a:outerShdw>
          </a:effectLst>
        </p:spPr>
      </p:sp>
      <p:sp>
        <p:nvSpPr>
          <p:cNvPr id="6" name="Shape 3"/>
          <p:cNvSpPr/>
          <p:nvPr/>
        </p:nvSpPr>
        <p:spPr>
          <a:xfrm>
            <a:off x="4286707" y="905256"/>
            <a:ext cx="3657600" cy="1561795"/>
          </a:xfrm>
          <a:prstGeom prst="roundRect">
            <a:avLst>
              <a:gd name="adj" fmla="val 8568"/>
            </a:avLst>
          </a:prstGeom>
          <a:solidFill>
            <a:srgbClr val="FFFFFF"/>
          </a:solidFill>
          <a:ln w="25400">
            <a:solidFill>
              <a:srgbClr val="10B981"/>
            </a:solidFill>
            <a:prstDash val="solid"/>
          </a:ln>
          <a:effectLst>
            <a:outerShdw blurRad="114300" dist="38100" dir="16200000" algn="bl" rotWithShape="0">
              <a:srgbClr val="000000">
                <a:alpha val="8000"/>
              </a:srgbClr>
            </a:outerShdw>
          </a:effectLst>
        </p:spPr>
      </p:sp>
      <p:sp>
        <p:nvSpPr>
          <p:cNvPr id="7" name="Shape 4"/>
          <p:cNvSpPr/>
          <p:nvPr/>
        </p:nvSpPr>
        <p:spPr>
          <a:xfrm>
            <a:off x="8191195" y="905256"/>
            <a:ext cx="3657600" cy="1561795"/>
          </a:xfrm>
          <a:prstGeom prst="roundRect">
            <a:avLst>
              <a:gd name="adj" fmla="val 8568"/>
            </a:avLst>
          </a:prstGeom>
          <a:solidFill>
            <a:srgbClr val="FFFFFF"/>
          </a:solidFill>
          <a:ln w="25400">
            <a:solidFill>
              <a:srgbClr val="F59E0B"/>
            </a:solidFill>
            <a:prstDash val="solid"/>
          </a:ln>
          <a:effectLst>
            <a:outerShdw blurRad="114300" dist="38100" dir="16200000" algn="bl" rotWithShape="0">
              <a:srgbClr val="000000">
                <a:alpha val="8000"/>
              </a:srgbClr>
            </a:outerShdw>
          </a:effectLst>
        </p:spPr>
      </p:sp>
      <p:sp>
        <p:nvSpPr>
          <p:cNvPr id="8" name="Shape 5"/>
          <p:cNvSpPr/>
          <p:nvPr/>
        </p:nvSpPr>
        <p:spPr>
          <a:xfrm>
            <a:off x="381305" y="2572207"/>
            <a:ext cx="11449202" cy="3924605"/>
          </a:xfrm>
          <a:prstGeom prst="roundRect">
            <a:avLst>
              <a:gd name="adj" fmla="val 1357"/>
            </a:avLst>
          </a:prstGeom>
          <a:solidFill>
            <a:srgbClr val="FFFFFF"/>
          </a:solidFill>
          <a:ln w="12700">
            <a:solidFill>
              <a:srgbClr val="E0E0E0"/>
            </a:solidFill>
            <a:prstDash val="solid"/>
          </a:ln>
          <a:effectLst>
            <a:outerShdw blurRad="114300" dist="38100" dir="16200000" algn="bl" rotWithShape="0">
              <a:srgbClr val="000000">
                <a:alpha val="8000"/>
              </a:srgbClr>
            </a:outerShdw>
          </a:effectLst>
        </p:spPr>
      </p:sp>
      <p:pic>
        <p:nvPicPr>
          <p:cNvPr id="9" name="Image 1" descr="gen-dedup-1b364461232f14471086856a425d7b78.png"/>
          <p:cNvPicPr>
            <a:picLocks noChangeAspect="1"/>
          </p:cNvPicPr>
          <p:nvPr/>
        </p:nvPicPr>
        <p:blipFill>
          <a:blip r:embed="rId4"/>
          <a:srcRect t="-31" b="-31"/>
          <a:stretch/>
        </p:blipFill>
        <p:spPr>
          <a:xfrm>
            <a:off x="381305" y="2572207"/>
            <a:ext cx="11430000" cy="495605"/>
          </a:xfrm>
          <a:prstGeom prst="rect">
            <a:avLst/>
          </a:prstGeom>
        </p:spPr>
      </p:pic>
      <p:pic>
        <p:nvPicPr>
          <p:cNvPr id="10" name="Image 2" descr="gen-dedup-d42589072ff334827ab3e1f37802af86.png"/>
          <p:cNvPicPr>
            <a:picLocks noChangeAspect="1"/>
          </p:cNvPicPr>
          <p:nvPr/>
        </p:nvPicPr>
        <p:blipFill>
          <a:blip r:embed="rId5"/>
          <a:srcRect l="-2083" r="-2083"/>
          <a:stretch/>
        </p:blipFill>
        <p:spPr>
          <a:xfrm>
            <a:off x="381305" y="3715207"/>
            <a:ext cx="11430000" cy="9144"/>
          </a:xfrm>
          <a:prstGeom prst="rect">
            <a:avLst/>
          </a:prstGeom>
        </p:spPr>
      </p:pic>
      <p:sp>
        <p:nvSpPr>
          <p:cNvPr id="11" name="Shape 6"/>
          <p:cNvSpPr/>
          <p:nvPr/>
        </p:nvSpPr>
        <p:spPr>
          <a:xfrm>
            <a:off x="381305" y="3724351"/>
            <a:ext cx="11430000" cy="666598"/>
          </a:xfrm>
          <a:prstGeom prst="rect">
            <a:avLst/>
          </a:prstGeom>
          <a:solidFill>
            <a:srgbClr val="FCFCFC"/>
          </a:solidFill>
          <a:ln w="12700">
            <a:solidFill>
              <a:srgbClr val="FFFFFF">
                <a:alpha val="0"/>
              </a:srgbClr>
            </a:solidFill>
            <a:prstDash val="solid"/>
          </a:ln>
        </p:spPr>
      </p:sp>
      <p:pic>
        <p:nvPicPr>
          <p:cNvPr id="12" name="Image 3" descr="gen-dedup-d42589072ff334827ab3e1f37802af86.png"/>
          <p:cNvPicPr>
            <a:picLocks noChangeAspect="1"/>
          </p:cNvPicPr>
          <p:nvPr/>
        </p:nvPicPr>
        <p:blipFill>
          <a:blip r:embed="rId5"/>
          <a:srcRect l="-2083" r="-2083"/>
          <a:stretch/>
        </p:blipFill>
        <p:spPr>
          <a:xfrm>
            <a:off x="381305" y="4390949"/>
            <a:ext cx="11430000" cy="9144"/>
          </a:xfrm>
          <a:prstGeom prst="rect">
            <a:avLst/>
          </a:prstGeom>
        </p:spPr>
      </p:pic>
      <p:pic>
        <p:nvPicPr>
          <p:cNvPr id="13" name="Image 4" descr="gen-dedup-d42589072ff334827ab3e1f37802af86.png"/>
          <p:cNvPicPr>
            <a:picLocks noChangeAspect="1"/>
          </p:cNvPicPr>
          <p:nvPr/>
        </p:nvPicPr>
        <p:blipFill>
          <a:blip r:embed="rId5"/>
          <a:srcRect l="-2083" r="-2083"/>
          <a:stretch/>
        </p:blipFill>
        <p:spPr>
          <a:xfrm>
            <a:off x="381305" y="5057546"/>
            <a:ext cx="11430000" cy="9144"/>
          </a:xfrm>
          <a:prstGeom prst="rect">
            <a:avLst/>
          </a:prstGeom>
        </p:spPr>
      </p:pic>
      <p:pic>
        <p:nvPicPr>
          <p:cNvPr id="14" name="Image 5" descr="gen-dedup-f7fc27278bf80c35579acf42c334855b.png"/>
          <p:cNvPicPr>
            <a:picLocks noChangeAspect="1"/>
          </p:cNvPicPr>
          <p:nvPr/>
        </p:nvPicPr>
        <p:blipFill>
          <a:blip r:embed="rId6"/>
          <a:srcRect t="-11" b="-11"/>
          <a:stretch/>
        </p:blipFill>
        <p:spPr>
          <a:xfrm>
            <a:off x="381305" y="5067605"/>
            <a:ext cx="11430000" cy="1410005"/>
          </a:xfrm>
          <a:prstGeom prst="rect">
            <a:avLst/>
          </a:prstGeom>
        </p:spPr>
      </p:pic>
      <p:sp>
        <p:nvSpPr>
          <p:cNvPr id="15" name="Text 7"/>
          <p:cNvSpPr txBox="1"/>
          <p:nvPr/>
        </p:nvSpPr>
        <p:spPr>
          <a:xfrm>
            <a:off x="381305" y="114300"/>
            <a:ext cx="7620610" cy="305410"/>
          </a:xfrm>
          <a:prstGeom prst="rect">
            <a:avLst/>
          </a:prstGeom>
          <a:noFill/>
          <a:ln/>
        </p:spPr>
        <p:txBody>
          <a:bodyPr wrap="square" lIns="0" tIns="0" rIns="0" bIns="0" rtlCol="0" anchor="ctr"/>
          <a:lstStyle/>
          <a:p>
            <a:pPr marL="0" indent="0" algn="l">
              <a:buNone/>
            </a:pPr>
            <a:r>
              <a:rPr lang="en-US" sz="1900" b="1" dirty="0">
                <a:solidFill>
                  <a:srgbClr val="FFFFFF"/>
                </a:solidFill>
                <a:latin typeface="Montserrat" pitchFamily="34" charset="0"/>
                <a:ea typeface="Montserrat" pitchFamily="34" charset="-122"/>
                <a:cs typeface="Montserrat" pitchFamily="34" charset="-120"/>
              </a:rPr>
              <a:t>System Comparison: TPS vs CRM vs DSS/FMIS</a:t>
            </a:r>
            <a:endParaRPr lang="en-US" sz="1900" dirty="0"/>
          </a:p>
        </p:txBody>
      </p:sp>
      <p:sp>
        <p:nvSpPr>
          <p:cNvPr id="16" name="Text 8"/>
          <p:cNvSpPr txBox="1"/>
          <p:nvPr/>
        </p:nvSpPr>
        <p:spPr>
          <a:xfrm>
            <a:off x="381305" y="437998"/>
            <a:ext cx="7620610" cy="181051"/>
          </a:xfrm>
          <a:prstGeom prst="rect">
            <a:avLst/>
          </a:prstGeom>
          <a:noFill/>
          <a:ln/>
        </p:spPr>
        <p:txBody>
          <a:bodyPr wrap="square" lIns="0" tIns="0" rIns="0" bIns="0" rtlCol="0" anchor="ctr"/>
          <a:lstStyle/>
          <a:p>
            <a:pPr marL="0" indent="0" algn="l">
              <a:buNone/>
            </a:pPr>
            <a:r>
              <a:rPr lang="en-US" sz="1100" dirty="0">
                <a:solidFill>
                  <a:srgbClr val="FFFFFF">
                    <a:alpha val="85000"/>
                  </a:srgbClr>
                </a:solidFill>
                <a:latin typeface="Inter" pitchFamily="34" charset="0"/>
                <a:ea typeface="Inter" pitchFamily="34" charset="-122"/>
                <a:cs typeface="Inter" pitchFamily="34" charset="-120"/>
              </a:rPr>
              <a:t>Visual analysis of information systems for Cofton Greens</a:t>
            </a:r>
            <a:endParaRPr lang="en-US" sz="1100" dirty="0"/>
          </a:p>
        </p:txBody>
      </p:sp>
      <p:pic>
        <p:nvPicPr>
          <p:cNvPr id="17" name="Image 6" descr="gen-dedup-e5243316de3578cfd0ededab2fd96a9a.png"/>
          <p:cNvPicPr>
            <a:picLocks noChangeAspect="1"/>
          </p:cNvPicPr>
          <p:nvPr/>
        </p:nvPicPr>
        <p:blipFill>
          <a:blip r:embed="rId7"/>
          <a:srcRect l="-80" r="-80"/>
          <a:stretch/>
        </p:blipFill>
        <p:spPr>
          <a:xfrm>
            <a:off x="10190988" y="237744"/>
            <a:ext cx="286207" cy="228600"/>
          </a:xfrm>
          <a:prstGeom prst="rect">
            <a:avLst/>
          </a:prstGeom>
        </p:spPr>
      </p:pic>
      <p:sp>
        <p:nvSpPr>
          <p:cNvPr id="18" name="Text 9"/>
          <p:cNvSpPr txBox="1"/>
          <p:nvPr/>
        </p:nvSpPr>
        <p:spPr>
          <a:xfrm>
            <a:off x="10590581" y="237744"/>
            <a:ext cx="1463040" cy="228600"/>
          </a:xfrm>
          <a:prstGeom prst="rect">
            <a:avLst/>
          </a:prstGeom>
          <a:noFill/>
          <a:ln/>
        </p:spPr>
        <p:txBody>
          <a:bodyPr wrap="square" lIns="0" tIns="0" rIns="0" bIns="0" rtlCol="0" anchor="ctr"/>
          <a:lstStyle/>
          <a:p>
            <a:pPr marL="0" indent="0" algn="l">
              <a:buNone/>
            </a:pPr>
            <a:r>
              <a:rPr lang="en-US" sz="1200" b="1" dirty="0">
                <a:solidFill>
                  <a:srgbClr val="FFFFFF"/>
                </a:solidFill>
                <a:latin typeface="Inter" pitchFamily="34" charset="0"/>
                <a:ea typeface="Inter" pitchFamily="34" charset="-122"/>
                <a:cs typeface="Inter" pitchFamily="34" charset="-120"/>
              </a:rPr>
              <a:t>System Analysis</a:t>
            </a:r>
            <a:endParaRPr lang="en-US" sz="1200" dirty="0"/>
          </a:p>
        </p:txBody>
      </p:sp>
      <p:sp>
        <p:nvSpPr>
          <p:cNvPr id="19" name="Shape 10"/>
          <p:cNvSpPr/>
          <p:nvPr/>
        </p:nvSpPr>
        <p:spPr>
          <a:xfrm>
            <a:off x="523951" y="1552651"/>
            <a:ext cx="3333902" cy="19202"/>
          </a:xfrm>
          <a:prstGeom prst="rect">
            <a:avLst/>
          </a:prstGeom>
          <a:solidFill>
            <a:srgbClr val="F0F0F0"/>
          </a:solidFill>
          <a:ln w="12700">
            <a:solidFill>
              <a:srgbClr val="F0F0F0">
                <a:alpha val="0"/>
              </a:srgbClr>
            </a:solidFill>
            <a:prstDash val="solid"/>
          </a:ln>
        </p:spPr>
      </p:sp>
      <p:sp>
        <p:nvSpPr>
          <p:cNvPr id="20" name="Shape 11"/>
          <p:cNvSpPr/>
          <p:nvPr/>
        </p:nvSpPr>
        <p:spPr>
          <a:xfrm>
            <a:off x="523951" y="1000354"/>
            <a:ext cx="457200" cy="457200"/>
          </a:xfrm>
          <a:prstGeom prst="roundRect">
            <a:avLst>
              <a:gd name="adj" fmla="val 83333"/>
            </a:avLst>
          </a:prstGeom>
          <a:solidFill>
            <a:srgbClr val="3B82F6"/>
          </a:solidFill>
          <a:ln w="12700">
            <a:solidFill>
              <a:srgbClr val="FFFFFF">
                <a:alpha val="0"/>
              </a:srgbClr>
            </a:solidFill>
            <a:prstDash val="solid"/>
          </a:ln>
        </p:spPr>
      </p:sp>
      <p:pic>
        <p:nvPicPr>
          <p:cNvPr id="21" name="Image 7" descr="gen-dedup-fa3ec09e5d9e08bc8ed55ce98a12197b.png"/>
          <p:cNvPicPr>
            <a:picLocks noChangeAspect="1"/>
          </p:cNvPicPr>
          <p:nvPr/>
        </p:nvPicPr>
        <p:blipFill>
          <a:blip r:embed="rId8"/>
          <a:srcRect l="-461" r="-461"/>
          <a:stretch/>
        </p:blipFill>
        <p:spPr>
          <a:xfrm>
            <a:off x="633679" y="1123798"/>
            <a:ext cx="237744" cy="209398"/>
          </a:xfrm>
          <a:prstGeom prst="rect">
            <a:avLst/>
          </a:prstGeom>
        </p:spPr>
      </p:pic>
      <p:sp>
        <p:nvSpPr>
          <p:cNvPr id="22" name="Text 12"/>
          <p:cNvSpPr txBox="1"/>
          <p:nvPr/>
        </p:nvSpPr>
        <p:spPr>
          <a:xfrm>
            <a:off x="1095451" y="1000354"/>
            <a:ext cx="2153412" cy="191110"/>
          </a:xfrm>
          <a:prstGeom prst="rect">
            <a:avLst/>
          </a:prstGeom>
          <a:noFill/>
          <a:ln/>
        </p:spPr>
        <p:txBody>
          <a:bodyPr wrap="square" lIns="0" tIns="0" rIns="0" bIns="0" rtlCol="0" anchor="ctr"/>
          <a:lstStyle/>
          <a:p>
            <a:pPr marL="0" indent="0" algn="l">
              <a:buNone/>
            </a:pPr>
            <a:r>
              <a:rPr lang="en-US" sz="1200" b="1" dirty="0">
                <a:solidFill>
                  <a:srgbClr val="1E3A5F"/>
                </a:solidFill>
                <a:latin typeface="Inter" pitchFamily="34" charset="0"/>
                <a:ea typeface="Inter" pitchFamily="34" charset="-122"/>
                <a:cs typeface="Inter" pitchFamily="34" charset="-120"/>
              </a:rPr>
              <a:t>TPS </a:t>
            </a:r>
            <a:r>
              <a:rPr lang="en-US" sz="800" b="1" dirty="0">
                <a:solidFill>
                  <a:srgbClr val="718096"/>
                </a:solidFill>
                <a:latin typeface="Inter" pitchFamily="34" charset="0"/>
                <a:ea typeface="Inter" pitchFamily="34" charset="-122"/>
                <a:cs typeface="Inter" pitchFamily="34" charset="-120"/>
              </a:rPr>
              <a:t>(IBM, n.d.)</a:t>
            </a:r>
            <a:endParaRPr lang="en-US" sz="1200" dirty="0"/>
          </a:p>
        </p:txBody>
      </p:sp>
      <p:sp>
        <p:nvSpPr>
          <p:cNvPr id="23" name="Text 13"/>
          <p:cNvSpPr txBox="1"/>
          <p:nvPr/>
        </p:nvSpPr>
        <p:spPr>
          <a:xfrm>
            <a:off x="1095451" y="1190549"/>
            <a:ext cx="2153412" cy="143561"/>
          </a:xfrm>
          <a:prstGeom prst="rect">
            <a:avLst/>
          </a:prstGeom>
          <a:noFill/>
          <a:ln/>
        </p:spPr>
        <p:txBody>
          <a:bodyPr wrap="square" lIns="0" tIns="0" rIns="0" bIns="0" rtlCol="0" anchor="ctr"/>
          <a:lstStyle/>
          <a:p>
            <a:pPr marL="0" indent="0" algn="l">
              <a:buNone/>
            </a:pPr>
            <a:r>
              <a:rPr lang="en-US" sz="900" dirty="0">
                <a:solidFill>
                  <a:srgbClr val="718096"/>
                </a:solidFill>
                <a:latin typeface="Inter" pitchFamily="34" charset="0"/>
                <a:ea typeface="Inter" pitchFamily="34" charset="-122"/>
                <a:cs typeface="Inter" pitchFamily="34" charset="-120"/>
              </a:rPr>
              <a:t>Orders &amp; Payments</a:t>
            </a:r>
            <a:endParaRPr lang="en-US" sz="900" dirty="0"/>
          </a:p>
        </p:txBody>
      </p:sp>
      <p:sp>
        <p:nvSpPr>
          <p:cNvPr id="24" name="Text 14"/>
          <p:cNvSpPr txBox="1"/>
          <p:nvPr/>
        </p:nvSpPr>
        <p:spPr>
          <a:xfrm>
            <a:off x="3358591" y="1000354"/>
            <a:ext cx="505663" cy="143561"/>
          </a:xfrm>
          <a:prstGeom prst="rect">
            <a:avLst/>
          </a:prstGeom>
          <a:noFill/>
          <a:ln/>
        </p:spPr>
        <p:txBody>
          <a:bodyPr wrap="square" lIns="0" tIns="0" rIns="0" bIns="0" rtlCol="0" anchor="ctr"/>
          <a:lstStyle/>
          <a:p>
            <a:pPr marL="0" indent="0" algn="r">
              <a:buNone/>
            </a:pPr>
            <a:r>
              <a:rPr lang="en-US" sz="900" b="1" dirty="0">
                <a:solidFill>
                  <a:srgbClr val="4A5568"/>
                </a:solidFill>
                <a:latin typeface="Inter" pitchFamily="34" charset="0"/>
                <a:ea typeface="Inter" pitchFamily="34" charset="-122"/>
                <a:cs typeface="Inter" pitchFamily="34" charset="-120"/>
              </a:rPr>
              <a:t>Fit</a:t>
            </a:r>
            <a:endParaRPr lang="en-US" sz="900" dirty="0"/>
          </a:p>
        </p:txBody>
      </p:sp>
      <p:sp>
        <p:nvSpPr>
          <p:cNvPr id="25" name="Text 15"/>
          <p:cNvSpPr txBox="1"/>
          <p:nvPr/>
        </p:nvSpPr>
        <p:spPr>
          <a:xfrm>
            <a:off x="3358591" y="1143000"/>
            <a:ext cx="505663" cy="162763"/>
          </a:xfrm>
          <a:prstGeom prst="rect">
            <a:avLst/>
          </a:prstGeom>
          <a:noFill/>
          <a:ln/>
        </p:spPr>
        <p:txBody>
          <a:bodyPr wrap="square" lIns="0" tIns="0" rIns="0" bIns="0" rtlCol="0" anchor="ctr"/>
          <a:lstStyle/>
          <a:p>
            <a:pPr marL="0" indent="0" algn="r">
              <a:buNone/>
            </a:pPr>
            <a:r>
              <a:rPr lang="en-US" sz="1000" dirty="0">
                <a:solidFill>
                  <a:srgbClr val="000000"/>
                </a:solidFill>
                <a:latin typeface="Inter" pitchFamily="34" charset="0"/>
                <a:ea typeface="Inter" pitchFamily="34" charset="-122"/>
                <a:cs typeface="Inter" pitchFamily="34" charset="-120"/>
              </a:rPr>
              <a:t>⭐⭐⭐</a:t>
            </a:r>
            <a:endParaRPr lang="en-US" sz="1000" dirty="0"/>
          </a:p>
        </p:txBody>
      </p:sp>
      <p:sp>
        <p:nvSpPr>
          <p:cNvPr id="26" name="Shape 16"/>
          <p:cNvSpPr/>
          <p:nvPr/>
        </p:nvSpPr>
        <p:spPr>
          <a:xfrm>
            <a:off x="523951" y="1686154"/>
            <a:ext cx="1609344" cy="552298"/>
          </a:xfrm>
          <a:prstGeom prst="roundRect">
            <a:avLst>
              <a:gd name="adj" fmla="val 45672"/>
            </a:avLst>
          </a:prstGeom>
          <a:solidFill>
            <a:srgbClr val="F8FAFC"/>
          </a:solidFill>
          <a:ln w="12700">
            <a:solidFill>
              <a:srgbClr val="FFFFFF">
                <a:alpha val="0"/>
              </a:srgbClr>
            </a:solidFill>
            <a:prstDash val="solid"/>
          </a:ln>
        </p:spPr>
      </p:sp>
      <p:sp>
        <p:nvSpPr>
          <p:cNvPr id="27" name="Text 17"/>
          <p:cNvSpPr txBox="1"/>
          <p:nvPr/>
        </p:nvSpPr>
        <p:spPr>
          <a:xfrm>
            <a:off x="619049" y="1781251"/>
            <a:ext cx="1420063" cy="247802"/>
          </a:xfrm>
          <a:prstGeom prst="rect">
            <a:avLst/>
          </a:prstGeom>
          <a:noFill/>
          <a:ln/>
        </p:spPr>
        <p:txBody>
          <a:bodyPr wrap="square" lIns="0" tIns="0" rIns="0" bIns="0" rtlCol="0" anchor="ctr"/>
          <a:lstStyle/>
          <a:p>
            <a:pPr marL="0" indent="0" algn="ctr">
              <a:buNone/>
            </a:pPr>
            <a:r>
              <a:rPr lang="en-US" sz="1600" b="1" dirty="0">
                <a:solidFill>
                  <a:srgbClr val="1E3A5F"/>
                </a:solidFill>
                <a:latin typeface="Inter" pitchFamily="34" charset="0"/>
                <a:ea typeface="Inter" pitchFamily="34" charset="-122"/>
                <a:cs typeface="Inter" pitchFamily="34" charset="-120"/>
              </a:rPr>
              <a:t>24h</a:t>
            </a:r>
            <a:endParaRPr lang="en-US" sz="1600" dirty="0"/>
          </a:p>
        </p:txBody>
      </p:sp>
      <p:sp>
        <p:nvSpPr>
          <p:cNvPr id="28" name="Text 18"/>
          <p:cNvSpPr txBox="1"/>
          <p:nvPr/>
        </p:nvSpPr>
        <p:spPr>
          <a:xfrm>
            <a:off x="619049" y="2029054"/>
            <a:ext cx="1420063"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Delivery</a:t>
            </a:r>
            <a:endParaRPr lang="en-US" sz="800" dirty="0"/>
          </a:p>
        </p:txBody>
      </p:sp>
      <p:sp>
        <p:nvSpPr>
          <p:cNvPr id="29" name="Shape 19"/>
          <p:cNvSpPr/>
          <p:nvPr/>
        </p:nvSpPr>
        <p:spPr>
          <a:xfrm>
            <a:off x="2247595" y="1686154"/>
            <a:ext cx="1609344" cy="552298"/>
          </a:xfrm>
          <a:prstGeom prst="roundRect">
            <a:avLst>
              <a:gd name="adj" fmla="val 45672"/>
            </a:avLst>
          </a:prstGeom>
          <a:solidFill>
            <a:srgbClr val="F8FAFC"/>
          </a:solidFill>
          <a:ln w="12700">
            <a:solidFill>
              <a:srgbClr val="FFFFFF">
                <a:alpha val="0"/>
              </a:srgbClr>
            </a:solidFill>
            <a:prstDash val="solid"/>
          </a:ln>
        </p:spPr>
      </p:sp>
      <p:sp>
        <p:nvSpPr>
          <p:cNvPr id="30" name="Text 20"/>
          <p:cNvSpPr txBox="1"/>
          <p:nvPr/>
        </p:nvSpPr>
        <p:spPr>
          <a:xfrm>
            <a:off x="2343607" y="1781251"/>
            <a:ext cx="1420063" cy="247802"/>
          </a:xfrm>
          <a:prstGeom prst="rect">
            <a:avLst/>
          </a:prstGeom>
          <a:noFill/>
          <a:ln/>
        </p:spPr>
        <p:txBody>
          <a:bodyPr wrap="square" lIns="0" tIns="0" rIns="0" bIns="0" rtlCol="0" anchor="ctr"/>
          <a:lstStyle/>
          <a:p>
            <a:pPr marL="0" indent="0" algn="ctr">
              <a:buNone/>
            </a:pPr>
            <a:r>
              <a:rPr lang="en-US" sz="1600" b="1" dirty="0">
                <a:solidFill>
                  <a:srgbClr val="1E3A5F"/>
                </a:solidFill>
                <a:latin typeface="Inter" pitchFamily="34" charset="0"/>
                <a:ea typeface="Inter" pitchFamily="34" charset="-122"/>
                <a:cs typeface="Inter" pitchFamily="34" charset="-120"/>
              </a:rPr>
              <a:t>99%</a:t>
            </a:r>
            <a:endParaRPr lang="en-US" sz="1600" dirty="0"/>
          </a:p>
        </p:txBody>
      </p:sp>
      <p:sp>
        <p:nvSpPr>
          <p:cNvPr id="31" name="Text 21"/>
          <p:cNvSpPr txBox="1"/>
          <p:nvPr/>
        </p:nvSpPr>
        <p:spPr>
          <a:xfrm>
            <a:off x="2343607" y="2029054"/>
            <a:ext cx="1420063"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Accuracy</a:t>
            </a:r>
            <a:endParaRPr lang="en-US" sz="800" dirty="0"/>
          </a:p>
        </p:txBody>
      </p:sp>
      <p:sp>
        <p:nvSpPr>
          <p:cNvPr id="32" name="Shape 22"/>
          <p:cNvSpPr/>
          <p:nvPr/>
        </p:nvSpPr>
        <p:spPr>
          <a:xfrm>
            <a:off x="4429354" y="1552651"/>
            <a:ext cx="3333902" cy="19202"/>
          </a:xfrm>
          <a:prstGeom prst="rect">
            <a:avLst/>
          </a:prstGeom>
          <a:solidFill>
            <a:srgbClr val="F0F0F0"/>
          </a:solidFill>
          <a:ln w="12700">
            <a:solidFill>
              <a:srgbClr val="F0F0F0">
                <a:alpha val="0"/>
              </a:srgbClr>
            </a:solidFill>
            <a:prstDash val="solid"/>
          </a:ln>
        </p:spPr>
      </p:sp>
      <p:sp>
        <p:nvSpPr>
          <p:cNvPr id="33" name="Shape 23"/>
          <p:cNvSpPr/>
          <p:nvPr/>
        </p:nvSpPr>
        <p:spPr>
          <a:xfrm>
            <a:off x="4429354" y="1000354"/>
            <a:ext cx="457200" cy="457200"/>
          </a:xfrm>
          <a:prstGeom prst="roundRect">
            <a:avLst>
              <a:gd name="adj" fmla="val 83333"/>
            </a:avLst>
          </a:prstGeom>
          <a:solidFill>
            <a:srgbClr val="10B981"/>
          </a:solidFill>
          <a:ln w="12700">
            <a:solidFill>
              <a:srgbClr val="FFFFFF">
                <a:alpha val="0"/>
              </a:srgbClr>
            </a:solidFill>
            <a:prstDash val="solid"/>
          </a:ln>
        </p:spPr>
      </p:sp>
      <p:pic>
        <p:nvPicPr>
          <p:cNvPr id="34" name="Image 8" descr="gen-dedup-14567de800d19ccb39ab113efa8725fe.png"/>
          <p:cNvPicPr>
            <a:picLocks noChangeAspect="1"/>
          </p:cNvPicPr>
          <p:nvPr/>
        </p:nvPicPr>
        <p:blipFill>
          <a:blip r:embed="rId9"/>
          <a:srcRect l="-1004" r="-1004"/>
          <a:stretch/>
        </p:blipFill>
        <p:spPr>
          <a:xfrm>
            <a:off x="4524451" y="1123798"/>
            <a:ext cx="267005" cy="209398"/>
          </a:xfrm>
          <a:prstGeom prst="rect">
            <a:avLst/>
          </a:prstGeom>
        </p:spPr>
      </p:pic>
      <p:sp>
        <p:nvSpPr>
          <p:cNvPr id="35" name="Text 24"/>
          <p:cNvSpPr txBox="1"/>
          <p:nvPr/>
        </p:nvSpPr>
        <p:spPr>
          <a:xfrm>
            <a:off x="5000854" y="1000354"/>
            <a:ext cx="2324405" cy="191110"/>
          </a:xfrm>
          <a:prstGeom prst="rect">
            <a:avLst/>
          </a:prstGeom>
          <a:noFill/>
          <a:ln/>
        </p:spPr>
        <p:txBody>
          <a:bodyPr wrap="square" lIns="0" tIns="0" rIns="0" bIns="0" rtlCol="0" anchor="ctr"/>
          <a:lstStyle/>
          <a:p>
            <a:pPr marL="0" indent="0" algn="l">
              <a:buNone/>
            </a:pPr>
            <a:r>
              <a:rPr lang="en-US" sz="1200" b="1" dirty="0">
                <a:solidFill>
                  <a:srgbClr val="1E3A5F"/>
                </a:solidFill>
                <a:latin typeface="Inter" pitchFamily="34" charset="0"/>
                <a:ea typeface="Inter" pitchFamily="34" charset="-122"/>
                <a:cs typeface="Inter" pitchFamily="34" charset="-120"/>
              </a:rPr>
              <a:t>CRM </a:t>
            </a:r>
            <a:r>
              <a:rPr lang="en-US" sz="800" b="1" dirty="0">
                <a:solidFill>
                  <a:srgbClr val="718096"/>
                </a:solidFill>
                <a:latin typeface="Inter" pitchFamily="34" charset="0"/>
                <a:ea typeface="Inter" pitchFamily="34" charset="-122"/>
                <a:cs typeface="Inter" pitchFamily="34" charset="-120"/>
              </a:rPr>
              <a:t>(Oracle, n.d.)</a:t>
            </a:r>
            <a:endParaRPr lang="en-US" sz="1200" dirty="0"/>
          </a:p>
        </p:txBody>
      </p:sp>
      <p:sp>
        <p:nvSpPr>
          <p:cNvPr id="36" name="Text 25"/>
          <p:cNvSpPr txBox="1"/>
          <p:nvPr/>
        </p:nvSpPr>
        <p:spPr>
          <a:xfrm>
            <a:off x="5000854" y="1190549"/>
            <a:ext cx="2324405" cy="143561"/>
          </a:xfrm>
          <a:prstGeom prst="rect">
            <a:avLst/>
          </a:prstGeom>
          <a:noFill/>
          <a:ln/>
        </p:spPr>
        <p:txBody>
          <a:bodyPr wrap="square" lIns="0" tIns="0" rIns="0" bIns="0" rtlCol="0" anchor="ctr"/>
          <a:lstStyle/>
          <a:p>
            <a:pPr marL="0" indent="0" algn="l">
              <a:buNone/>
            </a:pPr>
            <a:r>
              <a:rPr lang="en-US" sz="900" dirty="0">
                <a:solidFill>
                  <a:srgbClr val="718096"/>
                </a:solidFill>
                <a:latin typeface="Inter" pitchFamily="34" charset="0"/>
                <a:ea typeface="Inter" pitchFamily="34" charset="-122"/>
                <a:cs typeface="Inter" pitchFamily="34" charset="-120"/>
              </a:rPr>
              <a:t>Relationships</a:t>
            </a:r>
            <a:endParaRPr lang="en-US" sz="900" dirty="0"/>
          </a:p>
        </p:txBody>
      </p:sp>
      <p:sp>
        <p:nvSpPr>
          <p:cNvPr id="37" name="Text 26"/>
          <p:cNvSpPr txBox="1"/>
          <p:nvPr/>
        </p:nvSpPr>
        <p:spPr>
          <a:xfrm>
            <a:off x="7430414" y="1000354"/>
            <a:ext cx="333756" cy="143561"/>
          </a:xfrm>
          <a:prstGeom prst="rect">
            <a:avLst/>
          </a:prstGeom>
          <a:noFill/>
          <a:ln/>
        </p:spPr>
        <p:txBody>
          <a:bodyPr wrap="square" lIns="0" tIns="0" rIns="0" bIns="0" rtlCol="0" anchor="ctr"/>
          <a:lstStyle/>
          <a:p>
            <a:pPr marL="0" indent="0" algn="r">
              <a:buNone/>
            </a:pPr>
            <a:r>
              <a:rPr lang="en-US" sz="900" b="1" dirty="0">
                <a:solidFill>
                  <a:srgbClr val="4A5568"/>
                </a:solidFill>
                <a:latin typeface="Inter" pitchFamily="34" charset="0"/>
                <a:ea typeface="Inter" pitchFamily="34" charset="-122"/>
                <a:cs typeface="Inter" pitchFamily="34" charset="-120"/>
              </a:rPr>
              <a:t>Fit</a:t>
            </a:r>
            <a:endParaRPr lang="en-US" sz="900" dirty="0"/>
          </a:p>
        </p:txBody>
      </p:sp>
      <p:sp>
        <p:nvSpPr>
          <p:cNvPr id="38" name="Text 27"/>
          <p:cNvSpPr txBox="1"/>
          <p:nvPr/>
        </p:nvSpPr>
        <p:spPr>
          <a:xfrm>
            <a:off x="7430414" y="1143000"/>
            <a:ext cx="333756" cy="162763"/>
          </a:xfrm>
          <a:prstGeom prst="rect">
            <a:avLst/>
          </a:prstGeom>
          <a:noFill/>
          <a:ln/>
        </p:spPr>
        <p:txBody>
          <a:bodyPr wrap="square" lIns="0" tIns="0" rIns="0" bIns="0" rtlCol="0" anchor="ctr"/>
          <a:lstStyle/>
          <a:p>
            <a:pPr marL="0" indent="0" algn="r">
              <a:buNone/>
            </a:pPr>
            <a:r>
              <a:rPr lang="en-US" sz="1000" dirty="0">
                <a:solidFill>
                  <a:srgbClr val="000000"/>
                </a:solidFill>
                <a:latin typeface="Inter" pitchFamily="34" charset="0"/>
                <a:ea typeface="Inter" pitchFamily="34" charset="-122"/>
                <a:cs typeface="Inter" pitchFamily="34" charset="-120"/>
              </a:rPr>
              <a:t>⭐⭐</a:t>
            </a:r>
            <a:endParaRPr lang="en-US" sz="1000" dirty="0"/>
          </a:p>
        </p:txBody>
      </p:sp>
      <p:sp>
        <p:nvSpPr>
          <p:cNvPr id="39" name="Shape 28"/>
          <p:cNvSpPr/>
          <p:nvPr/>
        </p:nvSpPr>
        <p:spPr>
          <a:xfrm>
            <a:off x="4429354" y="1686154"/>
            <a:ext cx="1609344" cy="552298"/>
          </a:xfrm>
          <a:prstGeom prst="roundRect">
            <a:avLst>
              <a:gd name="adj" fmla="val 45672"/>
            </a:avLst>
          </a:prstGeom>
          <a:solidFill>
            <a:srgbClr val="F8FAFC"/>
          </a:solidFill>
          <a:ln w="12700">
            <a:solidFill>
              <a:srgbClr val="FFFFFF">
                <a:alpha val="0"/>
              </a:srgbClr>
            </a:solidFill>
            <a:prstDash val="solid"/>
          </a:ln>
        </p:spPr>
      </p:sp>
      <p:sp>
        <p:nvSpPr>
          <p:cNvPr id="40" name="Text 29"/>
          <p:cNvSpPr txBox="1"/>
          <p:nvPr/>
        </p:nvSpPr>
        <p:spPr>
          <a:xfrm>
            <a:off x="4524451" y="1781251"/>
            <a:ext cx="1420063" cy="247802"/>
          </a:xfrm>
          <a:prstGeom prst="rect">
            <a:avLst/>
          </a:prstGeom>
          <a:noFill/>
          <a:ln/>
        </p:spPr>
        <p:txBody>
          <a:bodyPr wrap="square" lIns="0" tIns="0" rIns="0" bIns="0" rtlCol="0" anchor="ctr"/>
          <a:lstStyle/>
          <a:p>
            <a:pPr marL="0" indent="0" algn="ctr">
              <a:buNone/>
            </a:pPr>
            <a:r>
              <a:rPr lang="en-US" sz="1600" b="1" dirty="0">
                <a:solidFill>
                  <a:srgbClr val="1E3A5F"/>
                </a:solidFill>
                <a:latin typeface="Inter" pitchFamily="34" charset="0"/>
                <a:ea typeface="Inter" pitchFamily="34" charset="-122"/>
                <a:cs typeface="Inter" pitchFamily="34" charset="-120"/>
              </a:rPr>
              <a:t>85%</a:t>
            </a:r>
            <a:endParaRPr lang="en-US" sz="1600" dirty="0"/>
          </a:p>
        </p:txBody>
      </p:sp>
      <p:sp>
        <p:nvSpPr>
          <p:cNvPr id="41" name="Text 30"/>
          <p:cNvSpPr txBox="1"/>
          <p:nvPr/>
        </p:nvSpPr>
        <p:spPr>
          <a:xfrm>
            <a:off x="4524451" y="2029054"/>
            <a:ext cx="1420063"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Retention</a:t>
            </a:r>
            <a:endParaRPr lang="en-US" sz="800" dirty="0"/>
          </a:p>
        </p:txBody>
      </p:sp>
      <p:sp>
        <p:nvSpPr>
          <p:cNvPr id="42" name="Shape 31"/>
          <p:cNvSpPr/>
          <p:nvPr/>
        </p:nvSpPr>
        <p:spPr>
          <a:xfrm>
            <a:off x="6152998" y="1686154"/>
            <a:ext cx="1609344" cy="552298"/>
          </a:xfrm>
          <a:prstGeom prst="roundRect">
            <a:avLst>
              <a:gd name="adj" fmla="val 45672"/>
            </a:avLst>
          </a:prstGeom>
          <a:solidFill>
            <a:srgbClr val="F8FAFC"/>
          </a:solidFill>
          <a:ln w="12700">
            <a:solidFill>
              <a:srgbClr val="FFFFFF">
                <a:alpha val="0"/>
              </a:srgbClr>
            </a:solidFill>
            <a:prstDash val="solid"/>
          </a:ln>
        </p:spPr>
      </p:sp>
      <p:sp>
        <p:nvSpPr>
          <p:cNvPr id="43" name="Text 32"/>
          <p:cNvSpPr txBox="1"/>
          <p:nvPr/>
        </p:nvSpPr>
        <p:spPr>
          <a:xfrm>
            <a:off x="6248095" y="1781251"/>
            <a:ext cx="1420063" cy="247802"/>
          </a:xfrm>
          <a:prstGeom prst="rect">
            <a:avLst/>
          </a:prstGeom>
          <a:noFill/>
          <a:ln/>
        </p:spPr>
        <p:txBody>
          <a:bodyPr wrap="square" lIns="0" tIns="0" rIns="0" bIns="0" rtlCol="0" anchor="ctr"/>
          <a:lstStyle/>
          <a:p>
            <a:pPr marL="0" indent="0" algn="ctr">
              <a:buNone/>
            </a:pPr>
            <a:r>
              <a:rPr lang="en-US" sz="1600" b="1" dirty="0">
                <a:solidFill>
                  <a:srgbClr val="1E3A5F"/>
                </a:solidFill>
                <a:latin typeface="Inter" pitchFamily="34" charset="0"/>
                <a:ea typeface="Inter" pitchFamily="34" charset="-122"/>
                <a:cs typeface="Inter" pitchFamily="34" charset="-120"/>
              </a:rPr>
              <a:t>4.8</a:t>
            </a:r>
            <a:endParaRPr lang="en-US" sz="1600" dirty="0"/>
          </a:p>
        </p:txBody>
      </p:sp>
      <p:sp>
        <p:nvSpPr>
          <p:cNvPr id="44" name="Text 33"/>
          <p:cNvSpPr txBox="1"/>
          <p:nvPr/>
        </p:nvSpPr>
        <p:spPr>
          <a:xfrm>
            <a:off x="6248095" y="2029054"/>
            <a:ext cx="1420063"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Rating</a:t>
            </a:r>
            <a:endParaRPr lang="en-US" sz="800" dirty="0"/>
          </a:p>
        </p:txBody>
      </p:sp>
      <p:sp>
        <p:nvSpPr>
          <p:cNvPr id="45" name="Shape 34"/>
          <p:cNvSpPr/>
          <p:nvPr/>
        </p:nvSpPr>
        <p:spPr>
          <a:xfrm>
            <a:off x="8334756" y="1552651"/>
            <a:ext cx="3333902" cy="19202"/>
          </a:xfrm>
          <a:prstGeom prst="rect">
            <a:avLst/>
          </a:prstGeom>
          <a:solidFill>
            <a:srgbClr val="F0F0F0"/>
          </a:solidFill>
          <a:ln w="12700">
            <a:solidFill>
              <a:srgbClr val="F0F0F0">
                <a:alpha val="0"/>
              </a:srgbClr>
            </a:solidFill>
            <a:prstDash val="solid"/>
          </a:ln>
        </p:spPr>
      </p:sp>
      <p:sp>
        <p:nvSpPr>
          <p:cNvPr id="46" name="Shape 35"/>
          <p:cNvSpPr/>
          <p:nvPr/>
        </p:nvSpPr>
        <p:spPr>
          <a:xfrm>
            <a:off x="8334756" y="1000354"/>
            <a:ext cx="457200" cy="457200"/>
          </a:xfrm>
          <a:prstGeom prst="roundRect">
            <a:avLst>
              <a:gd name="adj" fmla="val 83333"/>
            </a:avLst>
          </a:prstGeom>
          <a:solidFill>
            <a:srgbClr val="F59E0B"/>
          </a:solidFill>
          <a:ln w="12700">
            <a:solidFill>
              <a:srgbClr val="FFFFFF">
                <a:alpha val="0"/>
              </a:srgbClr>
            </a:solidFill>
            <a:prstDash val="solid"/>
          </a:ln>
        </p:spPr>
      </p:sp>
      <p:pic>
        <p:nvPicPr>
          <p:cNvPr id="47" name="Image 9" descr="gen-dedup-7ab2a8ffc0d1c3a8cb159b03a471aa18.png"/>
          <p:cNvPicPr>
            <a:picLocks noChangeAspect="1"/>
          </p:cNvPicPr>
          <p:nvPr/>
        </p:nvPicPr>
        <p:blipFill>
          <a:blip r:embed="rId10"/>
          <a:srcRect/>
          <a:stretch/>
        </p:blipFill>
        <p:spPr>
          <a:xfrm>
            <a:off x="8458200" y="1123798"/>
            <a:ext cx="209398" cy="209398"/>
          </a:xfrm>
          <a:prstGeom prst="rect">
            <a:avLst/>
          </a:prstGeom>
        </p:spPr>
      </p:pic>
      <p:sp>
        <p:nvSpPr>
          <p:cNvPr id="48" name="Text 36"/>
          <p:cNvSpPr txBox="1"/>
          <p:nvPr/>
        </p:nvSpPr>
        <p:spPr>
          <a:xfrm>
            <a:off x="8906256" y="1000354"/>
            <a:ext cx="2324405" cy="191110"/>
          </a:xfrm>
          <a:prstGeom prst="rect">
            <a:avLst/>
          </a:prstGeom>
          <a:noFill/>
          <a:ln/>
        </p:spPr>
        <p:txBody>
          <a:bodyPr wrap="square" lIns="0" tIns="0" rIns="0" bIns="0" rtlCol="0" anchor="ctr"/>
          <a:lstStyle/>
          <a:p>
            <a:pPr marL="0" indent="0" algn="l">
              <a:buNone/>
            </a:pPr>
            <a:r>
              <a:rPr lang="en-US" sz="1200" b="1" dirty="0">
                <a:solidFill>
                  <a:srgbClr val="1E3A5F"/>
                </a:solidFill>
                <a:latin typeface="Inter" pitchFamily="34" charset="0"/>
                <a:ea typeface="Inter" pitchFamily="34" charset="-122"/>
                <a:cs typeface="Inter" pitchFamily="34" charset="-120"/>
              </a:rPr>
              <a:t>DSS/FMIS </a:t>
            </a:r>
            <a:r>
              <a:rPr lang="en-US" sz="800" b="1" dirty="0">
                <a:solidFill>
                  <a:srgbClr val="718096"/>
                </a:solidFill>
                <a:latin typeface="Inter" pitchFamily="34" charset="0"/>
                <a:ea typeface="Inter" pitchFamily="34" charset="-122"/>
                <a:cs typeface="Inter" pitchFamily="34" charset="-120"/>
              </a:rPr>
              <a:t>(IBM, n.d.)</a:t>
            </a:r>
            <a:endParaRPr lang="en-US" sz="1200" dirty="0"/>
          </a:p>
        </p:txBody>
      </p:sp>
      <p:sp>
        <p:nvSpPr>
          <p:cNvPr id="49" name="Text 37"/>
          <p:cNvSpPr txBox="1"/>
          <p:nvPr/>
        </p:nvSpPr>
        <p:spPr>
          <a:xfrm>
            <a:off x="8906256" y="1190549"/>
            <a:ext cx="2324405" cy="143561"/>
          </a:xfrm>
          <a:prstGeom prst="rect">
            <a:avLst/>
          </a:prstGeom>
          <a:noFill/>
          <a:ln/>
        </p:spPr>
        <p:txBody>
          <a:bodyPr wrap="square" lIns="0" tIns="0" rIns="0" bIns="0" rtlCol="0" anchor="ctr"/>
          <a:lstStyle/>
          <a:p>
            <a:pPr marL="0" indent="0" algn="l">
              <a:buNone/>
            </a:pPr>
            <a:r>
              <a:rPr lang="en-US" sz="900" dirty="0">
                <a:solidFill>
                  <a:srgbClr val="718096"/>
                </a:solidFill>
                <a:latin typeface="Inter" pitchFamily="34" charset="0"/>
                <a:ea typeface="Inter" pitchFamily="34" charset="-122"/>
                <a:cs typeface="Inter" pitchFamily="34" charset="-120"/>
              </a:rPr>
              <a:t>Forecasting</a:t>
            </a:r>
            <a:endParaRPr lang="en-US" sz="900" dirty="0"/>
          </a:p>
        </p:txBody>
      </p:sp>
      <p:sp>
        <p:nvSpPr>
          <p:cNvPr id="50" name="Text 38"/>
          <p:cNvSpPr txBox="1"/>
          <p:nvPr/>
        </p:nvSpPr>
        <p:spPr>
          <a:xfrm>
            <a:off x="11334902" y="1000354"/>
            <a:ext cx="333756" cy="143561"/>
          </a:xfrm>
          <a:prstGeom prst="rect">
            <a:avLst/>
          </a:prstGeom>
          <a:noFill/>
          <a:ln/>
        </p:spPr>
        <p:txBody>
          <a:bodyPr wrap="square" lIns="0" tIns="0" rIns="0" bIns="0" rtlCol="0" anchor="ctr"/>
          <a:lstStyle/>
          <a:p>
            <a:pPr marL="0" indent="0" algn="r">
              <a:buNone/>
            </a:pPr>
            <a:r>
              <a:rPr lang="en-US" sz="900" b="1" dirty="0">
                <a:solidFill>
                  <a:srgbClr val="4A5568"/>
                </a:solidFill>
                <a:latin typeface="Inter" pitchFamily="34" charset="0"/>
                <a:ea typeface="Inter" pitchFamily="34" charset="-122"/>
                <a:cs typeface="Inter" pitchFamily="34" charset="-120"/>
              </a:rPr>
              <a:t>Fit</a:t>
            </a:r>
            <a:endParaRPr lang="en-US" sz="900" dirty="0"/>
          </a:p>
        </p:txBody>
      </p:sp>
      <p:sp>
        <p:nvSpPr>
          <p:cNvPr id="51" name="Text 39"/>
          <p:cNvSpPr txBox="1"/>
          <p:nvPr/>
        </p:nvSpPr>
        <p:spPr>
          <a:xfrm>
            <a:off x="11334902" y="1143000"/>
            <a:ext cx="333756" cy="162763"/>
          </a:xfrm>
          <a:prstGeom prst="rect">
            <a:avLst/>
          </a:prstGeom>
          <a:noFill/>
          <a:ln/>
        </p:spPr>
        <p:txBody>
          <a:bodyPr wrap="square" lIns="0" tIns="0" rIns="0" bIns="0" rtlCol="0" anchor="ctr"/>
          <a:lstStyle/>
          <a:p>
            <a:pPr marL="0" indent="0" algn="r">
              <a:buNone/>
            </a:pPr>
            <a:r>
              <a:rPr lang="en-US" sz="1000" dirty="0">
                <a:solidFill>
                  <a:srgbClr val="000000"/>
                </a:solidFill>
                <a:latin typeface="Inter" pitchFamily="34" charset="0"/>
                <a:ea typeface="Inter" pitchFamily="34" charset="-122"/>
                <a:cs typeface="Inter" pitchFamily="34" charset="-120"/>
              </a:rPr>
              <a:t>⭐⭐</a:t>
            </a:r>
            <a:endParaRPr lang="en-US" sz="1000" dirty="0"/>
          </a:p>
        </p:txBody>
      </p:sp>
      <p:sp>
        <p:nvSpPr>
          <p:cNvPr id="52" name="Shape 40"/>
          <p:cNvSpPr/>
          <p:nvPr/>
        </p:nvSpPr>
        <p:spPr>
          <a:xfrm>
            <a:off x="8334756" y="1686154"/>
            <a:ext cx="1609344" cy="552298"/>
          </a:xfrm>
          <a:prstGeom prst="roundRect">
            <a:avLst>
              <a:gd name="adj" fmla="val 45672"/>
            </a:avLst>
          </a:prstGeom>
          <a:solidFill>
            <a:srgbClr val="F8FAFC"/>
          </a:solidFill>
          <a:ln w="12700">
            <a:solidFill>
              <a:srgbClr val="FFFFFF">
                <a:alpha val="0"/>
              </a:srgbClr>
            </a:solidFill>
            <a:prstDash val="solid"/>
          </a:ln>
        </p:spPr>
      </p:sp>
      <p:sp>
        <p:nvSpPr>
          <p:cNvPr id="53" name="Text 41"/>
          <p:cNvSpPr txBox="1"/>
          <p:nvPr/>
        </p:nvSpPr>
        <p:spPr>
          <a:xfrm>
            <a:off x="8429854" y="1781251"/>
            <a:ext cx="1420063" cy="247802"/>
          </a:xfrm>
          <a:prstGeom prst="rect">
            <a:avLst/>
          </a:prstGeom>
          <a:noFill/>
          <a:ln/>
        </p:spPr>
        <p:txBody>
          <a:bodyPr wrap="square" lIns="0" tIns="0" rIns="0" bIns="0" rtlCol="0" anchor="ctr"/>
          <a:lstStyle/>
          <a:p>
            <a:pPr marL="0" indent="0" algn="ctr">
              <a:buNone/>
            </a:pPr>
            <a:r>
              <a:rPr lang="en-US" sz="1600" b="1" dirty="0">
                <a:solidFill>
                  <a:srgbClr val="1E3A5F"/>
                </a:solidFill>
                <a:latin typeface="Inter" pitchFamily="34" charset="0"/>
                <a:ea typeface="Inter" pitchFamily="34" charset="-122"/>
                <a:cs typeface="Inter" pitchFamily="34" charset="-120"/>
              </a:rPr>
              <a:t>95%</a:t>
            </a:r>
            <a:endParaRPr lang="en-US" sz="1600" dirty="0"/>
          </a:p>
        </p:txBody>
      </p:sp>
      <p:sp>
        <p:nvSpPr>
          <p:cNvPr id="54" name="Text 42"/>
          <p:cNvSpPr txBox="1"/>
          <p:nvPr/>
        </p:nvSpPr>
        <p:spPr>
          <a:xfrm>
            <a:off x="8429854" y="2029054"/>
            <a:ext cx="1420063"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Forecast</a:t>
            </a:r>
            <a:endParaRPr lang="en-US" sz="800" dirty="0"/>
          </a:p>
        </p:txBody>
      </p:sp>
      <p:sp>
        <p:nvSpPr>
          <p:cNvPr id="55" name="Shape 43"/>
          <p:cNvSpPr/>
          <p:nvPr/>
        </p:nvSpPr>
        <p:spPr>
          <a:xfrm>
            <a:off x="10058400" y="1686154"/>
            <a:ext cx="1609344" cy="552298"/>
          </a:xfrm>
          <a:prstGeom prst="roundRect">
            <a:avLst>
              <a:gd name="adj" fmla="val 45672"/>
            </a:avLst>
          </a:prstGeom>
          <a:solidFill>
            <a:srgbClr val="F8FAFC"/>
          </a:solidFill>
          <a:ln w="12700">
            <a:solidFill>
              <a:srgbClr val="FFFFFF">
                <a:alpha val="0"/>
              </a:srgbClr>
            </a:solidFill>
            <a:prstDash val="solid"/>
          </a:ln>
        </p:spPr>
      </p:sp>
      <p:sp>
        <p:nvSpPr>
          <p:cNvPr id="56" name="Text 44"/>
          <p:cNvSpPr txBox="1"/>
          <p:nvPr/>
        </p:nvSpPr>
        <p:spPr>
          <a:xfrm>
            <a:off x="10153498" y="1781251"/>
            <a:ext cx="1420063" cy="247802"/>
          </a:xfrm>
          <a:prstGeom prst="rect">
            <a:avLst/>
          </a:prstGeom>
          <a:noFill/>
          <a:ln/>
        </p:spPr>
        <p:txBody>
          <a:bodyPr wrap="square" lIns="0" tIns="0" rIns="0" bIns="0" rtlCol="0" anchor="ctr"/>
          <a:lstStyle/>
          <a:p>
            <a:pPr marL="0" indent="0" algn="ctr">
              <a:buNone/>
            </a:pPr>
            <a:r>
              <a:rPr lang="en-US" sz="1600" b="1" dirty="0">
                <a:solidFill>
                  <a:srgbClr val="1E3A5F"/>
                </a:solidFill>
                <a:latin typeface="Inter" pitchFamily="34" charset="0"/>
                <a:ea typeface="Inter" pitchFamily="34" charset="-122"/>
                <a:cs typeface="Inter" pitchFamily="34" charset="-120"/>
              </a:rPr>
              <a:t>30%</a:t>
            </a:r>
            <a:endParaRPr lang="en-US" sz="1600" dirty="0"/>
          </a:p>
        </p:txBody>
      </p:sp>
      <p:sp>
        <p:nvSpPr>
          <p:cNvPr id="57" name="Text 45"/>
          <p:cNvSpPr txBox="1"/>
          <p:nvPr/>
        </p:nvSpPr>
        <p:spPr>
          <a:xfrm>
            <a:off x="10153498" y="2029054"/>
            <a:ext cx="1420063"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Less Waste</a:t>
            </a:r>
            <a:endParaRPr lang="en-US" sz="800" dirty="0"/>
          </a:p>
        </p:txBody>
      </p:sp>
      <p:sp>
        <p:nvSpPr>
          <p:cNvPr id="58" name="Text 46"/>
          <p:cNvSpPr txBox="1"/>
          <p:nvPr/>
        </p:nvSpPr>
        <p:spPr>
          <a:xfrm>
            <a:off x="761695" y="2714854"/>
            <a:ext cx="1524305" cy="171907"/>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Dimension</a:t>
            </a:r>
            <a:endParaRPr lang="en-US" sz="1000" dirty="0"/>
          </a:p>
        </p:txBody>
      </p:sp>
      <p:sp>
        <p:nvSpPr>
          <p:cNvPr id="59" name="Text 47"/>
          <p:cNvSpPr txBox="1"/>
          <p:nvPr/>
        </p:nvSpPr>
        <p:spPr>
          <a:xfrm>
            <a:off x="3582619" y="2714854"/>
            <a:ext cx="1751990" cy="171907"/>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TPS </a:t>
            </a:r>
            <a:endParaRPr lang="en-US" sz="1000" dirty="0"/>
          </a:p>
        </p:txBody>
      </p:sp>
      <p:sp>
        <p:nvSpPr>
          <p:cNvPr id="60" name="Text 48"/>
          <p:cNvSpPr txBox="1"/>
          <p:nvPr/>
        </p:nvSpPr>
        <p:spPr>
          <a:xfrm>
            <a:off x="6591910" y="2714854"/>
            <a:ext cx="1790395" cy="171907"/>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CRM </a:t>
            </a:r>
            <a:endParaRPr lang="en-US" sz="1000" dirty="0"/>
          </a:p>
        </p:txBody>
      </p:sp>
      <p:sp>
        <p:nvSpPr>
          <p:cNvPr id="61" name="Text 49"/>
          <p:cNvSpPr txBox="1"/>
          <p:nvPr/>
        </p:nvSpPr>
        <p:spPr>
          <a:xfrm>
            <a:off x="9484157" y="2714854"/>
            <a:ext cx="1946758" cy="171907"/>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DSS/FMIS </a:t>
            </a:r>
            <a:endParaRPr lang="en-US" sz="1000" dirty="0"/>
          </a:p>
        </p:txBody>
      </p:sp>
      <p:pic>
        <p:nvPicPr>
          <p:cNvPr id="62" name="Image 10" descr="gen-dedup-9ee7643bfadaf9a55077b7a0afc51418.png"/>
          <p:cNvPicPr>
            <a:picLocks noChangeAspect="1"/>
          </p:cNvPicPr>
          <p:nvPr/>
        </p:nvPicPr>
        <p:blipFill>
          <a:blip r:embed="rId11"/>
          <a:srcRect l="-837" r="-837"/>
          <a:stretch/>
        </p:blipFill>
        <p:spPr>
          <a:xfrm>
            <a:off x="3885286" y="2731313"/>
            <a:ext cx="152705" cy="133502"/>
          </a:xfrm>
          <a:prstGeom prst="rect">
            <a:avLst/>
          </a:prstGeom>
        </p:spPr>
      </p:pic>
      <p:pic>
        <p:nvPicPr>
          <p:cNvPr id="63" name="Image 11" descr="gen-dedup-bbd11c1cf9bf14361deb151b300c115f.png"/>
          <p:cNvPicPr>
            <a:picLocks noChangeAspect="1"/>
          </p:cNvPicPr>
          <p:nvPr/>
        </p:nvPicPr>
        <p:blipFill>
          <a:blip r:embed="rId12"/>
          <a:srcRect l="-1507" r="-1507"/>
          <a:stretch/>
        </p:blipFill>
        <p:spPr>
          <a:xfrm>
            <a:off x="6952183" y="2731313"/>
            <a:ext cx="171907" cy="133502"/>
          </a:xfrm>
          <a:prstGeom prst="rect">
            <a:avLst/>
          </a:prstGeom>
        </p:spPr>
      </p:pic>
      <p:pic>
        <p:nvPicPr>
          <p:cNvPr id="64" name="Image 12" descr="gen-dedup-38a5d20fcbc8f7e8783b48727a22a27c.png"/>
          <p:cNvPicPr>
            <a:picLocks noChangeAspect="1"/>
          </p:cNvPicPr>
          <p:nvPr/>
        </p:nvPicPr>
        <p:blipFill>
          <a:blip r:embed="rId13"/>
          <a:srcRect/>
          <a:stretch/>
        </p:blipFill>
        <p:spPr>
          <a:xfrm>
            <a:off x="10195560" y="2731313"/>
            <a:ext cx="133502" cy="133502"/>
          </a:xfrm>
          <a:prstGeom prst="rect">
            <a:avLst/>
          </a:prstGeom>
        </p:spPr>
      </p:pic>
      <p:sp>
        <p:nvSpPr>
          <p:cNvPr id="65" name="Text 50"/>
          <p:cNvSpPr txBox="1"/>
          <p:nvPr/>
        </p:nvSpPr>
        <p:spPr>
          <a:xfrm>
            <a:off x="985723" y="3300070"/>
            <a:ext cx="1300277"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 Functions</a:t>
            </a:r>
            <a:endParaRPr lang="en-US" sz="1000" dirty="0"/>
          </a:p>
        </p:txBody>
      </p:sp>
      <p:pic>
        <p:nvPicPr>
          <p:cNvPr id="66" name="Image 13" descr="gen-dedup-bbadb4499e9ebeef80a93a1af02ad3fb.png"/>
          <p:cNvPicPr>
            <a:picLocks noChangeAspect="1"/>
          </p:cNvPicPr>
          <p:nvPr/>
        </p:nvPicPr>
        <p:blipFill>
          <a:blip r:embed="rId14"/>
          <a:srcRect l="-6986" r="-6986"/>
          <a:stretch/>
        </p:blipFill>
        <p:spPr>
          <a:xfrm>
            <a:off x="761695" y="3317443"/>
            <a:ext cx="190195" cy="133502"/>
          </a:xfrm>
          <a:prstGeom prst="rect">
            <a:avLst/>
          </a:prstGeom>
        </p:spPr>
      </p:pic>
      <p:pic>
        <p:nvPicPr>
          <p:cNvPr id="67" name="Image 14" descr="gen-dedup-878cbcac55f53fadf97a852a165a7599.png"/>
          <p:cNvPicPr>
            <a:picLocks noChangeAspect="1"/>
          </p:cNvPicPr>
          <p:nvPr/>
        </p:nvPicPr>
        <p:blipFill>
          <a:blip r:embed="rId15"/>
          <a:srcRect t="-248" b="-248"/>
          <a:stretch/>
        </p:blipFill>
        <p:spPr>
          <a:xfrm>
            <a:off x="2824582" y="3177540"/>
            <a:ext cx="1971446" cy="409651"/>
          </a:xfrm>
          <a:prstGeom prst="rect">
            <a:avLst/>
          </a:prstGeom>
        </p:spPr>
      </p:pic>
      <p:sp>
        <p:nvSpPr>
          <p:cNvPr id="68" name="Text 51"/>
          <p:cNvSpPr txBox="1"/>
          <p:nvPr/>
        </p:nvSpPr>
        <p:spPr>
          <a:xfrm>
            <a:off x="3060497" y="3177540"/>
            <a:ext cx="1736446" cy="409651"/>
          </a:xfrm>
          <a:prstGeom prst="rect">
            <a:avLst/>
          </a:prstGeom>
          <a:noFill/>
          <a:ln/>
        </p:spPr>
        <p:txBody>
          <a:bodyPr wrap="square" lIns="0" tIns="0" rIns="0" bIns="0" rtlCol="0" anchor="ctr"/>
          <a:lstStyle/>
          <a:p>
            <a:pPr marL="0" indent="0" algn="l">
              <a:buNone/>
            </a:pPr>
            <a:r>
              <a:rPr lang="en-US" sz="800" b="1" dirty="0">
                <a:solidFill>
                  <a:srgbClr val="1D4ED8"/>
                </a:solidFill>
                <a:latin typeface="Inter" pitchFamily="34" charset="0"/>
                <a:ea typeface="Inter" pitchFamily="34" charset="-122"/>
                <a:cs typeface="Inter" pitchFamily="34" charset="-120"/>
              </a:rPr>
              <a:t> Orders, payment, stock updates</a:t>
            </a:r>
            <a:endParaRPr lang="en-US" sz="800" dirty="0"/>
          </a:p>
          <a:p>
            <a:pPr marL="0" indent="0" algn="l">
              <a:buNone/>
            </a:pPr>
            <a:r>
              <a:rPr lang="en-US" sz="800" b="1" dirty="0">
                <a:solidFill>
                  <a:srgbClr val="1D4ED8"/>
                </a:solidFill>
                <a:latin typeface="Inter" pitchFamily="34" charset="0"/>
                <a:ea typeface="Inter" pitchFamily="34" charset="-122"/>
                <a:cs typeface="Inter" pitchFamily="34" charset="-120"/>
              </a:rPr>
              <a:t>(IBM, 2023; Shopify, 2024)</a:t>
            </a:r>
            <a:endParaRPr lang="en-US" sz="800" dirty="0"/>
          </a:p>
        </p:txBody>
      </p:sp>
      <p:pic>
        <p:nvPicPr>
          <p:cNvPr id="69" name="Image 15" descr="gen-dedup-8d4dadd3919e65062c63b4d942ecaf37.png"/>
          <p:cNvPicPr>
            <a:picLocks noChangeAspect="1"/>
          </p:cNvPicPr>
          <p:nvPr/>
        </p:nvPicPr>
        <p:blipFill>
          <a:blip r:embed="rId16"/>
          <a:srcRect l="-1677" r="-1677"/>
          <a:stretch/>
        </p:blipFill>
        <p:spPr>
          <a:xfrm>
            <a:off x="2938882" y="3247949"/>
            <a:ext cx="95098" cy="105156"/>
          </a:xfrm>
          <a:prstGeom prst="rect">
            <a:avLst/>
          </a:prstGeom>
        </p:spPr>
      </p:pic>
      <p:pic>
        <p:nvPicPr>
          <p:cNvPr id="70" name="Image 16" descr="gen-dedup-47f54f5eaf178005733696a0d54bcc57.png"/>
          <p:cNvPicPr>
            <a:picLocks noChangeAspect="1"/>
          </p:cNvPicPr>
          <p:nvPr/>
        </p:nvPicPr>
        <p:blipFill>
          <a:blip r:embed="rId17"/>
          <a:srcRect t="-151" b="-151"/>
          <a:stretch/>
        </p:blipFill>
        <p:spPr>
          <a:xfrm>
            <a:off x="5827471" y="3177540"/>
            <a:ext cx="2066544" cy="409651"/>
          </a:xfrm>
          <a:prstGeom prst="rect">
            <a:avLst/>
          </a:prstGeom>
        </p:spPr>
      </p:pic>
      <p:sp>
        <p:nvSpPr>
          <p:cNvPr id="71" name="Text 52"/>
          <p:cNvSpPr txBox="1"/>
          <p:nvPr/>
        </p:nvSpPr>
        <p:spPr>
          <a:xfrm>
            <a:off x="6063386" y="3177540"/>
            <a:ext cx="1831543" cy="409651"/>
          </a:xfrm>
          <a:prstGeom prst="rect">
            <a:avLst/>
          </a:prstGeom>
          <a:noFill/>
          <a:ln/>
        </p:spPr>
        <p:txBody>
          <a:bodyPr wrap="square" lIns="0" tIns="0" rIns="0" bIns="0" rtlCol="0" anchor="ctr"/>
          <a:lstStyle/>
          <a:p>
            <a:pPr marL="0" indent="0" algn="l">
              <a:buNone/>
            </a:pPr>
            <a:r>
              <a:rPr lang="en-US" sz="800" b="1" dirty="0">
                <a:solidFill>
                  <a:srgbClr val="047857"/>
                </a:solidFill>
                <a:latin typeface="Inter" pitchFamily="34" charset="0"/>
                <a:ea typeface="Inter" pitchFamily="34" charset="-122"/>
                <a:cs typeface="Inter" pitchFamily="34" charset="-120"/>
              </a:rPr>
              <a:t> 360° records &amp; interaction history</a:t>
            </a:r>
            <a:endParaRPr lang="en-US" sz="800" dirty="0"/>
          </a:p>
          <a:p>
            <a:pPr marL="0" indent="0" algn="l">
              <a:buNone/>
            </a:pPr>
            <a:r>
              <a:rPr lang="en-US" sz="800" b="1" dirty="0">
                <a:solidFill>
                  <a:srgbClr val="047857"/>
                </a:solidFill>
                <a:latin typeface="Inter" pitchFamily="34" charset="0"/>
                <a:ea typeface="Inter" pitchFamily="34" charset="-122"/>
                <a:cs typeface="Inter" pitchFamily="34" charset="-120"/>
              </a:rPr>
              <a:t>(Oracle, 2023; </a:t>
            </a:r>
            <a:r>
              <a:rPr lang="en-US" sz="800" b="1" dirty="0" err="1">
                <a:solidFill>
                  <a:srgbClr val="047857"/>
                </a:solidFill>
                <a:latin typeface="Inter" pitchFamily="34" charset="0"/>
                <a:ea typeface="Inter" pitchFamily="34" charset="-122"/>
                <a:cs typeface="Inter" pitchFamily="34" charset="-120"/>
              </a:rPr>
              <a:t>HubSpot</a:t>
            </a:r>
            <a:r>
              <a:rPr lang="en-US" sz="800" b="1" dirty="0">
                <a:solidFill>
                  <a:srgbClr val="047857"/>
                </a:solidFill>
                <a:latin typeface="Inter" pitchFamily="34" charset="0"/>
                <a:ea typeface="Inter" pitchFamily="34" charset="-122"/>
                <a:cs typeface="Inter" pitchFamily="34" charset="-120"/>
              </a:rPr>
              <a:t>, 2024)</a:t>
            </a:r>
            <a:endParaRPr lang="en-US" sz="800" dirty="0"/>
          </a:p>
        </p:txBody>
      </p:sp>
      <p:pic>
        <p:nvPicPr>
          <p:cNvPr id="72" name="Image 17" descr="gen-dedup-d415c39214a5a8cc26f8352481a634dc.png"/>
          <p:cNvPicPr>
            <a:picLocks noChangeAspect="1"/>
          </p:cNvPicPr>
          <p:nvPr/>
        </p:nvPicPr>
        <p:blipFill>
          <a:blip r:embed="rId18"/>
          <a:srcRect l="-1677" r="-1677"/>
          <a:stretch/>
        </p:blipFill>
        <p:spPr>
          <a:xfrm>
            <a:off x="5941771" y="3247949"/>
            <a:ext cx="95098" cy="105156"/>
          </a:xfrm>
          <a:prstGeom prst="rect">
            <a:avLst/>
          </a:prstGeom>
        </p:spPr>
      </p:pic>
      <p:pic>
        <p:nvPicPr>
          <p:cNvPr id="73" name="Image 18" descr="gen-dedup-d7ae218d859b9098293ba34b94e5a9da.png"/>
          <p:cNvPicPr>
            <a:picLocks noChangeAspect="1"/>
          </p:cNvPicPr>
          <p:nvPr/>
        </p:nvPicPr>
        <p:blipFill>
          <a:blip r:embed="rId19"/>
          <a:srcRect t="-76" b="-76"/>
          <a:stretch/>
        </p:blipFill>
        <p:spPr>
          <a:xfrm>
            <a:off x="8681314" y="3177540"/>
            <a:ext cx="2457907" cy="409651"/>
          </a:xfrm>
          <a:prstGeom prst="rect">
            <a:avLst/>
          </a:prstGeom>
        </p:spPr>
      </p:pic>
      <p:sp>
        <p:nvSpPr>
          <p:cNvPr id="74" name="Text 53"/>
          <p:cNvSpPr txBox="1"/>
          <p:nvPr/>
        </p:nvSpPr>
        <p:spPr>
          <a:xfrm>
            <a:off x="8917229" y="3177540"/>
            <a:ext cx="2221992" cy="409651"/>
          </a:xfrm>
          <a:prstGeom prst="rect">
            <a:avLst/>
          </a:prstGeom>
          <a:noFill/>
          <a:ln/>
        </p:spPr>
        <p:txBody>
          <a:bodyPr wrap="square" lIns="0" tIns="0" rIns="0" bIns="0" rtlCol="0" anchor="ctr"/>
          <a:lstStyle/>
          <a:p>
            <a:pPr marL="0" indent="0" algn="l">
              <a:buNone/>
            </a:pPr>
            <a:r>
              <a:rPr lang="en-US" sz="800" b="1" dirty="0">
                <a:solidFill>
                  <a:srgbClr val="B45309"/>
                </a:solidFill>
                <a:latin typeface="Inter" pitchFamily="34" charset="0"/>
                <a:ea typeface="Inter" pitchFamily="34" charset="-122"/>
                <a:cs typeface="Inter" pitchFamily="34" charset="-120"/>
              </a:rPr>
              <a:t> Combine sales &amp; sensor data, forecasting</a:t>
            </a:r>
            <a:endParaRPr lang="en-US" sz="800" dirty="0"/>
          </a:p>
          <a:p>
            <a:pPr marL="0" indent="0" algn="l">
              <a:buNone/>
            </a:pPr>
            <a:r>
              <a:rPr lang="en-US" sz="800" b="1" dirty="0">
                <a:solidFill>
                  <a:srgbClr val="B45309"/>
                </a:solidFill>
                <a:latin typeface="Inter" pitchFamily="34" charset="0"/>
                <a:ea typeface="Inter" pitchFamily="34" charset="-122"/>
                <a:cs typeface="Inter" pitchFamily="34" charset="-120"/>
              </a:rPr>
              <a:t>(IBM, 2023; John Deere,2023)</a:t>
            </a:r>
            <a:endParaRPr lang="en-US" sz="800" dirty="0"/>
          </a:p>
        </p:txBody>
      </p:sp>
      <p:pic>
        <p:nvPicPr>
          <p:cNvPr id="75" name="Image 19" descr="gen-dedup-0dc0aa035a6eef13fb14cbe4494e5627.png"/>
          <p:cNvPicPr>
            <a:picLocks noChangeAspect="1"/>
          </p:cNvPicPr>
          <p:nvPr/>
        </p:nvPicPr>
        <p:blipFill>
          <a:blip r:embed="rId20"/>
          <a:srcRect l="-1677" r="-1677"/>
          <a:stretch/>
        </p:blipFill>
        <p:spPr>
          <a:xfrm>
            <a:off x="8795614" y="3247949"/>
            <a:ext cx="95098" cy="105156"/>
          </a:xfrm>
          <a:prstGeom prst="rect">
            <a:avLst/>
          </a:prstGeom>
        </p:spPr>
      </p:pic>
      <p:sp>
        <p:nvSpPr>
          <p:cNvPr id="76" name="Text 54"/>
          <p:cNvSpPr txBox="1"/>
          <p:nvPr/>
        </p:nvSpPr>
        <p:spPr>
          <a:xfrm>
            <a:off x="985723" y="3967582"/>
            <a:ext cx="1300277"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 Benefits</a:t>
            </a:r>
            <a:endParaRPr lang="en-US" sz="1000" dirty="0"/>
          </a:p>
        </p:txBody>
      </p:sp>
      <p:pic>
        <p:nvPicPr>
          <p:cNvPr id="77" name="Image 20" descr="gen-dedup-7cab27a0385f417b73c8862f577a3df1.png"/>
          <p:cNvPicPr>
            <a:picLocks noChangeAspect="1"/>
          </p:cNvPicPr>
          <p:nvPr/>
        </p:nvPicPr>
        <p:blipFill>
          <a:blip r:embed="rId21"/>
          <a:srcRect l="-13318" r="-13318"/>
          <a:stretch/>
        </p:blipFill>
        <p:spPr>
          <a:xfrm>
            <a:off x="761695" y="3984041"/>
            <a:ext cx="190195" cy="133502"/>
          </a:xfrm>
          <a:prstGeom prst="rect">
            <a:avLst/>
          </a:prstGeom>
        </p:spPr>
      </p:pic>
      <p:sp>
        <p:nvSpPr>
          <p:cNvPr id="78" name="Text 55"/>
          <p:cNvSpPr txBox="1"/>
          <p:nvPr/>
        </p:nvSpPr>
        <p:spPr>
          <a:xfrm>
            <a:off x="3312871" y="3888029"/>
            <a:ext cx="1133856" cy="324612"/>
          </a:xfrm>
          <a:prstGeom prst="rect">
            <a:avLst/>
          </a:prstGeom>
          <a:noFill/>
          <a:ln/>
        </p:spPr>
        <p:txBody>
          <a:bodyPr wrap="square" lIns="0" tIns="0" rIns="0" bIns="0" rtlCol="0" anchor="ctr"/>
          <a:lstStyle/>
          <a:p>
            <a:pPr marL="0" indent="0" algn="l">
              <a:buNone/>
            </a:pPr>
            <a:r>
              <a:rPr lang="en-US" sz="900" b="1" dirty="0">
                <a:solidFill>
                  <a:srgbClr val="1E3A5F"/>
                </a:solidFill>
                <a:latin typeface="Inter" pitchFamily="34" charset="0"/>
                <a:ea typeface="Inter" pitchFamily="34" charset="-122"/>
                <a:cs typeface="Inter" pitchFamily="34" charset="-120"/>
              </a:rPr>
              <a:t> Speed and accuracy</a:t>
            </a:r>
            <a:endParaRPr lang="en-US" sz="900" dirty="0"/>
          </a:p>
          <a:p>
            <a:pPr marL="0" indent="0" algn="l">
              <a:buNone/>
            </a:pPr>
            <a:r>
              <a:rPr lang="en-US" sz="800" b="1" dirty="0">
                <a:solidFill>
                  <a:srgbClr val="718096"/>
                </a:solidFill>
                <a:latin typeface="Inter" pitchFamily="34" charset="0"/>
                <a:ea typeface="Inter" pitchFamily="34" charset="-122"/>
                <a:cs typeface="Inter" pitchFamily="34" charset="-120"/>
              </a:rPr>
              <a:t>(IBM, 2023)</a:t>
            </a:r>
            <a:endParaRPr lang="en-US" sz="900" dirty="0"/>
          </a:p>
        </p:txBody>
      </p:sp>
      <p:pic>
        <p:nvPicPr>
          <p:cNvPr id="79" name="Image 21" descr="gen-dedup-a82f683b089ea89b9a1364d2e1d17eea.png"/>
          <p:cNvPicPr>
            <a:picLocks noChangeAspect="1"/>
          </p:cNvPicPr>
          <p:nvPr/>
        </p:nvPicPr>
        <p:blipFill>
          <a:blip r:embed="rId22"/>
          <a:srcRect l="-2571" r="-2571"/>
          <a:stretch/>
        </p:blipFill>
        <p:spPr>
          <a:xfrm>
            <a:off x="3179369" y="3902659"/>
            <a:ext cx="105156" cy="114300"/>
          </a:xfrm>
          <a:prstGeom prst="rect">
            <a:avLst/>
          </a:prstGeom>
        </p:spPr>
      </p:pic>
      <p:sp>
        <p:nvSpPr>
          <p:cNvPr id="80" name="Text 56"/>
          <p:cNvSpPr txBox="1"/>
          <p:nvPr/>
        </p:nvSpPr>
        <p:spPr>
          <a:xfrm>
            <a:off x="6072530" y="3888029"/>
            <a:ext cx="1715414" cy="324612"/>
          </a:xfrm>
          <a:prstGeom prst="rect">
            <a:avLst/>
          </a:prstGeom>
          <a:noFill/>
          <a:ln/>
        </p:spPr>
        <p:txBody>
          <a:bodyPr wrap="square" lIns="0" tIns="0" rIns="0" bIns="0" rtlCol="0" anchor="ctr"/>
          <a:lstStyle/>
          <a:p>
            <a:pPr marL="0" indent="0" algn="l">
              <a:buNone/>
            </a:pPr>
            <a:r>
              <a:rPr lang="en-US" sz="900" b="1" dirty="0">
                <a:solidFill>
                  <a:srgbClr val="1E3A5F"/>
                </a:solidFill>
                <a:latin typeface="Inter" pitchFamily="34" charset="0"/>
                <a:ea typeface="Inter" pitchFamily="34" charset="-122"/>
                <a:cs typeface="Inter" pitchFamily="34" charset="-120"/>
              </a:rPr>
              <a:t> Personalised service, retention</a:t>
            </a:r>
            <a:endParaRPr lang="en-US" sz="900" dirty="0"/>
          </a:p>
          <a:p>
            <a:pPr marL="0" indent="0" algn="l">
              <a:buNone/>
            </a:pPr>
            <a:r>
              <a:rPr lang="en-US" sz="800" b="1" dirty="0">
                <a:solidFill>
                  <a:srgbClr val="718096"/>
                </a:solidFill>
                <a:latin typeface="Inter" pitchFamily="34" charset="0"/>
                <a:ea typeface="Inter" pitchFamily="34" charset="-122"/>
                <a:cs typeface="Inter" pitchFamily="34" charset="-120"/>
              </a:rPr>
              <a:t>(Oracle, n.d.; HubSpot, n.d.)</a:t>
            </a:r>
            <a:endParaRPr lang="en-US" sz="900" dirty="0"/>
          </a:p>
        </p:txBody>
      </p:sp>
      <p:pic>
        <p:nvPicPr>
          <p:cNvPr id="81" name="Image 22" descr="gen-dedup-344d3489af7ef27b1a0d6ec858dd7699.png"/>
          <p:cNvPicPr>
            <a:picLocks noChangeAspect="1"/>
          </p:cNvPicPr>
          <p:nvPr/>
        </p:nvPicPr>
        <p:blipFill>
          <a:blip r:embed="rId23"/>
          <a:srcRect/>
          <a:stretch/>
        </p:blipFill>
        <p:spPr>
          <a:xfrm>
            <a:off x="5929884" y="3902659"/>
            <a:ext cx="114300" cy="114300"/>
          </a:xfrm>
          <a:prstGeom prst="rect">
            <a:avLst/>
          </a:prstGeom>
        </p:spPr>
      </p:pic>
      <p:sp>
        <p:nvSpPr>
          <p:cNvPr id="82" name="Text 57"/>
          <p:cNvSpPr txBox="1"/>
          <p:nvPr/>
        </p:nvSpPr>
        <p:spPr>
          <a:xfrm>
            <a:off x="8979408" y="3888029"/>
            <a:ext cx="2000707" cy="324612"/>
          </a:xfrm>
          <a:prstGeom prst="rect">
            <a:avLst/>
          </a:prstGeom>
          <a:noFill/>
          <a:ln/>
        </p:spPr>
        <p:txBody>
          <a:bodyPr wrap="square" lIns="0" tIns="0" rIns="0" bIns="0" rtlCol="0" anchor="ctr"/>
          <a:lstStyle/>
          <a:p>
            <a:pPr marL="0" indent="0" algn="l">
              <a:buNone/>
            </a:pPr>
            <a:r>
              <a:rPr lang="en-US" sz="900" b="1" dirty="0">
                <a:solidFill>
                  <a:srgbClr val="1E3A5F"/>
                </a:solidFill>
                <a:latin typeface="Inter" pitchFamily="34" charset="0"/>
                <a:ea typeface="Inter" pitchFamily="34" charset="-122"/>
                <a:cs typeface="Inter" pitchFamily="34" charset="-120"/>
              </a:rPr>
              <a:t> Capacity planning, optimised cycles</a:t>
            </a:r>
            <a:endParaRPr lang="en-US" sz="900" dirty="0"/>
          </a:p>
          <a:p>
            <a:pPr marL="0" indent="0" algn="l">
              <a:buNone/>
            </a:pPr>
            <a:r>
              <a:rPr lang="en-US" sz="800" b="1" dirty="0">
                <a:solidFill>
                  <a:srgbClr val="718096"/>
                </a:solidFill>
                <a:latin typeface="Inter" pitchFamily="34" charset="0"/>
                <a:ea typeface="Inter" pitchFamily="34" charset="-122"/>
                <a:cs typeface="Inter" pitchFamily="34" charset="-120"/>
              </a:rPr>
              <a:t>(John Deere, n.d.; BCU, n.d.)</a:t>
            </a:r>
            <a:endParaRPr lang="en-US" sz="900" dirty="0"/>
          </a:p>
        </p:txBody>
      </p:sp>
      <p:pic>
        <p:nvPicPr>
          <p:cNvPr id="83" name="Image 23" descr="gen-dedup-cdd7dc6806fbbf72f521f3f75c836e3f.png"/>
          <p:cNvPicPr>
            <a:picLocks noChangeAspect="1"/>
          </p:cNvPicPr>
          <p:nvPr/>
        </p:nvPicPr>
        <p:blipFill>
          <a:blip r:embed="rId24"/>
          <a:srcRect/>
          <a:stretch/>
        </p:blipFill>
        <p:spPr>
          <a:xfrm>
            <a:off x="8836762" y="3902659"/>
            <a:ext cx="114300" cy="114300"/>
          </a:xfrm>
          <a:prstGeom prst="rect">
            <a:avLst/>
          </a:prstGeom>
        </p:spPr>
      </p:pic>
      <p:sp>
        <p:nvSpPr>
          <p:cNvPr id="84" name="Text 58"/>
          <p:cNvSpPr txBox="1"/>
          <p:nvPr/>
        </p:nvSpPr>
        <p:spPr>
          <a:xfrm>
            <a:off x="985723" y="4643323"/>
            <a:ext cx="1300277"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 Limitations</a:t>
            </a:r>
            <a:endParaRPr lang="en-US" sz="1000" dirty="0"/>
          </a:p>
        </p:txBody>
      </p:sp>
      <p:pic>
        <p:nvPicPr>
          <p:cNvPr id="85" name="Image 24" descr="gen-dedup-89af8cc957b4dbc53e9c412803157638.png"/>
          <p:cNvPicPr>
            <a:picLocks noChangeAspect="1"/>
          </p:cNvPicPr>
          <p:nvPr/>
        </p:nvPicPr>
        <p:blipFill>
          <a:blip r:embed="rId25"/>
          <a:srcRect l="-21233" r="-21233"/>
          <a:stretch/>
        </p:blipFill>
        <p:spPr>
          <a:xfrm>
            <a:off x="761695" y="4659782"/>
            <a:ext cx="190195" cy="133502"/>
          </a:xfrm>
          <a:prstGeom prst="rect">
            <a:avLst/>
          </a:prstGeom>
        </p:spPr>
      </p:pic>
      <p:pic>
        <p:nvPicPr>
          <p:cNvPr id="86" name="Image 25" descr="gen-dedup-1308826e030ca4bbac9e77d6282f66ec.png"/>
          <p:cNvPicPr>
            <a:picLocks noChangeAspect="1"/>
          </p:cNvPicPr>
          <p:nvPr/>
        </p:nvPicPr>
        <p:blipFill>
          <a:blip r:embed="rId26"/>
          <a:srcRect t="-180" b="-180"/>
          <a:stretch/>
        </p:blipFill>
        <p:spPr>
          <a:xfrm>
            <a:off x="3215945" y="4520794"/>
            <a:ext cx="1190549" cy="409651"/>
          </a:xfrm>
          <a:prstGeom prst="rect">
            <a:avLst/>
          </a:prstGeom>
        </p:spPr>
      </p:pic>
      <p:sp>
        <p:nvSpPr>
          <p:cNvPr id="87" name="Text 59"/>
          <p:cNvSpPr txBox="1"/>
          <p:nvPr/>
        </p:nvSpPr>
        <p:spPr>
          <a:xfrm>
            <a:off x="3432658" y="4520794"/>
            <a:ext cx="974750" cy="409651"/>
          </a:xfrm>
          <a:prstGeom prst="rect">
            <a:avLst/>
          </a:prstGeom>
          <a:noFill/>
          <a:ln/>
        </p:spPr>
        <p:txBody>
          <a:bodyPr wrap="square" lIns="0" tIns="0" rIns="0" bIns="0" rtlCol="0" anchor="ctr"/>
          <a:lstStyle/>
          <a:p>
            <a:pPr marL="0" indent="0" algn="l">
              <a:buNone/>
            </a:pPr>
            <a:r>
              <a:rPr lang="en-US" sz="800" b="1" dirty="0">
                <a:solidFill>
                  <a:srgbClr val="B91C1C"/>
                </a:solidFill>
                <a:latin typeface="Inter" pitchFamily="34" charset="0"/>
                <a:ea typeface="Inter" pitchFamily="34" charset="-122"/>
                <a:cs typeface="Inter" pitchFamily="34" charset="-120"/>
              </a:rPr>
              <a:t> Limited analytics</a:t>
            </a:r>
            <a:endParaRPr lang="en-US" sz="800" dirty="0"/>
          </a:p>
          <a:p>
            <a:pPr marL="0" indent="0" algn="l">
              <a:buNone/>
            </a:pPr>
            <a:r>
              <a:rPr lang="en-US" sz="800" b="1" dirty="0">
                <a:solidFill>
                  <a:srgbClr val="B91C1C"/>
                </a:solidFill>
                <a:latin typeface="Inter" pitchFamily="34" charset="0"/>
                <a:ea typeface="Inter" pitchFamily="34" charset="-122"/>
                <a:cs typeface="Inter" pitchFamily="34" charset="-120"/>
              </a:rPr>
              <a:t>(IBM, 2023)</a:t>
            </a:r>
            <a:endParaRPr lang="en-US" sz="800" dirty="0"/>
          </a:p>
        </p:txBody>
      </p:sp>
      <p:pic>
        <p:nvPicPr>
          <p:cNvPr id="88" name="Image 26" descr="gen-dedup-bbfff48c9d38ce899f43f97f24f1c6db.png"/>
          <p:cNvPicPr>
            <a:picLocks noChangeAspect="1"/>
          </p:cNvPicPr>
          <p:nvPr/>
        </p:nvPicPr>
        <p:blipFill>
          <a:blip r:embed="rId27"/>
          <a:srcRect t="-1958" b="-1958"/>
          <a:stretch/>
        </p:blipFill>
        <p:spPr>
          <a:xfrm>
            <a:off x="3330245" y="4591202"/>
            <a:ext cx="75895" cy="105156"/>
          </a:xfrm>
          <a:prstGeom prst="rect">
            <a:avLst/>
          </a:prstGeom>
        </p:spPr>
      </p:pic>
      <p:pic>
        <p:nvPicPr>
          <p:cNvPr id="89" name="Image 27" descr="gen-dedup-5987b82a78410c541fbc94dcf44dedbc.png"/>
          <p:cNvPicPr>
            <a:picLocks noChangeAspect="1"/>
          </p:cNvPicPr>
          <p:nvPr/>
        </p:nvPicPr>
        <p:blipFill>
          <a:blip r:embed="rId28"/>
          <a:srcRect t="-256" b="-256"/>
          <a:stretch/>
        </p:blipFill>
        <p:spPr>
          <a:xfrm>
            <a:off x="6001207" y="4520794"/>
            <a:ext cx="1714500" cy="409651"/>
          </a:xfrm>
          <a:prstGeom prst="rect">
            <a:avLst/>
          </a:prstGeom>
        </p:spPr>
      </p:pic>
      <p:sp>
        <p:nvSpPr>
          <p:cNvPr id="90" name="Text 60"/>
          <p:cNvSpPr txBox="1"/>
          <p:nvPr/>
        </p:nvSpPr>
        <p:spPr>
          <a:xfrm>
            <a:off x="6246266" y="4520794"/>
            <a:ext cx="1469441" cy="409651"/>
          </a:xfrm>
          <a:prstGeom prst="rect">
            <a:avLst/>
          </a:prstGeom>
          <a:noFill/>
          <a:ln/>
        </p:spPr>
        <p:txBody>
          <a:bodyPr wrap="square" lIns="0" tIns="0" rIns="0" bIns="0" rtlCol="0" anchor="ctr"/>
          <a:lstStyle/>
          <a:p>
            <a:pPr marL="0" indent="0" algn="l">
              <a:buNone/>
            </a:pPr>
            <a:r>
              <a:rPr lang="en-US" sz="800" b="1" dirty="0">
                <a:solidFill>
                  <a:srgbClr val="B91C1C"/>
                </a:solidFill>
                <a:latin typeface="Inter" pitchFamily="34" charset="0"/>
                <a:ea typeface="Inter" pitchFamily="34" charset="-122"/>
                <a:cs typeface="Inter" pitchFamily="34" charset="-120"/>
              </a:rPr>
              <a:t> GDPR compliance required</a:t>
            </a:r>
            <a:endParaRPr lang="en-US" sz="800" dirty="0"/>
          </a:p>
          <a:p>
            <a:pPr marL="0" indent="0" algn="l">
              <a:buNone/>
            </a:pPr>
            <a:r>
              <a:rPr lang="en-US" sz="800" b="1" dirty="0">
                <a:solidFill>
                  <a:srgbClr val="B91C1C"/>
                </a:solidFill>
                <a:latin typeface="Inter" pitchFamily="34" charset="0"/>
                <a:ea typeface="Inter" pitchFamily="34" charset="-122"/>
                <a:cs typeface="Inter" pitchFamily="34" charset="-120"/>
              </a:rPr>
              <a:t>(ICO, n.d.; GDPR, 2016)</a:t>
            </a:r>
            <a:endParaRPr lang="en-US" sz="800" dirty="0"/>
          </a:p>
        </p:txBody>
      </p:sp>
      <p:pic>
        <p:nvPicPr>
          <p:cNvPr id="91" name="Image 28" descr="gen-dedup-d56493fc766d2a1389dbb97b52dffaac.png"/>
          <p:cNvPicPr>
            <a:picLocks noChangeAspect="1"/>
          </p:cNvPicPr>
          <p:nvPr/>
        </p:nvPicPr>
        <p:blipFill>
          <a:blip r:embed="rId29"/>
          <a:srcRect/>
          <a:stretch/>
        </p:blipFill>
        <p:spPr>
          <a:xfrm>
            <a:off x="6115507" y="4591202"/>
            <a:ext cx="105156" cy="105156"/>
          </a:xfrm>
          <a:prstGeom prst="rect">
            <a:avLst/>
          </a:prstGeom>
        </p:spPr>
      </p:pic>
      <p:pic>
        <p:nvPicPr>
          <p:cNvPr id="92" name="Image 29" descr="gen-dedup-e13e77883dcd0c37604ecb5a221d4d61.png"/>
          <p:cNvPicPr>
            <a:picLocks noChangeAspect="1"/>
          </p:cNvPicPr>
          <p:nvPr/>
        </p:nvPicPr>
        <p:blipFill>
          <a:blip r:embed="rId30"/>
          <a:srcRect/>
          <a:stretch/>
        </p:blipFill>
        <p:spPr>
          <a:xfrm>
            <a:off x="9238183" y="4520794"/>
            <a:ext cx="1343254" cy="409651"/>
          </a:xfrm>
          <a:prstGeom prst="rect">
            <a:avLst/>
          </a:prstGeom>
        </p:spPr>
      </p:pic>
      <p:sp>
        <p:nvSpPr>
          <p:cNvPr id="93" name="Text 61"/>
          <p:cNvSpPr txBox="1"/>
          <p:nvPr/>
        </p:nvSpPr>
        <p:spPr>
          <a:xfrm>
            <a:off x="9445752" y="4520794"/>
            <a:ext cx="1135685" cy="409651"/>
          </a:xfrm>
          <a:prstGeom prst="rect">
            <a:avLst/>
          </a:prstGeom>
          <a:noFill/>
          <a:ln/>
        </p:spPr>
        <p:txBody>
          <a:bodyPr wrap="square" lIns="0" tIns="0" rIns="0" bIns="0" rtlCol="0" anchor="ctr"/>
          <a:lstStyle/>
          <a:p>
            <a:pPr marL="0" indent="0" algn="l">
              <a:buNone/>
            </a:pPr>
            <a:r>
              <a:rPr lang="en-US" sz="800" b="1" dirty="0">
                <a:solidFill>
                  <a:srgbClr val="B91C1C"/>
                </a:solidFill>
                <a:latin typeface="Inter" pitchFamily="34" charset="0"/>
                <a:ea typeface="Inter" pitchFamily="34" charset="-122"/>
                <a:cs typeface="Inter" pitchFamily="34" charset="-120"/>
              </a:rPr>
              <a:t> Sensor dependency</a:t>
            </a:r>
            <a:endParaRPr lang="en-US" sz="800" dirty="0"/>
          </a:p>
          <a:p>
            <a:pPr marL="0" indent="0" algn="l">
              <a:buNone/>
            </a:pPr>
            <a:r>
              <a:rPr lang="en-US" sz="800" b="1" dirty="0">
                <a:solidFill>
                  <a:srgbClr val="B91C1C"/>
                </a:solidFill>
                <a:latin typeface="Inter" pitchFamily="34" charset="0"/>
                <a:ea typeface="Inter" pitchFamily="34" charset="-122"/>
                <a:cs typeface="Inter" pitchFamily="34" charset="-120"/>
              </a:rPr>
              <a:t>(BCU, 2023)</a:t>
            </a:r>
            <a:endParaRPr lang="en-US" sz="800" dirty="0"/>
          </a:p>
        </p:txBody>
      </p:sp>
      <p:pic>
        <p:nvPicPr>
          <p:cNvPr id="94" name="Image 30" descr="gen-dedup-9a96028bd9dec139e4132a601fbea712.png"/>
          <p:cNvPicPr>
            <a:picLocks noChangeAspect="1"/>
          </p:cNvPicPr>
          <p:nvPr/>
        </p:nvPicPr>
        <p:blipFill>
          <a:blip r:embed="rId31"/>
          <a:srcRect l="-783" r="-783"/>
          <a:stretch/>
        </p:blipFill>
        <p:spPr>
          <a:xfrm>
            <a:off x="9352483" y="4591202"/>
            <a:ext cx="66751" cy="105156"/>
          </a:xfrm>
          <a:prstGeom prst="rect">
            <a:avLst/>
          </a:prstGeom>
        </p:spPr>
      </p:pic>
      <p:sp>
        <p:nvSpPr>
          <p:cNvPr id="95" name="Text 62"/>
          <p:cNvSpPr txBox="1"/>
          <p:nvPr/>
        </p:nvSpPr>
        <p:spPr>
          <a:xfrm>
            <a:off x="985723" y="5672023"/>
            <a:ext cx="1300277"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 Cofton Fit</a:t>
            </a:r>
            <a:endParaRPr lang="en-US" sz="1100" dirty="0"/>
          </a:p>
        </p:txBody>
      </p:sp>
      <p:sp>
        <p:nvSpPr>
          <p:cNvPr id="96" name="Text 63"/>
          <p:cNvSpPr txBox="1"/>
          <p:nvPr/>
        </p:nvSpPr>
        <p:spPr>
          <a:xfrm>
            <a:off x="2286000" y="5468112"/>
            <a:ext cx="3048610" cy="228600"/>
          </a:xfrm>
          <a:prstGeom prst="rect">
            <a:avLst/>
          </a:prstGeom>
          <a:noFill/>
          <a:ln/>
        </p:spPr>
        <p:txBody>
          <a:bodyPr wrap="square" lIns="0" tIns="0" rIns="0" bIns="0" rtlCol="0" anchor="ctr"/>
          <a:lstStyle/>
          <a:p>
            <a:pPr marL="0" indent="0" algn="ctr">
              <a:buNone/>
            </a:pPr>
            <a:r>
              <a:rPr lang="en-US" sz="1500" dirty="0">
                <a:solidFill>
                  <a:srgbClr val="000000"/>
                </a:solidFill>
                <a:latin typeface="Inter" pitchFamily="34" charset="0"/>
                <a:ea typeface="Inter" pitchFamily="34" charset="-122"/>
                <a:cs typeface="Inter" pitchFamily="34" charset="-120"/>
              </a:rPr>
              <a:t>⭐⭐⭐</a:t>
            </a:r>
            <a:endParaRPr lang="en-US" sz="1500" dirty="0"/>
          </a:p>
        </p:txBody>
      </p:sp>
      <p:sp>
        <p:nvSpPr>
          <p:cNvPr id="97" name="Text 64"/>
          <p:cNvSpPr txBox="1"/>
          <p:nvPr/>
        </p:nvSpPr>
        <p:spPr>
          <a:xfrm>
            <a:off x="2286000" y="5735117"/>
            <a:ext cx="3048610" cy="324612"/>
          </a:xfrm>
          <a:prstGeom prst="rect">
            <a:avLst/>
          </a:prstGeom>
          <a:noFill/>
          <a:ln/>
        </p:spPr>
        <p:txBody>
          <a:bodyPr wrap="square" lIns="0" tIns="0" rIns="0" bIns="0" rtlCol="0" anchor="ctr"/>
          <a:lstStyle/>
          <a:p>
            <a:pPr marL="0" indent="0" algn="ctr">
              <a:buNone/>
            </a:pPr>
            <a:r>
              <a:rPr lang="en-US" sz="900" b="1" dirty="0">
                <a:solidFill>
                  <a:srgbClr val="1E3A5F"/>
                </a:solidFill>
                <a:latin typeface="Inter" pitchFamily="34" charset="0"/>
                <a:ea typeface="Inter" pitchFamily="34" charset="-122"/>
                <a:cs typeface="Inter" pitchFamily="34" charset="-120"/>
              </a:rPr>
              <a:t>Shopify backbone</a:t>
            </a:r>
            <a:endParaRPr lang="en-US" sz="900" dirty="0"/>
          </a:p>
          <a:p>
            <a:pPr marL="0" indent="0" algn="ctr">
              <a:buNone/>
            </a:pPr>
            <a:r>
              <a:rPr lang="en-US" sz="800" b="1" dirty="0">
                <a:solidFill>
                  <a:srgbClr val="718096"/>
                </a:solidFill>
                <a:latin typeface="Inter" pitchFamily="34" charset="0"/>
                <a:ea typeface="Inter" pitchFamily="34" charset="-122"/>
                <a:cs typeface="Inter" pitchFamily="34" charset="-120"/>
              </a:rPr>
              <a:t>(Shopify, 2024)</a:t>
            </a:r>
            <a:endParaRPr lang="en-US" sz="900" dirty="0"/>
          </a:p>
        </p:txBody>
      </p:sp>
      <p:sp>
        <p:nvSpPr>
          <p:cNvPr id="98" name="Text 65"/>
          <p:cNvSpPr txBox="1"/>
          <p:nvPr/>
        </p:nvSpPr>
        <p:spPr>
          <a:xfrm>
            <a:off x="5333695" y="5468112"/>
            <a:ext cx="3048610" cy="228600"/>
          </a:xfrm>
          <a:prstGeom prst="rect">
            <a:avLst/>
          </a:prstGeom>
          <a:noFill/>
          <a:ln/>
        </p:spPr>
        <p:txBody>
          <a:bodyPr wrap="square" lIns="0" tIns="0" rIns="0" bIns="0" rtlCol="0" anchor="ctr"/>
          <a:lstStyle/>
          <a:p>
            <a:pPr marL="0" indent="0" algn="ctr">
              <a:buNone/>
            </a:pPr>
            <a:r>
              <a:rPr lang="en-US" sz="1500" dirty="0">
                <a:solidFill>
                  <a:srgbClr val="000000"/>
                </a:solidFill>
                <a:latin typeface="Inter" pitchFamily="34" charset="0"/>
                <a:ea typeface="Inter" pitchFamily="34" charset="-122"/>
                <a:cs typeface="Inter" pitchFamily="34" charset="-120"/>
              </a:rPr>
              <a:t>⭐⭐</a:t>
            </a:r>
            <a:endParaRPr lang="en-US" sz="1500" dirty="0"/>
          </a:p>
        </p:txBody>
      </p:sp>
      <p:sp>
        <p:nvSpPr>
          <p:cNvPr id="99" name="Text 66"/>
          <p:cNvSpPr txBox="1"/>
          <p:nvPr/>
        </p:nvSpPr>
        <p:spPr>
          <a:xfrm>
            <a:off x="5333695" y="5735117"/>
            <a:ext cx="3048610" cy="324612"/>
          </a:xfrm>
          <a:prstGeom prst="rect">
            <a:avLst/>
          </a:prstGeom>
          <a:noFill/>
          <a:ln/>
        </p:spPr>
        <p:txBody>
          <a:bodyPr wrap="square" lIns="0" tIns="0" rIns="0" bIns="0" rtlCol="0" anchor="ctr"/>
          <a:lstStyle/>
          <a:p>
            <a:pPr marL="0" indent="0" algn="ctr">
              <a:buNone/>
            </a:pPr>
            <a:r>
              <a:rPr lang="en-US" sz="900" b="1" dirty="0">
                <a:solidFill>
                  <a:srgbClr val="1E3A5F"/>
                </a:solidFill>
                <a:latin typeface="Inter" pitchFamily="34" charset="0"/>
                <a:ea typeface="Inter" pitchFamily="34" charset="-122"/>
                <a:cs typeface="Inter" pitchFamily="34" charset="-120"/>
              </a:rPr>
              <a:t>Manage chef preferences</a:t>
            </a:r>
            <a:endParaRPr lang="en-US" sz="900" dirty="0"/>
          </a:p>
          <a:p>
            <a:pPr marL="0" indent="0" algn="ctr">
              <a:buNone/>
            </a:pPr>
            <a:r>
              <a:rPr lang="en-US" sz="800" b="1" dirty="0">
                <a:solidFill>
                  <a:srgbClr val="718096"/>
                </a:solidFill>
                <a:latin typeface="Inter" pitchFamily="34" charset="0"/>
                <a:ea typeface="Inter" pitchFamily="34" charset="-122"/>
                <a:cs typeface="Inter" pitchFamily="34" charset="-120"/>
              </a:rPr>
              <a:t>(HubSpot, 2024)</a:t>
            </a:r>
            <a:endParaRPr lang="en-US" sz="900" dirty="0"/>
          </a:p>
        </p:txBody>
      </p:sp>
      <p:sp>
        <p:nvSpPr>
          <p:cNvPr id="100" name="Text 67"/>
          <p:cNvSpPr txBox="1"/>
          <p:nvPr/>
        </p:nvSpPr>
        <p:spPr>
          <a:xfrm>
            <a:off x="8382305" y="5468112"/>
            <a:ext cx="3048610" cy="228600"/>
          </a:xfrm>
          <a:prstGeom prst="rect">
            <a:avLst/>
          </a:prstGeom>
          <a:noFill/>
          <a:ln/>
        </p:spPr>
        <p:txBody>
          <a:bodyPr wrap="square" lIns="0" tIns="0" rIns="0" bIns="0" rtlCol="0" anchor="ctr"/>
          <a:lstStyle/>
          <a:p>
            <a:pPr marL="0" indent="0" algn="ctr">
              <a:buNone/>
            </a:pPr>
            <a:r>
              <a:rPr lang="en-US" sz="1500" dirty="0">
                <a:solidFill>
                  <a:srgbClr val="000000"/>
                </a:solidFill>
                <a:latin typeface="Inter" pitchFamily="34" charset="0"/>
                <a:ea typeface="Inter" pitchFamily="34" charset="-122"/>
                <a:cs typeface="Inter" pitchFamily="34" charset="-120"/>
              </a:rPr>
              <a:t>⭐⭐</a:t>
            </a:r>
            <a:endParaRPr lang="en-US" sz="1500" dirty="0"/>
          </a:p>
        </p:txBody>
      </p:sp>
      <p:sp>
        <p:nvSpPr>
          <p:cNvPr id="101" name="Text 68"/>
          <p:cNvSpPr txBox="1"/>
          <p:nvPr/>
        </p:nvSpPr>
        <p:spPr>
          <a:xfrm>
            <a:off x="8382305" y="5735117"/>
            <a:ext cx="3048610" cy="324612"/>
          </a:xfrm>
          <a:prstGeom prst="rect">
            <a:avLst/>
          </a:prstGeom>
          <a:noFill/>
          <a:ln/>
        </p:spPr>
        <p:txBody>
          <a:bodyPr wrap="square" lIns="0" tIns="0" rIns="0" bIns="0" rtlCol="0" anchor="ctr"/>
          <a:lstStyle/>
          <a:p>
            <a:pPr marL="0" indent="0" algn="ctr">
              <a:buNone/>
            </a:pPr>
            <a:r>
              <a:rPr lang="en-US" sz="900" b="1" dirty="0">
                <a:solidFill>
                  <a:srgbClr val="1E3A5F"/>
                </a:solidFill>
                <a:latin typeface="Inter" pitchFamily="34" charset="0"/>
                <a:ea typeface="Inter" pitchFamily="34" charset="-122"/>
                <a:cs typeface="Inter" pitchFamily="34" charset="-120"/>
              </a:rPr>
              <a:t>Telemetry-driven optimization</a:t>
            </a:r>
            <a:endParaRPr lang="en-US" sz="900" dirty="0"/>
          </a:p>
          <a:p>
            <a:pPr marL="0" indent="0" algn="ctr">
              <a:buNone/>
            </a:pPr>
            <a:r>
              <a:rPr lang="en-US" sz="800" b="1" dirty="0">
                <a:solidFill>
                  <a:srgbClr val="718096"/>
                </a:solidFill>
                <a:latin typeface="Inter" pitchFamily="34" charset="0"/>
                <a:ea typeface="Inter" pitchFamily="34" charset="-122"/>
                <a:cs typeface="Inter" pitchFamily="34" charset="-120"/>
              </a:rPr>
              <a:t>(BCU, n.d.; John Deere, 2023)</a:t>
            </a:r>
            <a:endParaRPr lang="en-US" sz="900" dirty="0"/>
          </a:p>
        </p:txBody>
      </p:sp>
      <p:pic>
        <p:nvPicPr>
          <p:cNvPr id="102" name="Image 31" descr="gen-dedup-f1ad3da5f0c26682481afbb1a81b6210.png"/>
          <p:cNvPicPr>
            <a:picLocks noChangeAspect="1"/>
          </p:cNvPicPr>
          <p:nvPr/>
        </p:nvPicPr>
        <p:blipFill>
          <a:blip r:embed="rId32"/>
          <a:srcRect l="-16667" r="-16667"/>
          <a:stretch/>
        </p:blipFill>
        <p:spPr>
          <a:xfrm>
            <a:off x="761695" y="5690311"/>
            <a:ext cx="190195" cy="142646"/>
          </a:xfrm>
          <a:prstGeom prst="rect">
            <a:avLst/>
          </a:prstGeom>
        </p:spPr>
      </p:pic>
      <p:sp>
        <p:nvSpPr>
          <p:cNvPr id="103" name="Shape 69"/>
          <p:cNvSpPr/>
          <p:nvPr/>
        </p:nvSpPr>
        <p:spPr>
          <a:xfrm>
            <a:off x="381305" y="6524244"/>
            <a:ext cx="11430000" cy="9144"/>
          </a:xfrm>
          <a:prstGeom prst="rect">
            <a:avLst/>
          </a:prstGeom>
          <a:solidFill>
            <a:srgbClr val="EDF2F7"/>
          </a:solidFill>
          <a:ln w="12700">
            <a:solidFill>
              <a:srgbClr val="EDF2F7">
                <a:alpha val="0"/>
              </a:srgbClr>
            </a:solidFill>
            <a:prstDash val="solid"/>
          </a:ln>
        </p:spPr>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4" name="Shape 2"/>
          <p:cNvSpPr/>
          <p:nvPr/>
        </p:nvSpPr>
        <p:spPr>
          <a:xfrm>
            <a:off x="0" y="0"/>
            <a:ext cx="12191695" cy="761695"/>
          </a:xfrm>
          <a:prstGeom prst="rect">
            <a:avLst/>
          </a:prstGeom>
          <a:solidFill>
            <a:srgbClr val="1E3A5F"/>
          </a:solidFill>
          <a:ln w="12700">
            <a:solidFill>
              <a:srgbClr val="FFFFFF">
                <a:alpha val="0"/>
              </a:srgbClr>
            </a:solidFill>
            <a:prstDash val="solid"/>
          </a:ln>
        </p:spPr>
      </p:sp>
      <p:pic>
        <p:nvPicPr>
          <p:cNvPr id="5" name="Image 0" descr="gen-dedup-a4e19af0c66ec60873c1790086e55892.png"/>
          <p:cNvPicPr>
            <a:picLocks noChangeAspect="1"/>
          </p:cNvPicPr>
          <p:nvPr/>
        </p:nvPicPr>
        <p:blipFill>
          <a:blip r:embed="rId3"/>
          <a:srcRect l="-7" r="-7"/>
          <a:stretch/>
        </p:blipFill>
        <p:spPr>
          <a:xfrm>
            <a:off x="761695" y="1047902"/>
            <a:ext cx="3238805" cy="4095598"/>
          </a:xfrm>
          <a:prstGeom prst="rect">
            <a:avLst/>
          </a:prstGeom>
        </p:spPr>
      </p:pic>
      <p:pic>
        <p:nvPicPr>
          <p:cNvPr id="6" name="Image 1" descr="gen-dedup-9e560ccaca083aca1a9590132db9fda1.png"/>
          <p:cNvPicPr>
            <a:picLocks noChangeAspect="1"/>
          </p:cNvPicPr>
          <p:nvPr/>
        </p:nvPicPr>
        <p:blipFill>
          <a:blip r:embed="rId4"/>
          <a:srcRect l="-7" r="-7"/>
          <a:stretch/>
        </p:blipFill>
        <p:spPr>
          <a:xfrm>
            <a:off x="4476902" y="1047902"/>
            <a:ext cx="3238805" cy="4095598"/>
          </a:xfrm>
          <a:prstGeom prst="rect">
            <a:avLst/>
          </a:prstGeom>
        </p:spPr>
      </p:pic>
      <p:pic>
        <p:nvPicPr>
          <p:cNvPr id="7" name="Image 2" descr="gen-dedup-1bfe8dd113c681297ff4932ed67c28e7.png"/>
          <p:cNvPicPr>
            <a:picLocks noChangeAspect="1"/>
          </p:cNvPicPr>
          <p:nvPr/>
        </p:nvPicPr>
        <p:blipFill>
          <a:blip r:embed="rId5"/>
          <a:srcRect l="-7" r="-7"/>
          <a:stretch/>
        </p:blipFill>
        <p:spPr>
          <a:xfrm>
            <a:off x="8191195" y="1047902"/>
            <a:ext cx="3238805" cy="4095598"/>
          </a:xfrm>
          <a:prstGeom prst="rect">
            <a:avLst/>
          </a:prstGeom>
        </p:spPr>
      </p:pic>
      <p:sp>
        <p:nvSpPr>
          <p:cNvPr id="8" name="Shape 3"/>
          <p:cNvSpPr/>
          <p:nvPr/>
        </p:nvSpPr>
        <p:spPr>
          <a:xfrm>
            <a:off x="761695" y="5381244"/>
            <a:ext cx="10668305" cy="761695"/>
          </a:xfrm>
          <a:prstGeom prst="roundRect">
            <a:avLst>
              <a:gd name="adj" fmla="val 36014"/>
            </a:avLst>
          </a:prstGeom>
          <a:solidFill>
            <a:srgbClr val="F1F5F9"/>
          </a:solidFill>
          <a:ln w="25400">
            <a:solidFill>
              <a:srgbClr val="CBD5E1"/>
            </a:solidFill>
            <a:prstDash val="solid"/>
          </a:ln>
        </p:spPr>
      </p:sp>
      <p:pic>
        <p:nvPicPr>
          <p:cNvPr id="9" name="Image 3" descr="gen-dedup-8ab72207fa0fd46cde0aa9edc1b4e5da.jpg"/>
          <p:cNvPicPr>
            <a:picLocks noChangeAspect="1"/>
          </p:cNvPicPr>
          <p:nvPr/>
        </p:nvPicPr>
        <p:blipFill>
          <a:blip r:embed="rId6"/>
          <a:stretch>
            <a:fillRect/>
          </a:stretch>
        </p:blipFill>
        <p:spPr>
          <a:xfrm>
            <a:off x="790956" y="1076249"/>
            <a:ext cx="3186700" cy="1524305"/>
          </a:xfrm>
          <a:prstGeom prst="rect">
            <a:avLst/>
          </a:prstGeom>
        </p:spPr>
      </p:pic>
      <p:pic>
        <p:nvPicPr>
          <p:cNvPr id="10" name="Image 4" descr="gen-dedup-f4285b65e41f2d63713ed2a667807ad1.jpg"/>
          <p:cNvPicPr>
            <a:picLocks noChangeAspect="1"/>
          </p:cNvPicPr>
          <p:nvPr/>
        </p:nvPicPr>
        <p:blipFill>
          <a:blip r:embed="rId7"/>
          <a:stretch>
            <a:fillRect/>
          </a:stretch>
        </p:blipFill>
        <p:spPr>
          <a:xfrm>
            <a:off x="4505249" y="1076249"/>
            <a:ext cx="3186700" cy="1524305"/>
          </a:xfrm>
          <a:prstGeom prst="rect">
            <a:avLst/>
          </a:prstGeom>
        </p:spPr>
      </p:pic>
      <p:pic>
        <p:nvPicPr>
          <p:cNvPr id="11" name="Image 5" descr="gen-dedup-b6db36e1f28c0c25c4b38df33b3ec39c.jpg"/>
          <p:cNvPicPr>
            <a:picLocks noChangeAspect="1"/>
          </p:cNvPicPr>
          <p:nvPr/>
        </p:nvPicPr>
        <p:blipFill>
          <a:blip r:embed="rId8"/>
          <a:stretch>
            <a:fillRect/>
          </a:stretch>
        </p:blipFill>
        <p:spPr>
          <a:xfrm>
            <a:off x="8220456" y="1076249"/>
            <a:ext cx="3186700" cy="1524305"/>
          </a:xfrm>
          <a:prstGeom prst="rect">
            <a:avLst/>
          </a:prstGeom>
        </p:spPr>
      </p:pic>
      <p:sp>
        <p:nvSpPr>
          <p:cNvPr id="12" name="Text 4"/>
          <p:cNvSpPr txBox="1"/>
          <p:nvPr/>
        </p:nvSpPr>
        <p:spPr>
          <a:xfrm>
            <a:off x="381305" y="142646"/>
            <a:ext cx="8572500" cy="324612"/>
          </a:xfrm>
          <a:prstGeom prst="rect">
            <a:avLst/>
          </a:prstGeom>
          <a:noFill/>
          <a:ln/>
        </p:spPr>
        <p:txBody>
          <a:bodyPr wrap="square" lIns="0" tIns="0" rIns="0" bIns="0" rtlCol="0" anchor="ctr"/>
          <a:lstStyle/>
          <a:p>
            <a:pPr marL="0" indent="0" algn="l">
              <a:buNone/>
            </a:pPr>
            <a:r>
              <a:rPr lang="en-US" sz="2100" b="1" dirty="0">
                <a:solidFill>
                  <a:srgbClr val="FFFFFF"/>
                </a:solidFill>
                <a:latin typeface="Montserrat" pitchFamily="34" charset="0"/>
                <a:ea typeface="Montserrat" pitchFamily="34" charset="-122"/>
                <a:cs typeface="Montserrat" pitchFamily="34" charset="-120"/>
              </a:rPr>
              <a:t>Recommended Roadmap: Phased Adoption</a:t>
            </a:r>
            <a:endParaRPr lang="en-US" sz="2100" dirty="0"/>
          </a:p>
        </p:txBody>
      </p:sp>
      <p:sp>
        <p:nvSpPr>
          <p:cNvPr id="13" name="Text 5"/>
          <p:cNvSpPr txBox="1"/>
          <p:nvPr/>
        </p:nvSpPr>
        <p:spPr>
          <a:xfrm>
            <a:off x="381305" y="476402"/>
            <a:ext cx="8572500" cy="191110"/>
          </a:xfrm>
          <a:prstGeom prst="rect">
            <a:avLst/>
          </a:prstGeom>
          <a:noFill/>
          <a:ln/>
        </p:spPr>
        <p:txBody>
          <a:bodyPr wrap="square" lIns="0" tIns="0" rIns="0" bIns="0" rtlCol="0" anchor="ctr"/>
          <a:lstStyle/>
          <a:p>
            <a:pPr marL="0" indent="0" algn="l">
              <a:buNone/>
            </a:pPr>
            <a:r>
              <a:rPr lang="en-US" sz="1200" dirty="0">
                <a:solidFill>
                  <a:srgbClr val="FFFFFF">
                    <a:alpha val="85000"/>
                  </a:srgbClr>
                </a:solidFill>
                <a:latin typeface="Inter" pitchFamily="34" charset="0"/>
                <a:ea typeface="Inter" pitchFamily="34" charset="-122"/>
                <a:cs typeface="Inter" pitchFamily="34" charset="-120"/>
              </a:rPr>
              <a:t>Strategic implementation plan for modernizing Cofton Greens' information systems</a:t>
            </a:r>
            <a:endParaRPr lang="en-US" sz="1200" dirty="0"/>
          </a:p>
        </p:txBody>
      </p:sp>
      <p:pic>
        <p:nvPicPr>
          <p:cNvPr id="14" name="Image 6" descr="gen-dedup-0d1d5ac9a35af44b075c9a1e8f55c1fd.png"/>
          <p:cNvPicPr>
            <a:picLocks noChangeAspect="1"/>
          </p:cNvPicPr>
          <p:nvPr/>
        </p:nvPicPr>
        <p:blipFill>
          <a:blip r:embed="rId9"/>
          <a:srcRect t="-45" b="-45"/>
          <a:stretch/>
        </p:blipFill>
        <p:spPr>
          <a:xfrm>
            <a:off x="10148926" y="267005"/>
            <a:ext cx="256946" cy="228600"/>
          </a:xfrm>
          <a:prstGeom prst="rect">
            <a:avLst/>
          </a:prstGeom>
        </p:spPr>
      </p:pic>
      <p:sp>
        <p:nvSpPr>
          <p:cNvPr id="15" name="Text 6"/>
          <p:cNvSpPr txBox="1"/>
          <p:nvPr/>
        </p:nvSpPr>
        <p:spPr>
          <a:xfrm>
            <a:off x="10521086" y="142646"/>
            <a:ext cx="1295705" cy="476402"/>
          </a:xfrm>
          <a:prstGeom prst="rect">
            <a:avLst/>
          </a:prstGeom>
          <a:noFill/>
          <a:ln/>
        </p:spPr>
        <p:txBody>
          <a:bodyPr wrap="square" lIns="0" tIns="0" rIns="0" bIns="0" rtlCol="0" anchor="ctr"/>
          <a:lstStyle/>
          <a:p>
            <a:pPr marL="0" indent="0" algn="r">
              <a:buNone/>
            </a:pPr>
            <a:r>
              <a:rPr lang="en-US" sz="1300" b="1" dirty="0">
                <a:solidFill>
                  <a:srgbClr val="FFFFFF"/>
                </a:solidFill>
                <a:latin typeface="Inter" pitchFamily="34" charset="0"/>
                <a:ea typeface="Inter" pitchFamily="34" charset="-122"/>
                <a:cs typeface="Inter" pitchFamily="34" charset="-120"/>
              </a:rPr>
              <a:t>Implementation</a:t>
            </a:r>
            <a:endParaRPr lang="en-US" sz="1300" dirty="0"/>
          </a:p>
          <a:p>
            <a:pPr marL="0" indent="0" algn="r">
              <a:buNone/>
            </a:pPr>
            <a:r>
              <a:rPr lang="en-US" sz="1300" b="1" dirty="0">
                <a:solidFill>
                  <a:srgbClr val="FFFFFF"/>
                </a:solidFill>
                <a:latin typeface="Inter" pitchFamily="34" charset="0"/>
                <a:ea typeface="Inter" pitchFamily="34" charset="-122"/>
                <a:cs typeface="Inter" pitchFamily="34" charset="-120"/>
              </a:rPr>
              <a:t>Plan</a:t>
            </a:r>
            <a:endParaRPr lang="en-US" sz="1300" dirty="0"/>
          </a:p>
        </p:txBody>
      </p:sp>
      <p:pic>
        <p:nvPicPr>
          <p:cNvPr id="16" name="Image 7" descr="gen-dedup-0e87b841e3fd71b6a7a0f217c327a822.png"/>
          <p:cNvPicPr>
            <a:picLocks noChangeAspect="1"/>
          </p:cNvPicPr>
          <p:nvPr/>
        </p:nvPicPr>
        <p:blipFill>
          <a:blip r:embed="rId10"/>
          <a:srcRect/>
          <a:stretch/>
        </p:blipFill>
        <p:spPr>
          <a:xfrm>
            <a:off x="2762402" y="2190902"/>
            <a:ext cx="761695" cy="761695"/>
          </a:xfrm>
          <a:prstGeom prst="rect">
            <a:avLst/>
          </a:prstGeom>
        </p:spPr>
      </p:pic>
      <p:pic>
        <p:nvPicPr>
          <p:cNvPr id="17" name="Image 8" descr="gen-dedup-a7e8caea7345704c698bc62a206850cc.png"/>
          <p:cNvPicPr>
            <a:picLocks noChangeAspect="1"/>
          </p:cNvPicPr>
          <p:nvPr/>
        </p:nvPicPr>
        <p:blipFill>
          <a:blip r:embed="rId11"/>
          <a:srcRect l="-17" r="-17"/>
          <a:stretch/>
        </p:blipFill>
        <p:spPr>
          <a:xfrm>
            <a:off x="2976372" y="2381098"/>
            <a:ext cx="333756" cy="381305"/>
          </a:xfrm>
          <a:prstGeom prst="rect">
            <a:avLst/>
          </a:prstGeom>
        </p:spPr>
      </p:pic>
      <p:sp>
        <p:nvSpPr>
          <p:cNvPr id="18" name="Text 7"/>
          <p:cNvSpPr txBox="1"/>
          <p:nvPr/>
        </p:nvSpPr>
        <p:spPr>
          <a:xfrm>
            <a:off x="905256" y="2714854"/>
            <a:ext cx="2953512" cy="143561"/>
          </a:xfrm>
          <a:prstGeom prst="rect">
            <a:avLst/>
          </a:prstGeom>
          <a:noFill/>
          <a:ln/>
        </p:spPr>
        <p:txBody>
          <a:bodyPr wrap="square" lIns="0" tIns="0" rIns="0" bIns="0" rtlCol="0" anchor="ctr"/>
          <a:lstStyle/>
          <a:p>
            <a:pPr marL="0" indent="0" algn="l">
              <a:buNone/>
            </a:pPr>
            <a:r>
              <a:rPr lang="en-US" sz="900" b="1" kern="0" spc="75" dirty="0">
                <a:solidFill>
                  <a:srgbClr val="10B981"/>
                </a:solidFill>
                <a:latin typeface="Inter" pitchFamily="34" charset="0"/>
                <a:ea typeface="Inter" pitchFamily="34" charset="-122"/>
                <a:cs typeface="Inter" pitchFamily="34" charset="-120"/>
              </a:rPr>
              <a:t>Phase 1 • 0-1 Month</a:t>
            </a:r>
            <a:endParaRPr lang="en-US" sz="900" dirty="0"/>
          </a:p>
        </p:txBody>
      </p:sp>
      <p:sp>
        <p:nvSpPr>
          <p:cNvPr id="19" name="Text 8"/>
          <p:cNvSpPr txBox="1"/>
          <p:nvPr/>
        </p:nvSpPr>
        <p:spPr>
          <a:xfrm>
            <a:off x="905256" y="2895905"/>
            <a:ext cx="2953512" cy="238658"/>
          </a:xfrm>
          <a:prstGeom prst="rect">
            <a:avLst/>
          </a:prstGeom>
          <a:noFill/>
          <a:ln/>
        </p:spPr>
        <p:txBody>
          <a:bodyPr wrap="square" lIns="0" tIns="0" rIns="0" bIns="0" rtlCol="0" anchor="ctr"/>
          <a:lstStyle/>
          <a:p>
            <a:pPr marL="0" indent="0" algn="l">
              <a:buNone/>
            </a:pPr>
            <a:r>
              <a:rPr lang="en-US" sz="1600" b="1" dirty="0">
                <a:solidFill>
                  <a:srgbClr val="1E293B"/>
                </a:solidFill>
                <a:latin typeface="Montserrat" pitchFamily="34" charset="0"/>
                <a:ea typeface="Montserrat" pitchFamily="34" charset="-122"/>
                <a:cs typeface="Montserrat" pitchFamily="34" charset="-120"/>
              </a:rPr>
              <a:t>Shopify TPS</a:t>
            </a:r>
            <a:endParaRPr lang="en-US" sz="1600" dirty="0"/>
          </a:p>
        </p:txBody>
      </p:sp>
      <p:sp>
        <p:nvSpPr>
          <p:cNvPr id="20" name="Text 9"/>
          <p:cNvSpPr txBox="1"/>
          <p:nvPr/>
        </p:nvSpPr>
        <p:spPr>
          <a:xfrm>
            <a:off x="905256" y="3183026"/>
            <a:ext cx="2953512" cy="277063"/>
          </a:xfrm>
          <a:prstGeom prst="rect">
            <a:avLst/>
          </a:prstGeom>
          <a:noFill/>
          <a:ln/>
        </p:spPr>
        <p:txBody>
          <a:bodyPr wrap="square" lIns="0" tIns="0" rIns="0" bIns="0" rtlCol="0" anchor="ctr"/>
          <a:lstStyle/>
          <a:p>
            <a:pPr marL="0" indent="0" algn="l">
              <a:buNone/>
            </a:pPr>
            <a:r>
              <a:rPr lang="en-US" sz="800" dirty="0">
                <a:solidFill>
                  <a:srgbClr val="64748B"/>
                </a:solidFill>
                <a:latin typeface="Inter" pitchFamily="34" charset="0"/>
                <a:ea typeface="Inter" pitchFamily="34" charset="-122"/>
                <a:cs typeface="Inter" pitchFamily="34" charset="-120"/>
              </a:rPr>
              <a:t>Orders, payments (Shopify, n.d.)</a:t>
            </a:r>
            <a:endParaRPr lang="en-US" sz="800" dirty="0"/>
          </a:p>
          <a:p>
            <a:pPr marL="0" indent="0" algn="l">
              <a:buNone/>
            </a:pPr>
            <a:r>
              <a:rPr lang="en-US" sz="800" dirty="0">
                <a:solidFill>
                  <a:srgbClr val="64748B"/>
                </a:solidFill>
                <a:latin typeface="Inter" pitchFamily="34" charset="0"/>
                <a:ea typeface="Inter" pitchFamily="34" charset="-122"/>
                <a:cs typeface="Inter" pitchFamily="34" charset="-120"/>
              </a:rPr>
              <a:t>Integrate workflows (Oracle, n.d.)</a:t>
            </a:r>
            <a:endParaRPr lang="en-US" sz="800" dirty="0"/>
          </a:p>
        </p:txBody>
      </p:sp>
      <p:pic>
        <p:nvPicPr>
          <p:cNvPr id="21" name="Image 9" descr="gen-dedup-8b8fbc3d03c1c472253db61139840490.png"/>
          <p:cNvPicPr>
            <a:picLocks noChangeAspect="1"/>
          </p:cNvPicPr>
          <p:nvPr/>
        </p:nvPicPr>
        <p:blipFill>
          <a:blip r:embed="rId12"/>
          <a:srcRect/>
          <a:stretch/>
        </p:blipFill>
        <p:spPr>
          <a:xfrm>
            <a:off x="905256" y="3638398"/>
            <a:ext cx="171907" cy="171907"/>
          </a:xfrm>
          <a:prstGeom prst="rect">
            <a:avLst/>
          </a:prstGeom>
        </p:spPr>
      </p:pic>
      <p:sp>
        <p:nvSpPr>
          <p:cNvPr id="22" name="Text 10"/>
          <p:cNvSpPr txBox="1"/>
          <p:nvPr/>
        </p:nvSpPr>
        <p:spPr>
          <a:xfrm>
            <a:off x="1171346" y="3619195"/>
            <a:ext cx="1200607"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Manual Errors</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(IBM, n.d.; Shopify, n.d.)</a:t>
            </a:r>
            <a:endParaRPr lang="en-US" sz="1100" dirty="0"/>
          </a:p>
        </p:txBody>
      </p:sp>
      <p:pic>
        <p:nvPicPr>
          <p:cNvPr id="23" name="Image 10" descr="gen-dedup-8b8fbc3d03c1c472253db61139840490.png"/>
          <p:cNvPicPr>
            <a:picLocks noChangeAspect="1"/>
          </p:cNvPicPr>
          <p:nvPr/>
        </p:nvPicPr>
        <p:blipFill>
          <a:blip r:embed="rId12"/>
          <a:srcRect/>
          <a:stretch/>
        </p:blipFill>
        <p:spPr>
          <a:xfrm>
            <a:off x="905256" y="4123944"/>
            <a:ext cx="171907" cy="171907"/>
          </a:xfrm>
          <a:prstGeom prst="rect">
            <a:avLst/>
          </a:prstGeom>
        </p:spPr>
      </p:pic>
      <p:sp>
        <p:nvSpPr>
          <p:cNvPr id="24" name="Text 11"/>
          <p:cNvSpPr txBox="1"/>
          <p:nvPr/>
        </p:nvSpPr>
        <p:spPr>
          <a:xfrm>
            <a:off x="1171346" y="4105656"/>
            <a:ext cx="1295705"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Real-Time Stock</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(Shopify, n.d.)</a:t>
            </a:r>
            <a:endParaRPr lang="en-US" sz="1100" dirty="0"/>
          </a:p>
        </p:txBody>
      </p:sp>
      <p:pic>
        <p:nvPicPr>
          <p:cNvPr id="25" name="Image 11" descr="gen-dedup-8b8fbc3d03c1c472253db61139840490.png"/>
          <p:cNvPicPr>
            <a:picLocks noChangeAspect="1"/>
          </p:cNvPicPr>
          <p:nvPr/>
        </p:nvPicPr>
        <p:blipFill>
          <a:blip r:embed="rId12"/>
          <a:srcRect/>
          <a:stretch/>
        </p:blipFill>
        <p:spPr>
          <a:xfrm>
            <a:off x="905256" y="4610405"/>
            <a:ext cx="171907" cy="171907"/>
          </a:xfrm>
          <a:prstGeom prst="rect">
            <a:avLst/>
          </a:prstGeom>
        </p:spPr>
      </p:pic>
      <p:sp>
        <p:nvSpPr>
          <p:cNvPr id="26" name="Text 12"/>
          <p:cNvSpPr txBox="1"/>
          <p:nvPr/>
        </p:nvSpPr>
        <p:spPr>
          <a:xfrm>
            <a:off x="1171346" y="4591202"/>
            <a:ext cx="1219810"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Fast Fulfillment</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(IBM, n.d.)</a:t>
            </a:r>
            <a:endParaRPr lang="en-US" sz="1100" dirty="0"/>
          </a:p>
        </p:txBody>
      </p:sp>
      <p:pic>
        <p:nvPicPr>
          <p:cNvPr id="27" name="Image 12" descr="gen-dedup-dbc7ac587cee9ca8fd02ecf4402f3f27.png"/>
          <p:cNvPicPr>
            <a:picLocks noChangeAspect="1"/>
          </p:cNvPicPr>
          <p:nvPr/>
        </p:nvPicPr>
        <p:blipFill>
          <a:blip r:embed="rId13"/>
          <a:srcRect l="-1004" r="-1004"/>
          <a:stretch/>
        </p:blipFill>
        <p:spPr>
          <a:xfrm>
            <a:off x="4105656" y="3029407"/>
            <a:ext cx="267005" cy="418795"/>
          </a:xfrm>
          <a:prstGeom prst="rect">
            <a:avLst/>
          </a:prstGeom>
        </p:spPr>
      </p:pic>
      <p:pic>
        <p:nvPicPr>
          <p:cNvPr id="28" name="Image 13" descr="gen-dedup-d3095b5975bfbbf312dfd8b1205fc234.png"/>
          <p:cNvPicPr>
            <a:picLocks noChangeAspect="1"/>
          </p:cNvPicPr>
          <p:nvPr/>
        </p:nvPicPr>
        <p:blipFill>
          <a:blip r:embed="rId14"/>
          <a:srcRect/>
          <a:stretch/>
        </p:blipFill>
        <p:spPr>
          <a:xfrm>
            <a:off x="6476695" y="2190902"/>
            <a:ext cx="761695" cy="761695"/>
          </a:xfrm>
          <a:prstGeom prst="rect">
            <a:avLst/>
          </a:prstGeom>
        </p:spPr>
      </p:pic>
      <p:pic>
        <p:nvPicPr>
          <p:cNvPr id="29" name="Image 14" descr="gen-dedup-bb82dfee182337b95e0e89cb5d92d69a.png"/>
          <p:cNvPicPr>
            <a:picLocks noChangeAspect="1"/>
          </p:cNvPicPr>
          <p:nvPr/>
        </p:nvPicPr>
        <p:blipFill>
          <a:blip r:embed="rId15"/>
          <a:srcRect/>
          <a:stretch/>
        </p:blipFill>
        <p:spPr>
          <a:xfrm>
            <a:off x="6667805" y="2381098"/>
            <a:ext cx="381305" cy="381305"/>
          </a:xfrm>
          <a:prstGeom prst="rect">
            <a:avLst/>
          </a:prstGeom>
        </p:spPr>
      </p:pic>
      <p:sp>
        <p:nvSpPr>
          <p:cNvPr id="30" name="Text 13"/>
          <p:cNvSpPr txBox="1"/>
          <p:nvPr/>
        </p:nvSpPr>
        <p:spPr>
          <a:xfrm>
            <a:off x="4619549" y="2714854"/>
            <a:ext cx="2953512" cy="143561"/>
          </a:xfrm>
          <a:prstGeom prst="rect">
            <a:avLst/>
          </a:prstGeom>
          <a:noFill/>
          <a:ln/>
        </p:spPr>
        <p:txBody>
          <a:bodyPr wrap="square" lIns="0" tIns="0" rIns="0" bIns="0" rtlCol="0" anchor="ctr"/>
          <a:lstStyle/>
          <a:p>
            <a:pPr marL="0" indent="0" algn="l">
              <a:buNone/>
            </a:pPr>
            <a:r>
              <a:rPr lang="en-US" sz="900" b="1" kern="0" spc="75" dirty="0">
                <a:solidFill>
                  <a:srgbClr val="F97316"/>
                </a:solidFill>
                <a:latin typeface="Inter" pitchFamily="34" charset="0"/>
                <a:ea typeface="Inter" pitchFamily="34" charset="-122"/>
                <a:cs typeface="Inter" pitchFamily="34" charset="-120"/>
              </a:rPr>
              <a:t>Phase 2 • 1-2 Months</a:t>
            </a:r>
            <a:endParaRPr lang="en-US" sz="900" dirty="0"/>
          </a:p>
        </p:txBody>
      </p:sp>
      <p:sp>
        <p:nvSpPr>
          <p:cNvPr id="31" name="Text 14"/>
          <p:cNvSpPr txBox="1"/>
          <p:nvPr/>
        </p:nvSpPr>
        <p:spPr>
          <a:xfrm>
            <a:off x="4619549" y="2895905"/>
            <a:ext cx="2953512" cy="238658"/>
          </a:xfrm>
          <a:prstGeom prst="rect">
            <a:avLst/>
          </a:prstGeom>
          <a:noFill/>
          <a:ln/>
        </p:spPr>
        <p:txBody>
          <a:bodyPr wrap="square" lIns="0" tIns="0" rIns="0" bIns="0" rtlCol="0" anchor="ctr"/>
          <a:lstStyle/>
          <a:p>
            <a:pPr marL="0" indent="0" algn="l">
              <a:buNone/>
            </a:pPr>
            <a:r>
              <a:rPr lang="en-US" sz="1600" b="1" dirty="0">
                <a:solidFill>
                  <a:srgbClr val="1E293B"/>
                </a:solidFill>
                <a:latin typeface="Montserrat" pitchFamily="34" charset="0"/>
                <a:ea typeface="Montserrat" pitchFamily="34" charset="-122"/>
                <a:cs typeface="Montserrat" pitchFamily="34" charset="-120"/>
              </a:rPr>
              <a:t>HubSpot CRM</a:t>
            </a:r>
            <a:endParaRPr lang="en-US" sz="1600" dirty="0"/>
          </a:p>
        </p:txBody>
      </p:sp>
      <p:sp>
        <p:nvSpPr>
          <p:cNvPr id="32" name="Text 15"/>
          <p:cNvSpPr txBox="1"/>
          <p:nvPr/>
        </p:nvSpPr>
        <p:spPr>
          <a:xfrm>
            <a:off x="4619549" y="3183026"/>
            <a:ext cx="2953512" cy="277063"/>
          </a:xfrm>
          <a:prstGeom prst="rect">
            <a:avLst/>
          </a:prstGeom>
          <a:noFill/>
          <a:ln/>
        </p:spPr>
        <p:txBody>
          <a:bodyPr wrap="square" lIns="0" tIns="0" rIns="0" bIns="0" rtlCol="0" anchor="ctr"/>
          <a:lstStyle/>
          <a:p>
            <a:pPr marL="0" indent="0" algn="l">
              <a:buNone/>
            </a:pPr>
            <a:r>
              <a:rPr lang="en-US" sz="800" dirty="0">
                <a:solidFill>
                  <a:srgbClr val="64748B"/>
                </a:solidFill>
                <a:latin typeface="Inter" pitchFamily="34" charset="0"/>
                <a:ea typeface="Inter" pitchFamily="34" charset="-122"/>
                <a:cs typeface="Inter" pitchFamily="34" charset="-120"/>
              </a:rPr>
              <a:t>Chef profiles (HubSpot, n.d.)</a:t>
            </a:r>
            <a:endParaRPr lang="en-US" sz="800" dirty="0"/>
          </a:p>
          <a:p>
            <a:pPr marL="0" indent="0" algn="l">
              <a:buNone/>
            </a:pPr>
            <a:r>
              <a:rPr lang="en-US" sz="800" dirty="0">
                <a:solidFill>
                  <a:srgbClr val="64748B"/>
                </a:solidFill>
                <a:latin typeface="Inter" pitchFamily="34" charset="0"/>
                <a:ea typeface="Inter" pitchFamily="34" charset="-122"/>
                <a:cs typeface="Inter" pitchFamily="34" charset="-120"/>
              </a:rPr>
              <a:t>Link orders (Shopify, n.d.)</a:t>
            </a:r>
            <a:endParaRPr lang="en-US" sz="800" dirty="0"/>
          </a:p>
        </p:txBody>
      </p:sp>
      <p:pic>
        <p:nvPicPr>
          <p:cNvPr id="33" name="Image 15" descr="gen-dedup-0944bcd662573fe6d43d0954c8189948.png"/>
          <p:cNvPicPr>
            <a:picLocks noChangeAspect="1"/>
          </p:cNvPicPr>
          <p:nvPr/>
        </p:nvPicPr>
        <p:blipFill>
          <a:blip r:embed="rId16"/>
          <a:srcRect/>
          <a:stretch/>
        </p:blipFill>
        <p:spPr>
          <a:xfrm>
            <a:off x="4619549" y="3638398"/>
            <a:ext cx="171907" cy="171907"/>
          </a:xfrm>
          <a:prstGeom prst="rect">
            <a:avLst/>
          </a:prstGeom>
        </p:spPr>
      </p:pic>
      <p:sp>
        <p:nvSpPr>
          <p:cNvPr id="34" name="Text 16"/>
          <p:cNvSpPr txBox="1"/>
          <p:nvPr/>
        </p:nvSpPr>
        <p:spPr>
          <a:xfrm>
            <a:off x="4886554" y="3619195"/>
            <a:ext cx="1390802"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Chef Retention</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(Oracle, n.d.; HubSpot, n.d.)</a:t>
            </a:r>
            <a:endParaRPr lang="en-US" sz="1100" dirty="0"/>
          </a:p>
        </p:txBody>
      </p:sp>
      <p:pic>
        <p:nvPicPr>
          <p:cNvPr id="35" name="Image 16" descr="gen-dedup-0944bcd662573fe6d43d0954c8189948.png"/>
          <p:cNvPicPr>
            <a:picLocks noChangeAspect="1"/>
          </p:cNvPicPr>
          <p:nvPr/>
        </p:nvPicPr>
        <p:blipFill>
          <a:blip r:embed="rId16"/>
          <a:srcRect/>
          <a:stretch/>
        </p:blipFill>
        <p:spPr>
          <a:xfrm>
            <a:off x="4619549" y="4123944"/>
            <a:ext cx="171907" cy="171907"/>
          </a:xfrm>
          <a:prstGeom prst="rect">
            <a:avLst/>
          </a:prstGeom>
        </p:spPr>
      </p:pic>
      <p:sp>
        <p:nvSpPr>
          <p:cNvPr id="36" name="Text 17"/>
          <p:cNvSpPr txBox="1"/>
          <p:nvPr/>
        </p:nvSpPr>
        <p:spPr>
          <a:xfrm>
            <a:off x="4886554" y="4105656"/>
            <a:ext cx="1381658"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Custom Outreach</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(HubSpot, n.d.)</a:t>
            </a:r>
            <a:endParaRPr lang="en-US" sz="1100" dirty="0"/>
          </a:p>
        </p:txBody>
      </p:sp>
      <p:pic>
        <p:nvPicPr>
          <p:cNvPr id="37" name="Image 17" descr="gen-dedup-0944bcd662573fe6d43d0954c8189948.png"/>
          <p:cNvPicPr>
            <a:picLocks noChangeAspect="1"/>
          </p:cNvPicPr>
          <p:nvPr/>
        </p:nvPicPr>
        <p:blipFill>
          <a:blip r:embed="rId16"/>
          <a:srcRect/>
          <a:stretch/>
        </p:blipFill>
        <p:spPr>
          <a:xfrm>
            <a:off x="4619549" y="4610405"/>
            <a:ext cx="171907" cy="171907"/>
          </a:xfrm>
          <a:prstGeom prst="rect">
            <a:avLst/>
          </a:prstGeom>
        </p:spPr>
      </p:pic>
      <p:sp>
        <p:nvSpPr>
          <p:cNvPr id="38" name="Text 18"/>
          <p:cNvSpPr txBox="1"/>
          <p:nvPr/>
        </p:nvSpPr>
        <p:spPr>
          <a:xfrm>
            <a:off x="4886554" y="4591202"/>
            <a:ext cx="1581912"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Upsell Opportunities</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(Oracle, n.d.)</a:t>
            </a:r>
            <a:endParaRPr lang="en-US" sz="1100" dirty="0"/>
          </a:p>
        </p:txBody>
      </p:sp>
      <p:pic>
        <p:nvPicPr>
          <p:cNvPr id="39" name="Image 18" descr="gen-dedup-dbc7ac587cee9ca8fd02ecf4402f3f27.png"/>
          <p:cNvPicPr>
            <a:picLocks noChangeAspect="1"/>
          </p:cNvPicPr>
          <p:nvPr/>
        </p:nvPicPr>
        <p:blipFill>
          <a:blip r:embed="rId13"/>
          <a:srcRect l="-1004" r="-1004"/>
          <a:stretch/>
        </p:blipFill>
        <p:spPr>
          <a:xfrm>
            <a:off x="7819949" y="3029407"/>
            <a:ext cx="267005" cy="418795"/>
          </a:xfrm>
          <a:prstGeom prst="rect">
            <a:avLst/>
          </a:prstGeom>
        </p:spPr>
      </p:pic>
      <p:pic>
        <p:nvPicPr>
          <p:cNvPr id="40" name="Image 19" descr="gen-dedup-70974397fcb31919170a7deaa7103ab3.png"/>
          <p:cNvPicPr>
            <a:picLocks noChangeAspect="1"/>
          </p:cNvPicPr>
          <p:nvPr/>
        </p:nvPicPr>
        <p:blipFill>
          <a:blip r:embed="rId17"/>
          <a:srcRect/>
          <a:stretch/>
        </p:blipFill>
        <p:spPr>
          <a:xfrm>
            <a:off x="10191902" y="2190902"/>
            <a:ext cx="761695" cy="761695"/>
          </a:xfrm>
          <a:prstGeom prst="rect">
            <a:avLst/>
          </a:prstGeom>
        </p:spPr>
      </p:pic>
      <p:pic>
        <p:nvPicPr>
          <p:cNvPr id="41" name="Image 20" descr="gen-dedup-6621293d54c1797c29a3a4354faf4a70.png"/>
          <p:cNvPicPr>
            <a:picLocks noChangeAspect="1"/>
          </p:cNvPicPr>
          <p:nvPr/>
        </p:nvPicPr>
        <p:blipFill>
          <a:blip r:embed="rId18"/>
          <a:srcRect/>
          <a:stretch/>
        </p:blipFill>
        <p:spPr>
          <a:xfrm>
            <a:off x="10410444" y="2409444"/>
            <a:ext cx="323698" cy="323698"/>
          </a:xfrm>
          <a:prstGeom prst="rect">
            <a:avLst/>
          </a:prstGeom>
        </p:spPr>
      </p:pic>
      <p:sp>
        <p:nvSpPr>
          <p:cNvPr id="42" name="Text 19"/>
          <p:cNvSpPr txBox="1"/>
          <p:nvPr/>
        </p:nvSpPr>
        <p:spPr>
          <a:xfrm>
            <a:off x="8334756" y="2714854"/>
            <a:ext cx="2953512" cy="143561"/>
          </a:xfrm>
          <a:prstGeom prst="rect">
            <a:avLst/>
          </a:prstGeom>
          <a:noFill/>
          <a:ln/>
        </p:spPr>
        <p:txBody>
          <a:bodyPr wrap="square" lIns="0" tIns="0" rIns="0" bIns="0" rtlCol="0" anchor="ctr"/>
          <a:lstStyle/>
          <a:p>
            <a:pPr marL="0" indent="0" algn="l">
              <a:buNone/>
            </a:pPr>
            <a:r>
              <a:rPr lang="en-US" sz="900" b="1" kern="0" spc="75" dirty="0">
                <a:solidFill>
                  <a:srgbClr val="3B82F6"/>
                </a:solidFill>
                <a:latin typeface="Inter" pitchFamily="34" charset="0"/>
                <a:ea typeface="Inter" pitchFamily="34" charset="-122"/>
                <a:cs typeface="Inter" pitchFamily="34" charset="-120"/>
              </a:rPr>
              <a:t>Phase 3 • 2-4 Months</a:t>
            </a:r>
            <a:endParaRPr lang="en-US" sz="900" dirty="0"/>
          </a:p>
        </p:txBody>
      </p:sp>
      <p:sp>
        <p:nvSpPr>
          <p:cNvPr id="43" name="Text 20"/>
          <p:cNvSpPr txBox="1"/>
          <p:nvPr/>
        </p:nvSpPr>
        <p:spPr>
          <a:xfrm>
            <a:off x="8334756" y="2895905"/>
            <a:ext cx="2953512" cy="238658"/>
          </a:xfrm>
          <a:prstGeom prst="rect">
            <a:avLst/>
          </a:prstGeom>
          <a:noFill/>
          <a:ln/>
        </p:spPr>
        <p:txBody>
          <a:bodyPr wrap="square" lIns="0" tIns="0" rIns="0" bIns="0" rtlCol="0" anchor="ctr"/>
          <a:lstStyle/>
          <a:p>
            <a:pPr marL="0" indent="0" algn="l">
              <a:buNone/>
            </a:pPr>
            <a:r>
              <a:rPr lang="en-US" sz="1600" b="1" dirty="0">
                <a:solidFill>
                  <a:srgbClr val="1E293B"/>
                </a:solidFill>
                <a:latin typeface="Montserrat" pitchFamily="34" charset="0"/>
                <a:ea typeface="Montserrat" pitchFamily="34" charset="-122"/>
                <a:cs typeface="Montserrat" pitchFamily="34" charset="-120"/>
              </a:rPr>
              <a:t>Sensor DSS</a:t>
            </a:r>
            <a:endParaRPr lang="en-US" sz="1600" dirty="0"/>
          </a:p>
        </p:txBody>
      </p:sp>
      <p:sp>
        <p:nvSpPr>
          <p:cNvPr id="44" name="Text 21"/>
          <p:cNvSpPr txBox="1"/>
          <p:nvPr/>
        </p:nvSpPr>
        <p:spPr>
          <a:xfrm>
            <a:off x="8334756" y="3183026"/>
            <a:ext cx="2953512" cy="277063"/>
          </a:xfrm>
          <a:prstGeom prst="rect">
            <a:avLst/>
          </a:prstGeom>
          <a:noFill/>
          <a:ln/>
        </p:spPr>
        <p:txBody>
          <a:bodyPr wrap="square" lIns="0" tIns="0" rIns="0" bIns="0" rtlCol="0" anchor="ctr"/>
          <a:lstStyle/>
          <a:p>
            <a:pPr marL="0" indent="0" algn="l">
              <a:buNone/>
            </a:pPr>
            <a:r>
              <a:rPr lang="en-US" sz="800" dirty="0">
                <a:solidFill>
                  <a:srgbClr val="64748B"/>
                </a:solidFill>
                <a:latin typeface="Inter" pitchFamily="34" charset="0"/>
                <a:ea typeface="Inter" pitchFamily="34" charset="-122"/>
                <a:cs typeface="Inter" pitchFamily="34" charset="-120"/>
              </a:rPr>
              <a:t>IoT sensors (BCU, n.d.)</a:t>
            </a:r>
            <a:endParaRPr lang="en-US" sz="800" dirty="0"/>
          </a:p>
          <a:p>
            <a:pPr marL="0" indent="0" algn="l">
              <a:buNone/>
            </a:pPr>
            <a:r>
              <a:rPr lang="en-US" sz="800" dirty="0">
                <a:solidFill>
                  <a:srgbClr val="64748B"/>
                </a:solidFill>
                <a:latin typeface="Inter" pitchFamily="34" charset="0"/>
                <a:ea typeface="Inter" pitchFamily="34" charset="-122"/>
                <a:cs typeface="Inter" pitchFamily="34" charset="-120"/>
              </a:rPr>
              <a:t>Dashboards (John Deere, n.d.)</a:t>
            </a:r>
            <a:endParaRPr lang="en-US" sz="800" dirty="0"/>
          </a:p>
        </p:txBody>
      </p:sp>
      <p:pic>
        <p:nvPicPr>
          <p:cNvPr id="45" name="Image 21" descr="gen-dedup-bcb60d0e5c353207ed303f4b3ac5fe72.png"/>
          <p:cNvPicPr>
            <a:picLocks noChangeAspect="1"/>
          </p:cNvPicPr>
          <p:nvPr/>
        </p:nvPicPr>
        <p:blipFill>
          <a:blip r:embed="rId19"/>
          <a:srcRect/>
          <a:stretch/>
        </p:blipFill>
        <p:spPr>
          <a:xfrm>
            <a:off x="8334756" y="3638398"/>
            <a:ext cx="171907" cy="171907"/>
          </a:xfrm>
          <a:prstGeom prst="rect">
            <a:avLst/>
          </a:prstGeom>
        </p:spPr>
      </p:pic>
      <p:sp>
        <p:nvSpPr>
          <p:cNvPr id="46" name="Text 22"/>
          <p:cNvSpPr txBox="1"/>
          <p:nvPr/>
        </p:nvSpPr>
        <p:spPr>
          <a:xfrm>
            <a:off x="8600846" y="3619195"/>
            <a:ext cx="1400861"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Yield Forecasts</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(IBM, n.d.; John Deere, n.d.)</a:t>
            </a:r>
            <a:endParaRPr lang="en-US" sz="1100" dirty="0"/>
          </a:p>
        </p:txBody>
      </p:sp>
      <p:pic>
        <p:nvPicPr>
          <p:cNvPr id="47" name="Image 22" descr="gen-dedup-bcb60d0e5c353207ed303f4b3ac5fe72.png"/>
          <p:cNvPicPr>
            <a:picLocks noChangeAspect="1"/>
          </p:cNvPicPr>
          <p:nvPr/>
        </p:nvPicPr>
        <p:blipFill>
          <a:blip r:embed="rId19"/>
          <a:srcRect/>
          <a:stretch/>
        </p:blipFill>
        <p:spPr>
          <a:xfrm>
            <a:off x="8334756" y="4123944"/>
            <a:ext cx="171907" cy="171907"/>
          </a:xfrm>
          <a:prstGeom prst="rect">
            <a:avLst/>
          </a:prstGeom>
        </p:spPr>
      </p:pic>
      <p:sp>
        <p:nvSpPr>
          <p:cNvPr id="48" name="Text 23"/>
          <p:cNvSpPr txBox="1"/>
          <p:nvPr/>
        </p:nvSpPr>
        <p:spPr>
          <a:xfrm>
            <a:off x="8600846" y="4105656"/>
            <a:ext cx="972007"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Crop Waste</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(IBM, n.d.)</a:t>
            </a:r>
            <a:endParaRPr lang="en-US" sz="1100" dirty="0"/>
          </a:p>
        </p:txBody>
      </p:sp>
      <p:pic>
        <p:nvPicPr>
          <p:cNvPr id="49" name="Image 23" descr="gen-dedup-bcb60d0e5c353207ed303f4b3ac5fe72.png"/>
          <p:cNvPicPr>
            <a:picLocks noChangeAspect="1"/>
          </p:cNvPicPr>
          <p:nvPr/>
        </p:nvPicPr>
        <p:blipFill>
          <a:blip r:embed="rId19"/>
          <a:srcRect/>
          <a:stretch/>
        </p:blipFill>
        <p:spPr>
          <a:xfrm>
            <a:off x="8334756" y="4610405"/>
            <a:ext cx="171907" cy="171907"/>
          </a:xfrm>
          <a:prstGeom prst="rect">
            <a:avLst/>
          </a:prstGeom>
        </p:spPr>
      </p:pic>
      <p:sp>
        <p:nvSpPr>
          <p:cNvPr id="50" name="Text 24"/>
          <p:cNvSpPr txBox="1"/>
          <p:nvPr/>
        </p:nvSpPr>
        <p:spPr>
          <a:xfrm>
            <a:off x="8600846" y="4591202"/>
            <a:ext cx="1057961"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Auto Climate</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(BCU, n.d.)</a:t>
            </a:r>
            <a:endParaRPr lang="en-US" sz="1100" dirty="0"/>
          </a:p>
        </p:txBody>
      </p:sp>
      <p:pic>
        <p:nvPicPr>
          <p:cNvPr id="51" name="Image 24" descr="gen-dedup-89b1bc76fbf3683809e92e9e20ec7223.png"/>
          <p:cNvPicPr>
            <a:picLocks noChangeAspect="1"/>
          </p:cNvPicPr>
          <p:nvPr/>
        </p:nvPicPr>
        <p:blipFill>
          <a:blip r:embed="rId20"/>
          <a:srcRect/>
          <a:stretch/>
        </p:blipFill>
        <p:spPr>
          <a:xfrm>
            <a:off x="1047902" y="5629046"/>
            <a:ext cx="267005" cy="267005"/>
          </a:xfrm>
          <a:prstGeom prst="rect">
            <a:avLst/>
          </a:prstGeom>
        </p:spPr>
      </p:pic>
      <p:sp>
        <p:nvSpPr>
          <p:cNvPr id="52" name="Text 25"/>
          <p:cNvSpPr txBox="1"/>
          <p:nvPr/>
        </p:nvSpPr>
        <p:spPr>
          <a:xfrm>
            <a:off x="1447495" y="5629046"/>
            <a:ext cx="2830068" cy="267005"/>
          </a:xfrm>
          <a:prstGeom prst="rect">
            <a:avLst/>
          </a:prstGeom>
          <a:noFill/>
          <a:ln/>
        </p:spPr>
        <p:txBody>
          <a:bodyPr wrap="square" lIns="0" tIns="0" rIns="0" bIns="0" rtlCol="0" anchor="ctr"/>
          <a:lstStyle/>
          <a:p>
            <a:pPr marL="0" indent="0" algn="l">
              <a:buNone/>
            </a:pPr>
            <a:r>
              <a:rPr lang="en-US" sz="1600" b="1" dirty="0">
                <a:solidFill>
                  <a:srgbClr val="1E293B"/>
                </a:solidFill>
                <a:latin typeface="Montserrat" pitchFamily="34" charset="0"/>
                <a:ea typeface="Montserrat" pitchFamily="34" charset="-122"/>
                <a:cs typeface="Montserrat" pitchFamily="34" charset="-120"/>
              </a:rPr>
              <a:t>Governance &amp; Security</a:t>
            </a:r>
            <a:endParaRPr lang="en-US" sz="1600" dirty="0"/>
          </a:p>
        </p:txBody>
      </p:sp>
      <p:pic>
        <p:nvPicPr>
          <p:cNvPr id="53" name="Image 25" descr="gen-dedup-a554538e35ff4246597adb8a98166308.png"/>
          <p:cNvPicPr>
            <a:picLocks noChangeAspect="1"/>
          </p:cNvPicPr>
          <p:nvPr/>
        </p:nvPicPr>
        <p:blipFill>
          <a:blip r:embed="rId21"/>
          <a:srcRect l="-1648" r="-1648"/>
          <a:stretch/>
        </p:blipFill>
        <p:spPr>
          <a:xfrm>
            <a:off x="6858000" y="5667451"/>
            <a:ext cx="171907" cy="190195"/>
          </a:xfrm>
          <a:prstGeom prst="rect">
            <a:avLst/>
          </a:prstGeom>
        </p:spPr>
      </p:pic>
      <p:sp>
        <p:nvSpPr>
          <p:cNvPr id="54" name="Text 26"/>
          <p:cNvSpPr txBox="1"/>
          <p:nvPr/>
        </p:nvSpPr>
        <p:spPr>
          <a:xfrm>
            <a:off x="7125005" y="5600700"/>
            <a:ext cx="1153058" cy="324612"/>
          </a:xfrm>
          <a:prstGeom prst="rect">
            <a:avLst/>
          </a:prstGeom>
          <a:noFill/>
          <a:ln/>
        </p:spPr>
        <p:txBody>
          <a:bodyPr wrap="square" lIns="0" tIns="0" rIns="0" bIns="0" rtlCol="0" anchor="ctr"/>
          <a:lstStyle/>
          <a:p>
            <a:pPr marL="0" indent="0" algn="l">
              <a:buNone/>
            </a:pPr>
            <a:r>
              <a:rPr lang="en-US" sz="1200" b="1" dirty="0">
                <a:solidFill>
                  <a:srgbClr val="475569"/>
                </a:solidFill>
                <a:latin typeface="Inter" pitchFamily="34" charset="0"/>
                <a:ea typeface="Inter" pitchFamily="34" charset="-122"/>
                <a:cs typeface="Inter" pitchFamily="34" charset="-120"/>
              </a:rPr>
              <a:t>UK GDPR </a:t>
            </a:r>
            <a:r>
              <a:rPr lang="en-US" sz="800" b="1" dirty="0">
                <a:solidFill>
                  <a:srgbClr val="94A3B8"/>
                </a:solidFill>
                <a:latin typeface="Inter" pitchFamily="34" charset="0"/>
                <a:ea typeface="Inter" pitchFamily="34" charset="-122"/>
                <a:cs typeface="Inter" pitchFamily="34" charset="-120"/>
              </a:rPr>
              <a:t>(ICO, n.d.; GDPR, 2016)</a:t>
            </a:r>
            <a:endParaRPr lang="en-US" sz="1200" dirty="0"/>
          </a:p>
        </p:txBody>
      </p:sp>
      <p:pic>
        <p:nvPicPr>
          <p:cNvPr id="55" name="Image 26" descr="gen-dedup-4e9d313e5f1f42f77b1f66ccadf9fff0.png"/>
          <p:cNvPicPr>
            <a:picLocks noChangeAspect="1"/>
          </p:cNvPicPr>
          <p:nvPr/>
        </p:nvPicPr>
        <p:blipFill>
          <a:blip r:embed="rId22"/>
          <a:srcRect/>
          <a:stretch/>
        </p:blipFill>
        <p:spPr>
          <a:xfrm>
            <a:off x="8654796" y="5667451"/>
            <a:ext cx="190195" cy="190195"/>
          </a:xfrm>
          <a:prstGeom prst="rect">
            <a:avLst/>
          </a:prstGeom>
        </p:spPr>
      </p:pic>
      <p:sp>
        <p:nvSpPr>
          <p:cNvPr id="56" name="Text 27"/>
          <p:cNvSpPr txBox="1"/>
          <p:nvPr/>
        </p:nvSpPr>
        <p:spPr>
          <a:xfrm>
            <a:off x="8941003" y="5600700"/>
            <a:ext cx="1010412" cy="324612"/>
          </a:xfrm>
          <a:prstGeom prst="rect">
            <a:avLst/>
          </a:prstGeom>
          <a:noFill/>
          <a:ln/>
        </p:spPr>
        <p:txBody>
          <a:bodyPr wrap="square" lIns="0" tIns="0" rIns="0" bIns="0" rtlCol="0" anchor="ctr"/>
          <a:lstStyle/>
          <a:p>
            <a:pPr marL="0" indent="0" algn="l">
              <a:buNone/>
            </a:pPr>
            <a:r>
              <a:rPr lang="en-US" sz="1200" b="1" dirty="0">
                <a:solidFill>
                  <a:srgbClr val="475569"/>
                </a:solidFill>
                <a:latin typeface="Inter" pitchFamily="34" charset="0"/>
                <a:ea typeface="Inter" pitchFamily="34" charset="-122"/>
                <a:cs typeface="Inter" pitchFamily="34" charset="-120"/>
              </a:rPr>
              <a:t>MFA / Access </a:t>
            </a:r>
            <a:r>
              <a:rPr lang="en-US" sz="800" b="1" dirty="0">
                <a:solidFill>
                  <a:srgbClr val="94A3B8"/>
                </a:solidFill>
                <a:latin typeface="Inter" pitchFamily="34" charset="0"/>
                <a:ea typeface="Inter" pitchFamily="34" charset="-122"/>
                <a:cs typeface="Inter" pitchFamily="34" charset="-120"/>
              </a:rPr>
              <a:t>(NCSC, 2026)</a:t>
            </a:r>
            <a:endParaRPr lang="en-US" sz="1200" dirty="0"/>
          </a:p>
        </p:txBody>
      </p:sp>
      <p:pic>
        <p:nvPicPr>
          <p:cNvPr id="57" name="Image 27" descr="gen-dedup-fb321981d2424be313309939c7b18dc1.png"/>
          <p:cNvPicPr>
            <a:picLocks noChangeAspect="1"/>
          </p:cNvPicPr>
          <p:nvPr/>
        </p:nvPicPr>
        <p:blipFill>
          <a:blip r:embed="rId23"/>
          <a:srcRect l="-1282" r="-1282"/>
          <a:stretch/>
        </p:blipFill>
        <p:spPr>
          <a:xfrm>
            <a:off x="10327234" y="5667451"/>
            <a:ext cx="219456" cy="190195"/>
          </a:xfrm>
          <a:prstGeom prst="rect">
            <a:avLst/>
          </a:prstGeom>
        </p:spPr>
      </p:pic>
      <p:sp>
        <p:nvSpPr>
          <p:cNvPr id="58" name="Text 28"/>
          <p:cNvSpPr txBox="1"/>
          <p:nvPr/>
        </p:nvSpPr>
        <p:spPr>
          <a:xfrm>
            <a:off x="10641787" y="5600700"/>
            <a:ext cx="505663" cy="324612"/>
          </a:xfrm>
          <a:prstGeom prst="rect">
            <a:avLst/>
          </a:prstGeom>
          <a:noFill/>
          <a:ln/>
        </p:spPr>
        <p:txBody>
          <a:bodyPr wrap="square" lIns="0" tIns="0" rIns="0" bIns="0" rtlCol="0" anchor="ctr"/>
          <a:lstStyle/>
          <a:p>
            <a:pPr marL="0" indent="0" algn="l">
              <a:buNone/>
            </a:pPr>
            <a:r>
              <a:rPr lang="en-US" sz="1200" b="1" dirty="0">
                <a:solidFill>
                  <a:srgbClr val="475569"/>
                </a:solidFill>
                <a:latin typeface="Inter" pitchFamily="34" charset="0"/>
                <a:ea typeface="Inter" pitchFamily="34" charset="-122"/>
                <a:cs typeface="Inter" pitchFamily="34" charset="-120"/>
              </a:rPr>
              <a:t>DPIAs </a:t>
            </a:r>
            <a:r>
              <a:rPr lang="en-US" sz="800" b="1" dirty="0">
                <a:solidFill>
                  <a:srgbClr val="94A3B8"/>
                </a:solidFill>
                <a:latin typeface="Inter" pitchFamily="34" charset="0"/>
                <a:ea typeface="Inter" pitchFamily="34" charset="-122"/>
                <a:cs typeface="Inter" pitchFamily="34" charset="-120"/>
              </a:rPr>
              <a:t>(ICO, n.d.)</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4" name="Image 0" descr="gen-dedup-5c0302ed19a2e01360e3522271e12f35.png"/>
          <p:cNvPicPr>
            <a:picLocks noChangeAspect="1"/>
          </p:cNvPicPr>
          <p:nvPr/>
        </p:nvPicPr>
        <p:blipFill>
          <a:blip r:embed="rId3"/>
          <a:srcRect l="-200" r="-200"/>
          <a:stretch/>
        </p:blipFill>
        <p:spPr>
          <a:xfrm>
            <a:off x="0" y="0"/>
            <a:ext cx="12191695" cy="75895"/>
          </a:xfrm>
          <a:prstGeom prst="rect">
            <a:avLst/>
          </a:prstGeom>
        </p:spPr>
      </p:pic>
      <p:sp>
        <p:nvSpPr>
          <p:cNvPr id="5" name="Shape 2"/>
          <p:cNvSpPr/>
          <p:nvPr/>
        </p:nvSpPr>
        <p:spPr>
          <a:xfrm>
            <a:off x="761695" y="381305"/>
            <a:ext cx="476402" cy="476402"/>
          </a:xfrm>
          <a:prstGeom prst="roundRect">
            <a:avLst>
              <a:gd name="adj" fmla="val 76775"/>
            </a:avLst>
          </a:prstGeom>
          <a:solidFill>
            <a:srgbClr val="4A7C43"/>
          </a:solidFill>
          <a:ln w="12700">
            <a:solidFill>
              <a:srgbClr val="FFFFFF">
                <a:alpha val="0"/>
              </a:srgbClr>
            </a:solidFill>
            <a:prstDash val="solid"/>
          </a:ln>
        </p:spPr>
      </p:sp>
      <p:sp>
        <p:nvSpPr>
          <p:cNvPr id="6" name="Shape 3"/>
          <p:cNvSpPr/>
          <p:nvPr/>
        </p:nvSpPr>
        <p:spPr>
          <a:xfrm>
            <a:off x="761695" y="1238098"/>
            <a:ext cx="3258007" cy="2495398"/>
          </a:xfrm>
          <a:prstGeom prst="roundRect">
            <a:avLst>
              <a:gd name="adj" fmla="val 3357"/>
            </a:avLst>
          </a:prstGeom>
          <a:solidFill>
            <a:srgbClr val="F8F9FA"/>
          </a:solidFill>
          <a:ln w="12700">
            <a:solidFill>
              <a:srgbClr val="E2E8F0"/>
            </a:solidFill>
            <a:prstDash val="solid"/>
          </a:ln>
          <a:effectLst>
            <a:outerShdw blurRad="114300" dist="38100" dir="16200000" algn="bl" rotWithShape="0">
              <a:srgbClr val="000000">
                <a:alpha val="5000"/>
              </a:srgbClr>
            </a:outerShdw>
          </a:effectLst>
        </p:spPr>
      </p:sp>
      <p:sp>
        <p:nvSpPr>
          <p:cNvPr id="7" name="Shape 4"/>
          <p:cNvSpPr/>
          <p:nvPr/>
        </p:nvSpPr>
        <p:spPr>
          <a:xfrm>
            <a:off x="4476902" y="1238098"/>
            <a:ext cx="3258007" cy="2495398"/>
          </a:xfrm>
          <a:prstGeom prst="roundRect">
            <a:avLst>
              <a:gd name="adj" fmla="val 3357"/>
            </a:avLst>
          </a:prstGeom>
          <a:solidFill>
            <a:srgbClr val="F8F9FA"/>
          </a:solidFill>
          <a:ln w="12700">
            <a:solidFill>
              <a:srgbClr val="E2E8F0"/>
            </a:solidFill>
            <a:prstDash val="solid"/>
          </a:ln>
          <a:effectLst>
            <a:outerShdw blurRad="114300" dist="38100" dir="16200000" algn="bl" rotWithShape="0">
              <a:srgbClr val="000000">
                <a:alpha val="5000"/>
              </a:srgbClr>
            </a:outerShdw>
          </a:effectLst>
        </p:spPr>
      </p:sp>
      <p:sp>
        <p:nvSpPr>
          <p:cNvPr id="8" name="Shape 5"/>
          <p:cNvSpPr/>
          <p:nvPr/>
        </p:nvSpPr>
        <p:spPr>
          <a:xfrm>
            <a:off x="8191195" y="1238098"/>
            <a:ext cx="3258007" cy="2495398"/>
          </a:xfrm>
          <a:prstGeom prst="roundRect">
            <a:avLst>
              <a:gd name="adj" fmla="val 3357"/>
            </a:avLst>
          </a:prstGeom>
          <a:solidFill>
            <a:srgbClr val="F8F9FA"/>
          </a:solidFill>
          <a:ln w="12700">
            <a:solidFill>
              <a:srgbClr val="E2E8F0"/>
            </a:solidFill>
            <a:prstDash val="solid"/>
          </a:ln>
          <a:effectLst>
            <a:outerShdw blurRad="114300" dist="38100" dir="16200000" algn="bl" rotWithShape="0">
              <a:srgbClr val="000000">
                <a:alpha val="5000"/>
              </a:srgbClr>
            </a:outerShdw>
          </a:effectLst>
        </p:spPr>
      </p:sp>
      <p:sp>
        <p:nvSpPr>
          <p:cNvPr id="9" name="Shape 6"/>
          <p:cNvSpPr/>
          <p:nvPr/>
        </p:nvSpPr>
        <p:spPr>
          <a:xfrm>
            <a:off x="2619756" y="3905402"/>
            <a:ext cx="3258007" cy="2495398"/>
          </a:xfrm>
          <a:prstGeom prst="roundRect">
            <a:avLst>
              <a:gd name="adj" fmla="val 3357"/>
            </a:avLst>
          </a:prstGeom>
          <a:solidFill>
            <a:srgbClr val="F8F9FA"/>
          </a:solidFill>
          <a:ln w="12700">
            <a:solidFill>
              <a:srgbClr val="E2E8F0"/>
            </a:solidFill>
            <a:prstDash val="solid"/>
          </a:ln>
          <a:effectLst>
            <a:outerShdw blurRad="114300" dist="38100" dir="16200000" algn="bl" rotWithShape="0">
              <a:srgbClr val="000000">
                <a:alpha val="5000"/>
              </a:srgbClr>
            </a:outerShdw>
          </a:effectLst>
        </p:spPr>
      </p:sp>
      <p:sp>
        <p:nvSpPr>
          <p:cNvPr id="10" name="Shape 7"/>
          <p:cNvSpPr/>
          <p:nvPr/>
        </p:nvSpPr>
        <p:spPr>
          <a:xfrm>
            <a:off x="6334049" y="3905402"/>
            <a:ext cx="3258007" cy="2495398"/>
          </a:xfrm>
          <a:prstGeom prst="roundRect">
            <a:avLst>
              <a:gd name="adj" fmla="val 3357"/>
            </a:avLst>
          </a:prstGeom>
          <a:solidFill>
            <a:srgbClr val="F8F9FA"/>
          </a:solidFill>
          <a:ln w="12700">
            <a:solidFill>
              <a:srgbClr val="E2E8F0"/>
            </a:solidFill>
            <a:prstDash val="solid"/>
          </a:ln>
          <a:effectLst>
            <a:outerShdw blurRad="114300" dist="38100" dir="16200000" algn="bl" rotWithShape="0">
              <a:srgbClr val="000000">
                <a:alpha val="5000"/>
              </a:srgbClr>
            </a:outerShdw>
          </a:effectLst>
        </p:spPr>
      </p:sp>
      <p:pic>
        <p:nvPicPr>
          <p:cNvPr id="11" name="Image 1" descr="gen-dedup-c562958beb3a17cf5ea010ad696d99fa.jpg"/>
          <p:cNvPicPr>
            <a:picLocks noChangeAspect="1"/>
          </p:cNvPicPr>
          <p:nvPr/>
        </p:nvPicPr>
        <p:blipFill>
          <a:blip r:embed="rId4"/>
          <a:stretch>
            <a:fillRect/>
          </a:stretch>
        </p:blipFill>
        <p:spPr>
          <a:xfrm>
            <a:off x="761695" y="1238098"/>
            <a:ext cx="3247159" cy="1143000"/>
          </a:xfrm>
          <a:prstGeom prst="rect">
            <a:avLst/>
          </a:prstGeom>
        </p:spPr>
      </p:pic>
      <p:pic>
        <p:nvPicPr>
          <p:cNvPr id="12" name="Image 2" descr="gen-dedup-7d9447e29bfe2f3fe56d7fd1dc1f80e4.jpg"/>
          <p:cNvPicPr>
            <a:picLocks noChangeAspect="1"/>
          </p:cNvPicPr>
          <p:nvPr/>
        </p:nvPicPr>
        <p:blipFill>
          <a:blip r:embed="rId5"/>
          <a:stretch>
            <a:fillRect/>
          </a:stretch>
        </p:blipFill>
        <p:spPr>
          <a:xfrm>
            <a:off x="4476902" y="1238098"/>
            <a:ext cx="3247159" cy="1143000"/>
          </a:xfrm>
          <a:prstGeom prst="rect">
            <a:avLst/>
          </a:prstGeom>
        </p:spPr>
      </p:pic>
      <p:pic>
        <p:nvPicPr>
          <p:cNvPr id="13" name="Image 3" descr="gen-dedup-be35941db4f54d4b9f214f4df36b6e11.jpg"/>
          <p:cNvPicPr>
            <a:picLocks noChangeAspect="1"/>
          </p:cNvPicPr>
          <p:nvPr/>
        </p:nvPicPr>
        <p:blipFill>
          <a:blip r:embed="rId6"/>
          <a:stretch>
            <a:fillRect/>
          </a:stretch>
        </p:blipFill>
        <p:spPr>
          <a:xfrm>
            <a:off x="8191195" y="1238098"/>
            <a:ext cx="3247159" cy="1143000"/>
          </a:xfrm>
          <a:prstGeom prst="rect">
            <a:avLst/>
          </a:prstGeom>
        </p:spPr>
      </p:pic>
      <p:pic>
        <p:nvPicPr>
          <p:cNvPr id="14" name="Image 4" descr="gen-dedup-b8d3b3ca47cdd9986a6393b85e07a481.jpg"/>
          <p:cNvPicPr>
            <a:picLocks noChangeAspect="1"/>
          </p:cNvPicPr>
          <p:nvPr/>
        </p:nvPicPr>
        <p:blipFill>
          <a:blip r:embed="rId7"/>
          <a:stretch>
            <a:fillRect/>
          </a:stretch>
        </p:blipFill>
        <p:spPr>
          <a:xfrm>
            <a:off x="2619756" y="3905402"/>
            <a:ext cx="3247159" cy="1143000"/>
          </a:xfrm>
          <a:prstGeom prst="rect">
            <a:avLst/>
          </a:prstGeom>
        </p:spPr>
      </p:pic>
      <p:pic>
        <p:nvPicPr>
          <p:cNvPr id="15" name="Image 5" descr="gen-dedup-4eb88405b3933f100e7902364d655910.jpg"/>
          <p:cNvPicPr>
            <a:picLocks noChangeAspect="1"/>
          </p:cNvPicPr>
          <p:nvPr/>
        </p:nvPicPr>
        <p:blipFill>
          <a:blip r:embed="rId8"/>
          <a:stretch>
            <a:fillRect/>
          </a:stretch>
        </p:blipFill>
        <p:spPr>
          <a:xfrm>
            <a:off x="6334049" y="3905402"/>
            <a:ext cx="3247159" cy="1143000"/>
          </a:xfrm>
          <a:prstGeom prst="rect">
            <a:avLst/>
          </a:prstGeom>
        </p:spPr>
      </p:pic>
      <p:pic>
        <p:nvPicPr>
          <p:cNvPr id="16" name="Image 6" descr="gen-dedup-aa3301eacfea31f3b674bf849eae43dd.png"/>
          <p:cNvPicPr>
            <a:picLocks noChangeAspect="1"/>
          </p:cNvPicPr>
          <p:nvPr/>
        </p:nvPicPr>
        <p:blipFill>
          <a:blip r:embed="rId9"/>
          <a:srcRect/>
          <a:stretch/>
        </p:blipFill>
        <p:spPr>
          <a:xfrm>
            <a:off x="886054" y="504749"/>
            <a:ext cx="228600" cy="228600"/>
          </a:xfrm>
          <a:prstGeom prst="rect">
            <a:avLst/>
          </a:prstGeom>
        </p:spPr>
      </p:pic>
      <p:sp>
        <p:nvSpPr>
          <p:cNvPr id="17" name="Text 8"/>
          <p:cNvSpPr txBox="1"/>
          <p:nvPr/>
        </p:nvSpPr>
        <p:spPr>
          <a:xfrm>
            <a:off x="1380744" y="381305"/>
            <a:ext cx="7620610" cy="324612"/>
          </a:xfrm>
          <a:prstGeom prst="rect">
            <a:avLst/>
          </a:prstGeom>
          <a:noFill/>
          <a:ln/>
        </p:spPr>
        <p:txBody>
          <a:bodyPr wrap="square" lIns="0" tIns="0" rIns="0" bIns="0" rtlCol="0" anchor="ctr"/>
          <a:lstStyle/>
          <a:p>
            <a:pPr marL="0" indent="0" algn="l">
              <a:buNone/>
            </a:pPr>
            <a:r>
              <a:rPr lang="en-US" sz="2100" b="1" dirty="0">
                <a:solidFill>
                  <a:srgbClr val="2C3E50"/>
                </a:solidFill>
                <a:latin typeface="Montserrat" pitchFamily="34" charset="0"/>
                <a:ea typeface="Montserrat" pitchFamily="34" charset="-122"/>
                <a:cs typeface="Montserrat" pitchFamily="34" charset="-120"/>
              </a:rPr>
              <a:t>Ethical and Legal Considerations</a:t>
            </a:r>
            <a:endParaRPr lang="en-US" sz="2100" dirty="0"/>
          </a:p>
        </p:txBody>
      </p:sp>
      <p:sp>
        <p:nvSpPr>
          <p:cNvPr id="18" name="Text 9"/>
          <p:cNvSpPr txBox="1"/>
          <p:nvPr/>
        </p:nvSpPr>
        <p:spPr>
          <a:xfrm>
            <a:off x="1380744" y="714146"/>
            <a:ext cx="7620610" cy="162763"/>
          </a:xfrm>
          <a:prstGeom prst="rect">
            <a:avLst/>
          </a:prstGeom>
          <a:noFill/>
          <a:ln/>
        </p:spPr>
        <p:txBody>
          <a:bodyPr wrap="square" lIns="0" tIns="0" rIns="0" bIns="0" rtlCol="0" anchor="ctr"/>
          <a:lstStyle/>
          <a:p>
            <a:pPr marL="0" indent="0" algn="l">
              <a:buNone/>
            </a:pPr>
            <a:r>
              <a:rPr lang="en-US" sz="1000" dirty="0">
                <a:solidFill>
                  <a:srgbClr val="5A6C7D"/>
                </a:solidFill>
                <a:latin typeface="Inter" pitchFamily="34" charset="0"/>
                <a:ea typeface="Inter" pitchFamily="34" charset="-122"/>
                <a:cs typeface="Inter" pitchFamily="34" charset="-120"/>
              </a:rPr>
              <a:t>UK GDPR compliance, cybersecurity, and responsible AI use for Cofton Greens</a:t>
            </a:r>
            <a:endParaRPr lang="en-US" sz="1000" dirty="0"/>
          </a:p>
        </p:txBody>
      </p:sp>
      <p:sp>
        <p:nvSpPr>
          <p:cNvPr id="19" name="Text 10"/>
          <p:cNvSpPr txBox="1"/>
          <p:nvPr/>
        </p:nvSpPr>
        <p:spPr>
          <a:xfrm>
            <a:off x="857707" y="2809951"/>
            <a:ext cx="3048610" cy="210312"/>
          </a:xfrm>
          <a:prstGeom prst="rect">
            <a:avLst/>
          </a:prstGeom>
          <a:noFill/>
          <a:ln/>
        </p:spPr>
        <p:txBody>
          <a:bodyPr wrap="square" lIns="0" tIns="0" rIns="0" bIns="0" rtlCol="0" anchor="ctr"/>
          <a:lstStyle/>
          <a:p>
            <a:pPr marL="0" indent="0" algn="ctr">
              <a:buNone/>
            </a:pPr>
            <a:r>
              <a:rPr lang="en-US" sz="1300" b="1" dirty="0">
                <a:solidFill>
                  <a:srgbClr val="2D5A27"/>
                </a:solidFill>
                <a:latin typeface="Montserrat" pitchFamily="34" charset="0"/>
                <a:ea typeface="Montserrat" pitchFamily="34" charset="-122"/>
                <a:cs typeface="Montserrat" pitchFamily="34" charset="-120"/>
              </a:rPr>
              <a:t>UK GDPR</a:t>
            </a:r>
            <a:endParaRPr lang="en-US" sz="1300" dirty="0"/>
          </a:p>
        </p:txBody>
      </p:sp>
      <p:sp>
        <p:nvSpPr>
          <p:cNvPr id="20" name="Text 11"/>
          <p:cNvSpPr txBox="1"/>
          <p:nvPr/>
        </p:nvSpPr>
        <p:spPr>
          <a:xfrm>
            <a:off x="857707" y="3076956"/>
            <a:ext cx="3048610" cy="486461"/>
          </a:xfrm>
          <a:prstGeom prst="rect">
            <a:avLst/>
          </a:prstGeom>
          <a:noFill/>
          <a:ln/>
        </p:spPr>
        <p:txBody>
          <a:bodyPr wrap="square" lIns="0" tIns="0" rIns="0" bIns="0" rtlCol="0" anchor="ctr"/>
          <a:lstStyle/>
          <a:p>
            <a:pPr marL="0" indent="0" algn="ctr">
              <a:buNone/>
            </a:pPr>
            <a:r>
              <a:rPr lang="en-US" sz="900" dirty="0">
                <a:solidFill>
                  <a:srgbClr val="4A5568"/>
                </a:solidFill>
                <a:latin typeface="Inter" pitchFamily="34" charset="0"/>
                <a:ea typeface="Inter" pitchFamily="34" charset="-122"/>
                <a:cs typeface="Inter" pitchFamily="34" charset="-120"/>
              </a:rPr>
              <a:t>Lawfulness, Fairness, Transparency (GDPR, 2016; ICO, n.d.)</a:t>
            </a:r>
            <a:endParaRPr lang="en-US" sz="900" dirty="0"/>
          </a:p>
          <a:p>
            <a:pPr marL="0" indent="0" algn="ctr">
              <a:buNone/>
            </a:pPr>
            <a:r>
              <a:rPr lang="en-US" sz="900" dirty="0">
                <a:solidFill>
                  <a:srgbClr val="4A5568"/>
                </a:solidFill>
                <a:latin typeface="Inter" pitchFamily="34" charset="0"/>
                <a:ea typeface="Inter" pitchFamily="34" charset="-122"/>
                <a:cs typeface="Inter" pitchFamily="34" charset="-120"/>
              </a:rPr>
              <a:t>Data Minimization (GDPR, 2016; ICO, n.d.)</a:t>
            </a:r>
            <a:endParaRPr lang="en-US" sz="900" dirty="0"/>
          </a:p>
        </p:txBody>
      </p:sp>
      <p:sp>
        <p:nvSpPr>
          <p:cNvPr id="21" name="Text 12"/>
          <p:cNvSpPr txBox="1"/>
          <p:nvPr/>
        </p:nvSpPr>
        <p:spPr>
          <a:xfrm>
            <a:off x="4572000" y="2809951"/>
            <a:ext cx="3048610" cy="210312"/>
          </a:xfrm>
          <a:prstGeom prst="rect">
            <a:avLst/>
          </a:prstGeom>
          <a:noFill/>
          <a:ln/>
        </p:spPr>
        <p:txBody>
          <a:bodyPr wrap="square" lIns="0" tIns="0" rIns="0" bIns="0" rtlCol="0" anchor="ctr"/>
          <a:lstStyle/>
          <a:p>
            <a:pPr marL="0" indent="0" algn="ctr">
              <a:buNone/>
            </a:pPr>
            <a:r>
              <a:rPr lang="en-US" sz="1300" b="1" dirty="0">
                <a:solidFill>
                  <a:srgbClr val="2D5A27"/>
                </a:solidFill>
                <a:latin typeface="Montserrat" pitchFamily="34" charset="0"/>
                <a:ea typeface="Montserrat" pitchFamily="34" charset="-122"/>
                <a:cs typeface="Montserrat" pitchFamily="34" charset="-120"/>
              </a:rPr>
              <a:t>AI Oversight</a:t>
            </a:r>
            <a:endParaRPr lang="en-US" sz="1300" dirty="0"/>
          </a:p>
        </p:txBody>
      </p:sp>
      <p:sp>
        <p:nvSpPr>
          <p:cNvPr id="22" name="Text 13"/>
          <p:cNvSpPr txBox="1"/>
          <p:nvPr/>
        </p:nvSpPr>
        <p:spPr>
          <a:xfrm>
            <a:off x="4572000" y="3076956"/>
            <a:ext cx="3048610" cy="324612"/>
          </a:xfrm>
          <a:prstGeom prst="rect">
            <a:avLst/>
          </a:prstGeom>
          <a:noFill/>
          <a:ln/>
        </p:spPr>
        <p:txBody>
          <a:bodyPr wrap="square" lIns="0" tIns="0" rIns="0" bIns="0" rtlCol="0" anchor="ctr"/>
          <a:lstStyle/>
          <a:p>
            <a:pPr marL="0" indent="0" algn="ctr">
              <a:buNone/>
            </a:pPr>
            <a:r>
              <a:rPr lang="en-US" sz="900" dirty="0">
                <a:solidFill>
                  <a:srgbClr val="4A5568"/>
                </a:solidFill>
                <a:latin typeface="Inter" pitchFamily="34" charset="0"/>
                <a:ea typeface="Inter" pitchFamily="34" charset="-122"/>
                <a:cs typeface="Inter" pitchFamily="34" charset="-120"/>
              </a:rPr>
              <a:t>Human Involvement (ICO, n.d.)</a:t>
            </a:r>
            <a:endParaRPr lang="en-US" sz="900" dirty="0"/>
          </a:p>
          <a:p>
            <a:pPr marL="0" indent="0" algn="ctr">
              <a:buNone/>
            </a:pPr>
            <a:r>
              <a:rPr lang="en-US" sz="900" dirty="0">
                <a:solidFill>
                  <a:srgbClr val="4A5568"/>
                </a:solidFill>
                <a:latin typeface="Inter" pitchFamily="34" charset="0"/>
                <a:ea typeface="Inter" pitchFamily="34" charset="-122"/>
                <a:cs typeface="Inter" pitchFamily="34" charset="-120"/>
              </a:rPr>
              <a:t>Conduct DPIAs &amp; Mitigate Bias (ICO, n.d.; GDPR, 2016)</a:t>
            </a:r>
            <a:endParaRPr lang="en-US" sz="900" dirty="0"/>
          </a:p>
        </p:txBody>
      </p:sp>
      <p:sp>
        <p:nvSpPr>
          <p:cNvPr id="23" name="Text 14"/>
          <p:cNvSpPr txBox="1"/>
          <p:nvPr/>
        </p:nvSpPr>
        <p:spPr>
          <a:xfrm>
            <a:off x="8287207" y="2809951"/>
            <a:ext cx="3048610" cy="210312"/>
          </a:xfrm>
          <a:prstGeom prst="rect">
            <a:avLst/>
          </a:prstGeom>
          <a:noFill/>
          <a:ln/>
        </p:spPr>
        <p:txBody>
          <a:bodyPr wrap="square" lIns="0" tIns="0" rIns="0" bIns="0" rtlCol="0" anchor="ctr"/>
          <a:lstStyle/>
          <a:p>
            <a:pPr marL="0" indent="0" algn="ctr">
              <a:buNone/>
            </a:pPr>
            <a:r>
              <a:rPr lang="en-US" sz="1300" b="1" dirty="0">
                <a:solidFill>
                  <a:srgbClr val="2D5A27"/>
                </a:solidFill>
                <a:latin typeface="Montserrat" pitchFamily="34" charset="0"/>
                <a:ea typeface="Montserrat" pitchFamily="34" charset="-122"/>
                <a:cs typeface="Montserrat" pitchFamily="34" charset="-120"/>
              </a:rPr>
              <a:t>Cybersecurity</a:t>
            </a:r>
            <a:endParaRPr lang="en-US" sz="1300" dirty="0"/>
          </a:p>
        </p:txBody>
      </p:sp>
      <p:sp>
        <p:nvSpPr>
          <p:cNvPr id="24" name="Text 15"/>
          <p:cNvSpPr txBox="1"/>
          <p:nvPr/>
        </p:nvSpPr>
        <p:spPr>
          <a:xfrm>
            <a:off x="8287207" y="3076956"/>
            <a:ext cx="3048610" cy="324612"/>
          </a:xfrm>
          <a:prstGeom prst="rect">
            <a:avLst/>
          </a:prstGeom>
          <a:noFill/>
          <a:ln/>
        </p:spPr>
        <p:txBody>
          <a:bodyPr wrap="square" lIns="0" tIns="0" rIns="0" bIns="0" rtlCol="0" anchor="ctr"/>
          <a:lstStyle/>
          <a:p>
            <a:pPr marL="0" indent="0" algn="ctr">
              <a:buNone/>
            </a:pPr>
            <a:r>
              <a:rPr lang="en-US" sz="900" dirty="0">
                <a:solidFill>
                  <a:srgbClr val="4A5568"/>
                </a:solidFill>
                <a:latin typeface="Inter" pitchFamily="34" charset="0"/>
                <a:ea typeface="Inter" pitchFamily="34" charset="-122"/>
                <a:cs typeface="Inter" pitchFamily="34" charset="-120"/>
              </a:rPr>
              <a:t>MFA, Backups, Access (NCSC, 2026)</a:t>
            </a:r>
            <a:endParaRPr lang="en-US" sz="900" dirty="0"/>
          </a:p>
          <a:p>
            <a:pPr marL="0" indent="0" algn="ctr">
              <a:buNone/>
            </a:pPr>
            <a:r>
              <a:rPr lang="en-US" sz="900" dirty="0">
                <a:solidFill>
                  <a:srgbClr val="4A5568"/>
                </a:solidFill>
                <a:latin typeface="Inter" pitchFamily="34" charset="0"/>
                <a:ea typeface="Inter" pitchFamily="34" charset="-122"/>
                <a:cs typeface="Inter" pitchFamily="34" charset="-120"/>
              </a:rPr>
              <a:t>50% face incidents yearly (NCSC, 2026)</a:t>
            </a:r>
            <a:endParaRPr lang="en-US" sz="900" dirty="0"/>
          </a:p>
        </p:txBody>
      </p:sp>
      <p:sp>
        <p:nvSpPr>
          <p:cNvPr id="25" name="Text 16"/>
          <p:cNvSpPr txBox="1"/>
          <p:nvPr/>
        </p:nvSpPr>
        <p:spPr>
          <a:xfrm>
            <a:off x="2714854" y="5477256"/>
            <a:ext cx="3048610" cy="210312"/>
          </a:xfrm>
          <a:prstGeom prst="rect">
            <a:avLst/>
          </a:prstGeom>
          <a:noFill/>
          <a:ln/>
        </p:spPr>
        <p:txBody>
          <a:bodyPr wrap="square" lIns="0" tIns="0" rIns="0" bIns="0" rtlCol="0" anchor="ctr"/>
          <a:lstStyle/>
          <a:p>
            <a:pPr marL="0" indent="0" algn="ctr">
              <a:buNone/>
            </a:pPr>
            <a:r>
              <a:rPr lang="en-US" sz="1300" b="1" dirty="0">
                <a:solidFill>
                  <a:srgbClr val="2D5A27"/>
                </a:solidFill>
                <a:latin typeface="Montserrat" pitchFamily="34" charset="0"/>
                <a:ea typeface="Montserrat" pitchFamily="34" charset="-122"/>
                <a:cs typeface="Montserrat" pitchFamily="34" charset="-120"/>
              </a:rPr>
              <a:t>Employee Monitoring</a:t>
            </a:r>
            <a:endParaRPr lang="en-US" sz="1300" dirty="0"/>
          </a:p>
        </p:txBody>
      </p:sp>
      <p:sp>
        <p:nvSpPr>
          <p:cNvPr id="26" name="Text 17"/>
          <p:cNvSpPr txBox="1"/>
          <p:nvPr/>
        </p:nvSpPr>
        <p:spPr>
          <a:xfrm>
            <a:off x="2714854" y="5743346"/>
            <a:ext cx="3048610" cy="324612"/>
          </a:xfrm>
          <a:prstGeom prst="rect">
            <a:avLst/>
          </a:prstGeom>
          <a:noFill/>
          <a:ln/>
        </p:spPr>
        <p:txBody>
          <a:bodyPr wrap="square" lIns="0" tIns="0" rIns="0" bIns="0" rtlCol="0" anchor="ctr"/>
          <a:lstStyle/>
          <a:p>
            <a:pPr marL="0" indent="0" algn="ctr">
              <a:buNone/>
            </a:pPr>
            <a:r>
              <a:rPr lang="en-US" sz="900" dirty="0">
                <a:solidFill>
                  <a:srgbClr val="4A5568"/>
                </a:solidFill>
                <a:latin typeface="Inter" pitchFamily="34" charset="0"/>
                <a:ea typeface="Inter" pitchFamily="34" charset="-122"/>
                <a:cs typeface="Inter" pitchFamily="34" charset="-120"/>
              </a:rPr>
              <a:t>Proportionate &amp; Transparent (ICO, n.d.)</a:t>
            </a:r>
            <a:endParaRPr lang="en-US" sz="900" dirty="0"/>
          </a:p>
          <a:p>
            <a:pPr marL="0" indent="0" algn="ctr">
              <a:buNone/>
            </a:pPr>
            <a:r>
              <a:rPr lang="en-US" sz="900" dirty="0">
                <a:solidFill>
                  <a:srgbClr val="4A5568"/>
                </a:solidFill>
                <a:latin typeface="Inter" pitchFamily="34" charset="0"/>
                <a:ea typeface="Inter" pitchFamily="34" charset="-122"/>
                <a:cs typeface="Inter" pitchFamily="34" charset="-120"/>
              </a:rPr>
              <a:t>Use least intrusive options (ICO, n.d.)</a:t>
            </a:r>
            <a:endParaRPr lang="en-US" sz="900" dirty="0"/>
          </a:p>
        </p:txBody>
      </p:sp>
      <p:sp>
        <p:nvSpPr>
          <p:cNvPr id="27" name="Text 18"/>
          <p:cNvSpPr txBox="1"/>
          <p:nvPr/>
        </p:nvSpPr>
        <p:spPr>
          <a:xfrm>
            <a:off x="6429146" y="5477256"/>
            <a:ext cx="3048610" cy="210312"/>
          </a:xfrm>
          <a:prstGeom prst="rect">
            <a:avLst/>
          </a:prstGeom>
          <a:noFill/>
          <a:ln/>
        </p:spPr>
        <p:txBody>
          <a:bodyPr wrap="square" lIns="0" tIns="0" rIns="0" bIns="0" rtlCol="0" anchor="ctr"/>
          <a:lstStyle/>
          <a:p>
            <a:pPr marL="0" indent="0" algn="ctr">
              <a:buNone/>
            </a:pPr>
            <a:r>
              <a:rPr lang="en-US" sz="1300" b="1" dirty="0">
                <a:solidFill>
                  <a:srgbClr val="2D5A27"/>
                </a:solidFill>
                <a:latin typeface="Montserrat" pitchFamily="34" charset="0"/>
                <a:ea typeface="Montserrat" pitchFamily="34" charset="-122"/>
                <a:cs typeface="Montserrat" pitchFamily="34" charset="-120"/>
              </a:rPr>
              <a:t>Risk Mitigation</a:t>
            </a:r>
            <a:endParaRPr lang="en-US" sz="1300" dirty="0"/>
          </a:p>
        </p:txBody>
      </p:sp>
      <p:sp>
        <p:nvSpPr>
          <p:cNvPr id="28" name="Text 19"/>
          <p:cNvSpPr txBox="1"/>
          <p:nvPr/>
        </p:nvSpPr>
        <p:spPr>
          <a:xfrm>
            <a:off x="6429146" y="5743346"/>
            <a:ext cx="3048610" cy="324612"/>
          </a:xfrm>
          <a:prstGeom prst="rect">
            <a:avLst/>
          </a:prstGeom>
          <a:noFill/>
          <a:ln/>
        </p:spPr>
        <p:txBody>
          <a:bodyPr wrap="square" lIns="0" tIns="0" rIns="0" bIns="0" rtlCol="0" anchor="ctr"/>
          <a:lstStyle/>
          <a:p>
            <a:pPr marL="0" indent="0" algn="ctr">
              <a:buNone/>
            </a:pPr>
            <a:r>
              <a:rPr lang="en-US" sz="900" dirty="0">
                <a:solidFill>
                  <a:srgbClr val="4A5568"/>
                </a:solidFill>
                <a:latin typeface="Inter" pitchFamily="34" charset="0"/>
                <a:ea typeface="Inter" pitchFamily="34" charset="-122"/>
                <a:cs typeface="Inter" pitchFamily="34" charset="-120"/>
              </a:rPr>
              <a:t>Role-based access (NCSC, 2026)</a:t>
            </a:r>
            <a:endParaRPr lang="en-US" sz="900" dirty="0"/>
          </a:p>
          <a:p>
            <a:pPr marL="0" indent="0" algn="ctr">
              <a:buNone/>
            </a:pPr>
            <a:r>
              <a:rPr lang="en-US" sz="900" dirty="0">
                <a:solidFill>
                  <a:srgbClr val="4A5568"/>
                </a:solidFill>
                <a:latin typeface="Inter" pitchFamily="34" charset="0"/>
                <a:ea typeface="Inter" pitchFamily="34" charset="-122"/>
                <a:cs typeface="Inter" pitchFamily="34" charset="-120"/>
              </a:rPr>
              <a:t>Encryption &amp; Logs (ICO, n.d.; NCSC, 2026)</a:t>
            </a:r>
            <a:endParaRPr lang="en-US" sz="900" dirty="0"/>
          </a:p>
        </p:txBody>
      </p:sp>
      <p:pic>
        <p:nvPicPr>
          <p:cNvPr id="30" name="Image 7" descr="gen-dedup-533787fc41b72b72ec47e0eeaf1f53d3.png"/>
          <p:cNvPicPr>
            <a:picLocks noChangeAspect="1"/>
          </p:cNvPicPr>
          <p:nvPr/>
        </p:nvPicPr>
        <p:blipFill>
          <a:blip r:embed="rId10"/>
          <a:srcRect/>
          <a:stretch/>
        </p:blipFill>
        <p:spPr>
          <a:xfrm>
            <a:off x="2095805" y="2095805"/>
            <a:ext cx="647395" cy="647395"/>
          </a:xfrm>
          <a:prstGeom prst="rect">
            <a:avLst/>
          </a:prstGeom>
        </p:spPr>
      </p:pic>
      <p:pic>
        <p:nvPicPr>
          <p:cNvPr id="31" name="Image 8" descr="gen-dedup-aa3301eacfea31f3b674bf849eae43dd.png"/>
          <p:cNvPicPr>
            <a:picLocks noChangeAspect="1"/>
          </p:cNvPicPr>
          <p:nvPr/>
        </p:nvPicPr>
        <p:blipFill>
          <a:blip r:embed="rId9"/>
          <a:srcRect/>
          <a:stretch/>
        </p:blipFill>
        <p:spPr>
          <a:xfrm>
            <a:off x="2305202" y="2305202"/>
            <a:ext cx="228600" cy="228600"/>
          </a:xfrm>
          <a:prstGeom prst="rect">
            <a:avLst/>
          </a:prstGeom>
        </p:spPr>
      </p:pic>
      <p:pic>
        <p:nvPicPr>
          <p:cNvPr id="32" name="Image 9" descr="gen-dedup-533787fc41b72b72ec47e0eeaf1f53d3.png"/>
          <p:cNvPicPr>
            <a:picLocks noChangeAspect="1"/>
          </p:cNvPicPr>
          <p:nvPr/>
        </p:nvPicPr>
        <p:blipFill>
          <a:blip r:embed="rId10"/>
          <a:srcRect/>
          <a:stretch/>
        </p:blipFill>
        <p:spPr>
          <a:xfrm>
            <a:off x="5810098" y="2095805"/>
            <a:ext cx="647395" cy="647395"/>
          </a:xfrm>
          <a:prstGeom prst="rect">
            <a:avLst/>
          </a:prstGeom>
        </p:spPr>
      </p:pic>
      <p:pic>
        <p:nvPicPr>
          <p:cNvPr id="33" name="Image 10" descr="gen-dedup-7e89d8b25c9516961f04418b3e1b6034.png"/>
          <p:cNvPicPr>
            <a:picLocks noChangeAspect="1"/>
          </p:cNvPicPr>
          <p:nvPr/>
        </p:nvPicPr>
        <p:blipFill>
          <a:blip r:embed="rId11"/>
          <a:srcRect/>
          <a:stretch/>
        </p:blipFill>
        <p:spPr>
          <a:xfrm>
            <a:off x="6019495" y="2305202"/>
            <a:ext cx="228600" cy="228600"/>
          </a:xfrm>
          <a:prstGeom prst="rect">
            <a:avLst/>
          </a:prstGeom>
        </p:spPr>
      </p:pic>
      <p:pic>
        <p:nvPicPr>
          <p:cNvPr id="34" name="Image 11" descr="gen-dedup-533787fc41b72b72ec47e0eeaf1f53d3.png"/>
          <p:cNvPicPr>
            <a:picLocks noChangeAspect="1"/>
          </p:cNvPicPr>
          <p:nvPr/>
        </p:nvPicPr>
        <p:blipFill>
          <a:blip r:embed="rId10"/>
          <a:srcRect/>
          <a:stretch/>
        </p:blipFill>
        <p:spPr>
          <a:xfrm>
            <a:off x="9525305" y="2095805"/>
            <a:ext cx="647395" cy="647395"/>
          </a:xfrm>
          <a:prstGeom prst="rect">
            <a:avLst/>
          </a:prstGeom>
        </p:spPr>
      </p:pic>
      <p:pic>
        <p:nvPicPr>
          <p:cNvPr id="35" name="Image 12" descr="gen-dedup-cb8acf4a9cd8cca87ae3911b57ce6fa3.png"/>
          <p:cNvPicPr>
            <a:picLocks noChangeAspect="1"/>
          </p:cNvPicPr>
          <p:nvPr/>
        </p:nvPicPr>
        <p:blipFill>
          <a:blip r:embed="rId12"/>
          <a:srcRect l="-57" r="-57"/>
          <a:stretch/>
        </p:blipFill>
        <p:spPr>
          <a:xfrm>
            <a:off x="9748418" y="2305202"/>
            <a:ext cx="200254" cy="228600"/>
          </a:xfrm>
          <a:prstGeom prst="rect">
            <a:avLst/>
          </a:prstGeom>
        </p:spPr>
      </p:pic>
      <p:pic>
        <p:nvPicPr>
          <p:cNvPr id="36" name="Image 13" descr="gen-dedup-533787fc41b72b72ec47e0eeaf1f53d3.png"/>
          <p:cNvPicPr>
            <a:picLocks noChangeAspect="1"/>
          </p:cNvPicPr>
          <p:nvPr/>
        </p:nvPicPr>
        <p:blipFill>
          <a:blip r:embed="rId10"/>
          <a:srcRect/>
          <a:stretch/>
        </p:blipFill>
        <p:spPr>
          <a:xfrm>
            <a:off x="3952951" y="4762195"/>
            <a:ext cx="647395" cy="647395"/>
          </a:xfrm>
          <a:prstGeom prst="rect">
            <a:avLst/>
          </a:prstGeom>
        </p:spPr>
      </p:pic>
      <p:pic>
        <p:nvPicPr>
          <p:cNvPr id="37" name="Image 14" descr="gen-dedup-41b36eecbb7ec4a0e0244707f0a45537.png"/>
          <p:cNvPicPr>
            <a:picLocks noChangeAspect="1"/>
          </p:cNvPicPr>
          <p:nvPr/>
        </p:nvPicPr>
        <p:blipFill>
          <a:blip r:embed="rId13"/>
          <a:srcRect t="-45" b="-45"/>
          <a:stretch/>
        </p:blipFill>
        <p:spPr>
          <a:xfrm>
            <a:off x="4147718" y="4972507"/>
            <a:ext cx="256946" cy="228600"/>
          </a:xfrm>
          <a:prstGeom prst="rect">
            <a:avLst/>
          </a:prstGeom>
        </p:spPr>
      </p:pic>
      <p:pic>
        <p:nvPicPr>
          <p:cNvPr id="38" name="Image 15" descr="gen-dedup-533787fc41b72b72ec47e0eeaf1f53d3.png"/>
          <p:cNvPicPr>
            <a:picLocks noChangeAspect="1"/>
          </p:cNvPicPr>
          <p:nvPr/>
        </p:nvPicPr>
        <p:blipFill>
          <a:blip r:embed="rId10"/>
          <a:srcRect/>
          <a:stretch/>
        </p:blipFill>
        <p:spPr>
          <a:xfrm>
            <a:off x="7667244" y="4762195"/>
            <a:ext cx="647395" cy="647395"/>
          </a:xfrm>
          <a:prstGeom prst="rect">
            <a:avLst/>
          </a:prstGeom>
        </p:spPr>
      </p:pic>
      <p:pic>
        <p:nvPicPr>
          <p:cNvPr id="39" name="Image 16" descr="gen-dedup-459d035c4cc780f06b00c7763330115e.png"/>
          <p:cNvPicPr>
            <a:picLocks noChangeAspect="1"/>
          </p:cNvPicPr>
          <p:nvPr/>
        </p:nvPicPr>
        <p:blipFill>
          <a:blip r:embed="rId14"/>
          <a:srcRect l="-57" r="-57"/>
          <a:stretch/>
        </p:blipFill>
        <p:spPr>
          <a:xfrm>
            <a:off x="7891272" y="4972507"/>
            <a:ext cx="200254" cy="2286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3" name="Image 0" descr="gen-dedup-1f8e1a3c530642cf9d2eab151bf3398d.png"/>
          <p:cNvPicPr>
            <a:picLocks noChangeAspect="1"/>
          </p:cNvPicPr>
          <p:nvPr/>
        </p:nvPicPr>
        <p:blipFill>
          <a:blip r:embed="rId3"/>
          <a:srcRect t="-1" b="-1"/>
          <a:stretch/>
        </p:blipFill>
        <p:spPr>
          <a:xfrm>
            <a:off x="0" y="0"/>
            <a:ext cx="12191695" cy="6858000"/>
          </a:xfrm>
          <a:prstGeom prst="rect">
            <a:avLst/>
          </a:prstGeom>
        </p:spPr>
      </p:pic>
      <p:pic>
        <p:nvPicPr>
          <p:cNvPr id="4" name="Image 1" descr="gen-dedup-4262c52bbbf2cff29f51ef82f0518cca.png"/>
          <p:cNvPicPr>
            <a:picLocks noChangeAspect="1"/>
          </p:cNvPicPr>
          <p:nvPr/>
        </p:nvPicPr>
        <p:blipFill>
          <a:blip r:embed="rId4"/>
          <a:srcRect l="-5" r="-5"/>
          <a:stretch/>
        </p:blipFill>
        <p:spPr>
          <a:xfrm>
            <a:off x="0" y="0"/>
            <a:ext cx="12191695" cy="619049"/>
          </a:xfrm>
          <a:prstGeom prst="rect">
            <a:avLst/>
          </a:prstGeom>
        </p:spPr>
      </p:pic>
      <p:sp>
        <p:nvSpPr>
          <p:cNvPr id="5" name="Shape 1"/>
          <p:cNvSpPr/>
          <p:nvPr/>
        </p:nvSpPr>
        <p:spPr>
          <a:xfrm>
            <a:off x="381305" y="809244"/>
            <a:ext cx="5257800" cy="4828946"/>
          </a:xfrm>
          <a:prstGeom prst="roundRect">
            <a:avLst>
              <a:gd name="adj" fmla="val 896"/>
            </a:avLst>
          </a:prstGeom>
          <a:solidFill>
            <a:srgbClr val="FFFFFF"/>
          </a:solidFill>
          <a:ln w="12700">
            <a:solidFill>
              <a:srgbClr val="E0E0E0"/>
            </a:solidFill>
            <a:prstDash val="solid"/>
          </a:ln>
          <a:effectLst>
            <a:outerShdw blurRad="114300" dist="38100" dir="16200000" algn="bl" rotWithShape="0">
              <a:srgbClr val="000000">
                <a:alpha val="5000"/>
              </a:srgbClr>
            </a:outerShdw>
          </a:effectLst>
        </p:spPr>
      </p:sp>
      <p:sp>
        <p:nvSpPr>
          <p:cNvPr id="6" name="Shape 2"/>
          <p:cNvSpPr/>
          <p:nvPr/>
        </p:nvSpPr>
        <p:spPr>
          <a:xfrm>
            <a:off x="6572707" y="809244"/>
            <a:ext cx="5257800" cy="4828946"/>
          </a:xfrm>
          <a:prstGeom prst="roundRect">
            <a:avLst>
              <a:gd name="adj" fmla="val 896"/>
            </a:avLst>
          </a:prstGeom>
          <a:solidFill>
            <a:srgbClr val="FFFFFF"/>
          </a:solidFill>
          <a:ln w="12700">
            <a:solidFill>
              <a:srgbClr val="E0E0E0"/>
            </a:solidFill>
            <a:prstDash val="solid"/>
          </a:ln>
          <a:effectLst>
            <a:outerShdw blurRad="114300" dist="38100" dir="16200000" algn="bl" rotWithShape="0">
              <a:srgbClr val="000000">
                <a:alpha val="5000"/>
              </a:srgbClr>
            </a:outerShdw>
          </a:effectLst>
        </p:spPr>
      </p:sp>
      <p:sp>
        <p:nvSpPr>
          <p:cNvPr id="7" name="Shape 3"/>
          <p:cNvSpPr/>
          <p:nvPr/>
        </p:nvSpPr>
        <p:spPr>
          <a:xfrm>
            <a:off x="571500" y="1429207"/>
            <a:ext cx="4858207" cy="1714500"/>
          </a:xfrm>
          <a:prstGeom prst="roundRect">
            <a:avLst>
              <a:gd name="adj" fmla="val 4741"/>
            </a:avLst>
          </a:prstGeom>
          <a:solidFill>
            <a:srgbClr val="F8F9FA"/>
          </a:solidFill>
          <a:ln w="12700">
            <a:solidFill>
              <a:srgbClr val="FFFFFF">
                <a:alpha val="0"/>
              </a:srgbClr>
            </a:solidFill>
            <a:prstDash val="solid"/>
          </a:ln>
        </p:spPr>
      </p:sp>
      <p:pic>
        <p:nvPicPr>
          <p:cNvPr id="8" name="Image 2" descr="gen-dedup-ba77cebd3ca03bee6d9e0042f58d938c.jpg"/>
          <p:cNvPicPr>
            <a:picLocks noChangeAspect="1"/>
          </p:cNvPicPr>
          <p:nvPr/>
        </p:nvPicPr>
        <p:blipFill>
          <a:blip r:embed="rId5"/>
          <a:stretch>
            <a:fillRect/>
          </a:stretch>
        </p:blipFill>
        <p:spPr>
          <a:xfrm>
            <a:off x="571500" y="1429207"/>
            <a:ext cx="4870739" cy="1714500"/>
          </a:xfrm>
          <a:prstGeom prst="rect">
            <a:avLst/>
          </a:prstGeom>
        </p:spPr>
      </p:pic>
      <p:sp>
        <p:nvSpPr>
          <p:cNvPr id="9" name="Shape 4"/>
          <p:cNvSpPr/>
          <p:nvPr/>
        </p:nvSpPr>
        <p:spPr>
          <a:xfrm>
            <a:off x="6762902" y="1429207"/>
            <a:ext cx="4858207" cy="1714500"/>
          </a:xfrm>
          <a:prstGeom prst="roundRect">
            <a:avLst>
              <a:gd name="adj" fmla="val 4741"/>
            </a:avLst>
          </a:prstGeom>
          <a:solidFill>
            <a:srgbClr val="F8F9FA"/>
          </a:solidFill>
          <a:ln w="12700">
            <a:solidFill>
              <a:srgbClr val="FFFFFF">
                <a:alpha val="0"/>
              </a:srgbClr>
            </a:solidFill>
            <a:prstDash val="solid"/>
          </a:ln>
        </p:spPr>
      </p:sp>
      <p:pic>
        <p:nvPicPr>
          <p:cNvPr id="10" name="Image 3" descr="gen-dedup-b8d3b3ca47cdd9986a6393b85e07a481.jpg"/>
          <p:cNvPicPr>
            <a:picLocks noChangeAspect="1"/>
          </p:cNvPicPr>
          <p:nvPr/>
        </p:nvPicPr>
        <p:blipFill>
          <a:blip r:embed="rId6"/>
          <a:stretch>
            <a:fillRect/>
          </a:stretch>
        </p:blipFill>
        <p:spPr>
          <a:xfrm>
            <a:off x="6762902" y="1429207"/>
            <a:ext cx="4870739" cy="1714500"/>
          </a:xfrm>
          <a:prstGeom prst="rect">
            <a:avLst/>
          </a:prstGeom>
        </p:spPr>
      </p:pic>
      <p:sp>
        <p:nvSpPr>
          <p:cNvPr id="11" name="Text 5"/>
          <p:cNvSpPr txBox="1"/>
          <p:nvPr/>
        </p:nvSpPr>
        <p:spPr>
          <a:xfrm>
            <a:off x="381305" y="114300"/>
            <a:ext cx="7620610" cy="257861"/>
          </a:xfrm>
          <a:prstGeom prst="rect">
            <a:avLst/>
          </a:prstGeom>
          <a:noFill/>
          <a:ln/>
        </p:spPr>
        <p:txBody>
          <a:bodyPr wrap="square" lIns="0" tIns="0" rIns="0" bIns="0" rtlCol="0" anchor="ctr"/>
          <a:lstStyle/>
          <a:p>
            <a:pPr marL="0" indent="0" algn="l">
              <a:buNone/>
            </a:pPr>
            <a:r>
              <a:rPr lang="en-US" sz="1600" b="1" dirty="0">
                <a:solidFill>
                  <a:srgbClr val="FFFFFF"/>
                </a:solidFill>
                <a:latin typeface="Montserrat" pitchFamily="34" charset="0"/>
                <a:ea typeface="Montserrat" pitchFamily="34" charset="-122"/>
                <a:cs typeface="Montserrat" pitchFamily="34" charset="-120"/>
              </a:rPr>
              <a:t>Case Study 1: Cofton Greens — Operational Transformation</a:t>
            </a:r>
            <a:endParaRPr lang="en-US" sz="1600" dirty="0"/>
          </a:p>
        </p:txBody>
      </p:sp>
      <p:sp>
        <p:nvSpPr>
          <p:cNvPr id="12" name="Text 6"/>
          <p:cNvSpPr txBox="1"/>
          <p:nvPr/>
        </p:nvSpPr>
        <p:spPr>
          <a:xfrm>
            <a:off x="381305" y="409651"/>
            <a:ext cx="7620610" cy="152705"/>
          </a:xfrm>
          <a:prstGeom prst="rect">
            <a:avLst/>
          </a:prstGeom>
          <a:noFill/>
          <a:ln/>
        </p:spPr>
        <p:txBody>
          <a:bodyPr wrap="square" lIns="0" tIns="0" rIns="0" bIns="0" rtlCol="0" anchor="ctr"/>
          <a:lstStyle/>
          <a:p>
            <a:pPr marL="0" indent="0" algn="l">
              <a:buNone/>
            </a:pPr>
            <a:r>
              <a:rPr lang="en-US" sz="900" dirty="0">
                <a:solidFill>
                  <a:srgbClr val="FFFFFF">
                    <a:alpha val="85000"/>
                  </a:srgbClr>
                </a:solidFill>
                <a:latin typeface="Inter" pitchFamily="34" charset="0"/>
                <a:ea typeface="Inter" pitchFamily="34" charset="-122"/>
                <a:cs typeface="Inter" pitchFamily="34" charset="-120"/>
              </a:rPr>
              <a:t>From manual processes to automated systems</a:t>
            </a:r>
            <a:endParaRPr lang="en-US" sz="900" dirty="0"/>
          </a:p>
        </p:txBody>
      </p:sp>
      <p:sp>
        <p:nvSpPr>
          <p:cNvPr id="13" name="Text 7"/>
          <p:cNvSpPr txBox="1"/>
          <p:nvPr/>
        </p:nvSpPr>
        <p:spPr>
          <a:xfrm>
            <a:off x="9205265" y="209398"/>
            <a:ext cx="3205886" cy="162763"/>
          </a:xfrm>
          <a:prstGeom prst="rect">
            <a:avLst/>
          </a:prstGeom>
          <a:noFill/>
          <a:ln/>
        </p:spPr>
        <p:txBody>
          <a:bodyPr wrap="square" lIns="0" tIns="0" rIns="0" bIns="0" rtlCol="0" anchor="ctr"/>
          <a:lstStyle/>
          <a:p>
            <a:pPr marL="0" indent="0" algn="l">
              <a:buNone/>
            </a:pPr>
            <a:r>
              <a:rPr lang="en-US" sz="1000" dirty="0">
                <a:solidFill>
                  <a:srgbClr val="FFFFFF"/>
                </a:solidFill>
                <a:latin typeface="Inter" pitchFamily="34" charset="0"/>
                <a:ea typeface="Inter" pitchFamily="34" charset="-122"/>
                <a:cs typeface="Inter" pitchFamily="34" charset="-120"/>
              </a:rPr>
              <a:t>Urban vertical farm (Cofton Greens, n.d.)</a:t>
            </a:r>
            <a:endParaRPr lang="en-US" sz="1000" dirty="0"/>
          </a:p>
        </p:txBody>
      </p:sp>
      <p:pic>
        <p:nvPicPr>
          <p:cNvPr id="14" name="Image 4" descr="gen-dedup-77e841c259d58c67d30473e4b5fb8d6a.png"/>
          <p:cNvPicPr>
            <a:picLocks noChangeAspect="1"/>
          </p:cNvPicPr>
          <p:nvPr/>
        </p:nvPicPr>
        <p:blipFill>
          <a:blip r:embed="rId7"/>
          <a:srcRect/>
          <a:stretch/>
        </p:blipFill>
        <p:spPr>
          <a:xfrm>
            <a:off x="8995867" y="225857"/>
            <a:ext cx="133502" cy="133502"/>
          </a:xfrm>
          <a:prstGeom prst="rect">
            <a:avLst/>
          </a:prstGeom>
        </p:spPr>
      </p:pic>
      <p:sp>
        <p:nvSpPr>
          <p:cNvPr id="15" name="Shape 8"/>
          <p:cNvSpPr/>
          <p:nvPr/>
        </p:nvSpPr>
        <p:spPr>
          <a:xfrm>
            <a:off x="571500" y="1304849"/>
            <a:ext cx="4858207" cy="19202"/>
          </a:xfrm>
          <a:prstGeom prst="rect">
            <a:avLst/>
          </a:prstGeom>
          <a:solidFill>
            <a:srgbClr val="E8F5E9"/>
          </a:solidFill>
          <a:ln w="12700">
            <a:solidFill>
              <a:srgbClr val="E8F5E9">
                <a:alpha val="0"/>
              </a:srgbClr>
            </a:solidFill>
            <a:prstDash val="solid"/>
          </a:ln>
        </p:spPr>
      </p:sp>
      <p:sp>
        <p:nvSpPr>
          <p:cNvPr id="16" name="Text 9"/>
          <p:cNvSpPr txBox="1"/>
          <p:nvPr/>
        </p:nvSpPr>
        <p:spPr>
          <a:xfrm>
            <a:off x="800100" y="1014070"/>
            <a:ext cx="1771193" cy="181051"/>
          </a:xfrm>
          <a:prstGeom prst="rect">
            <a:avLst/>
          </a:prstGeom>
          <a:noFill/>
          <a:ln/>
        </p:spPr>
        <p:txBody>
          <a:bodyPr wrap="square" lIns="0" tIns="0" rIns="0" bIns="0" rtlCol="0" anchor="ctr"/>
          <a:lstStyle/>
          <a:p>
            <a:pPr marL="0" indent="0" algn="l">
              <a:buNone/>
            </a:pPr>
            <a:r>
              <a:rPr lang="en-US" sz="1200" b="1" dirty="0">
                <a:solidFill>
                  <a:srgbClr val="2C3E50"/>
                </a:solidFill>
                <a:latin typeface="Montserrat" pitchFamily="34" charset="0"/>
                <a:ea typeface="Montserrat" pitchFamily="34" charset="-122"/>
                <a:cs typeface="Montserrat" pitchFamily="34" charset="-120"/>
              </a:rPr>
              <a:t>Current Challenges</a:t>
            </a:r>
            <a:endParaRPr lang="en-US" sz="1200" dirty="0"/>
          </a:p>
        </p:txBody>
      </p:sp>
      <p:sp>
        <p:nvSpPr>
          <p:cNvPr id="17" name="Shape 10"/>
          <p:cNvSpPr/>
          <p:nvPr/>
        </p:nvSpPr>
        <p:spPr>
          <a:xfrm>
            <a:off x="4794199" y="1000354"/>
            <a:ext cx="638251" cy="209398"/>
          </a:xfrm>
          <a:prstGeom prst="roundRect">
            <a:avLst>
              <a:gd name="adj" fmla="val 436680"/>
            </a:avLst>
          </a:prstGeom>
          <a:solidFill>
            <a:srgbClr val="FFF5F5"/>
          </a:solidFill>
          <a:ln w="12700">
            <a:solidFill>
              <a:srgbClr val="FFFFFF">
                <a:alpha val="0"/>
              </a:srgbClr>
            </a:solidFill>
            <a:prstDash val="solid"/>
          </a:ln>
        </p:spPr>
      </p:sp>
      <p:sp>
        <p:nvSpPr>
          <p:cNvPr id="18" name="Text 11"/>
          <p:cNvSpPr/>
          <p:nvPr/>
        </p:nvSpPr>
        <p:spPr>
          <a:xfrm>
            <a:off x="4794199" y="1000354"/>
            <a:ext cx="638251" cy="210312"/>
          </a:xfrm>
          <a:prstGeom prst="rect">
            <a:avLst/>
          </a:prstGeom>
          <a:solidFill>
            <a:srgbClr val="FFFFFF">
              <a:alpha val="0"/>
            </a:srgbClr>
          </a:solidFill>
          <a:ln>
            <a:solidFill>
              <a:srgbClr val="FFFFFF">
                <a:alpha val="0"/>
              </a:srgbClr>
            </a:solidFill>
          </a:ln>
        </p:spPr>
        <p:txBody>
          <a:bodyPr wrap="square" lIns="114300" tIns="38100" rIns="114300" bIns="38100" rtlCol="0" anchor="ctr"/>
          <a:lstStyle/>
          <a:p>
            <a:pPr marL="0" indent="0" algn="ctr">
              <a:buNone/>
            </a:pPr>
            <a:r>
              <a:rPr lang="en-US" sz="800" b="1" dirty="0">
                <a:solidFill>
                  <a:srgbClr val="C53030"/>
                </a:solidFill>
                <a:latin typeface="Inter" pitchFamily="34" charset="0"/>
                <a:ea typeface="Inter" pitchFamily="34" charset="-122"/>
                <a:cs typeface="Inter" pitchFamily="34" charset="-120"/>
              </a:rPr>
              <a:t>BEFORE</a:t>
            </a:r>
            <a:endParaRPr lang="en-US" sz="800" dirty="0"/>
          </a:p>
        </p:txBody>
      </p:sp>
      <p:pic>
        <p:nvPicPr>
          <p:cNvPr id="19" name="Image 5" descr="gen-dedup-4d0bb1dd9469ac9cefad60d1007cf0e8.png"/>
          <p:cNvPicPr>
            <a:picLocks noChangeAspect="1"/>
          </p:cNvPicPr>
          <p:nvPr/>
        </p:nvPicPr>
        <p:blipFill>
          <a:blip r:embed="rId8"/>
          <a:srcRect/>
          <a:stretch/>
        </p:blipFill>
        <p:spPr>
          <a:xfrm>
            <a:off x="571500" y="1024128"/>
            <a:ext cx="152705" cy="152705"/>
          </a:xfrm>
          <a:prstGeom prst="rect">
            <a:avLst/>
          </a:prstGeom>
        </p:spPr>
      </p:pic>
      <p:sp>
        <p:nvSpPr>
          <p:cNvPr id="20" name="Shape 12"/>
          <p:cNvSpPr/>
          <p:nvPr/>
        </p:nvSpPr>
        <p:spPr>
          <a:xfrm>
            <a:off x="571500" y="3286354"/>
            <a:ext cx="2361895" cy="1028700"/>
          </a:xfrm>
          <a:prstGeom prst="roundRect">
            <a:avLst>
              <a:gd name="adj" fmla="val 16461"/>
            </a:avLst>
          </a:prstGeom>
          <a:solidFill>
            <a:srgbClr val="FFF5F5"/>
          </a:solidFill>
          <a:ln/>
        </p:spPr>
      </p:sp>
      <p:sp>
        <p:nvSpPr>
          <p:cNvPr id="21" name="Shape 13"/>
          <p:cNvSpPr/>
          <p:nvPr/>
        </p:nvSpPr>
        <p:spPr>
          <a:xfrm>
            <a:off x="571500" y="3286354"/>
            <a:ext cx="38405" cy="1028700"/>
          </a:xfrm>
          <a:prstGeom prst="roundRect">
            <a:avLst>
              <a:gd name="adj" fmla="val 440915"/>
            </a:avLst>
          </a:prstGeom>
          <a:solidFill>
            <a:srgbClr val="FC8181"/>
          </a:solidFill>
          <a:ln w="12700">
            <a:solidFill>
              <a:srgbClr val="FC8181">
                <a:alpha val="0"/>
              </a:srgbClr>
            </a:solidFill>
            <a:prstDash val="solid"/>
          </a:ln>
        </p:spPr>
      </p:sp>
      <p:sp>
        <p:nvSpPr>
          <p:cNvPr id="22" name="Shape 14"/>
          <p:cNvSpPr/>
          <p:nvPr/>
        </p:nvSpPr>
        <p:spPr>
          <a:xfrm>
            <a:off x="724205" y="3645713"/>
            <a:ext cx="304495" cy="304495"/>
          </a:xfrm>
          <a:prstGeom prst="roundRect">
            <a:avLst>
              <a:gd name="adj" fmla="val 150150"/>
            </a:avLst>
          </a:prstGeom>
          <a:solidFill>
            <a:srgbClr val="FC8181"/>
          </a:solidFill>
          <a:ln w="12700">
            <a:solidFill>
              <a:srgbClr val="FFFFFF">
                <a:alpha val="0"/>
              </a:srgbClr>
            </a:solidFill>
            <a:prstDash val="solid"/>
          </a:ln>
        </p:spPr>
      </p:sp>
      <p:pic>
        <p:nvPicPr>
          <p:cNvPr id="23" name="Image 6" descr="gen-dedup-e87bb1a5dfe77bd9ac9595eb6b8f7e03.png"/>
          <p:cNvPicPr>
            <a:picLocks noChangeAspect="1"/>
          </p:cNvPicPr>
          <p:nvPr/>
        </p:nvPicPr>
        <p:blipFill>
          <a:blip r:embed="rId9"/>
          <a:srcRect l="-2512" r="-2512"/>
          <a:stretch/>
        </p:blipFill>
        <p:spPr>
          <a:xfrm>
            <a:off x="823874" y="3731666"/>
            <a:ext cx="105156" cy="133502"/>
          </a:xfrm>
          <a:prstGeom prst="rect">
            <a:avLst/>
          </a:prstGeom>
        </p:spPr>
      </p:pic>
      <p:sp>
        <p:nvSpPr>
          <p:cNvPr id="24" name="Text 15"/>
          <p:cNvSpPr txBox="1"/>
          <p:nvPr/>
        </p:nvSpPr>
        <p:spPr>
          <a:xfrm>
            <a:off x="1143000" y="3588106"/>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Spreadsheets</a:t>
            </a:r>
            <a:endParaRPr lang="en-US" sz="900" dirty="0"/>
          </a:p>
        </p:txBody>
      </p:sp>
      <p:sp>
        <p:nvSpPr>
          <p:cNvPr id="25" name="Text 16"/>
          <p:cNvSpPr txBox="1"/>
          <p:nvPr/>
        </p:nvSpPr>
        <p:spPr>
          <a:xfrm>
            <a:off x="1143000" y="3760013"/>
            <a:ext cx="1677010" cy="247802"/>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Inventory causing errors (NetSuite, 2023; Shopify, 2024)</a:t>
            </a:r>
            <a:endParaRPr lang="en-US" sz="800" dirty="0"/>
          </a:p>
        </p:txBody>
      </p:sp>
      <p:sp>
        <p:nvSpPr>
          <p:cNvPr id="26" name="Shape 17"/>
          <p:cNvSpPr/>
          <p:nvPr/>
        </p:nvSpPr>
        <p:spPr>
          <a:xfrm>
            <a:off x="3071470" y="3286354"/>
            <a:ext cx="2361895" cy="1028700"/>
          </a:xfrm>
          <a:prstGeom prst="roundRect">
            <a:avLst>
              <a:gd name="adj" fmla="val 16461"/>
            </a:avLst>
          </a:prstGeom>
          <a:solidFill>
            <a:srgbClr val="FFF5F5"/>
          </a:solidFill>
          <a:ln/>
        </p:spPr>
      </p:sp>
      <p:sp>
        <p:nvSpPr>
          <p:cNvPr id="27" name="Shape 18"/>
          <p:cNvSpPr/>
          <p:nvPr/>
        </p:nvSpPr>
        <p:spPr>
          <a:xfrm>
            <a:off x="3071470" y="3286354"/>
            <a:ext cx="38405" cy="1028700"/>
          </a:xfrm>
          <a:prstGeom prst="roundRect">
            <a:avLst>
              <a:gd name="adj" fmla="val 440915"/>
            </a:avLst>
          </a:prstGeom>
          <a:solidFill>
            <a:srgbClr val="FC8181"/>
          </a:solidFill>
          <a:ln w="12700">
            <a:solidFill>
              <a:srgbClr val="FC8181">
                <a:alpha val="0"/>
              </a:srgbClr>
            </a:solidFill>
            <a:prstDash val="solid"/>
          </a:ln>
        </p:spPr>
      </p:sp>
      <p:sp>
        <p:nvSpPr>
          <p:cNvPr id="28" name="Shape 19"/>
          <p:cNvSpPr/>
          <p:nvPr/>
        </p:nvSpPr>
        <p:spPr>
          <a:xfrm>
            <a:off x="3224174" y="3645713"/>
            <a:ext cx="304495" cy="304495"/>
          </a:xfrm>
          <a:prstGeom prst="roundRect">
            <a:avLst>
              <a:gd name="adj" fmla="val 150150"/>
            </a:avLst>
          </a:prstGeom>
          <a:solidFill>
            <a:srgbClr val="FC8181"/>
          </a:solidFill>
          <a:ln w="12700">
            <a:solidFill>
              <a:srgbClr val="FFFFFF">
                <a:alpha val="0"/>
              </a:srgbClr>
            </a:solidFill>
            <a:prstDash val="solid"/>
          </a:ln>
        </p:spPr>
      </p:sp>
      <p:pic>
        <p:nvPicPr>
          <p:cNvPr id="29" name="Image 7" descr="gen-dedup-6eff97df4d4689cc5a3046e6dd434cdc.png"/>
          <p:cNvPicPr>
            <a:picLocks noChangeAspect="1"/>
          </p:cNvPicPr>
          <p:nvPr/>
        </p:nvPicPr>
        <p:blipFill>
          <a:blip r:embed="rId10"/>
          <a:srcRect l="-1507" r="-1507"/>
          <a:stretch/>
        </p:blipFill>
        <p:spPr>
          <a:xfrm>
            <a:off x="3290926" y="3731666"/>
            <a:ext cx="171907" cy="133502"/>
          </a:xfrm>
          <a:prstGeom prst="rect">
            <a:avLst/>
          </a:prstGeom>
        </p:spPr>
      </p:pic>
      <p:sp>
        <p:nvSpPr>
          <p:cNvPr id="30" name="Text 20"/>
          <p:cNvSpPr txBox="1"/>
          <p:nvPr/>
        </p:nvSpPr>
        <p:spPr>
          <a:xfrm>
            <a:off x="3642970" y="3588106"/>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Fragmented Orders</a:t>
            </a:r>
            <a:endParaRPr lang="en-US" sz="900" dirty="0"/>
          </a:p>
        </p:txBody>
      </p:sp>
      <p:sp>
        <p:nvSpPr>
          <p:cNvPr id="31" name="Text 21"/>
          <p:cNvSpPr txBox="1"/>
          <p:nvPr/>
        </p:nvSpPr>
        <p:spPr>
          <a:xfrm>
            <a:off x="3642970" y="3760013"/>
            <a:ext cx="1677010" cy="247802"/>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Phone/messages (NetSuite, 2023); invoicing mistakes (IBM, 2023)</a:t>
            </a:r>
            <a:endParaRPr lang="en-US" sz="800" dirty="0"/>
          </a:p>
        </p:txBody>
      </p:sp>
      <p:sp>
        <p:nvSpPr>
          <p:cNvPr id="32" name="Shape 22"/>
          <p:cNvSpPr/>
          <p:nvPr/>
        </p:nvSpPr>
        <p:spPr>
          <a:xfrm>
            <a:off x="571500" y="4453128"/>
            <a:ext cx="2361895" cy="1028700"/>
          </a:xfrm>
          <a:prstGeom prst="roundRect">
            <a:avLst>
              <a:gd name="adj" fmla="val 16461"/>
            </a:avLst>
          </a:prstGeom>
          <a:solidFill>
            <a:srgbClr val="FFF5F5"/>
          </a:solidFill>
          <a:ln/>
        </p:spPr>
      </p:sp>
      <p:sp>
        <p:nvSpPr>
          <p:cNvPr id="33" name="Shape 23"/>
          <p:cNvSpPr/>
          <p:nvPr/>
        </p:nvSpPr>
        <p:spPr>
          <a:xfrm>
            <a:off x="571500" y="4453128"/>
            <a:ext cx="38405" cy="1028700"/>
          </a:xfrm>
          <a:prstGeom prst="roundRect">
            <a:avLst>
              <a:gd name="adj" fmla="val 440915"/>
            </a:avLst>
          </a:prstGeom>
          <a:solidFill>
            <a:srgbClr val="FC8181"/>
          </a:solidFill>
          <a:ln w="12700">
            <a:solidFill>
              <a:srgbClr val="FC8181">
                <a:alpha val="0"/>
              </a:srgbClr>
            </a:solidFill>
            <a:prstDash val="solid"/>
          </a:ln>
        </p:spPr>
      </p:sp>
      <p:sp>
        <p:nvSpPr>
          <p:cNvPr id="34" name="Shape 24"/>
          <p:cNvSpPr/>
          <p:nvPr/>
        </p:nvSpPr>
        <p:spPr>
          <a:xfrm>
            <a:off x="724205" y="4812487"/>
            <a:ext cx="304495" cy="304495"/>
          </a:xfrm>
          <a:prstGeom prst="roundRect">
            <a:avLst>
              <a:gd name="adj" fmla="val 150150"/>
            </a:avLst>
          </a:prstGeom>
          <a:solidFill>
            <a:srgbClr val="FC8181"/>
          </a:solidFill>
          <a:ln w="12700">
            <a:solidFill>
              <a:srgbClr val="FFFFFF">
                <a:alpha val="0"/>
              </a:srgbClr>
            </a:solidFill>
            <a:prstDash val="solid"/>
          </a:ln>
        </p:spPr>
      </p:sp>
      <p:pic>
        <p:nvPicPr>
          <p:cNvPr id="35" name="Image 8" descr="gen-dedup-2c8220e0f40bd229363b657316e5358d.png"/>
          <p:cNvPicPr>
            <a:picLocks noChangeAspect="1"/>
          </p:cNvPicPr>
          <p:nvPr/>
        </p:nvPicPr>
        <p:blipFill>
          <a:blip r:embed="rId11"/>
          <a:srcRect l="-1507" r="-1507"/>
          <a:stretch/>
        </p:blipFill>
        <p:spPr>
          <a:xfrm>
            <a:off x="790956" y="4898441"/>
            <a:ext cx="171907" cy="133502"/>
          </a:xfrm>
          <a:prstGeom prst="rect">
            <a:avLst/>
          </a:prstGeom>
        </p:spPr>
      </p:pic>
      <p:sp>
        <p:nvSpPr>
          <p:cNvPr id="36" name="Text 25"/>
          <p:cNvSpPr txBox="1"/>
          <p:nvPr/>
        </p:nvSpPr>
        <p:spPr>
          <a:xfrm>
            <a:off x="1143000" y="4693615"/>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Customer Tracking</a:t>
            </a:r>
            <a:endParaRPr lang="en-US" sz="900" dirty="0"/>
          </a:p>
        </p:txBody>
      </p:sp>
      <p:sp>
        <p:nvSpPr>
          <p:cNvPr id="37" name="Text 26"/>
          <p:cNvSpPr txBox="1"/>
          <p:nvPr/>
        </p:nvSpPr>
        <p:spPr>
          <a:xfrm>
            <a:off x="1143000" y="4864608"/>
            <a:ext cx="1677010" cy="372161"/>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Limited history (Oracle, n.d.; HubSpot, 2023); manual delivery (Shopify, 2024)</a:t>
            </a:r>
            <a:endParaRPr lang="en-US" sz="800" dirty="0"/>
          </a:p>
        </p:txBody>
      </p:sp>
      <p:sp>
        <p:nvSpPr>
          <p:cNvPr id="38" name="Shape 27"/>
          <p:cNvSpPr/>
          <p:nvPr/>
        </p:nvSpPr>
        <p:spPr>
          <a:xfrm>
            <a:off x="3071470" y="4453128"/>
            <a:ext cx="2361895" cy="1028700"/>
          </a:xfrm>
          <a:prstGeom prst="roundRect">
            <a:avLst>
              <a:gd name="adj" fmla="val 16461"/>
            </a:avLst>
          </a:prstGeom>
          <a:solidFill>
            <a:srgbClr val="FFF5F5"/>
          </a:solidFill>
          <a:ln/>
        </p:spPr>
      </p:sp>
      <p:sp>
        <p:nvSpPr>
          <p:cNvPr id="39" name="Shape 28"/>
          <p:cNvSpPr/>
          <p:nvPr/>
        </p:nvSpPr>
        <p:spPr>
          <a:xfrm>
            <a:off x="3071470" y="4453128"/>
            <a:ext cx="38405" cy="1028700"/>
          </a:xfrm>
          <a:prstGeom prst="roundRect">
            <a:avLst>
              <a:gd name="adj" fmla="val 440915"/>
            </a:avLst>
          </a:prstGeom>
          <a:solidFill>
            <a:srgbClr val="FC8181"/>
          </a:solidFill>
          <a:ln w="12700">
            <a:solidFill>
              <a:srgbClr val="FC8181">
                <a:alpha val="0"/>
              </a:srgbClr>
            </a:solidFill>
            <a:prstDash val="solid"/>
          </a:ln>
        </p:spPr>
      </p:sp>
      <p:sp>
        <p:nvSpPr>
          <p:cNvPr id="40" name="Shape 29"/>
          <p:cNvSpPr/>
          <p:nvPr/>
        </p:nvSpPr>
        <p:spPr>
          <a:xfrm>
            <a:off x="3224174" y="4812487"/>
            <a:ext cx="304495" cy="304495"/>
          </a:xfrm>
          <a:prstGeom prst="roundRect">
            <a:avLst>
              <a:gd name="adj" fmla="val 150150"/>
            </a:avLst>
          </a:prstGeom>
          <a:solidFill>
            <a:srgbClr val="FC8181"/>
          </a:solidFill>
          <a:ln w="12700">
            <a:solidFill>
              <a:srgbClr val="FFFFFF">
                <a:alpha val="0"/>
              </a:srgbClr>
            </a:solidFill>
            <a:prstDash val="solid"/>
          </a:ln>
        </p:spPr>
      </p:sp>
      <p:pic>
        <p:nvPicPr>
          <p:cNvPr id="41" name="Image 9" descr="gen-dedup-0e6a671aadd65a6ddd20928b5af24359.png"/>
          <p:cNvPicPr>
            <a:picLocks noChangeAspect="1"/>
          </p:cNvPicPr>
          <p:nvPr/>
        </p:nvPicPr>
        <p:blipFill>
          <a:blip r:embed="rId12"/>
          <a:srcRect/>
          <a:stretch/>
        </p:blipFill>
        <p:spPr>
          <a:xfrm>
            <a:off x="3310128" y="4898441"/>
            <a:ext cx="133502" cy="133502"/>
          </a:xfrm>
          <a:prstGeom prst="rect">
            <a:avLst/>
          </a:prstGeom>
        </p:spPr>
      </p:pic>
      <p:sp>
        <p:nvSpPr>
          <p:cNvPr id="42" name="Text 30"/>
          <p:cNvSpPr txBox="1"/>
          <p:nvPr/>
        </p:nvSpPr>
        <p:spPr>
          <a:xfrm>
            <a:off x="3642970" y="4755794"/>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Compliance</a:t>
            </a:r>
            <a:endParaRPr lang="en-US" sz="900" dirty="0"/>
          </a:p>
        </p:txBody>
      </p:sp>
      <p:sp>
        <p:nvSpPr>
          <p:cNvPr id="43" name="Text 31"/>
          <p:cNvSpPr txBox="1"/>
          <p:nvPr/>
        </p:nvSpPr>
        <p:spPr>
          <a:xfrm>
            <a:off x="3642970" y="4926787"/>
            <a:ext cx="1677010" cy="247802"/>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Security exposure without controls (NCSC, 2026; ICO, 2024)</a:t>
            </a:r>
            <a:endParaRPr lang="en-US" sz="800" dirty="0"/>
          </a:p>
        </p:txBody>
      </p:sp>
      <p:pic>
        <p:nvPicPr>
          <p:cNvPr id="44" name="Image 10" descr="gen-dedup-672922985837f4c8d20fda0342d36c09.png"/>
          <p:cNvPicPr>
            <a:picLocks noChangeAspect="1"/>
          </p:cNvPicPr>
          <p:nvPr/>
        </p:nvPicPr>
        <p:blipFill>
          <a:blip r:embed="rId13"/>
          <a:srcRect l="-57" r="-57"/>
          <a:stretch/>
        </p:blipFill>
        <p:spPr>
          <a:xfrm>
            <a:off x="5896051" y="3010205"/>
            <a:ext cx="400507" cy="457200"/>
          </a:xfrm>
          <a:prstGeom prst="rect">
            <a:avLst/>
          </a:prstGeom>
        </p:spPr>
      </p:pic>
      <p:sp>
        <p:nvSpPr>
          <p:cNvPr id="45" name="Shape 32"/>
          <p:cNvSpPr/>
          <p:nvPr/>
        </p:nvSpPr>
        <p:spPr>
          <a:xfrm>
            <a:off x="6762902" y="1304849"/>
            <a:ext cx="4858207" cy="19202"/>
          </a:xfrm>
          <a:prstGeom prst="rect">
            <a:avLst/>
          </a:prstGeom>
          <a:solidFill>
            <a:srgbClr val="E8F5E9"/>
          </a:solidFill>
          <a:ln w="12700">
            <a:solidFill>
              <a:srgbClr val="E8F5E9">
                <a:alpha val="0"/>
              </a:srgbClr>
            </a:solidFill>
            <a:prstDash val="solid"/>
          </a:ln>
        </p:spPr>
      </p:sp>
      <p:sp>
        <p:nvSpPr>
          <p:cNvPr id="46" name="Text 33"/>
          <p:cNvSpPr txBox="1"/>
          <p:nvPr/>
        </p:nvSpPr>
        <p:spPr>
          <a:xfrm>
            <a:off x="6991502" y="1014070"/>
            <a:ext cx="1869034" cy="181051"/>
          </a:xfrm>
          <a:prstGeom prst="rect">
            <a:avLst/>
          </a:prstGeom>
          <a:noFill/>
          <a:ln/>
        </p:spPr>
        <p:txBody>
          <a:bodyPr wrap="square" lIns="0" tIns="0" rIns="0" bIns="0" rtlCol="0" anchor="ctr"/>
          <a:lstStyle/>
          <a:p>
            <a:pPr marL="0" indent="0" algn="l">
              <a:buNone/>
            </a:pPr>
            <a:r>
              <a:rPr lang="en-US" sz="1200" b="1" dirty="0">
                <a:solidFill>
                  <a:srgbClr val="2C3E50"/>
                </a:solidFill>
                <a:latin typeface="Montserrat" pitchFamily="34" charset="0"/>
                <a:ea typeface="Montserrat" pitchFamily="34" charset="-122"/>
                <a:cs typeface="Montserrat" pitchFamily="34" charset="-120"/>
              </a:rPr>
              <a:t>Phased Intervention</a:t>
            </a:r>
            <a:endParaRPr lang="en-US" sz="1200" dirty="0"/>
          </a:p>
        </p:txBody>
      </p:sp>
      <p:sp>
        <p:nvSpPr>
          <p:cNvPr id="47" name="Shape 34"/>
          <p:cNvSpPr/>
          <p:nvPr/>
        </p:nvSpPr>
        <p:spPr>
          <a:xfrm>
            <a:off x="11053267" y="1000354"/>
            <a:ext cx="571500" cy="209398"/>
          </a:xfrm>
          <a:prstGeom prst="roundRect">
            <a:avLst>
              <a:gd name="adj" fmla="val 436680"/>
            </a:avLst>
          </a:prstGeom>
          <a:solidFill>
            <a:srgbClr val="F0FFF4"/>
          </a:solidFill>
          <a:ln w="12700">
            <a:solidFill>
              <a:srgbClr val="FFFFFF">
                <a:alpha val="0"/>
              </a:srgbClr>
            </a:solidFill>
            <a:prstDash val="solid"/>
          </a:ln>
        </p:spPr>
      </p:sp>
      <p:sp>
        <p:nvSpPr>
          <p:cNvPr id="48" name="Text 35"/>
          <p:cNvSpPr/>
          <p:nvPr/>
        </p:nvSpPr>
        <p:spPr>
          <a:xfrm>
            <a:off x="11053267" y="1000354"/>
            <a:ext cx="571500" cy="210312"/>
          </a:xfrm>
          <a:prstGeom prst="rect">
            <a:avLst/>
          </a:prstGeom>
          <a:solidFill>
            <a:srgbClr val="FFFFFF">
              <a:alpha val="0"/>
            </a:srgbClr>
          </a:solidFill>
          <a:ln>
            <a:solidFill>
              <a:srgbClr val="FFFFFF">
                <a:alpha val="0"/>
              </a:srgbClr>
            </a:solidFill>
          </a:ln>
        </p:spPr>
        <p:txBody>
          <a:bodyPr wrap="square" lIns="114300" tIns="38100" rIns="114300" bIns="38100" rtlCol="0" anchor="ctr"/>
          <a:lstStyle/>
          <a:p>
            <a:pPr marL="0" indent="0" algn="ctr">
              <a:buNone/>
            </a:pPr>
            <a:r>
              <a:rPr lang="en-US" sz="800" b="1" dirty="0">
                <a:solidFill>
                  <a:srgbClr val="38A169"/>
                </a:solidFill>
                <a:latin typeface="Inter" pitchFamily="34" charset="0"/>
                <a:ea typeface="Inter" pitchFamily="34" charset="-122"/>
                <a:cs typeface="Inter" pitchFamily="34" charset="-120"/>
              </a:rPr>
              <a:t>AFTER</a:t>
            </a:r>
            <a:endParaRPr lang="en-US" sz="800" dirty="0"/>
          </a:p>
        </p:txBody>
      </p:sp>
      <p:pic>
        <p:nvPicPr>
          <p:cNvPr id="49" name="Image 11" descr="gen-dedup-9f85d2d844d5546d184abfec10808207.png"/>
          <p:cNvPicPr>
            <a:picLocks noChangeAspect="1"/>
          </p:cNvPicPr>
          <p:nvPr/>
        </p:nvPicPr>
        <p:blipFill>
          <a:blip r:embed="rId14"/>
          <a:srcRect/>
          <a:stretch/>
        </p:blipFill>
        <p:spPr>
          <a:xfrm>
            <a:off x="6762902" y="1024128"/>
            <a:ext cx="152705" cy="152705"/>
          </a:xfrm>
          <a:prstGeom prst="rect">
            <a:avLst/>
          </a:prstGeom>
        </p:spPr>
      </p:pic>
      <p:sp>
        <p:nvSpPr>
          <p:cNvPr id="50" name="Shape 36"/>
          <p:cNvSpPr/>
          <p:nvPr/>
        </p:nvSpPr>
        <p:spPr>
          <a:xfrm>
            <a:off x="6762902" y="3286354"/>
            <a:ext cx="2361895" cy="1028700"/>
          </a:xfrm>
          <a:prstGeom prst="roundRect">
            <a:avLst>
              <a:gd name="adj" fmla="val 16461"/>
            </a:avLst>
          </a:prstGeom>
          <a:solidFill>
            <a:srgbClr val="F0FFF4"/>
          </a:solidFill>
          <a:ln/>
        </p:spPr>
      </p:sp>
      <p:sp>
        <p:nvSpPr>
          <p:cNvPr id="51" name="Shape 37"/>
          <p:cNvSpPr/>
          <p:nvPr/>
        </p:nvSpPr>
        <p:spPr>
          <a:xfrm>
            <a:off x="6762902" y="3286354"/>
            <a:ext cx="38405" cy="1028700"/>
          </a:xfrm>
          <a:prstGeom prst="roundRect">
            <a:avLst>
              <a:gd name="adj" fmla="val 440915"/>
            </a:avLst>
          </a:prstGeom>
          <a:solidFill>
            <a:srgbClr val="38A169"/>
          </a:solidFill>
          <a:ln w="12700">
            <a:solidFill>
              <a:srgbClr val="38A169">
                <a:alpha val="0"/>
              </a:srgbClr>
            </a:solidFill>
            <a:prstDash val="solid"/>
          </a:ln>
        </p:spPr>
      </p:sp>
      <p:sp>
        <p:nvSpPr>
          <p:cNvPr id="52" name="Shape 38"/>
          <p:cNvSpPr/>
          <p:nvPr/>
        </p:nvSpPr>
        <p:spPr>
          <a:xfrm>
            <a:off x="6915607" y="3645713"/>
            <a:ext cx="304495" cy="304495"/>
          </a:xfrm>
          <a:prstGeom prst="roundRect">
            <a:avLst>
              <a:gd name="adj" fmla="val 150150"/>
            </a:avLst>
          </a:prstGeom>
          <a:solidFill>
            <a:srgbClr val="38A169"/>
          </a:solidFill>
          <a:ln w="12700">
            <a:solidFill>
              <a:srgbClr val="FFFFFF">
                <a:alpha val="0"/>
              </a:srgbClr>
            </a:solidFill>
            <a:prstDash val="solid"/>
          </a:ln>
        </p:spPr>
      </p:sp>
      <p:pic>
        <p:nvPicPr>
          <p:cNvPr id="53" name="Image 12" descr="gen-dedup-7cfd315829f40733fafd2a79d3337d43.png"/>
          <p:cNvPicPr>
            <a:picLocks noChangeAspect="1"/>
          </p:cNvPicPr>
          <p:nvPr/>
        </p:nvPicPr>
        <p:blipFill>
          <a:blip r:embed="rId15"/>
          <a:srcRect l="-837" r="-837"/>
          <a:stretch/>
        </p:blipFill>
        <p:spPr>
          <a:xfrm>
            <a:off x="6991502" y="3731666"/>
            <a:ext cx="152705" cy="133502"/>
          </a:xfrm>
          <a:prstGeom prst="rect">
            <a:avLst/>
          </a:prstGeom>
        </p:spPr>
      </p:pic>
      <p:sp>
        <p:nvSpPr>
          <p:cNvPr id="54" name="Text 39"/>
          <p:cNvSpPr txBox="1"/>
          <p:nvPr/>
        </p:nvSpPr>
        <p:spPr>
          <a:xfrm>
            <a:off x="7334402" y="3588106"/>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Phase 1: Shopify TPS</a:t>
            </a:r>
            <a:endParaRPr lang="en-US" sz="900" dirty="0"/>
          </a:p>
        </p:txBody>
      </p:sp>
      <p:sp>
        <p:nvSpPr>
          <p:cNvPr id="55" name="Text 40"/>
          <p:cNvSpPr txBox="1"/>
          <p:nvPr/>
        </p:nvSpPr>
        <p:spPr>
          <a:xfrm>
            <a:off x="7334402" y="3760013"/>
            <a:ext cx="1677010" cy="247802"/>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For orders/payments/inventory (Shopify, 2024)</a:t>
            </a:r>
            <a:endParaRPr lang="en-US" sz="800" dirty="0"/>
          </a:p>
        </p:txBody>
      </p:sp>
      <p:sp>
        <p:nvSpPr>
          <p:cNvPr id="56" name="Shape 41"/>
          <p:cNvSpPr/>
          <p:nvPr/>
        </p:nvSpPr>
        <p:spPr>
          <a:xfrm>
            <a:off x="9262872" y="3286354"/>
            <a:ext cx="2361895" cy="1028700"/>
          </a:xfrm>
          <a:prstGeom prst="roundRect">
            <a:avLst>
              <a:gd name="adj" fmla="val 16461"/>
            </a:avLst>
          </a:prstGeom>
          <a:solidFill>
            <a:srgbClr val="F0FFF4"/>
          </a:solidFill>
          <a:ln/>
        </p:spPr>
      </p:sp>
      <p:sp>
        <p:nvSpPr>
          <p:cNvPr id="57" name="Shape 42"/>
          <p:cNvSpPr/>
          <p:nvPr/>
        </p:nvSpPr>
        <p:spPr>
          <a:xfrm>
            <a:off x="9262872" y="3286354"/>
            <a:ext cx="38405" cy="1028700"/>
          </a:xfrm>
          <a:prstGeom prst="roundRect">
            <a:avLst>
              <a:gd name="adj" fmla="val 440915"/>
            </a:avLst>
          </a:prstGeom>
          <a:solidFill>
            <a:srgbClr val="38A169"/>
          </a:solidFill>
          <a:ln w="12700">
            <a:solidFill>
              <a:srgbClr val="38A169">
                <a:alpha val="0"/>
              </a:srgbClr>
            </a:solidFill>
            <a:prstDash val="solid"/>
          </a:ln>
        </p:spPr>
      </p:sp>
      <p:sp>
        <p:nvSpPr>
          <p:cNvPr id="58" name="Shape 43"/>
          <p:cNvSpPr/>
          <p:nvPr/>
        </p:nvSpPr>
        <p:spPr>
          <a:xfrm>
            <a:off x="9415577" y="3645713"/>
            <a:ext cx="304495" cy="304495"/>
          </a:xfrm>
          <a:prstGeom prst="roundRect">
            <a:avLst>
              <a:gd name="adj" fmla="val 150150"/>
            </a:avLst>
          </a:prstGeom>
          <a:solidFill>
            <a:srgbClr val="38A169"/>
          </a:solidFill>
          <a:ln w="12700">
            <a:solidFill>
              <a:srgbClr val="FFFFFF">
                <a:alpha val="0"/>
              </a:srgbClr>
            </a:solidFill>
            <a:prstDash val="solid"/>
          </a:ln>
        </p:spPr>
      </p:sp>
      <p:pic>
        <p:nvPicPr>
          <p:cNvPr id="59" name="Image 13" descr="gen-dedup-9a63d6bc67fc2095147bae5784a065bf.png"/>
          <p:cNvPicPr>
            <a:picLocks noChangeAspect="1"/>
          </p:cNvPicPr>
          <p:nvPr/>
        </p:nvPicPr>
        <p:blipFill>
          <a:blip r:embed="rId16"/>
          <a:srcRect l="-1507" r="-1507"/>
          <a:stretch/>
        </p:blipFill>
        <p:spPr>
          <a:xfrm>
            <a:off x="9482328" y="3731666"/>
            <a:ext cx="171907" cy="133502"/>
          </a:xfrm>
          <a:prstGeom prst="rect">
            <a:avLst/>
          </a:prstGeom>
        </p:spPr>
      </p:pic>
      <p:sp>
        <p:nvSpPr>
          <p:cNvPr id="60" name="Text 44"/>
          <p:cNvSpPr txBox="1"/>
          <p:nvPr/>
        </p:nvSpPr>
        <p:spPr>
          <a:xfrm>
            <a:off x="9834372" y="3588106"/>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Phase 2: HubSpot CRM</a:t>
            </a:r>
            <a:endParaRPr lang="en-US" sz="900" dirty="0"/>
          </a:p>
        </p:txBody>
      </p:sp>
      <p:sp>
        <p:nvSpPr>
          <p:cNvPr id="61" name="Text 45"/>
          <p:cNvSpPr txBox="1"/>
          <p:nvPr/>
        </p:nvSpPr>
        <p:spPr>
          <a:xfrm>
            <a:off x="9834372" y="3760013"/>
            <a:ext cx="1677010" cy="247802"/>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Chef/restaurant profiles (HubSpot, n.d.; Oracle, n.d.)</a:t>
            </a:r>
            <a:endParaRPr lang="en-US" sz="800" dirty="0"/>
          </a:p>
        </p:txBody>
      </p:sp>
      <p:sp>
        <p:nvSpPr>
          <p:cNvPr id="62" name="Shape 46"/>
          <p:cNvSpPr/>
          <p:nvPr/>
        </p:nvSpPr>
        <p:spPr>
          <a:xfrm>
            <a:off x="6762902" y="4453128"/>
            <a:ext cx="2361895" cy="1028700"/>
          </a:xfrm>
          <a:prstGeom prst="roundRect">
            <a:avLst>
              <a:gd name="adj" fmla="val 16461"/>
            </a:avLst>
          </a:prstGeom>
          <a:solidFill>
            <a:srgbClr val="F0FFF4"/>
          </a:solidFill>
          <a:ln/>
        </p:spPr>
      </p:sp>
      <p:sp>
        <p:nvSpPr>
          <p:cNvPr id="63" name="Shape 47"/>
          <p:cNvSpPr/>
          <p:nvPr/>
        </p:nvSpPr>
        <p:spPr>
          <a:xfrm>
            <a:off x="6762902" y="4453128"/>
            <a:ext cx="38405" cy="1028700"/>
          </a:xfrm>
          <a:prstGeom prst="roundRect">
            <a:avLst>
              <a:gd name="adj" fmla="val 440915"/>
            </a:avLst>
          </a:prstGeom>
          <a:solidFill>
            <a:srgbClr val="38A169"/>
          </a:solidFill>
          <a:ln w="12700">
            <a:solidFill>
              <a:srgbClr val="38A169">
                <a:alpha val="0"/>
              </a:srgbClr>
            </a:solidFill>
            <a:prstDash val="solid"/>
          </a:ln>
        </p:spPr>
      </p:sp>
      <p:sp>
        <p:nvSpPr>
          <p:cNvPr id="64" name="Shape 48"/>
          <p:cNvSpPr/>
          <p:nvPr/>
        </p:nvSpPr>
        <p:spPr>
          <a:xfrm>
            <a:off x="6915607" y="4812487"/>
            <a:ext cx="304495" cy="304495"/>
          </a:xfrm>
          <a:prstGeom prst="roundRect">
            <a:avLst>
              <a:gd name="adj" fmla="val 150150"/>
            </a:avLst>
          </a:prstGeom>
          <a:solidFill>
            <a:srgbClr val="38A169"/>
          </a:solidFill>
          <a:ln w="12700">
            <a:solidFill>
              <a:srgbClr val="FFFFFF">
                <a:alpha val="0"/>
              </a:srgbClr>
            </a:solidFill>
            <a:prstDash val="solid"/>
          </a:ln>
        </p:spPr>
      </p:sp>
      <p:pic>
        <p:nvPicPr>
          <p:cNvPr id="65" name="Image 14" descr="gen-dedup-347dff386955773f88ea9c6631c60127.png"/>
          <p:cNvPicPr>
            <a:picLocks noChangeAspect="1"/>
          </p:cNvPicPr>
          <p:nvPr/>
        </p:nvPicPr>
        <p:blipFill>
          <a:blip r:embed="rId17"/>
          <a:srcRect/>
          <a:stretch/>
        </p:blipFill>
        <p:spPr>
          <a:xfrm>
            <a:off x="7000646" y="4898441"/>
            <a:ext cx="133502" cy="133502"/>
          </a:xfrm>
          <a:prstGeom prst="rect">
            <a:avLst/>
          </a:prstGeom>
        </p:spPr>
      </p:pic>
      <p:sp>
        <p:nvSpPr>
          <p:cNvPr id="66" name="Text 49"/>
          <p:cNvSpPr txBox="1"/>
          <p:nvPr/>
        </p:nvSpPr>
        <p:spPr>
          <a:xfrm>
            <a:off x="7334402" y="4755794"/>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Phase 3: DSS/Sensors</a:t>
            </a:r>
            <a:endParaRPr lang="en-US" sz="900" dirty="0"/>
          </a:p>
        </p:txBody>
      </p:sp>
      <p:sp>
        <p:nvSpPr>
          <p:cNvPr id="67" name="Text 50"/>
          <p:cNvSpPr txBox="1"/>
          <p:nvPr/>
        </p:nvSpPr>
        <p:spPr>
          <a:xfrm>
            <a:off x="7334402" y="4926787"/>
            <a:ext cx="1677010" cy="247802"/>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Climate &amp; harvest planning (IBM, 2023)</a:t>
            </a:r>
            <a:endParaRPr lang="en-US" sz="800" dirty="0"/>
          </a:p>
        </p:txBody>
      </p:sp>
      <p:sp>
        <p:nvSpPr>
          <p:cNvPr id="68" name="Shape 51"/>
          <p:cNvSpPr/>
          <p:nvPr/>
        </p:nvSpPr>
        <p:spPr>
          <a:xfrm>
            <a:off x="9262872" y="4453128"/>
            <a:ext cx="2361895" cy="1028700"/>
          </a:xfrm>
          <a:prstGeom prst="roundRect">
            <a:avLst>
              <a:gd name="adj" fmla="val 16461"/>
            </a:avLst>
          </a:prstGeom>
          <a:solidFill>
            <a:srgbClr val="F0FFF4"/>
          </a:solidFill>
          <a:ln/>
        </p:spPr>
      </p:sp>
      <p:sp>
        <p:nvSpPr>
          <p:cNvPr id="69" name="Shape 52"/>
          <p:cNvSpPr/>
          <p:nvPr/>
        </p:nvSpPr>
        <p:spPr>
          <a:xfrm>
            <a:off x="9262872" y="4453128"/>
            <a:ext cx="38405" cy="1028700"/>
          </a:xfrm>
          <a:prstGeom prst="roundRect">
            <a:avLst>
              <a:gd name="adj" fmla="val 440915"/>
            </a:avLst>
          </a:prstGeom>
          <a:solidFill>
            <a:srgbClr val="38A169"/>
          </a:solidFill>
          <a:ln w="12700">
            <a:solidFill>
              <a:srgbClr val="38A169">
                <a:alpha val="0"/>
              </a:srgbClr>
            </a:solidFill>
            <a:prstDash val="solid"/>
          </a:ln>
        </p:spPr>
      </p:sp>
      <p:sp>
        <p:nvSpPr>
          <p:cNvPr id="70" name="Shape 53"/>
          <p:cNvSpPr/>
          <p:nvPr/>
        </p:nvSpPr>
        <p:spPr>
          <a:xfrm>
            <a:off x="9415577" y="4812487"/>
            <a:ext cx="304495" cy="304495"/>
          </a:xfrm>
          <a:prstGeom prst="roundRect">
            <a:avLst>
              <a:gd name="adj" fmla="val 150150"/>
            </a:avLst>
          </a:prstGeom>
          <a:solidFill>
            <a:srgbClr val="38A169"/>
          </a:solidFill>
          <a:ln w="12700">
            <a:solidFill>
              <a:srgbClr val="FFFFFF">
                <a:alpha val="0"/>
              </a:srgbClr>
            </a:solidFill>
            <a:prstDash val="solid"/>
          </a:ln>
        </p:spPr>
      </p:sp>
      <p:pic>
        <p:nvPicPr>
          <p:cNvPr id="71" name="Image 15" descr="gen-dedup-77e841c259d58c67d30473e4b5fb8d6a.png"/>
          <p:cNvPicPr>
            <a:picLocks noChangeAspect="1"/>
          </p:cNvPicPr>
          <p:nvPr/>
        </p:nvPicPr>
        <p:blipFill>
          <a:blip r:embed="rId7"/>
          <a:srcRect/>
          <a:stretch/>
        </p:blipFill>
        <p:spPr>
          <a:xfrm>
            <a:off x="9501530" y="4898441"/>
            <a:ext cx="133502" cy="133502"/>
          </a:xfrm>
          <a:prstGeom prst="rect">
            <a:avLst/>
          </a:prstGeom>
        </p:spPr>
      </p:pic>
      <p:sp>
        <p:nvSpPr>
          <p:cNvPr id="72" name="Text 54"/>
          <p:cNvSpPr txBox="1"/>
          <p:nvPr/>
        </p:nvSpPr>
        <p:spPr>
          <a:xfrm>
            <a:off x="9834372" y="4755794"/>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Data-Driven Impact</a:t>
            </a:r>
            <a:endParaRPr lang="en-US" sz="900" dirty="0"/>
          </a:p>
        </p:txBody>
      </p:sp>
      <p:sp>
        <p:nvSpPr>
          <p:cNvPr id="73" name="Text 55"/>
          <p:cNvSpPr txBox="1"/>
          <p:nvPr/>
        </p:nvSpPr>
        <p:spPr>
          <a:xfrm>
            <a:off x="9834372" y="4926787"/>
            <a:ext cx="1677010" cy="247802"/>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Sow/harvest schedules optimized (IBM, n.d.; John Deere, 2023)</a:t>
            </a:r>
            <a:endParaRPr lang="en-US" sz="800" dirty="0"/>
          </a:p>
        </p:txBody>
      </p:sp>
      <p:sp>
        <p:nvSpPr>
          <p:cNvPr id="75" name="Shape 57"/>
          <p:cNvSpPr/>
          <p:nvPr/>
        </p:nvSpPr>
        <p:spPr>
          <a:xfrm>
            <a:off x="495605" y="5948172"/>
            <a:ext cx="342900" cy="342900"/>
          </a:xfrm>
          <a:prstGeom prst="roundRect">
            <a:avLst>
              <a:gd name="adj" fmla="val 118519"/>
            </a:avLst>
          </a:prstGeom>
          <a:solidFill>
            <a:srgbClr val="E8F5E9"/>
          </a:solidFill>
          <a:ln w="12700">
            <a:solidFill>
              <a:srgbClr val="FFFFFF">
                <a:alpha val="0"/>
              </a:srgbClr>
            </a:solidFill>
            <a:prstDash val="solid"/>
          </a:ln>
        </p:spPr>
      </p:sp>
      <p:sp>
        <p:nvSpPr>
          <p:cNvPr id="85" name="Shape 65"/>
          <p:cNvSpPr/>
          <p:nvPr/>
        </p:nvSpPr>
        <p:spPr>
          <a:xfrm>
            <a:off x="6281928" y="5948172"/>
            <a:ext cx="342900" cy="342900"/>
          </a:xfrm>
          <a:prstGeom prst="roundRect">
            <a:avLst>
              <a:gd name="adj" fmla="val 118519"/>
            </a:avLst>
          </a:prstGeom>
          <a:solidFill>
            <a:srgbClr val="E8F5E9"/>
          </a:solidFill>
          <a:ln w="12700">
            <a:solidFill>
              <a:srgbClr val="FFFFFF">
                <a:alpha val="0"/>
              </a:srgbClr>
            </a:solidFill>
            <a:prstDash val="solid"/>
          </a:ln>
        </p:spPr>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4" name="Image 0" descr="gen-dedup-183d007d95ae89d91a530a1dc1085320.png"/>
          <p:cNvPicPr>
            <a:picLocks noChangeAspect="1"/>
          </p:cNvPicPr>
          <p:nvPr/>
        </p:nvPicPr>
        <p:blipFill>
          <a:blip r:embed="rId3"/>
          <a:srcRect l="-19" r="-19"/>
          <a:stretch/>
        </p:blipFill>
        <p:spPr>
          <a:xfrm>
            <a:off x="0" y="0"/>
            <a:ext cx="12191695" cy="761695"/>
          </a:xfrm>
          <a:prstGeom prst="rect">
            <a:avLst/>
          </a:prstGeom>
        </p:spPr>
      </p:pic>
      <p:sp>
        <p:nvSpPr>
          <p:cNvPr id="5" name="Shape 2"/>
          <p:cNvSpPr/>
          <p:nvPr/>
        </p:nvSpPr>
        <p:spPr>
          <a:xfrm>
            <a:off x="381305" y="1047902"/>
            <a:ext cx="2095805" cy="2523744"/>
          </a:xfrm>
          <a:prstGeom prst="roundRect">
            <a:avLst>
              <a:gd name="adj" fmla="val 4760"/>
            </a:avLst>
          </a:prstGeom>
          <a:solidFill>
            <a:srgbClr val="FFFFFF"/>
          </a:solidFill>
          <a:ln/>
          <a:effectLst>
            <a:outerShdw blurRad="114300" dist="38100" dir="16200000" algn="bl" rotWithShape="0">
              <a:srgbClr val="000000">
                <a:alpha val="8000"/>
              </a:srgbClr>
            </a:outerShdw>
          </a:effectLst>
        </p:spPr>
      </p:sp>
      <p:sp>
        <p:nvSpPr>
          <p:cNvPr id="6" name="Shape 3"/>
          <p:cNvSpPr/>
          <p:nvPr/>
        </p:nvSpPr>
        <p:spPr>
          <a:xfrm>
            <a:off x="381305" y="1047902"/>
            <a:ext cx="2095805" cy="47549"/>
          </a:xfrm>
          <a:prstGeom prst="roundRect">
            <a:avLst>
              <a:gd name="adj" fmla="val 209789"/>
            </a:avLst>
          </a:prstGeom>
          <a:solidFill>
            <a:srgbClr val="4A7C43"/>
          </a:solidFill>
          <a:ln w="12700">
            <a:solidFill>
              <a:srgbClr val="4A7C43">
                <a:alpha val="0"/>
              </a:srgbClr>
            </a:solidFill>
            <a:prstDash val="solid"/>
          </a:ln>
        </p:spPr>
      </p:sp>
      <p:sp>
        <p:nvSpPr>
          <p:cNvPr id="7" name="Shape 4"/>
          <p:cNvSpPr/>
          <p:nvPr/>
        </p:nvSpPr>
        <p:spPr>
          <a:xfrm>
            <a:off x="2667305" y="1047902"/>
            <a:ext cx="2095805" cy="2523744"/>
          </a:xfrm>
          <a:prstGeom prst="roundRect">
            <a:avLst>
              <a:gd name="adj" fmla="val 4760"/>
            </a:avLst>
          </a:prstGeom>
          <a:solidFill>
            <a:srgbClr val="FFFFFF"/>
          </a:solidFill>
          <a:ln/>
          <a:effectLst>
            <a:outerShdw blurRad="114300" dist="38100" dir="16200000" algn="bl" rotWithShape="0">
              <a:srgbClr val="000000">
                <a:alpha val="8000"/>
              </a:srgbClr>
            </a:outerShdw>
          </a:effectLst>
        </p:spPr>
      </p:sp>
      <p:sp>
        <p:nvSpPr>
          <p:cNvPr id="8" name="Shape 5"/>
          <p:cNvSpPr/>
          <p:nvPr/>
        </p:nvSpPr>
        <p:spPr>
          <a:xfrm>
            <a:off x="2667305" y="1047902"/>
            <a:ext cx="2095805" cy="47549"/>
          </a:xfrm>
          <a:prstGeom prst="roundRect">
            <a:avLst>
              <a:gd name="adj" fmla="val 209789"/>
            </a:avLst>
          </a:prstGeom>
          <a:solidFill>
            <a:srgbClr val="4A7C43"/>
          </a:solidFill>
          <a:ln w="12700">
            <a:solidFill>
              <a:srgbClr val="4A7C43">
                <a:alpha val="0"/>
              </a:srgbClr>
            </a:solidFill>
            <a:prstDash val="solid"/>
          </a:ln>
        </p:spPr>
      </p:sp>
      <p:sp>
        <p:nvSpPr>
          <p:cNvPr id="9" name="Shape 6"/>
          <p:cNvSpPr/>
          <p:nvPr/>
        </p:nvSpPr>
        <p:spPr>
          <a:xfrm>
            <a:off x="4953305" y="1047902"/>
            <a:ext cx="2095805" cy="2523744"/>
          </a:xfrm>
          <a:prstGeom prst="roundRect">
            <a:avLst>
              <a:gd name="adj" fmla="val 4760"/>
            </a:avLst>
          </a:prstGeom>
          <a:solidFill>
            <a:srgbClr val="FFFFFF"/>
          </a:solidFill>
          <a:ln/>
          <a:effectLst>
            <a:outerShdw blurRad="114300" dist="38100" dir="16200000" algn="bl" rotWithShape="0">
              <a:srgbClr val="000000">
                <a:alpha val="8000"/>
              </a:srgbClr>
            </a:outerShdw>
          </a:effectLst>
        </p:spPr>
      </p:sp>
      <p:sp>
        <p:nvSpPr>
          <p:cNvPr id="10" name="Shape 7"/>
          <p:cNvSpPr/>
          <p:nvPr/>
        </p:nvSpPr>
        <p:spPr>
          <a:xfrm>
            <a:off x="4953305" y="1047902"/>
            <a:ext cx="2095805" cy="47549"/>
          </a:xfrm>
          <a:prstGeom prst="roundRect">
            <a:avLst>
              <a:gd name="adj" fmla="val 209789"/>
            </a:avLst>
          </a:prstGeom>
          <a:solidFill>
            <a:srgbClr val="4A7C43"/>
          </a:solidFill>
          <a:ln w="12700">
            <a:solidFill>
              <a:srgbClr val="4A7C43">
                <a:alpha val="0"/>
              </a:srgbClr>
            </a:solidFill>
            <a:prstDash val="solid"/>
          </a:ln>
        </p:spPr>
      </p:sp>
      <p:sp>
        <p:nvSpPr>
          <p:cNvPr id="11" name="Shape 8"/>
          <p:cNvSpPr/>
          <p:nvPr/>
        </p:nvSpPr>
        <p:spPr>
          <a:xfrm>
            <a:off x="381305" y="3810305"/>
            <a:ext cx="6687007" cy="2257654"/>
          </a:xfrm>
          <a:prstGeom prst="roundRect">
            <a:avLst>
              <a:gd name="adj" fmla="val 4101"/>
            </a:avLst>
          </a:prstGeom>
          <a:solidFill>
            <a:srgbClr val="FFFFFF"/>
          </a:solidFill>
          <a:ln w="12700">
            <a:solidFill>
              <a:srgbClr val="E0E0E0"/>
            </a:solidFill>
            <a:prstDash val="solid"/>
          </a:ln>
          <a:effectLst>
            <a:outerShdw blurRad="114300" dist="38100" dir="16200000" algn="bl" rotWithShape="0">
              <a:srgbClr val="000000">
                <a:alpha val="8000"/>
              </a:srgbClr>
            </a:outerShdw>
          </a:effectLst>
        </p:spPr>
      </p:sp>
      <p:sp>
        <p:nvSpPr>
          <p:cNvPr id="12" name="Shape 9"/>
          <p:cNvSpPr/>
          <p:nvPr/>
        </p:nvSpPr>
        <p:spPr>
          <a:xfrm>
            <a:off x="7334402" y="3810305"/>
            <a:ext cx="4496105" cy="2257654"/>
          </a:xfrm>
          <a:prstGeom prst="roundRect">
            <a:avLst>
              <a:gd name="adj" fmla="val 4101"/>
            </a:avLst>
          </a:prstGeom>
          <a:solidFill>
            <a:srgbClr val="FFFFFF"/>
          </a:solidFill>
          <a:ln w="12700">
            <a:solidFill>
              <a:srgbClr val="E0E0E0"/>
            </a:solidFill>
            <a:prstDash val="solid"/>
          </a:ln>
          <a:effectLst>
            <a:outerShdw blurRad="114300" dist="38100" dir="16200000" algn="bl" rotWithShape="0">
              <a:srgbClr val="000000">
                <a:alpha val="8000"/>
              </a:srgbClr>
            </a:outerShdw>
          </a:effectLst>
        </p:spPr>
      </p:sp>
      <p:pic>
        <p:nvPicPr>
          <p:cNvPr id="13" name="Image 1" descr="gen-dedup-545469dd68b1ea961b902a1ee3d9c3a8.jpg"/>
          <p:cNvPicPr>
            <a:picLocks noChangeAspect="1"/>
          </p:cNvPicPr>
          <p:nvPr/>
        </p:nvPicPr>
        <p:blipFill>
          <a:blip r:embed="rId4"/>
          <a:stretch>
            <a:fillRect/>
          </a:stretch>
        </p:blipFill>
        <p:spPr>
          <a:xfrm>
            <a:off x="7334402" y="1047902"/>
            <a:ext cx="4476902" cy="2479085"/>
          </a:xfrm>
          <a:prstGeom prst="rect">
            <a:avLst/>
          </a:prstGeom>
        </p:spPr>
      </p:pic>
      <p:pic>
        <p:nvPicPr>
          <p:cNvPr id="14" name="Image 2" descr="gen-dedup-0dfac5347329ef687f72a7c194193b95.png"/>
          <p:cNvPicPr>
            <a:picLocks noChangeAspect="1"/>
          </p:cNvPicPr>
          <p:nvPr/>
        </p:nvPicPr>
        <p:blipFill>
          <a:blip r:embed="rId5"/>
          <a:srcRect l="-22" r="-22"/>
          <a:stretch/>
        </p:blipFill>
        <p:spPr>
          <a:xfrm>
            <a:off x="7334402" y="2762402"/>
            <a:ext cx="4476902" cy="761695"/>
          </a:xfrm>
          <a:prstGeom prst="rect">
            <a:avLst/>
          </a:prstGeom>
        </p:spPr>
      </p:pic>
      <p:sp>
        <p:nvSpPr>
          <p:cNvPr id="15" name="Text 10"/>
          <p:cNvSpPr txBox="1"/>
          <p:nvPr/>
        </p:nvSpPr>
        <p:spPr>
          <a:xfrm>
            <a:off x="381305" y="114300"/>
            <a:ext cx="8572500" cy="305410"/>
          </a:xfrm>
          <a:prstGeom prst="rect">
            <a:avLst/>
          </a:prstGeom>
          <a:noFill/>
          <a:ln/>
        </p:spPr>
        <p:txBody>
          <a:bodyPr wrap="square" lIns="0" tIns="0" rIns="0" bIns="0" rtlCol="0" anchor="ctr"/>
          <a:lstStyle/>
          <a:p>
            <a:pPr marL="0" indent="0" algn="l">
              <a:buNone/>
            </a:pPr>
            <a:r>
              <a:rPr lang="en-US" sz="1900" b="1" dirty="0">
                <a:solidFill>
                  <a:srgbClr val="FFFFFF"/>
                </a:solidFill>
                <a:latin typeface="Montserrat" pitchFamily="34" charset="0"/>
                <a:ea typeface="Montserrat" pitchFamily="34" charset="-122"/>
                <a:cs typeface="Montserrat" pitchFamily="34" charset="-120"/>
              </a:rPr>
              <a:t>Case Study 2: John Deere Operations Center</a:t>
            </a:r>
            <a:endParaRPr lang="en-US" sz="1900" dirty="0"/>
          </a:p>
        </p:txBody>
      </p:sp>
      <p:sp>
        <p:nvSpPr>
          <p:cNvPr id="16" name="Text 11"/>
          <p:cNvSpPr txBox="1"/>
          <p:nvPr/>
        </p:nvSpPr>
        <p:spPr>
          <a:xfrm>
            <a:off x="381305" y="437998"/>
            <a:ext cx="8572500" cy="181051"/>
          </a:xfrm>
          <a:prstGeom prst="rect">
            <a:avLst/>
          </a:prstGeom>
          <a:noFill/>
          <a:ln/>
        </p:spPr>
        <p:txBody>
          <a:bodyPr wrap="square" lIns="0" tIns="0" rIns="0" bIns="0" rtlCol="0" anchor="ctr"/>
          <a:lstStyle/>
          <a:p>
            <a:pPr marL="0" indent="0" algn="l">
              <a:buNone/>
            </a:pPr>
            <a:r>
              <a:rPr lang="en-US" sz="1100" dirty="0">
                <a:solidFill>
                  <a:srgbClr val="FFFFFF">
                    <a:alpha val="90000"/>
                  </a:srgbClr>
                </a:solidFill>
                <a:latin typeface="Inter" pitchFamily="34" charset="0"/>
                <a:ea typeface="Inter" pitchFamily="34" charset="-122"/>
                <a:cs typeface="Inter" pitchFamily="34" charset="-120"/>
              </a:rPr>
              <a:t>Online farm management system for web/mobile access, planning, and analysis (John Deere, n.d.)</a:t>
            </a:r>
            <a:endParaRPr lang="en-US" sz="1100" dirty="0"/>
          </a:p>
        </p:txBody>
      </p:sp>
      <p:pic>
        <p:nvPicPr>
          <p:cNvPr id="17" name="Image 3" descr="gen-dedup-ca15f91342eafe0b8f4dcb360f4898e4.png"/>
          <p:cNvPicPr>
            <a:picLocks noChangeAspect="1"/>
          </p:cNvPicPr>
          <p:nvPr/>
        </p:nvPicPr>
        <p:blipFill>
          <a:blip r:embed="rId6"/>
          <a:srcRect l="-80" r="-80"/>
          <a:stretch/>
        </p:blipFill>
        <p:spPr>
          <a:xfrm>
            <a:off x="9715500" y="267005"/>
            <a:ext cx="286207" cy="228600"/>
          </a:xfrm>
          <a:prstGeom prst="rect">
            <a:avLst/>
          </a:prstGeom>
        </p:spPr>
      </p:pic>
      <p:sp>
        <p:nvSpPr>
          <p:cNvPr id="18" name="Text 12"/>
          <p:cNvSpPr txBox="1"/>
          <p:nvPr/>
        </p:nvSpPr>
        <p:spPr>
          <a:xfrm>
            <a:off x="10096805" y="267005"/>
            <a:ext cx="1714500" cy="191110"/>
          </a:xfrm>
          <a:prstGeom prst="rect">
            <a:avLst/>
          </a:prstGeom>
          <a:noFill/>
          <a:ln/>
        </p:spPr>
        <p:txBody>
          <a:bodyPr wrap="square" lIns="0" tIns="0" rIns="0" bIns="0" rtlCol="0" anchor="ctr"/>
          <a:lstStyle/>
          <a:p>
            <a:pPr marL="0" indent="0" algn="l">
              <a:buNone/>
            </a:pPr>
            <a:r>
              <a:rPr lang="en-US" sz="1200" dirty="0">
                <a:solidFill>
                  <a:srgbClr val="FFFFFF"/>
                </a:solidFill>
                <a:latin typeface="Inter" pitchFamily="34" charset="0"/>
                <a:ea typeface="Inter" pitchFamily="34" charset="-122"/>
                <a:cs typeface="Inter" pitchFamily="34" charset="-120"/>
              </a:rPr>
              <a:t>Farm Management</a:t>
            </a:r>
            <a:endParaRPr lang="en-US" sz="1200" dirty="0"/>
          </a:p>
        </p:txBody>
      </p:sp>
      <p:sp>
        <p:nvSpPr>
          <p:cNvPr id="19" name="Shape 13"/>
          <p:cNvSpPr/>
          <p:nvPr/>
        </p:nvSpPr>
        <p:spPr>
          <a:xfrm>
            <a:off x="1047902" y="1333195"/>
            <a:ext cx="761695" cy="761695"/>
          </a:xfrm>
          <a:prstGeom prst="ellipse">
            <a:avLst/>
          </a:prstGeom>
          <a:solidFill>
            <a:srgbClr val="E8F5E9"/>
          </a:solidFill>
          <a:ln w="12700">
            <a:solidFill>
              <a:srgbClr val="FFFFFF">
                <a:alpha val="0"/>
              </a:srgbClr>
            </a:solidFill>
            <a:prstDash val="solid"/>
          </a:ln>
        </p:spPr>
      </p:sp>
      <p:pic>
        <p:nvPicPr>
          <p:cNvPr id="20" name="Image 4" descr="gen-dedup-ba1b742962ddf740165203904d96b094.png"/>
          <p:cNvPicPr>
            <a:picLocks noChangeAspect="1"/>
          </p:cNvPicPr>
          <p:nvPr/>
        </p:nvPicPr>
        <p:blipFill>
          <a:blip r:embed="rId7"/>
          <a:srcRect/>
          <a:stretch/>
        </p:blipFill>
        <p:spPr>
          <a:xfrm>
            <a:off x="1276502" y="1561795"/>
            <a:ext cx="304495" cy="304495"/>
          </a:xfrm>
          <a:prstGeom prst="rect">
            <a:avLst/>
          </a:prstGeom>
        </p:spPr>
      </p:pic>
      <p:sp>
        <p:nvSpPr>
          <p:cNvPr id="21" name="Text 14"/>
          <p:cNvSpPr txBox="1"/>
          <p:nvPr/>
        </p:nvSpPr>
        <p:spPr>
          <a:xfrm>
            <a:off x="476402" y="2238451"/>
            <a:ext cx="1905610" cy="181051"/>
          </a:xfrm>
          <a:prstGeom prst="rect">
            <a:avLst/>
          </a:prstGeom>
          <a:noFill/>
          <a:ln/>
        </p:spPr>
        <p:txBody>
          <a:bodyPr wrap="square" lIns="0" tIns="0" rIns="0" bIns="0" rtlCol="0" anchor="ctr"/>
          <a:lstStyle/>
          <a:p>
            <a:pPr marL="0" indent="0" algn="ctr">
              <a:buNone/>
            </a:pPr>
            <a:r>
              <a:rPr lang="en-US" sz="1200" b="1" dirty="0">
                <a:solidFill>
                  <a:srgbClr val="2C3E50"/>
                </a:solidFill>
                <a:latin typeface="Montserrat" pitchFamily="34" charset="0"/>
                <a:ea typeface="Montserrat" pitchFamily="34" charset="-122"/>
                <a:cs typeface="Montserrat" pitchFamily="34" charset="-120"/>
              </a:rPr>
              <a:t>Knowledge</a:t>
            </a:r>
            <a:endParaRPr lang="en-US" sz="1200" dirty="0"/>
          </a:p>
        </p:txBody>
      </p:sp>
      <p:sp>
        <p:nvSpPr>
          <p:cNvPr id="22" name="Text 15"/>
          <p:cNvSpPr txBox="1"/>
          <p:nvPr/>
        </p:nvSpPr>
        <p:spPr>
          <a:xfrm>
            <a:off x="476402" y="2467051"/>
            <a:ext cx="1905610" cy="372161"/>
          </a:xfrm>
          <a:prstGeom prst="rect">
            <a:avLst/>
          </a:prstGeom>
          <a:noFill/>
          <a:ln/>
        </p:spPr>
        <p:txBody>
          <a:bodyPr wrap="square" lIns="0" tIns="0" rIns="0" bIns="0" rtlCol="0" anchor="ctr"/>
          <a:lstStyle/>
          <a:p>
            <a:pPr marL="0" indent="0" algn="ctr">
              <a:buNone/>
            </a:pPr>
            <a:r>
              <a:rPr lang="en-US" sz="2400" b="1" dirty="0">
                <a:solidFill>
                  <a:srgbClr val="2D5A27"/>
                </a:solidFill>
                <a:latin typeface="Inter" pitchFamily="34" charset="0"/>
                <a:ea typeface="Inter" pitchFamily="34" charset="-122"/>
                <a:cs typeface="Inter" pitchFamily="34" charset="-120"/>
              </a:rPr>
              <a:t>24/7</a:t>
            </a:r>
            <a:endParaRPr lang="en-US" sz="2400" dirty="0"/>
          </a:p>
        </p:txBody>
      </p:sp>
      <p:sp>
        <p:nvSpPr>
          <p:cNvPr id="23" name="Text 16"/>
          <p:cNvSpPr txBox="1"/>
          <p:nvPr/>
        </p:nvSpPr>
        <p:spPr>
          <a:xfrm>
            <a:off x="476402" y="2885846"/>
            <a:ext cx="1905610" cy="486461"/>
          </a:xfrm>
          <a:prstGeom prst="rect">
            <a:avLst/>
          </a:prstGeom>
          <a:noFill/>
          <a:ln/>
        </p:spPr>
        <p:txBody>
          <a:bodyPr wrap="square" lIns="0" tIns="0" rIns="0" bIns="0" rtlCol="0" anchor="ctr"/>
          <a:lstStyle/>
          <a:p>
            <a:pPr marL="0" indent="0" algn="ctr">
              <a:buNone/>
            </a:pPr>
            <a:r>
              <a:rPr lang="en-US" sz="900" dirty="0">
                <a:solidFill>
                  <a:srgbClr val="718096"/>
                </a:solidFill>
                <a:latin typeface="Inter" pitchFamily="34" charset="0"/>
                <a:ea typeface="Inter" pitchFamily="34" charset="-122"/>
                <a:cs typeface="Inter" pitchFamily="34" charset="-120"/>
              </a:rPr>
              <a:t>Gain knowledge via data-driven decisions</a:t>
            </a:r>
            <a:endParaRPr lang="en-US" sz="900" dirty="0"/>
          </a:p>
          <a:p>
            <a:pPr marL="0" indent="0" algn="ctr">
              <a:buNone/>
            </a:pPr>
            <a:r>
              <a:rPr lang="en-US" sz="900" dirty="0">
                <a:solidFill>
                  <a:srgbClr val="718096"/>
                </a:solidFill>
                <a:latin typeface="Inter" pitchFamily="34" charset="0"/>
                <a:ea typeface="Inter" pitchFamily="34" charset="-122"/>
                <a:cs typeface="Inter" pitchFamily="34" charset="-120"/>
              </a:rPr>
              <a:t>(John Deere, n.d.; IBM, n.d.)</a:t>
            </a:r>
            <a:endParaRPr lang="en-US" sz="900" dirty="0"/>
          </a:p>
        </p:txBody>
      </p:sp>
      <p:sp>
        <p:nvSpPr>
          <p:cNvPr id="24" name="Shape 17"/>
          <p:cNvSpPr/>
          <p:nvPr/>
        </p:nvSpPr>
        <p:spPr>
          <a:xfrm>
            <a:off x="3333902" y="1333195"/>
            <a:ext cx="761695" cy="761695"/>
          </a:xfrm>
          <a:prstGeom prst="ellipse">
            <a:avLst/>
          </a:prstGeom>
          <a:solidFill>
            <a:srgbClr val="E8F5E9"/>
          </a:solidFill>
          <a:ln w="12700">
            <a:solidFill>
              <a:srgbClr val="FFFFFF">
                <a:alpha val="0"/>
              </a:srgbClr>
            </a:solidFill>
            <a:prstDash val="solid"/>
          </a:ln>
        </p:spPr>
      </p:sp>
      <p:pic>
        <p:nvPicPr>
          <p:cNvPr id="25" name="Image 5" descr="gen-dedup-f08ca72636e22aacf036f8f53f3c9524.png"/>
          <p:cNvPicPr>
            <a:picLocks noChangeAspect="1"/>
          </p:cNvPicPr>
          <p:nvPr/>
        </p:nvPicPr>
        <p:blipFill>
          <a:blip r:embed="rId8"/>
          <a:srcRect/>
          <a:stretch/>
        </p:blipFill>
        <p:spPr>
          <a:xfrm>
            <a:off x="3562502" y="1561795"/>
            <a:ext cx="304495" cy="304495"/>
          </a:xfrm>
          <a:prstGeom prst="rect">
            <a:avLst/>
          </a:prstGeom>
        </p:spPr>
      </p:pic>
      <p:sp>
        <p:nvSpPr>
          <p:cNvPr id="26" name="Text 18"/>
          <p:cNvSpPr txBox="1"/>
          <p:nvPr/>
        </p:nvSpPr>
        <p:spPr>
          <a:xfrm>
            <a:off x="2762402" y="2238451"/>
            <a:ext cx="1905610" cy="181051"/>
          </a:xfrm>
          <a:prstGeom prst="rect">
            <a:avLst/>
          </a:prstGeom>
          <a:noFill/>
          <a:ln/>
        </p:spPr>
        <p:txBody>
          <a:bodyPr wrap="square" lIns="0" tIns="0" rIns="0" bIns="0" rtlCol="0" anchor="ctr"/>
          <a:lstStyle/>
          <a:p>
            <a:pPr marL="0" indent="0" algn="ctr">
              <a:buNone/>
            </a:pPr>
            <a:r>
              <a:rPr lang="en-US" sz="1200" b="1" dirty="0">
                <a:solidFill>
                  <a:srgbClr val="2C3E50"/>
                </a:solidFill>
                <a:latin typeface="Montserrat" pitchFamily="34" charset="0"/>
                <a:ea typeface="Montserrat" pitchFamily="34" charset="-122"/>
                <a:cs typeface="Montserrat" pitchFamily="34" charset="-120"/>
              </a:rPr>
              <a:t>Time Savings</a:t>
            </a:r>
            <a:endParaRPr lang="en-US" sz="1200" dirty="0"/>
          </a:p>
        </p:txBody>
      </p:sp>
      <p:sp>
        <p:nvSpPr>
          <p:cNvPr id="27" name="Text 19"/>
          <p:cNvSpPr txBox="1"/>
          <p:nvPr/>
        </p:nvSpPr>
        <p:spPr>
          <a:xfrm>
            <a:off x="2762402" y="2467051"/>
            <a:ext cx="1905610" cy="372161"/>
          </a:xfrm>
          <a:prstGeom prst="rect">
            <a:avLst/>
          </a:prstGeom>
          <a:noFill/>
          <a:ln/>
        </p:spPr>
        <p:txBody>
          <a:bodyPr wrap="square" lIns="0" tIns="0" rIns="0" bIns="0" rtlCol="0" anchor="ctr"/>
          <a:lstStyle/>
          <a:p>
            <a:pPr marL="0" indent="0" algn="ctr">
              <a:buNone/>
            </a:pPr>
            <a:r>
              <a:rPr lang="en-US" sz="2400" b="1" dirty="0">
                <a:solidFill>
                  <a:srgbClr val="2D5A27"/>
                </a:solidFill>
                <a:latin typeface="Inter" pitchFamily="34" charset="0"/>
                <a:ea typeface="Inter" pitchFamily="34" charset="-122"/>
                <a:cs typeface="Inter" pitchFamily="34" charset="-120"/>
              </a:rPr>
              <a:t>40%</a:t>
            </a:r>
            <a:endParaRPr lang="en-US" sz="2400" dirty="0"/>
          </a:p>
        </p:txBody>
      </p:sp>
      <p:sp>
        <p:nvSpPr>
          <p:cNvPr id="28" name="Text 20"/>
          <p:cNvSpPr txBox="1"/>
          <p:nvPr/>
        </p:nvSpPr>
        <p:spPr>
          <a:xfrm>
            <a:off x="2762402" y="2885846"/>
            <a:ext cx="1905610" cy="486461"/>
          </a:xfrm>
          <a:prstGeom prst="rect">
            <a:avLst/>
          </a:prstGeom>
          <a:noFill/>
          <a:ln/>
        </p:spPr>
        <p:txBody>
          <a:bodyPr wrap="square" lIns="0" tIns="0" rIns="0" bIns="0" rtlCol="0" anchor="ctr"/>
          <a:lstStyle/>
          <a:p>
            <a:pPr marL="0" indent="0" algn="ctr">
              <a:buNone/>
            </a:pPr>
            <a:r>
              <a:rPr lang="en-US" sz="900" dirty="0">
                <a:solidFill>
                  <a:srgbClr val="718096"/>
                </a:solidFill>
                <a:latin typeface="Inter" pitchFamily="34" charset="0"/>
                <a:ea typeface="Inter" pitchFamily="34" charset="-122"/>
                <a:cs typeface="Inter" pitchFamily="34" charset="-120"/>
              </a:rPr>
              <a:t>Save time with automation &amp; monitoring</a:t>
            </a:r>
            <a:endParaRPr lang="en-US" sz="900" dirty="0"/>
          </a:p>
          <a:p>
            <a:pPr marL="0" indent="0" algn="ctr">
              <a:buNone/>
            </a:pPr>
            <a:r>
              <a:rPr lang="en-US" sz="900" dirty="0">
                <a:solidFill>
                  <a:srgbClr val="718096"/>
                </a:solidFill>
                <a:latin typeface="Inter" pitchFamily="34" charset="0"/>
                <a:ea typeface="Inter" pitchFamily="34" charset="-122"/>
                <a:cs typeface="Inter" pitchFamily="34" charset="-120"/>
              </a:rPr>
              <a:t>(John Deere, n.d.)</a:t>
            </a:r>
            <a:endParaRPr lang="en-US" sz="900" dirty="0"/>
          </a:p>
        </p:txBody>
      </p:sp>
      <p:sp>
        <p:nvSpPr>
          <p:cNvPr id="29" name="Shape 21"/>
          <p:cNvSpPr/>
          <p:nvPr/>
        </p:nvSpPr>
        <p:spPr>
          <a:xfrm>
            <a:off x="5619902" y="1333195"/>
            <a:ext cx="761695" cy="761695"/>
          </a:xfrm>
          <a:prstGeom prst="ellipse">
            <a:avLst/>
          </a:prstGeom>
          <a:solidFill>
            <a:srgbClr val="E8F5E9"/>
          </a:solidFill>
          <a:ln w="12700">
            <a:solidFill>
              <a:srgbClr val="FFFFFF">
                <a:alpha val="0"/>
              </a:srgbClr>
            </a:solidFill>
            <a:prstDash val="solid"/>
          </a:ln>
        </p:spPr>
      </p:sp>
      <p:pic>
        <p:nvPicPr>
          <p:cNvPr id="30" name="Image 6" descr="gen-dedup-afcdcf9c94b5991b5456c158b7dc0244.png"/>
          <p:cNvPicPr>
            <a:picLocks noChangeAspect="1"/>
          </p:cNvPicPr>
          <p:nvPr/>
        </p:nvPicPr>
        <p:blipFill>
          <a:blip r:embed="rId9"/>
          <a:srcRect/>
          <a:stretch/>
        </p:blipFill>
        <p:spPr>
          <a:xfrm>
            <a:off x="5848502" y="1561795"/>
            <a:ext cx="304495" cy="304495"/>
          </a:xfrm>
          <a:prstGeom prst="rect">
            <a:avLst/>
          </a:prstGeom>
        </p:spPr>
      </p:pic>
      <p:sp>
        <p:nvSpPr>
          <p:cNvPr id="31" name="Text 22"/>
          <p:cNvSpPr txBox="1"/>
          <p:nvPr/>
        </p:nvSpPr>
        <p:spPr>
          <a:xfrm>
            <a:off x="5048402" y="2238451"/>
            <a:ext cx="1905610" cy="181051"/>
          </a:xfrm>
          <a:prstGeom prst="rect">
            <a:avLst/>
          </a:prstGeom>
          <a:noFill/>
          <a:ln/>
        </p:spPr>
        <p:txBody>
          <a:bodyPr wrap="square" lIns="0" tIns="0" rIns="0" bIns="0" rtlCol="0" anchor="ctr"/>
          <a:lstStyle/>
          <a:p>
            <a:pPr marL="0" indent="0" algn="ctr">
              <a:buNone/>
            </a:pPr>
            <a:r>
              <a:rPr lang="en-US" sz="1200" b="1" dirty="0">
                <a:solidFill>
                  <a:srgbClr val="2C3E50"/>
                </a:solidFill>
                <a:latin typeface="Montserrat" pitchFamily="34" charset="0"/>
                <a:ea typeface="Montserrat" pitchFamily="34" charset="-122"/>
                <a:cs typeface="Montserrat" pitchFamily="34" charset="-120"/>
              </a:rPr>
              <a:t>Profit Increase</a:t>
            </a:r>
            <a:endParaRPr lang="en-US" sz="1200" dirty="0"/>
          </a:p>
        </p:txBody>
      </p:sp>
      <p:sp>
        <p:nvSpPr>
          <p:cNvPr id="32" name="Text 23"/>
          <p:cNvSpPr txBox="1"/>
          <p:nvPr/>
        </p:nvSpPr>
        <p:spPr>
          <a:xfrm>
            <a:off x="5048402" y="2467051"/>
            <a:ext cx="1905610" cy="372161"/>
          </a:xfrm>
          <a:prstGeom prst="rect">
            <a:avLst/>
          </a:prstGeom>
          <a:noFill/>
          <a:ln/>
        </p:spPr>
        <p:txBody>
          <a:bodyPr wrap="square" lIns="0" tIns="0" rIns="0" bIns="0" rtlCol="0" anchor="ctr"/>
          <a:lstStyle/>
          <a:p>
            <a:pPr marL="0" indent="0" algn="ctr">
              <a:buNone/>
            </a:pPr>
            <a:r>
              <a:rPr lang="en-US" sz="2400" b="1" dirty="0">
                <a:solidFill>
                  <a:srgbClr val="2D5A27"/>
                </a:solidFill>
                <a:latin typeface="Inter" pitchFamily="34" charset="0"/>
                <a:ea typeface="Inter" pitchFamily="34" charset="-122"/>
                <a:cs typeface="Inter" pitchFamily="34" charset="-120"/>
              </a:rPr>
              <a:t>25%</a:t>
            </a:r>
            <a:endParaRPr lang="en-US" sz="2400" dirty="0"/>
          </a:p>
        </p:txBody>
      </p:sp>
      <p:sp>
        <p:nvSpPr>
          <p:cNvPr id="33" name="Text 24"/>
          <p:cNvSpPr txBox="1"/>
          <p:nvPr/>
        </p:nvSpPr>
        <p:spPr>
          <a:xfrm>
            <a:off x="5048402" y="2885846"/>
            <a:ext cx="1905610" cy="324612"/>
          </a:xfrm>
          <a:prstGeom prst="rect">
            <a:avLst/>
          </a:prstGeom>
          <a:noFill/>
          <a:ln/>
        </p:spPr>
        <p:txBody>
          <a:bodyPr wrap="square" lIns="0" tIns="0" rIns="0" bIns="0" rtlCol="0" anchor="ctr"/>
          <a:lstStyle/>
          <a:p>
            <a:pPr marL="0" indent="0" algn="ctr">
              <a:buNone/>
            </a:pPr>
            <a:r>
              <a:rPr lang="en-US" sz="900" dirty="0">
                <a:solidFill>
                  <a:srgbClr val="718096"/>
                </a:solidFill>
                <a:latin typeface="Inter" pitchFamily="34" charset="0"/>
                <a:ea typeface="Inter" pitchFamily="34" charset="-122"/>
                <a:cs typeface="Inter" pitchFamily="34" charset="-120"/>
              </a:rPr>
              <a:t>Increase profit via better planning</a:t>
            </a:r>
            <a:endParaRPr lang="en-US" sz="900" dirty="0"/>
          </a:p>
          <a:p>
            <a:pPr marL="0" indent="0" algn="ctr">
              <a:buNone/>
            </a:pPr>
            <a:r>
              <a:rPr lang="en-US" sz="900" dirty="0">
                <a:solidFill>
                  <a:srgbClr val="718096"/>
                </a:solidFill>
                <a:latin typeface="Inter" pitchFamily="34" charset="0"/>
                <a:ea typeface="Inter" pitchFamily="34" charset="-122"/>
                <a:cs typeface="Inter" pitchFamily="34" charset="-120"/>
              </a:rPr>
              <a:t>(John Deere, n.d.)</a:t>
            </a:r>
            <a:endParaRPr lang="en-US" sz="900" dirty="0"/>
          </a:p>
        </p:txBody>
      </p:sp>
      <p:sp>
        <p:nvSpPr>
          <p:cNvPr id="34" name="Text 25"/>
          <p:cNvSpPr txBox="1"/>
          <p:nvPr/>
        </p:nvSpPr>
        <p:spPr>
          <a:xfrm>
            <a:off x="7477049" y="2905049"/>
            <a:ext cx="4191610" cy="181051"/>
          </a:xfrm>
          <a:prstGeom prst="rect">
            <a:avLst/>
          </a:prstGeom>
          <a:noFill/>
          <a:ln/>
        </p:spPr>
        <p:txBody>
          <a:bodyPr wrap="square" lIns="0" tIns="0" rIns="0" bIns="0" rtlCol="0" anchor="ctr"/>
          <a:lstStyle/>
          <a:p>
            <a:pPr marL="0" indent="0" algn="l">
              <a:buNone/>
            </a:pPr>
            <a:r>
              <a:rPr lang="en-US" sz="1100" b="1" dirty="0">
                <a:solidFill>
                  <a:srgbClr val="FFFFFF"/>
                </a:solidFill>
                <a:latin typeface="Montserrat" pitchFamily="34" charset="0"/>
                <a:ea typeface="Montserrat" pitchFamily="34" charset="-122"/>
                <a:cs typeface="Montserrat" pitchFamily="34" charset="-120"/>
              </a:rPr>
              <a:t>Operations Center Dashboard Mockup</a:t>
            </a:r>
            <a:endParaRPr lang="en-US" sz="1100" dirty="0"/>
          </a:p>
        </p:txBody>
      </p:sp>
      <p:sp>
        <p:nvSpPr>
          <p:cNvPr id="35" name="Text 26"/>
          <p:cNvSpPr txBox="1"/>
          <p:nvPr/>
        </p:nvSpPr>
        <p:spPr>
          <a:xfrm>
            <a:off x="7477049" y="3086100"/>
            <a:ext cx="4191610" cy="277063"/>
          </a:xfrm>
          <a:prstGeom prst="rect">
            <a:avLst/>
          </a:prstGeom>
          <a:noFill/>
          <a:ln/>
        </p:spPr>
        <p:txBody>
          <a:bodyPr wrap="square" lIns="0" tIns="0" rIns="0" bIns="0" rtlCol="0" anchor="ctr"/>
          <a:lstStyle/>
          <a:p>
            <a:pPr marL="0" indent="0" algn="l">
              <a:buNone/>
            </a:pPr>
            <a:r>
              <a:rPr lang="en-US" sz="900" dirty="0">
                <a:solidFill>
                  <a:srgbClr val="FFFFFF">
                    <a:alpha val="90000"/>
                  </a:srgbClr>
                </a:solidFill>
                <a:latin typeface="Inter" pitchFamily="34" charset="0"/>
                <a:ea typeface="Inter" pitchFamily="34" charset="-122"/>
                <a:cs typeface="Inter" pitchFamily="34" charset="-120"/>
              </a:rPr>
              <a:t>Near real-time monitoring &amp; turns daily details to actionable data (John Deere, n.d.)</a:t>
            </a:r>
            <a:endParaRPr lang="en-US" sz="900" dirty="0"/>
          </a:p>
        </p:txBody>
      </p:sp>
      <p:sp>
        <p:nvSpPr>
          <p:cNvPr id="36" name="Text 27"/>
          <p:cNvSpPr txBox="1"/>
          <p:nvPr/>
        </p:nvSpPr>
        <p:spPr>
          <a:xfrm>
            <a:off x="914400" y="4000500"/>
            <a:ext cx="5848502"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Transferable Practices: Field to Decisions</a:t>
            </a:r>
            <a:endParaRPr lang="en-US" sz="1300" dirty="0"/>
          </a:p>
        </p:txBody>
      </p:sp>
      <p:pic>
        <p:nvPicPr>
          <p:cNvPr id="37" name="Image 7" descr="gen-dedup-533bf0ba6f55e941be65e5dd1bef1e39.png"/>
          <p:cNvPicPr>
            <a:picLocks noChangeAspect="1"/>
          </p:cNvPicPr>
          <p:nvPr/>
        </p:nvPicPr>
        <p:blipFill>
          <a:blip r:embed="rId10"/>
          <a:srcRect/>
          <a:stretch/>
        </p:blipFill>
        <p:spPr>
          <a:xfrm>
            <a:off x="666598" y="4012387"/>
            <a:ext cx="171907" cy="171907"/>
          </a:xfrm>
          <a:prstGeom prst="rect">
            <a:avLst/>
          </a:prstGeom>
        </p:spPr>
      </p:pic>
      <p:pic>
        <p:nvPicPr>
          <p:cNvPr id="38" name="Image 8" descr="gen-dedup-de4b2daa5ade28534fd4af3b18f4a215.png"/>
          <p:cNvPicPr>
            <a:picLocks noChangeAspect="1"/>
          </p:cNvPicPr>
          <p:nvPr/>
        </p:nvPicPr>
        <p:blipFill>
          <a:blip r:embed="rId11"/>
          <a:srcRect/>
          <a:stretch/>
        </p:blipFill>
        <p:spPr>
          <a:xfrm>
            <a:off x="1000354" y="4429354"/>
            <a:ext cx="666598" cy="666598"/>
          </a:xfrm>
          <a:prstGeom prst="rect">
            <a:avLst/>
          </a:prstGeom>
        </p:spPr>
      </p:pic>
      <p:pic>
        <p:nvPicPr>
          <p:cNvPr id="39" name="Image 9" descr="gen-dedup-68020cbb13cb7062a949e4fcaa1982e7.png"/>
          <p:cNvPicPr>
            <a:picLocks noChangeAspect="1"/>
          </p:cNvPicPr>
          <p:nvPr/>
        </p:nvPicPr>
        <p:blipFill>
          <a:blip r:embed="rId12"/>
          <a:srcRect/>
          <a:stretch/>
        </p:blipFill>
        <p:spPr>
          <a:xfrm>
            <a:off x="1166774" y="4629607"/>
            <a:ext cx="333756" cy="267005"/>
          </a:xfrm>
          <a:prstGeom prst="rect">
            <a:avLst/>
          </a:prstGeom>
        </p:spPr>
      </p:pic>
      <p:pic>
        <p:nvPicPr>
          <p:cNvPr id="40" name="Image 10" descr="gen-dedup-79bb0234297942ba0dadb50fcd4ae3cf.png"/>
          <p:cNvPicPr>
            <a:picLocks noChangeAspect="1"/>
          </p:cNvPicPr>
          <p:nvPr/>
        </p:nvPicPr>
        <p:blipFill>
          <a:blip r:embed="rId13"/>
          <a:srcRect l="-1648" r="-1648"/>
          <a:stretch/>
        </p:blipFill>
        <p:spPr>
          <a:xfrm>
            <a:off x="2009851" y="4667098"/>
            <a:ext cx="171907" cy="190195"/>
          </a:xfrm>
          <a:prstGeom prst="rect">
            <a:avLst/>
          </a:prstGeom>
        </p:spPr>
      </p:pic>
      <p:pic>
        <p:nvPicPr>
          <p:cNvPr id="41" name="Image 11" descr="gen-dedup-de4b2daa5ade28534fd4af3b18f4a215.png"/>
          <p:cNvPicPr>
            <a:picLocks noChangeAspect="1"/>
          </p:cNvPicPr>
          <p:nvPr/>
        </p:nvPicPr>
        <p:blipFill>
          <a:blip r:embed="rId11"/>
          <a:srcRect/>
          <a:stretch/>
        </p:blipFill>
        <p:spPr>
          <a:xfrm>
            <a:off x="2523744" y="4429354"/>
            <a:ext cx="666598" cy="666598"/>
          </a:xfrm>
          <a:prstGeom prst="rect">
            <a:avLst/>
          </a:prstGeom>
        </p:spPr>
      </p:pic>
      <p:pic>
        <p:nvPicPr>
          <p:cNvPr id="42" name="Image 12" descr="gen-dedup-1c339d73383c6aeb1fe8035875694720.png"/>
          <p:cNvPicPr>
            <a:picLocks noChangeAspect="1"/>
          </p:cNvPicPr>
          <p:nvPr/>
        </p:nvPicPr>
        <p:blipFill>
          <a:blip r:embed="rId14"/>
          <a:srcRect/>
          <a:stretch/>
        </p:blipFill>
        <p:spPr>
          <a:xfrm>
            <a:off x="2691079" y="4629607"/>
            <a:ext cx="333756" cy="267005"/>
          </a:xfrm>
          <a:prstGeom prst="rect">
            <a:avLst/>
          </a:prstGeom>
        </p:spPr>
      </p:pic>
      <p:pic>
        <p:nvPicPr>
          <p:cNvPr id="43" name="Image 13" descr="gen-dedup-79bb0234297942ba0dadb50fcd4ae3cf.png"/>
          <p:cNvPicPr>
            <a:picLocks noChangeAspect="1"/>
          </p:cNvPicPr>
          <p:nvPr/>
        </p:nvPicPr>
        <p:blipFill>
          <a:blip r:embed="rId13"/>
          <a:srcRect l="-1648" r="-1648"/>
          <a:stretch/>
        </p:blipFill>
        <p:spPr>
          <a:xfrm>
            <a:off x="3534156" y="4667098"/>
            <a:ext cx="171907" cy="190195"/>
          </a:xfrm>
          <a:prstGeom prst="rect">
            <a:avLst/>
          </a:prstGeom>
        </p:spPr>
      </p:pic>
      <p:pic>
        <p:nvPicPr>
          <p:cNvPr id="44" name="Image 14" descr="gen-dedup-de4b2daa5ade28534fd4af3b18f4a215.png"/>
          <p:cNvPicPr>
            <a:picLocks noChangeAspect="1"/>
          </p:cNvPicPr>
          <p:nvPr/>
        </p:nvPicPr>
        <p:blipFill>
          <a:blip r:embed="rId11"/>
          <a:srcRect/>
          <a:stretch/>
        </p:blipFill>
        <p:spPr>
          <a:xfrm>
            <a:off x="4048049" y="4429354"/>
            <a:ext cx="666598" cy="666598"/>
          </a:xfrm>
          <a:prstGeom prst="rect">
            <a:avLst/>
          </a:prstGeom>
        </p:spPr>
      </p:pic>
      <p:pic>
        <p:nvPicPr>
          <p:cNvPr id="45" name="Image 15" descr="gen-dedup-6ced2fca574f5eced1e00c635439c323.png"/>
          <p:cNvPicPr>
            <a:picLocks noChangeAspect="1"/>
          </p:cNvPicPr>
          <p:nvPr/>
        </p:nvPicPr>
        <p:blipFill>
          <a:blip r:embed="rId15"/>
          <a:srcRect/>
          <a:stretch/>
        </p:blipFill>
        <p:spPr>
          <a:xfrm>
            <a:off x="4248302" y="4629607"/>
            <a:ext cx="267005" cy="267005"/>
          </a:xfrm>
          <a:prstGeom prst="rect">
            <a:avLst/>
          </a:prstGeom>
        </p:spPr>
      </p:pic>
      <p:pic>
        <p:nvPicPr>
          <p:cNvPr id="46" name="Image 16" descr="gen-dedup-79bb0234297942ba0dadb50fcd4ae3cf.png"/>
          <p:cNvPicPr>
            <a:picLocks noChangeAspect="1"/>
          </p:cNvPicPr>
          <p:nvPr/>
        </p:nvPicPr>
        <p:blipFill>
          <a:blip r:embed="rId13"/>
          <a:srcRect l="-1648" r="-1648"/>
          <a:stretch/>
        </p:blipFill>
        <p:spPr>
          <a:xfrm>
            <a:off x="5057546" y="4667098"/>
            <a:ext cx="171907" cy="190195"/>
          </a:xfrm>
          <a:prstGeom prst="rect">
            <a:avLst/>
          </a:prstGeom>
        </p:spPr>
      </p:pic>
      <p:pic>
        <p:nvPicPr>
          <p:cNvPr id="47" name="Image 17" descr="gen-dedup-e241680101ba4ac70d9e72c69f2edc07.png"/>
          <p:cNvPicPr>
            <a:picLocks noChangeAspect="1"/>
          </p:cNvPicPr>
          <p:nvPr/>
        </p:nvPicPr>
        <p:blipFill>
          <a:blip r:embed="rId16"/>
          <a:srcRect/>
          <a:stretch/>
        </p:blipFill>
        <p:spPr>
          <a:xfrm>
            <a:off x="5572354" y="4429354"/>
            <a:ext cx="666598" cy="666598"/>
          </a:xfrm>
          <a:prstGeom prst="rect">
            <a:avLst/>
          </a:prstGeom>
        </p:spPr>
      </p:pic>
      <p:pic>
        <p:nvPicPr>
          <p:cNvPr id="48" name="Image 18" descr="gen-dedup-8c34b6f7a50cd8df87b1c92b8c1f8ec1.png"/>
          <p:cNvPicPr>
            <a:picLocks noChangeAspect="1"/>
          </p:cNvPicPr>
          <p:nvPr/>
        </p:nvPicPr>
        <p:blipFill>
          <a:blip r:embed="rId17"/>
          <a:srcRect l="-50" r="-50"/>
          <a:stretch/>
        </p:blipFill>
        <p:spPr>
          <a:xfrm>
            <a:off x="5790895" y="4610405"/>
            <a:ext cx="228600" cy="304495"/>
          </a:xfrm>
          <a:prstGeom prst="rect">
            <a:avLst/>
          </a:prstGeom>
        </p:spPr>
      </p:pic>
      <p:sp>
        <p:nvSpPr>
          <p:cNvPr id="49" name="Text 28"/>
          <p:cNvSpPr txBox="1"/>
          <p:nvPr/>
        </p:nvSpPr>
        <p:spPr>
          <a:xfrm>
            <a:off x="666598" y="5238598"/>
            <a:ext cx="13341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Equipment</a:t>
            </a:r>
            <a:endParaRPr lang="en-US" sz="1000" dirty="0"/>
          </a:p>
        </p:txBody>
      </p:sp>
      <p:sp>
        <p:nvSpPr>
          <p:cNvPr id="50" name="Text 29"/>
          <p:cNvSpPr txBox="1"/>
          <p:nvPr/>
        </p:nvSpPr>
        <p:spPr>
          <a:xfrm>
            <a:off x="666598" y="5429707"/>
            <a:ext cx="1334110" cy="267005"/>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Capture environmental data</a:t>
            </a:r>
            <a:endParaRPr lang="en-US" sz="800" dirty="0"/>
          </a:p>
          <a:p>
            <a:pPr marL="0" indent="0" algn="ctr">
              <a:buNone/>
            </a:pPr>
            <a:r>
              <a:rPr lang="en-US" sz="800" dirty="0">
                <a:solidFill>
                  <a:srgbClr val="718096"/>
                </a:solidFill>
                <a:latin typeface="Inter" pitchFamily="34" charset="0"/>
                <a:ea typeface="Inter" pitchFamily="34" charset="-122"/>
                <a:cs typeface="Inter" pitchFamily="34" charset="-120"/>
              </a:rPr>
              <a:t>(John Deere, n.d.; IBM, n.d.)</a:t>
            </a:r>
            <a:endParaRPr lang="en-US" sz="800" dirty="0"/>
          </a:p>
        </p:txBody>
      </p:sp>
      <p:sp>
        <p:nvSpPr>
          <p:cNvPr id="51" name="Text 30"/>
          <p:cNvSpPr txBox="1"/>
          <p:nvPr/>
        </p:nvSpPr>
        <p:spPr>
          <a:xfrm>
            <a:off x="2253996" y="5238598"/>
            <a:ext cx="13341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Cloud</a:t>
            </a:r>
            <a:endParaRPr lang="en-US" sz="1000" dirty="0"/>
          </a:p>
        </p:txBody>
      </p:sp>
      <p:sp>
        <p:nvSpPr>
          <p:cNvPr id="52" name="Text 31"/>
          <p:cNvSpPr txBox="1"/>
          <p:nvPr/>
        </p:nvSpPr>
        <p:spPr>
          <a:xfrm>
            <a:off x="2253996" y="5429707"/>
            <a:ext cx="1334110" cy="267005"/>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Integrations &amp; APIs</a:t>
            </a:r>
            <a:endParaRPr lang="en-US" sz="800" dirty="0"/>
          </a:p>
          <a:p>
            <a:pPr marL="0" indent="0" algn="ctr">
              <a:buNone/>
            </a:pPr>
            <a:r>
              <a:rPr lang="en-US" sz="800" dirty="0">
                <a:solidFill>
                  <a:srgbClr val="718096"/>
                </a:solidFill>
                <a:latin typeface="Inter" pitchFamily="34" charset="0"/>
                <a:ea typeface="Inter" pitchFamily="34" charset="-122"/>
                <a:cs typeface="Inter" pitchFamily="34" charset="-120"/>
              </a:rPr>
              <a:t>(John Deere, n.d.)</a:t>
            </a:r>
            <a:endParaRPr lang="en-US" sz="800" dirty="0"/>
          </a:p>
        </p:txBody>
      </p:sp>
      <p:sp>
        <p:nvSpPr>
          <p:cNvPr id="53" name="Text 32"/>
          <p:cNvSpPr txBox="1"/>
          <p:nvPr/>
        </p:nvSpPr>
        <p:spPr>
          <a:xfrm>
            <a:off x="3841394" y="5238598"/>
            <a:ext cx="13341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Analytics</a:t>
            </a:r>
            <a:endParaRPr lang="en-US" sz="1000" dirty="0"/>
          </a:p>
        </p:txBody>
      </p:sp>
      <p:sp>
        <p:nvSpPr>
          <p:cNvPr id="54" name="Text 33"/>
          <p:cNvSpPr txBox="1"/>
          <p:nvPr/>
        </p:nvSpPr>
        <p:spPr>
          <a:xfrm>
            <a:off x="3841394" y="5429707"/>
            <a:ext cx="1334110" cy="267005"/>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Remote insights &amp; alerts</a:t>
            </a:r>
            <a:endParaRPr lang="en-US" sz="800" dirty="0"/>
          </a:p>
          <a:p>
            <a:pPr marL="0" indent="0" algn="ctr">
              <a:buNone/>
            </a:pPr>
            <a:r>
              <a:rPr lang="en-US" sz="800" dirty="0">
                <a:solidFill>
                  <a:srgbClr val="718096"/>
                </a:solidFill>
                <a:latin typeface="Inter" pitchFamily="34" charset="0"/>
                <a:ea typeface="Inter" pitchFamily="34" charset="-122"/>
                <a:cs typeface="Inter" pitchFamily="34" charset="-120"/>
              </a:rPr>
              <a:t>(John Deere, n.d.)</a:t>
            </a:r>
            <a:endParaRPr lang="en-US" sz="800" dirty="0"/>
          </a:p>
        </p:txBody>
      </p:sp>
      <p:sp>
        <p:nvSpPr>
          <p:cNvPr id="55" name="Text 34"/>
          <p:cNvSpPr txBox="1"/>
          <p:nvPr/>
        </p:nvSpPr>
        <p:spPr>
          <a:xfrm>
            <a:off x="5429707" y="5238598"/>
            <a:ext cx="1334110" cy="162763"/>
          </a:xfrm>
          <a:prstGeom prst="rect">
            <a:avLst/>
          </a:prstGeom>
          <a:noFill/>
          <a:ln/>
        </p:spPr>
        <p:txBody>
          <a:bodyPr wrap="square" lIns="0" tIns="0" rIns="0" bIns="0" rtlCol="0" anchor="ctr"/>
          <a:lstStyle/>
          <a:p>
            <a:pPr marL="0" indent="0" algn="ctr">
              <a:buNone/>
            </a:pPr>
            <a:r>
              <a:rPr lang="en-US" sz="1000" b="1" dirty="0">
                <a:solidFill>
                  <a:srgbClr val="2D5A27"/>
                </a:solidFill>
                <a:latin typeface="Inter" pitchFamily="34" charset="0"/>
                <a:ea typeface="Inter" pitchFamily="34" charset="-122"/>
                <a:cs typeface="Inter" pitchFamily="34" charset="-120"/>
              </a:rPr>
              <a:t>Decisions</a:t>
            </a:r>
            <a:endParaRPr lang="en-US" sz="1000" dirty="0"/>
          </a:p>
        </p:txBody>
      </p:sp>
      <p:sp>
        <p:nvSpPr>
          <p:cNvPr id="56" name="Text 35"/>
          <p:cNvSpPr txBox="1"/>
          <p:nvPr/>
        </p:nvSpPr>
        <p:spPr>
          <a:xfrm>
            <a:off x="5429707" y="5429707"/>
            <a:ext cx="1334110" cy="267005"/>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Actionable data</a:t>
            </a:r>
            <a:endParaRPr lang="en-US" sz="800" dirty="0"/>
          </a:p>
          <a:p>
            <a:pPr marL="0" indent="0" algn="ctr">
              <a:buNone/>
            </a:pPr>
            <a:r>
              <a:rPr lang="en-US" sz="800" dirty="0">
                <a:solidFill>
                  <a:srgbClr val="718096"/>
                </a:solidFill>
                <a:latin typeface="Inter" pitchFamily="34" charset="0"/>
                <a:ea typeface="Inter" pitchFamily="34" charset="-122"/>
                <a:cs typeface="Inter" pitchFamily="34" charset="-120"/>
              </a:rPr>
              <a:t>(John Deere, n.d.)</a:t>
            </a:r>
            <a:endParaRPr lang="en-US" sz="800" dirty="0"/>
          </a:p>
        </p:txBody>
      </p:sp>
      <p:sp>
        <p:nvSpPr>
          <p:cNvPr id="57" name="Text 36"/>
          <p:cNvSpPr txBox="1"/>
          <p:nvPr/>
        </p:nvSpPr>
        <p:spPr>
          <a:xfrm>
            <a:off x="7867498" y="4000500"/>
            <a:ext cx="3657600"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Application to Cofton Greens</a:t>
            </a:r>
            <a:endParaRPr lang="en-US" sz="1300" dirty="0"/>
          </a:p>
        </p:txBody>
      </p:sp>
      <p:pic>
        <p:nvPicPr>
          <p:cNvPr id="58" name="Image 19" descr="gen-dedup-bf2c8ab41d0d41b9d26e32bde39244cf.png"/>
          <p:cNvPicPr>
            <a:picLocks noChangeAspect="1"/>
          </p:cNvPicPr>
          <p:nvPr/>
        </p:nvPicPr>
        <p:blipFill>
          <a:blip r:embed="rId18"/>
          <a:srcRect/>
          <a:stretch/>
        </p:blipFill>
        <p:spPr>
          <a:xfrm>
            <a:off x="7619695" y="4012387"/>
            <a:ext cx="171907" cy="171907"/>
          </a:xfrm>
          <a:prstGeom prst="rect">
            <a:avLst/>
          </a:prstGeom>
        </p:spPr>
      </p:pic>
      <p:pic>
        <p:nvPicPr>
          <p:cNvPr id="59" name="Image 20" descr="gen-dedup-277466fcb42e89caa8d77092e69ec40f.png"/>
          <p:cNvPicPr>
            <a:picLocks noChangeAspect="1"/>
          </p:cNvPicPr>
          <p:nvPr/>
        </p:nvPicPr>
        <p:blipFill>
          <a:blip r:embed="rId19"/>
          <a:srcRect l="-1507" r="-1507"/>
          <a:stretch/>
        </p:blipFill>
        <p:spPr>
          <a:xfrm>
            <a:off x="7619695" y="4466844"/>
            <a:ext cx="85954" cy="133502"/>
          </a:xfrm>
          <a:prstGeom prst="rect">
            <a:avLst/>
          </a:prstGeom>
        </p:spPr>
      </p:pic>
      <p:sp>
        <p:nvSpPr>
          <p:cNvPr id="60" name="Text 37"/>
          <p:cNvSpPr txBox="1"/>
          <p:nvPr/>
        </p:nvSpPr>
        <p:spPr>
          <a:xfrm>
            <a:off x="7819949" y="4429354"/>
            <a:ext cx="4036162" cy="181051"/>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Add </a:t>
            </a:r>
            <a:r>
              <a:rPr lang="en-US" sz="1000" b="1" dirty="0">
                <a:solidFill>
                  <a:srgbClr val="4A5568"/>
                </a:solidFill>
                <a:latin typeface="Inter" pitchFamily="34" charset="0"/>
                <a:ea typeface="Inter" pitchFamily="34" charset="-122"/>
                <a:cs typeface="Inter" pitchFamily="34" charset="-120"/>
              </a:rPr>
              <a:t>temp/humidity/light/moisture sensors</a:t>
            </a:r>
            <a:r>
              <a:rPr lang="en-US" sz="1000" dirty="0">
                <a:solidFill>
                  <a:srgbClr val="4A5568"/>
                </a:solidFill>
                <a:latin typeface="Inter" pitchFamily="34" charset="0"/>
                <a:ea typeface="Inter" pitchFamily="34" charset="-122"/>
                <a:cs typeface="Inter" pitchFamily="34" charset="-120"/>
              </a:rPr>
              <a:t> (BCU, n.d.).</a:t>
            </a:r>
            <a:endParaRPr lang="en-US" sz="1000" dirty="0"/>
          </a:p>
        </p:txBody>
      </p:sp>
      <p:pic>
        <p:nvPicPr>
          <p:cNvPr id="61" name="Image 21" descr="gen-dedup-6978503a38c1668fb28d1dc77750a405.png"/>
          <p:cNvPicPr>
            <a:picLocks noChangeAspect="1"/>
          </p:cNvPicPr>
          <p:nvPr/>
        </p:nvPicPr>
        <p:blipFill>
          <a:blip r:embed="rId20"/>
          <a:srcRect l="-1507" r="-1507"/>
          <a:stretch/>
        </p:blipFill>
        <p:spPr>
          <a:xfrm>
            <a:off x="7619695" y="4761281"/>
            <a:ext cx="171907" cy="133502"/>
          </a:xfrm>
          <a:prstGeom prst="rect">
            <a:avLst/>
          </a:prstGeom>
        </p:spPr>
      </p:pic>
      <p:sp>
        <p:nvSpPr>
          <p:cNvPr id="62" name="Text 38"/>
          <p:cNvSpPr txBox="1"/>
          <p:nvPr/>
        </p:nvSpPr>
        <p:spPr>
          <a:xfrm>
            <a:off x="7905902" y="4723790"/>
            <a:ext cx="3810305" cy="362102"/>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Stream to simple </a:t>
            </a:r>
            <a:r>
              <a:rPr lang="en-US" sz="1000" b="1" dirty="0">
                <a:solidFill>
                  <a:srgbClr val="4A5568"/>
                </a:solidFill>
                <a:latin typeface="Inter" pitchFamily="34" charset="0"/>
                <a:ea typeface="Inter" pitchFamily="34" charset="-122"/>
                <a:cs typeface="Inter" pitchFamily="34" charset="-120"/>
              </a:rPr>
              <a:t>cloud dashboard</a:t>
            </a:r>
            <a:r>
              <a:rPr lang="en-US" sz="1000" dirty="0">
                <a:solidFill>
                  <a:srgbClr val="4A5568"/>
                </a:solidFill>
                <a:latin typeface="Inter" pitchFamily="34" charset="0"/>
                <a:ea typeface="Inter" pitchFamily="34" charset="-122"/>
                <a:cs typeface="Inter" pitchFamily="34" charset="-120"/>
              </a:rPr>
              <a:t> (BCU, n.d.; John Deere, n.d.).</a:t>
            </a:r>
            <a:endParaRPr lang="en-US" sz="1000" dirty="0"/>
          </a:p>
        </p:txBody>
      </p:sp>
      <p:pic>
        <p:nvPicPr>
          <p:cNvPr id="63" name="Image 22" descr="gen-dedup-c7348551b1f7f72220327883086e6abf.png"/>
          <p:cNvPicPr>
            <a:picLocks noChangeAspect="1"/>
          </p:cNvPicPr>
          <p:nvPr/>
        </p:nvPicPr>
        <p:blipFill>
          <a:blip r:embed="rId21"/>
          <a:srcRect/>
          <a:stretch/>
        </p:blipFill>
        <p:spPr>
          <a:xfrm>
            <a:off x="7619695" y="5235854"/>
            <a:ext cx="133502" cy="133502"/>
          </a:xfrm>
          <a:prstGeom prst="rect">
            <a:avLst/>
          </a:prstGeom>
        </p:spPr>
      </p:pic>
      <p:sp>
        <p:nvSpPr>
          <p:cNvPr id="64" name="Text 39"/>
          <p:cNvSpPr txBox="1"/>
          <p:nvPr/>
        </p:nvSpPr>
        <p:spPr>
          <a:xfrm>
            <a:off x="7867498" y="5197450"/>
            <a:ext cx="3848710" cy="362102"/>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Forecast demand and </a:t>
            </a:r>
            <a:r>
              <a:rPr lang="en-US" sz="1000" b="1" dirty="0">
                <a:solidFill>
                  <a:srgbClr val="4A5568"/>
                </a:solidFill>
                <a:latin typeface="Inter" pitchFamily="34" charset="0"/>
                <a:ea typeface="Inter" pitchFamily="34" charset="-122"/>
                <a:cs typeface="Inter" pitchFamily="34" charset="-120"/>
              </a:rPr>
              <a:t>plan sow/harvest cycles</a:t>
            </a:r>
            <a:r>
              <a:rPr lang="en-US" sz="1000" dirty="0">
                <a:solidFill>
                  <a:srgbClr val="4A5568"/>
                </a:solidFill>
                <a:latin typeface="Inter" pitchFamily="34" charset="0"/>
                <a:ea typeface="Inter" pitchFamily="34" charset="-122"/>
                <a:cs typeface="Inter" pitchFamily="34" charset="-120"/>
              </a:rPr>
              <a:t> (IBM, n.d.; John Deere, n.d.).</a:t>
            </a:r>
            <a:endParaRPr lang="en-US" sz="1000" dirty="0"/>
          </a:p>
        </p:txBody>
      </p:sp>
      <p:pic>
        <p:nvPicPr>
          <p:cNvPr id="65" name="Image 23" descr="gen-dedup-ffc93a048a0392310deefac40b2b53d0.png"/>
          <p:cNvPicPr>
            <a:picLocks noChangeAspect="1"/>
          </p:cNvPicPr>
          <p:nvPr/>
        </p:nvPicPr>
        <p:blipFill>
          <a:blip r:embed="rId22"/>
          <a:srcRect/>
          <a:stretch/>
        </p:blipFill>
        <p:spPr>
          <a:xfrm>
            <a:off x="7619695" y="5710428"/>
            <a:ext cx="133502" cy="133502"/>
          </a:xfrm>
          <a:prstGeom prst="rect">
            <a:avLst/>
          </a:prstGeom>
        </p:spPr>
      </p:pic>
      <p:sp>
        <p:nvSpPr>
          <p:cNvPr id="66" name="Text 40"/>
          <p:cNvSpPr txBox="1"/>
          <p:nvPr/>
        </p:nvSpPr>
        <p:spPr>
          <a:xfrm>
            <a:off x="7867498" y="5672023"/>
            <a:ext cx="2947111" cy="181051"/>
          </a:xfrm>
          <a:prstGeom prst="rect">
            <a:avLst/>
          </a:prstGeom>
          <a:noFill/>
          <a:ln/>
        </p:spPr>
        <p:txBody>
          <a:bodyPr wrap="square" lIns="0" tIns="0" rIns="0" bIns="0" rtlCol="0" anchor="ctr"/>
          <a:lstStyle/>
          <a:p>
            <a:pPr marL="0" indent="0" algn="l">
              <a:buNone/>
            </a:pPr>
            <a:r>
              <a:rPr lang="en-US" sz="1000" b="1" dirty="0">
                <a:solidFill>
                  <a:srgbClr val="4A5568"/>
                </a:solidFill>
                <a:latin typeface="Inter" pitchFamily="34" charset="0"/>
                <a:ea typeface="Inter" pitchFamily="34" charset="-122"/>
                <a:cs typeface="Inter" pitchFamily="34" charset="-120"/>
              </a:rPr>
              <a:t>Reduce waste</a:t>
            </a:r>
            <a:r>
              <a:rPr lang="en-US" sz="1000" dirty="0">
                <a:solidFill>
                  <a:srgbClr val="4A5568"/>
                </a:solidFill>
                <a:latin typeface="Inter" pitchFamily="34" charset="0"/>
                <a:ea typeface="Inter" pitchFamily="34" charset="-122"/>
                <a:cs typeface="Inter" pitchFamily="34" charset="-120"/>
              </a:rPr>
              <a:t> and stockouts (IBM, n.d.).</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4" name="Image 0" descr="gen-dedup-183d007d95ae89d91a530a1dc1085320.png"/>
          <p:cNvPicPr>
            <a:picLocks noChangeAspect="1"/>
          </p:cNvPicPr>
          <p:nvPr/>
        </p:nvPicPr>
        <p:blipFill>
          <a:blip r:embed="rId3"/>
          <a:srcRect l="-19" r="-19"/>
          <a:stretch/>
        </p:blipFill>
        <p:spPr>
          <a:xfrm>
            <a:off x="0" y="0"/>
            <a:ext cx="12191695" cy="761695"/>
          </a:xfrm>
          <a:prstGeom prst="rect">
            <a:avLst/>
          </a:prstGeom>
        </p:spPr>
      </p:pic>
      <p:sp>
        <p:nvSpPr>
          <p:cNvPr id="5" name="Shape 2"/>
          <p:cNvSpPr/>
          <p:nvPr/>
        </p:nvSpPr>
        <p:spPr>
          <a:xfrm>
            <a:off x="381305" y="1047902"/>
            <a:ext cx="2686507" cy="1733702"/>
          </a:xfrm>
          <a:prstGeom prst="roundRect">
            <a:avLst>
              <a:gd name="adj" fmla="val 6955"/>
            </a:avLst>
          </a:prstGeom>
          <a:solidFill>
            <a:srgbClr val="FFFFFF"/>
          </a:solidFill>
          <a:ln w="12700">
            <a:solidFill>
              <a:srgbClr val="E2E8F0"/>
            </a:solidFill>
            <a:prstDash val="solid"/>
          </a:ln>
          <a:effectLst>
            <a:outerShdw blurRad="101600" dist="38100" dir="16200000" algn="bl" rotWithShape="0">
              <a:srgbClr val="000000">
                <a:alpha val="5000"/>
              </a:srgbClr>
            </a:outerShdw>
          </a:effectLst>
        </p:spPr>
      </p:sp>
      <p:sp>
        <p:nvSpPr>
          <p:cNvPr id="6" name="Shape 3"/>
          <p:cNvSpPr/>
          <p:nvPr/>
        </p:nvSpPr>
        <p:spPr>
          <a:xfrm>
            <a:off x="3295498" y="1047902"/>
            <a:ext cx="2686507" cy="1733702"/>
          </a:xfrm>
          <a:prstGeom prst="roundRect">
            <a:avLst>
              <a:gd name="adj" fmla="val 6955"/>
            </a:avLst>
          </a:prstGeom>
          <a:solidFill>
            <a:srgbClr val="FFFFFF"/>
          </a:solidFill>
          <a:ln w="12700">
            <a:solidFill>
              <a:srgbClr val="E2E8F0"/>
            </a:solidFill>
            <a:prstDash val="solid"/>
          </a:ln>
          <a:effectLst>
            <a:outerShdw blurRad="101600" dist="38100" dir="16200000" algn="bl" rotWithShape="0">
              <a:srgbClr val="000000">
                <a:alpha val="5000"/>
              </a:srgbClr>
            </a:outerShdw>
          </a:effectLst>
        </p:spPr>
      </p:sp>
      <p:sp>
        <p:nvSpPr>
          <p:cNvPr id="7" name="Shape 4"/>
          <p:cNvSpPr/>
          <p:nvPr/>
        </p:nvSpPr>
        <p:spPr>
          <a:xfrm>
            <a:off x="6210605" y="1047902"/>
            <a:ext cx="2686507" cy="1733702"/>
          </a:xfrm>
          <a:prstGeom prst="roundRect">
            <a:avLst>
              <a:gd name="adj" fmla="val 6955"/>
            </a:avLst>
          </a:prstGeom>
          <a:solidFill>
            <a:srgbClr val="FFFFFF"/>
          </a:solidFill>
          <a:ln w="12700">
            <a:solidFill>
              <a:srgbClr val="E2E8F0"/>
            </a:solidFill>
            <a:prstDash val="solid"/>
          </a:ln>
          <a:effectLst>
            <a:outerShdw blurRad="101600" dist="38100" dir="16200000" algn="bl" rotWithShape="0">
              <a:srgbClr val="000000">
                <a:alpha val="5000"/>
              </a:srgbClr>
            </a:outerShdw>
          </a:effectLst>
        </p:spPr>
      </p:sp>
      <p:sp>
        <p:nvSpPr>
          <p:cNvPr id="8" name="Shape 5"/>
          <p:cNvSpPr/>
          <p:nvPr/>
        </p:nvSpPr>
        <p:spPr>
          <a:xfrm>
            <a:off x="9124798" y="1047902"/>
            <a:ext cx="2704795" cy="1733702"/>
          </a:xfrm>
          <a:prstGeom prst="roundRect">
            <a:avLst>
              <a:gd name="adj" fmla="val 6955"/>
            </a:avLst>
          </a:prstGeom>
          <a:solidFill>
            <a:srgbClr val="FFFFFF"/>
          </a:solidFill>
          <a:ln w="12700">
            <a:solidFill>
              <a:srgbClr val="E2E8F0"/>
            </a:solidFill>
            <a:prstDash val="solid"/>
          </a:ln>
          <a:effectLst>
            <a:outerShdw blurRad="101600" dist="38100" dir="16200000" algn="bl" rotWithShape="0">
              <a:srgbClr val="000000">
                <a:alpha val="5000"/>
              </a:srgbClr>
            </a:outerShdw>
          </a:effectLst>
        </p:spPr>
      </p:sp>
      <p:sp>
        <p:nvSpPr>
          <p:cNvPr id="9" name="Shape 6"/>
          <p:cNvSpPr/>
          <p:nvPr/>
        </p:nvSpPr>
        <p:spPr>
          <a:xfrm>
            <a:off x="381305" y="3047695"/>
            <a:ext cx="4591202" cy="3353105"/>
          </a:xfrm>
          <a:prstGeom prst="roundRect">
            <a:avLst>
              <a:gd name="adj" fmla="val 1859"/>
            </a:avLst>
          </a:prstGeom>
          <a:solidFill>
            <a:srgbClr val="FFFFFF"/>
          </a:solidFill>
          <a:ln w="12700">
            <a:solidFill>
              <a:srgbClr val="E2E8F0"/>
            </a:solidFill>
            <a:prstDash val="solid"/>
          </a:ln>
          <a:effectLst>
            <a:outerShdw blurRad="101600" dist="38100" dir="16200000" algn="bl" rotWithShape="0">
              <a:srgbClr val="000000">
                <a:alpha val="5000"/>
              </a:srgbClr>
            </a:outerShdw>
          </a:effectLst>
        </p:spPr>
      </p:sp>
      <p:sp>
        <p:nvSpPr>
          <p:cNvPr id="10" name="Shape 7"/>
          <p:cNvSpPr/>
          <p:nvPr/>
        </p:nvSpPr>
        <p:spPr>
          <a:xfrm>
            <a:off x="5143500" y="3047695"/>
            <a:ext cx="3066898" cy="3353105"/>
          </a:xfrm>
          <a:prstGeom prst="roundRect">
            <a:avLst>
              <a:gd name="adj" fmla="val 2222"/>
            </a:avLst>
          </a:prstGeom>
          <a:solidFill>
            <a:srgbClr val="FFFFFF"/>
          </a:solidFill>
          <a:ln w="12700">
            <a:solidFill>
              <a:srgbClr val="E2E8F0"/>
            </a:solidFill>
            <a:prstDash val="solid"/>
          </a:ln>
          <a:effectLst>
            <a:outerShdw blurRad="101600" dist="38100" dir="16200000" algn="bl" rotWithShape="0">
              <a:srgbClr val="000000">
                <a:alpha val="5000"/>
              </a:srgbClr>
            </a:outerShdw>
          </a:effectLst>
        </p:spPr>
      </p:sp>
      <p:sp>
        <p:nvSpPr>
          <p:cNvPr id="11" name="Shape 8"/>
          <p:cNvSpPr/>
          <p:nvPr/>
        </p:nvSpPr>
        <p:spPr>
          <a:xfrm>
            <a:off x="8382305" y="3047695"/>
            <a:ext cx="3448202" cy="3353105"/>
          </a:xfrm>
          <a:prstGeom prst="roundRect">
            <a:avLst>
              <a:gd name="adj" fmla="val 1859"/>
            </a:avLst>
          </a:prstGeom>
          <a:solidFill>
            <a:srgbClr val="FFFFFF"/>
          </a:solidFill>
          <a:ln w="12700">
            <a:solidFill>
              <a:srgbClr val="E2E8F0"/>
            </a:solidFill>
            <a:prstDash val="solid"/>
          </a:ln>
          <a:effectLst>
            <a:outerShdw blurRad="101600" dist="38100" dir="16200000" algn="bl" rotWithShape="0">
              <a:srgbClr val="000000">
                <a:alpha val="5000"/>
              </a:srgbClr>
            </a:outerShdw>
          </a:effectLst>
        </p:spPr>
      </p:sp>
      <p:pic>
        <p:nvPicPr>
          <p:cNvPr id="12" name="Image 1" descr="gen-dedup-b4c84ba7aeab749ac0d9e25d6ccea711.jpg"/>
          <p:cNvPicPr>
            <a:picLocks noChangeAspect="1"/>
          </p:cNvPicPr>
          <p:nvPr/>
        </p:nvPicPr>
        <p:blipFill>
          <a:blip r:embed="rId4"/>
          <a:stretch>
            <a:fillRect/>
          </a:stretch>
        </p:blipFill>
        <p:spPr>
          <a:xfrm>
            <a:off x="5333695" y="4619549"/>
            <a:ext cx="2670561" cy="571500"/>
          </a:xfrm>
          <a:prstGeom prst="rect">
            <a:avLst/>
          </a:prstGeom>
        </p:spPr>
      </p:pic>
      <p:sp>
        <p:nvSpPr>
          <p:cNvPr id="13" name="Text 9"/>
          <p:cNvSpPr txBox="1"/>
          <p:nvPr/>
        </p:nvSpPr>
        <p:spPr>
          <a:xfrm>
            <a:off x="381305" y="142646"/>
            <a:ext cx="8572500" cy="277063"/>
          </a:xfrm>
          <a:prstGeom prst="rect">
            <a:avLst/>
          </a:prstGeom>
          <a:noFill/>
          <a:ln/>
        </p:spPr>
        <p:txBody>
          <a:bodyPr wrap="square" lIns="0" tIns="0" rIns="0" bIns="0" rtlCol="0" anchor="ctr"/>
          <a:lstStyle/>
          <a:p>
            <a:pPr marL="0" indent="0" algn="l">
              <a:buNone/>
            </a:pPr>
            <a:r>
              <a:rPr lang="en-US" sz="1800" b="1" dirty="0">
                <a:solidFill>
                  <a:srgbClr val="FFFFFF"/>
                </a:solidFill>
                <a:latin typeface="Montserrat" pitchFamily="34" charset="0"/>
                <a:ea typeface="Montserrat" pitchFamily="34" charset="-122"/>
                <a:cs typeface="Montserrat" pitchFamily="34" charset="-120"/>
              </a:rPr>
              <a:t>Case Study 3: ERP Implementation - Fulton &amp; Roark</a:t>
            </a:r>
            <a:endParaRPr lang="en-US" sz="1800" dirty="0"/>
          </a:p>
        </p:txBody>
      </p:sp>
      <p:sp>
        <p:nvSpPr>
          <p:cNvPr id="14" name="Text 10"/>
          <p:cNvSpPr txBox="1"/>
          <p:nvPr/>
        </p:nvSpPr>
        <p:spPr>
          <a:xfrm>
            <a:off x="381305" y="466344"/>
            <a:ext cx="8572500" cy="162763"/>
          </a:xfrm>
          <a:prstGeom prst="rect">
            <a:avLst/>
          </a:prstGeom>
          <a:noFill/>
          <a:ln/>
        </p:spPr>
        <p:txBody>
          <a:bodyPr wrap="square" lIns="0" tIns="0" rIns="0" bIns="0" rtlCol="0" anchor="ctr"/>
          <a:lstStyle/>
          <a:p>
            <a:pPr marL="0" indent="0" algn="l">
              <a:buNone/>
            </a:pPr>
            <a:r>
              <a:rPr lang="en-US" sz="1000" dirty="0">
                <a:solidFill>
                  <a:srgbClr val="FFFFFF">
                    <a:alpha val="85000"/>
                  </a:srgbClr>
                </a:solidFill>
                <a:latin typeface="Inter" pitchFamily="34" charset="0"/>
                <a:ea typeface="Inter" pitchFamily="34" charset="-122"/>
                <a:cs typeface="Inter" pitchFamily="34" charset="-120"/>
              </a:rPr>
              <a:t>Scaling operations without increasing headcount through integrated systems</a:t>
            </a:r>
            <a:endParaRPr lang="en-US" sz="1000" dirty="0"/>
          </a:p>
        </p:txBody>
      </p:sp>
      <p:pic>
        <p:nvPicPr>
          <p:cNvPr id="15" name="Image 2" descr="gen-dedup-be85cf1da32c6b5a9396cc6738a4ced7.png"/>
          <p:cNvPicPr>
            <a:picLocks noChangeAspect="1"/>
          </p:cNvPicPr>
          <p:nvPr/>
        </p:nvPicPr>
        <p:blipFill>
          <a:blip r:embed="rId5"/>
          <a:srcRect/>
          <a:stretch/>
        </p:blipFill>
        <p:spPr>
          <a:xfrm>
            <a:off x="10366553" y="237744"/>
            <a:ext cx="190195" cy="190195"/>
          </a:xfrm>
          <a:prstGeom prst="rect">
            <a:avLst/>
          </a:prstGeom>
        </p:spPr>
      </p:pic>
      <p:sp>
        <p:nvSpPr>
          <p:cNvPr id="16" name="Text 11"/>
          <p:cNvSpPr txBox="1"/>
          <p:nvPr/>
        </p:nvSpPr>
        <p:spPr>
          <a:xfrm>
            <a:off x="10671048" y="237744"/>
            <a:ext cx="1078078" cy="191110"/>
          </a:xfrm>
          <a:prstGeom prst="rect">
            <a:avLst/>
          </a:prstGeom>
          <a:noFill/>
          <a:ln/>
        </p:spPr>
        <p:txBody>
          <a:bodyPr wrap="square" lIns="0" tIns="0" rIns="0" bIns="0" rtlCol="0" anchor="ctr"/>
          <a:lstStyle/>
          <a:p>
            <a:pPr marL="0" indent="0" algn="l">
              <a:buNone/>
            </a:pPr>
            <a:r>
              <a:rPr lang="en-US" sz="1200" b="1" dirty="0">
                <a:solidFill>
                  <a:srgbClr val="FFFFFF"/>
                </a:solidFill>
                <a:latin typeface="Inter" pitchFamily="34" charset="0"/>
                <a:ea typeface="Inter" pitchFamily="34" charset="-122"/>
                <a:cs typeface="Inter" pitchFamily="34" charset="-120"/>
              </a:rPr>
              <a:t>Growth Case</a:t>
            </a:r>
            <a:endParaRPr lang="en-US" sz="1200" dirty="0"/>
          </a:p>
        </p:txBody>
      </p:sp>
      <p:sp>
        <p:nvSpPr>
          <p:cNvPr id="17" name="Text 12"/>
          <p:cNvSpPr txBox="1"/>
          <p:nvPr/>
        </p:nvSpPr>
        <p:spPr>
          <a:xfrm>
            <a:off x="1130198" y="1340510"/>
            <a:ext cx="1172261" cy="590702"/>
          </a:xfrm>
          <a:prstGeom prst="rect">
            <a:avLst/>
          </a:prstGeom>
          <a:noFill/>
          <a:ln/>
        </p:spPr>
        <p:txBody>
          <a:bodyPr wrap="square" lIns="0" tIns="0" rIns="0" bIns="0" rtlCol="0" anchor="ctr"/>
          <a:lstStyle/>
          <a:p>
            <a:pPr marL="0" indent="0" algn="ctr">
              <a:buNone/>
            </a:pPr>
            <a:r>
              <a:rPr lang="en-US" sz="4200" b="1" dirty="0">
                <a:solidFill>
                  <a:srgbClr val="4A7C43"/>
                </a:solidFill>
                <a:latin typeface="Montserrat" pitchFamily="34" charset="0"/>
                <a:ea typeface="Montserrat" pitchFamily="34" charset="-122"/>
                <a:cs typeface="Montserrat" pitchFamily="34" charset="-120"/>
              </a:rPr>
              <a:t>50%</a:t>
            </a:r>
            <a:endParaRPr lang="en-US" sz="4200" dirty="0"/>
          </a:p>
        </p:txBody>
      </p:sp>
      <p:sp>
        <p:nvSpPr>
          <p:cNvPr id="18" name="Text 13"/>
          <p:cNvSpPr txBox="1"/>
          <p:nvPr/>
        </p:nvSpPr>
        <p:spPr>
          <a:xfrm>
            <a:off x="1129284" y="1926641"/>
            <a:ext cx="1174090" cy="191110"/>
          </a:xfrm>
          <a:prstGeom prst="rect">
            <a:avLst/>
          </a:prstGeom>
          <a:noFill/>
          <a:ln/>
        </p:spPr>
        <p:txBody>
          <a:bodyPr wrap="square" lIns="0" tIns="0" rIns="0" bIns="0" rtlCol="0" anchor="ctr"/>
          <a:lstStyle/>
          <a:p>
            <a:pPr marL="0" indent="0" algn="ctr">
              <a:buNone/>
            </a:pPr>
            <a:r>
              <a:rPr lang="en-US" sz="1200" b="1" dirty="0">
                <a:solidFill>
                  <a:srgbClr val="2C3E50"/>
                </a:solidFill>
                <a:latin typeface="Inter" pitchFamily="34" charset="0"/>
                <a:ea typeface="Inter" pitchFamily="34" charset="-122"/>
                <a:cs typeface="Inter" pitchFamily="34" charset="-120"/>
              </a:rPr>
              <a:t>Sales Growth</a:t>
            </a:r>
            <a:endParaRPr lang="en-US" sz="1200" dirty="0"/>
          </a:p>
        </p:txBody>
      </p:sp>
      <p:sp>
        <p:nvSpPr>
          <p:cNvPr id="19" name="Shape 14"/>
          <p:cNvSpPr/>
          <p:nvPr/>
        </p:nvSpPr>
        <p:spPr>
          <a:xfrm>
            <a:off x="833933" y="2232050"/>
            <a:ext cx="1762049" cy="237744"/>
          </a:xfrm>
          <a:prstGeom prst="roundRect">
            <a:avLst>
              <a:gd name="adj" fmla="val 384615"/>
            </a:avLst>
          </a:prstGeom>
          <a:solidFill>
            <a:srgbClr val="E8F5E9"/>
          </a:solidFill>
          <a:ln w="12700">
            <a:solidFill>
              <a:srgbClr val="FFFFFF">
                <a:alpha val="0"/>
              </a:srgbClr>
            </a:solidFill>
            <a:prstDash val="solid"/>
          </a:ln>
        </p:spPr>
      </p:sp>
      <p:pic>
        <p:nvPicPr>
          <p:cNvPr id="20" name="Image 3" descr="gen-dedup-df92ecb3d9a6097cd49e932fe3b1e3fe.png"/>
          <p:cNvPicPr>
            <a:picLocks noChangeAspect="1"/>
          </p:cNvPicPr>
          <p:nvPr/>
        </p:nvPicPr>
        <p:blipFill>
          <a:blip r:embed="rId6"/>
          <a:srcRect t="-1750" b="-1750"/>
          <a:stretch/>
        </p:blipFill>
        <p:spPr>
          <a:xfrm>
            <a:off x="929945" y="2298802"/>
            <a:ext cx="114300" cy="105156"/>
          </a:xfrm>
          <a:prstGeom prst="rect">
            <a:avLst/>
          </a:prstGeom>
        </p:spPr>
      </p:pic>
      <p:sp>
        <p:nvSpPr>
          <p:cNvPr id="21" name="Text 15"/>
          <p:cNvSpPr txBox="1"/>
          <p:nvPr/>
        </p:nvSpPr>
        <p:spPr>
          <a:xfrm>
            <a:off x="1100938" y="2232050"/>
            <a:ext cx="1400861" cy="238658"/>
          </a:xfrm>
          <a:prstGeom prst="rect">
            <a:avLst/>
          </a:prstGeom>
          <a:noFill/>
          <a:ln/>
        </p:spPr>
        <p:txBody>
          <a:bodyPr wrap="square" lIns="0" tIns="0" rIns="0" bIns="0" rtlCol="0" anchor="ctr"/>
          <a:lstStyle/>
          <a:p>
            <a:pPr marL="0" indent="0" algn="ctr">
              <a:buNone/>
            </a:pPr>
            <a:r>
              <a:rPr lang="en-US" sz="800" b="1" dirty="0">
                <a:solidFill>
                  <a:srgbClr val="2D5A27"/>
                </a:solidFill>
                <a:latin typeface="Inter" pitchFamily="34" charset="0"/>
                <a:ea typeface="Inter" pitchFamily="34" charset="-122"/>
                <a:cs typeface="Inter" pitchFamily="34" charset="-120"/>
              </a:rPr>
              <a:t>YoY Increase (NetSuite, n.d.)</a:t>
            </a:r>
            <a:endParaRPr lang="en-US" sz="800" dirty="0"/>
          </a:p>
        </p:txBody>
      </p:sp>
      <p:sp>
        <p:nvSpPr>
          <p:cNvPr id="22" name="Text 16"/>
          <p:cNvSpPr txBox="1"/>
          <p:nvPr/>
        </p:nvSpPr>
        <p:spPr>
          <a:xfrm>
            <a:off x="4446727" y="1340510"/>
            <a:ext cx="372161" cy="590702"/>
          </a:xfrm>
          <a:prstGeom prst="rect">
            <a:avLst/>
          </a:prstGeom>
          <a:noFill/>
          <a:ln/>
        </p:spPr>
        <p:txBody>
          <a:bodyPr wrap="square" lIns="0" tIns="0" rIns="0" bIns="0" rtlCol="0" anchor="ctr"/>
          <a:lstStyle/>
          <a:p>
            <a:pPr marL="0" indent="0" algn="ctr">
              <a:buNone/>
            </a:pPr>
            <a:r>
              <a:rPr lang="en-US" sz="4200" b="1" dirty="0">
                <a:solidFill>
                  <a:srgbClr val="4A7C43"/>
                </a:solidFill>
                <a:latin typeface="Montserrat" pitchFamily="34" charset="0"/>
                <a:ea typeface="Montserrat" pitchFamily="34" charset="-122"/>
                <a:cs typeface="Montserrat" pitchFamily="34" charset="-120"/>
              </a:rPr>
              <a:t>0</a:t>
            </a:r>
            <a:endParaRPr lang="en-US" sz="4200" dirty="0"/>
          </a:p>
        </p:txBody>
      </p:sp>
      <p:sp>
        <p:nvSpPr>
          <p:cNvPr id="23" name="Text 17"/>
          <p:cNvSpPr txBox="1"/>
          <p:nvPr/>
        </p:nvSpPr>
        <p:spPr>
          <a:xfrm>
            <a:off x="3991356" y="1926641"/>
            <a:ext cx="1276502" cy="191110"/>
          </a:xfrm>
          <a:prstGeom prst="rect">
            <a:avLst/>
          </a:prstGeom>
          <a:noFill/>
          <a:ln/>
        </p:spPr>
        <p:txBody>
          <a:bodyPr wrap="square" lIns="0" tIns="0" rIns="0" bIns="0" rtlCol="0" anchor="ctr"/>
          <a:lstStyle/>
          <a:p>
            <a:pPr marL="0" indent="0" algn="ctr">
              <a:buNone/>
            </a:pPr>
            <a:r>
              <a:rPr lang="en-US" sz="1200" b="1" dirty="0">
                <a:solidFill>
                  <a:srgbClr val="2C3E50"/>
                </a:solidFill>
                <a:latin typeface="Inter" pitchFamily="34" charset="0"/>
                <a:ea typeface="Inter" pitchFamily="34" charset="-122"/>
                <a:cs typeface="Inter" pitchFamily="34" charset="-120"/>
              </a:rPr>
              <a:t>New Headcount</a:t>
            </a:r>
            <a:endParaRPr lang="en-US" sz="1200" dirty="0"/>
          </a:p>
        </p:txBody>
      </p:sp>
      <p:sp>
        <p:nvSpPr>
          <p:cNvPr id="24" name="Shape 18"/>
          <p:cNvSpPr/>
          <p:nvPr/>
        </p:nvSpPr>
        <p:spPr>
          <a:xfrm>
            <a:off x="3680460" y="2232050"/>
            <a:ext cx="1904695" cy="237744"/>
          </a:xfrm>
          <a:prstGeom prst="roundRect">
            <a:avLst>
              <a:gd name="adj" fmla="val 384615"/>
            </a:avLst>
          </a:prstGeom>
          <a:solidFill>
            <a:srgbClr val="E8F5E9"/>
          </a:solidFill>
          <a:ln w="12700">
            <a:solidFill>
              <a:srgbClr val="FFFFFF">
                <a:alpha val="0"/>
              </a:srgbClr>
            </a:solidFill>
            <a:prstDash val="solid"/>
          </a:ln>
        </p:spPr>
      </p:sp>
      <p:pic>
        <p:nvPicPr>
          <p:cNvPr id="25" name="Image 4" descr="gen-dedup-9a9bff8f59cf26916c58fd81d8ccbba6.png"/>
          <p:cNvPicPr>
            <a:picLocks noChangeAspect="1"/>
          </p:cNvPicPr>
          <p:nvPr/>
        </p:nvPicPr>
        <p:blipFill>
          <a:blip r:embed="rId7"/>
          <a:srcRect t="-3241" b="-3241"/>
          <a:stretch/>
        </p:blipFill>
        <p:spPr>
          <a:xfrm>
            <a:off x="3775558" y="2298802"/>
            <a:ext cx="123444" cy="105156"/>
          </a:xfrm>
          <a:prstGeom prst="rect">
            <a:avLst/>
          </a:prstGeom>
        </p:spPr>
      </p:pic>
      <p:sp>
        <p:nvSpPr>
          <p:cNvPr id="26" name="Text 19"/>
          <p:cNvSpPr txBox="1"/>
          <p:nvPr/>
        </p:nvSpPr>
        <p:spPr>
          <a:xfrm>
            <a:off x="3956609" y="2232050"/>
            <a:ext cx="1534363" cy="238658"/>
          </a:xfrm>
          <a:prstGeom prst="rect">
            <a:avLst/>
          </a:prstGeom>
          <a:noFill/>
          <a:ln/>
        </p:spPr>
        <p:txBody>
          <a:bodyPr wrap="square" lIns="0" tIns="0" rIns="0" bIns="0" rtlCol="0" anchor="ctr"/>
          <a:lstStyle/>
          <a:p>
            <a:pPr marL="0" indent="0" algn="ctr">
              <a:buNone/>
            </a:pPr>
            <a:r>
              <a:rPr lang="en-US" sz="800" b="1" dirty="0">
                <a:solidFill>
                  <a:srgbClr val="2D5A27"/>
                </a:solidFill>
                <a:latin typeface="Inter" pitchFamily="34" charset="0"/>
                <a:ea typeface="Inter" pitchFamily="34" charset="-122"/>
                <a:cs typeface="Inter" pitchFamily="34" charset="-120"/>
              </a:rPr>
              <a:t>Highly Scalable (NetSuite, n.d.)</a:t>
            </a:r>
            <a:endParaRPr lang="en-US" sz="800" dirty="0"/>
          </a:p>
        </p:txBody>
      </p:sp>
      <p:sp>
        <p:nvSpPr>
          <p:cNvPr id="27" name="Text 20"/>
          <p:cNvSpPr txBox="1"/>
          <p:nvPr/>
        </p:nvSpPr>
        <p:spPr>
          <a:xfrm>
            <a:off x="6958584" y="1340510"/>
            <a:ext cx="1172261" cy="590702"/>
          </a:xfrm>
          <a:prstGeom prst="rect">
            <a:avLst/>
          </a:prstGeom>
          <a:noFill/>
          <a:ln/>
        </p:spPr>
        <p:txBody>
          <a:bodyPr wrap="square" lIns="0" tIns="0" rIns="0" bIns="0" rtlCol="0" anchor="ctr"/>
          <a:lstStyle/>
          <a:p>
            <a:pPr marL="0" indent="0" algn="ctr">
              <a:buNone/>
            </a:pPr>
            <a:r>
              <a:rPr lang="en-US" sz="4200" b="1" dirty="0">
                <a:solidFill>
                  <a:srgbClr val="4A7C43"/>
                </a:solidFill>
                <a:latin typeface="Montserrat" pitchFamily="34" charset="0"/>
                <a:ea typeface="Montserrat" pitchFamily="34" charset="-122"/>
                <a:cs typeface="Montserrat" pitchFamily="34" charset="-120"/>
              </a:rPr>
              <a:t>99%</a:t>
            </a:r>
            <a:endParaRPr lang="en-US" sz="4200" dirty="0"/>
          </a:p>
        </p:txBody>
      </p:sp>
      <p:sp>
        <p:nvSpPr>
          <p:cNvPr id="28" name="Text 21"/>
          <p:cNvSpPr txBox="1"/>
          <p:nvPr/>
        </p:nvSpPr>
        <p:spPr>
          <a:xfrm>
            <a:off x="6674206" y="1926641"/>
            <a:ext cx="1745590" cy="191110"/>
          </a:xfrm>
          <a:prstGeom prst="rect">
            <a:avLst/>
          </a:prstGeom>
          <a:noFill/>
          <a:ln/>
        </p:spPr>
        <p:txBody>
          <a:bodyPr wrap="square" lIns="0" tIns="0" rIns="0" bIns="0" rtlCol="0" anchor="ctr"/>
          <a:lstStyle/>
          <a:p>
            <a:pPr marL="0" indent="0" algn="ctr">
              <a:buNone/>
            </a:pPr>
            <a:r>
              <a:rPr lang="en-US" sz="1200" b="1" dirty="0">
                <a:solidFill>
                  <a:srgbClr val="2C3E50"/>
                </a:solidFill>
                <a:latin typeface="Inter" pitchFamily="34" charset="0"/>
                <a:ea typeface="Inter" pitchFamily="34" charset="-122"/>
                <a:cs typeface="Inter" pitchFamily="34" charset="-120"/>
              </a:rPr>
              <a:t>Inventory Accuracy</a:t>
            </a:r>
            <a:endParaRPr lang="en-US" sz="1200" dirty="0"/>
          </a:p>
        </p:txBody>
      </p:sp>
      <p:sp>
        <p:nvSpPr>
          <p:cNvPr id="29" name="Shape 22"/>
          <p:cNvSpPr/>
          <p:nvPr/>
        </p:nvSpPr>
        <p:spPr>
          <a:xfrm>
            <a:off x="6612941" y="2232050"/>
            <a:ext cx="1867205" cy="237744"/>
          </a:xfrm>
          <a:prstGeom prst="roundRect">
            <a:avLst>
              <a:gd name="adj" fmla="val 384615"/>
            </a:avLst>
          </a:prstGeom>
          <a:solidFill>
            <a:srgbClr val="E8F5E9"/>
          </a:solidFill>
          <a:ln w="12700">
            <a:solidFill>
              <a:srgbClr val="FFFFFF">
                <a:alpha val="0"/>
              </a:srgbClr>
            </a:solidFill>
            <a:prstDash val="solid"/>
          </a:ln>
        </p:spPr>
      </p:sp>
      <p:pic>
        <p:nvPicPr>
          <p:cNvPr id="30" name="Image 5" descr="gen-dedup-24a5494ee5282945541d7cdb03ad4343.png"/>
          <p:cNvPicPr>
            <a:picLocks noChangeAspect="1"/>
          </p:cNvPicPr>
          <p:nvPr/>
        </p:nvPicPr>
        <p:blipFill>
          <a:blip r:embed="rId8"/>
          <a:srcRect/>
          <a:stretch/>
        </p:blipFill>
        <p:spPr>
          <a:xfrm>
            <a:off x="6708038" y="2298802"/>
            <a:ext cx="105156" cy="105156"/>
          </a:xfrm>
          <a:prstGeom prst="rect">
            <a:avLst/>
          </a:prstGeom>
        </p:spPr>
      </p:pic>
      <p:sp>
        <p:nvSpPr>
          <p:cNvPr id="31" name="Text 23"/>
          <p:cNvSpPr txBox="1"/>
          <p:nvPr/>
        </p:nvSpPr>
        <p:spPr>
          <a:xfrm>
            <a:off x="6869887" y="2232050"/>
            <a:ext cx="1515161" cy="238658"/>
          </a:xfrm>
          <a:prstGeom prst="rect">
            <a:avLst/>
          </a:prstGeom>
          <a:noFill/>
          <a:ln/>
        </p:spPr>
        <p:txBody>
          <a:bodyPr wrap="square" lIns="0" tIns="0" rIns="0" bIns="0" rtlCol="0" anchor="ctr"/>
          <a:lstStyle/>
          <a:p>
            <a:pPr marL="0" indent="0" algn="ctr">
              <a:buNone/>
            </a:pPr>
            <a:r>
              <a:rPr lang="en-US" sz="800" b="1" dirty="0">
                <a:solidFill>
                  <a:srgbClr val="2D5A27"/>
                </a:solidFill>
                <a:latin typeface="Inter" pitchFamily="34" charset="0"/>
                <a:ea typeface="Inter" pitchFamily="34" charset="-122"/>
                <a:cs typeface="Inter" pitchFamily="34" charset="-120"/>
              </a:rPr>
              <a:t>Zero Stockouts (NetSuite, n.d.)</a:t>
            </a:r>
            <a:endParaRPr lang="en-US" sz="800" dirty="0"/>
          </a:p>
        </p:txBody>
      </p:sp>
      <p:sp>
        <p:nvSpPr>
          <p:cNvPr id="32" name="Text 24"/>
          <p:cNvSpPr txBox="1"/>
          <p:nvPr/>
        </p:nvSpPr>
        <p:spPr>
          <a:xfrm>
            <a:off x="10290658" y="1340510"/>
            <a:ext cx="356616" cy="590702"/>
          </a:xfrm>
          <a:prstGeom prst="rect">
            <a:avLst/>
          </a:prstGeom>
          <a:noFill/>
          <a:ln/>
        </p:spPr>
        <p:txBody>
          <a:bodyPr wrap="square" lIns="0" tIns="0" rIns="0" bIns="0" rtlCol="0" anchor="ctr"/>
          <a:lstStyle/>
          <a:p>
            <a:pPr marL="0" indent="0" algn="ctr">
              <a:buNone/>
            </a:pPr>
            <a:r>
              <a:rPr lang="en-US" sz="4200" b="1" dirty="0">
                <a:solidFill>
                  <a:srgbClr val="4A7C43"/>
                </a:solidFill>
                <a:latin typeface="Montserrat" pitchFamily="34" charset="0"/>
                <a:ea typeface="Montserrat" pitchFamily="34" charset="-122"/>
                <a:cs typeface="Montserrat" pitchFamily="34" charset="-120"/>
              </a:rPr>
              <a:t>3</a:t>
            </a:r>
            <a:endParaRPr lang="en-US" sz="4200" dirty="0"/>
          </a:p>
        </p:txBody>
      </p:sp>
      <p:sp>
        <p:nvSpPr>
          <p:cNvPr id="33" name="Text 25"/>
          <p:cNvSpPr txBox="1"/>
          <p:nvPr/>
        </p:nvSpPr>
        <p:spPr>
          <a:xfrm>
            <a:off x="9733788" y="1926641"/>
            <a:ext cx="1472184" cy="191110"/>
          </a:xfrm>
          <a:prstGeom prst="rect">
            <a:avLst/>
          </a:prstGeom>
          <a:noFill/>
          <a:ln/>
        </p:spPr>
        <p:txBody>
          <a:bodyPr wrap="square" lIns="0" tIns="0" rIns="0" bIns="0" rtlCol="0" anchor="ctr"/>
          <a:lstStyle/>
          <a:p>
            <a:pPr marL="0" indent="0" algn="ctr">
              <a:buNone/>
            </a:pPr>
            <a:r>
              <a:rPr lang="en-US" sz="1200" b="1" dirty="0">
                <a:solidFill>
                  <a:srgbClr val="2C3E50"/>
                </a:solidFill>
                <a:latin typeface="Inter" pitchFamily="34" charset="0"/>
                <a:ea typeface="Inter" pitchFamily="34" charset="-122"/>
                <a:cs typeface="Inter" pitchFamily="34" charset="-120"/>
              </a:rPr>
              <a:t>Week Deployment</a:t>
            </a:r>
            <a:endParaRPr lang="en-US" sz="1200" dirty="0"/>
          </a:p>
        </p:txBody>
      </p:sp>
      <p:sp>
        <p:nvSpPr>
          <p:cNvPr id="34" name="Shape 26"/>
          <p:cNvSpPr/>
          <p:nvPr/>
        </p:nvSpPr>
        <p:spPr>
          <a:xfrm>
            <a:off x="9681667" y="2232050"/>
            <a:ext cx="1580998" cy="237744"/>
          </a:xfrm>
          <a:prstGeom prst="roundRect">
            <a:avLst>
              <a:gd name="adj" fmla="val 384615"/>
            </a:avLst>
          </a:prstGeom>
          <a:solidFill>
            <a:srgbClr val="E8F5E9"/>
          </a:solidFill>
          <a:ln w="12700">
            <a:solidFill>
              <a:srgbClr val="FFFFFF">
                <a:alpha val="0"/>
              </a:srgbClr>
            </a:solidFill>
            <a:prstDash val="solid"/>
          </a:ln>
        </p:spPr>
      </p:sp>
      <p:pic>
        <p:nvPicPr>
          <p:cNvPr id="35" name="Image 6" descr="gen-dedup-b4bbdd87e36ba43d46ff98e58bb172d0.png"/>
          <p:cNvPicPr>
            <a:picLocks noChangeAspect="1"/>
          </p:cNvPicPr>
          <p:nvPr/>
        </p:nvPicPr>
        <p:blipFill>
          <a:blip r:embed="rId9"/>
          <a:srcRect t="-3524" b="-3524"/>
          <a:stretch/>
        </p:blipFill>
        <p:spPr>
          <a:xfrm>
            <a:off x="9776765" y="2298802"/>
            <a:ext cx="85954" cy="105156"/>
          </a:xfrm>
          <a:prstGeom prst="rect">
            <a:avLst/>
          </a:prstGeom>
        </p:spPr>
      </p:pic>
      <p:sp>
        <p:nvSpPr>
          <p:cNvPr id="36" name="Text 27"/>
          <p:cNvSpPr txBox="1"/>
          <p:nvPr/>
        </p:nvSpPr>
        <p:spPr>
          <a:xfrm>
            <a:off x="9920326" y="2232050"/>
            <a:ext cx="1248156" cy="238658"/>
          </a:xfrm>
          <a:prstGeom prst="rect">
            <a:avLst/>
          </a:prstGeom>
          <a:noFill/>
          <a:ln/>
        </p:spPr>
        <p:txBody>
          <a:bodyPr wrap="square" lIns="0" tIns="0" rIns="0" bIns="0" rtlCol="0" anchor="ctr"/>
          <a:lstStyle/>
          <a:p>
            <a:pPr marL="0" indent="0" algn="ctr">
              <a:buNone/>
            </a:pPr>
            <a:r>
              <a:rPr lang="en-US" sz="800" b="1" dirty="0">
                <a:solidFill>
                  <a:srgbClr val="2D5A27"/>
                </a:solidFill>
                <a:latin typeface="Inter" pitchFamily="34" charset="0"/>
                <a:ea typeface="Inter" pitchFamily="34" charset="-122"/>
                <a:cs typeface="Inter" pitchFamily="34" charset="-120"/>
              </a:rPr>
              <a:t>Rapid ROI (NetSuite, n.d.)</a:t>
            </a:r>
            <a:endParaRPr lang="en-US" sz="800" dirty="0"/>
          </a:p>
        </p:txBody>
      </p:sp>
      <p:sp>
        <p:nvSpPr>
          <p:cNvPr id="37" name="Text 28"/>
          <p:cNvSpPr txBox="1"/>
          <p:nvPr/>
        </p:nvSpPr>
        <p:spPr>
          <a:xfrm>
            <a:off x="819302" y="3238805"/>
            <a:ext cx="3943807"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 Implementation Timeline </a:t>
            </a:r>
            <a:endParaRPr lang="en-US" sz="1300" dirty="0"/>
          </a:p>
        </p:txBody>
      </p:sp>
      <p:pic>
        <p:nvPicPr>
          <p:cNvPr id="38" name="Image 7" descr="gen-dedup-57192c37ca57b2da036299e6f2eab95f.png"/>
          <p:cNvPicPr>
            <a:picLocks noChangeAspect="1"/>
          </p:cNvPicPr>
          <p:nvPr/>
        </p:nvPicPr>
        <p:blipFill>
          <a:blip r:embed="rId10"/>
          <a:srcRect l="-760" r="-760"/>
          <a:stretch/>
        </p:blipFill>
        <p:spPr>
          <a:xfrm>
            <a:off x="571500" y="3258007"/>
            <a:ext cx="152705" cy="171907"/>
          </a:xfrm>
          <a:prstGeom prst="rect">
            <a:avLst/>
          </a:prstGeom>
        </p:spPr>
      </p:pic>
      <p:sp>
        <p:nvSpPr>
          <p:cNvPr id="39" name="Shape 29"/>
          <p:cNvSpPr/>
          <p:nvPr/>
        </p:nvSpPr>
        <p:spPr>
          <a:xfrm>
            <a:off x="571500" y="3696005"/>
            <a:ext cx="1067105" cy="866851"/>
          </a:xfrm>
          <a:prstGeom prst="roundRect">
            <a:avLst>
              <a:gd name="adj" fmla="val 18547"/>
            </a:avLst>
          </a:prstGeom>
          <a:solidFill>
            <a:srgbClr val="F8F9FA"/>
          </a:solidFill>
          <a:ln w="12700">
            <a:solidFill>
              <a:srgbClr val="E2E8F0"/>
            </a:solidFill>
            <a:prstDash val="solid"/>
          </a:ln>
        </p:spPr>
      </p:sp>
      <p:sp>
        <p:nvSpPr>
          <p:cNvPr id="40" name="Text 30"/>
          <p:cNvSpPr txBox="1"/>
          <p:nvPr/>
        </p:nvSpPr>
        <p:spPr>
          <a:xfrm>
            <a:off x="629107" y="4134002"/>
            <a:ext cx="952805" cy="152705"/>
          </a:xfrm>
          <a:prstGeom prst="rect">
            <a:avLst/>
          </a:prstGeom>
          <a:noFill/>
          <a:ln/>
        </p:spPr>
        <p:txBody>
          <a:bodyPr wrap="square" lIns="0" tIns="0" rIns="0" bIns="0" rtlCol="0" anchor="ctr"/>
          <a:lstStyle/>
          <a:p>
            <a:pPr marL="0" indent="0" algn="ctr">
              <a:buNone/>
            </a:pPr>
            <a:r>
              <a:rPr lang="en-US" sz="900" b="1" dirty="0">
                <a:solidFill>
                  <a:srgbClr val="2C3E50"/>
                </a:solidFill>
                <a:latin typeface="Inter" pitchFamily="34" charset="0"/>
                <a:ea typeface="Inter" pitchFamily="34" charset="-122"/>
                <a:cs typeface="Inter" pitchFamily="34" charset="-120"/>
              </a:rPr>
              <a:t>Assess</a:t>
            </a:r>
            <a:endParaRPr lang="en-US" sz="900" dirty="0"/>
          </a:p>
        </p:txBody>
      </p:sp>
      <p:sp>
        <p:nvSpPr>
          <p:cNvPr id="41" name="Text 31"/>
          <p:cNvSpPr txBox="1"/>
          <p:nvPr/>
        </p:nvSpPr>
        <p:spPr>
          <a:xfrm>
            <a:off x="629107" y="4304995"/>
            <a:ext cx="952805"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Week 1</a:t>
            </a:r>
            <a:endParaRPr lang="en-US" sz="800" dirty="0"/>
          </a:p>
        </p:txBody>
      </p:sp>
      <p:pic>
        <p:nvPicPr>
          <p:cNvPr id="42" name="Image 8" descr="gen-dedup-726f46ed9658ff46b8d1b425d5bd4de1.png"/>
          <p:cNvPicPr>
            <a:picLocks noChangeAspect="1"/>
          </p:cNvPicPr>
          <p:nvPr/>
        </p:nvPicPr>
        <p:blipFill>
          <a:blip r:embed="rId11"/>
          <a:srcRect t="-43" b="-43"/>
          <a:stretch/>
        </p:blipFill>
        <p:spPr>
          <a:xfrm>
            <a:off x="1814170" y="4052621"/>
            <a:ext cx="133502" cy="152705"/>
          </a:xfrm>
          <a:prstGeom prst="rect">
            <a:avLst/>
          </a:prstGeom>
        </p:spPr>
      </p:pic>
      <p:sp>
        <p:nvSpPr>
          <p:cNvPr id="43" name="Shape 32"/>
          <p:cNvSpPr/>
          <p:nvPr/>
        </p:nvSpPr>
        <p:spPr>
          <a:xfrm>
            <a:off x="2124151" y="3696005"/>
            <a:ext cx="1067105" cy="866851"/>
          </a:xfrm>
          <a:prstGeom prst="roundRect">
            <a:avLst>
              <a:gd name="adj" fmla="val 18547"/>
            </a:avLst>
          </a:prstGeom>
          <a:solidFill>
            <a:srgbClr val="F8F9FA"/>
          </a:solidFill>
          <a:ln w="12700">
            <a:solidFill>
              <a:srgbClr val="E2E8F0"/>
            </a:solidFill>
            <a:prstDash val="solid"/>
          </a:ln>
        </p:spPr>
      </p:sp>
      <p:sp>
        <p:nvSpPr>
          <p:cNvPr id="44" name="Text 33"/>
          <p:cNvSpPr txBox="1"/>
          <p:nvPr/>
        </p:nvSpPr>
        <p:spPr>
          <a:xfrm>
            <a:off x="2180844" y="4134002"/>
            <a:ext cx="952805" cy="152705"/>
          </a:xfrm>
          <a:prstGeom prst="rect">
            <a:avLst/>
          </a:prstGeom>
          <a:noFill/>
          <a:ln/>
        </p:spPr>
        <p:txBody>
          <a:bodyPr wrap="square" lIns="0" tIns="0" rIns="0" bIns="0" rtlCol="0" anchor="ctr"/>
          <a:lstStyle/>
          <a:p>
            <a:pPr marL="0" indent="0" algn="ctr">
              <a:buNone/>
            </a:pPr>
            <a:r>
              <a:rPr lang="en-US" sz="900" b="1" dirty="0">
                <a:solidFill>
                  <a:srgbClr val="2C3E50"/>
                </a:solidFill>
                <a:latin typeface="Inter" pitchFamily="34" charset="0"/>
                <a:ea typeface="Inter" pitchFamily="34" charset="-122"/>
                <a:cs typeface="Inter" pitchFamily="34" charset="-120"/>
              </a:rPr>
              <a:t>Setup</a:t>
            </a:r>
            <a:endParaRPr lang="en-US" sz="900" dirty="0"/>
          </a:p>
        </p:txBody>
      </p:sp>
      <p:sp>
        <p:nvSpPr>
          <p:cNvPr id="45" name="Text 34"/>
          <p:cNvSpPr txBox="1"/>
          <p:nvPr/>
        </p:nvSpPr>
        <p:spPr>
          <a:xfrm>
            <a:off x="2180844" y="4304995"/>
            <a:ext cx="952805"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Week 2</a:t>
            </a:r>
            <a:endParaRPr lang="en-US" sz="800" dirty="0"/>
          </a:p>
        </p:txBody>
      </p:sp>
      <p:pic>
        <p:nvPicPr>
          <p:cNvPr id="46" name="Image 9" descr="gen-dedup-726f46ed9658ff46b8d1b425d5bd4de1.png"/>
          <p:cNvPicPr>
            <a:picLocks noChangeAspect="1"/>
          </p:cNvPicPr>
          <p:nvPr/>
        </p:nvPicPr>
        <p:blipFill>
          <a:blip r:embed="rId11"/>
          <a:srcRect t="-43" b="-43"/>
          <a:stretch/>
        </p:blipFill>
        <p:spPr>
          <a:xfrm>
            <a:off x="3366821" y="4052621"/>
            <a:ext cx="133502" cy="152705"/>
          </a:xfrm>
          <a:prstGeom prst="rect">
            <a:avLst/>
          </a:prstGeom>
        </p:spPr>
      </p:pic>
      <p:sp>
        <p:nvSpPr>
          <p:cNvPr id="47" name="Shape 35"/>
          <p:cNvSpPr/>
          <p:nvPr/>
        </p:nvSpPr>
        <p:spPr>
          <a:xfrm>
            <a:off x="3676802" y="3685946"/>
            <a:ext cx="1086307" cy="886054"/>
          </a:xfrm>
          <a:prstGeom prst="roundRect">
            <a:avLst>
              <a:gd name="adj" fmla="val 17755"/>
            </a:avLst>
          </a:prstGeom>
          <a:solidFill>
            <a:srgbClr val="E8F5E9"/>
          </a:solidFill>
          <a:ln w="25400">
            <a:solidFill>
              <a:srgbClr val="4A7C43"/>
            </a:solidFill>
            <a:prstDash val="solid"/>
          </a:ln>
        </p:spPr>
      </p:sp>
      <p:sp>
        <p:nvSpPr>
          <p:cNvPr id="48" name="Text 36"/>
          <p:cNvSpPr txBox="1"/>
          <p:nvPr/>
        </p:nvSpPr>
        <p:spPr>
          <a:xfrm>
            <a:off x="3743554" y="4134002"/>
            <a:ext cx="952805" cy="152705"/>
          </a:xfrm>
          <a:prstGeom prst="rect">
            <a:avLst/>
          </a:prstGeom>
          <a:noFill/>
          <a:ln/>
        </p:spPr>
        <p:txBody>
          <a:bodyPr wrap="square" lIns="0" tIns="0" rIns="0" bIns="0" rtlCol="0" anchor="ctr"/>
          <a:lstStyle/>
          <a:p>
            <a:pPr marL="0" indent="0" algn="ctr">
              <a:buNone/>
            </a:pPr>
            <a:r>
              <a:rPr lang="en-US" sz="900" b="1" dirty="0">
                <a:solidFill>
                  <a:srgbClr val="2D5A27"/>
                </a:solidFill>
                <a:latin typeface="Inter" pitchFamily="34" charset="0"/>
                <a:ea typeface="Inter" pitchFamily="34" charset="-122"/>
                <a:cs typeface="Inter" pitchFamily="34" charset="-120"/>
              </a:rPr>
              <a:t>Go Live</a:t>
            </a:r>
            <a:endParaRPr lang="en-US" sz="900" dirty="0"/>
          </a:p>
        </p:txBody>
      </p:sp>
      <p:sp>
        <p:nvSpPr>
          <p:cNvPr id="49" name="Text 37"/>
          <p:cNvSpPr txBox="1"/>
          <p:nvPr/>
        </p:nvSpPr>
        <p:spPr>
          <a:xfrm>
            <a:off x="3743554" y="4304995"/>
            <a:ext cx="952805" cy="133502"/>
          </a:xfrm>
          <a:prstGeom prst="rect">
            <a:avLst/>
          </a:prstGeom>
          <a:noFill/>
          <a:ln/>
        </p:spPr>
        <p:txBody>
          <a:bodyPr wrap="square" lIns="0" tIns="0" rIns="0" bIns="0" rtlCol="0" anchor="ctr"/>
          <a:lstStyle/>
          <a:p>
            <a:pPr marL="0" indent="0" algn="ctr">
              <a:buNone/>
            </a:pPr>
            <a:r>
              <a:rPr lang="en-US" sz="800" b="1" dirty="0">
                <a:solidFill>
                  <a:srgbClr val="2D5A27"/>
                </a:solidFill>
                <a:latin typeface="Inter" pitchFamily="34" charset="0"/>
                <a:ea typeface="Inter" pitchFamily="34" charset="-122"/>
                <a:cs typeface="Inter" pitchFamily="34" charset="-120"/>
              </a:rPr>
              <a:t>Week 3</a:t>
            </a:r>
            <a:endParaRPr lang="en-US" sz="800" dirty="0"/>
          </a:p>
        </p:txBody>
      </p:sp>
      <p:pic>
        <p:nvPicPr>
          <p:cNvPr id="50" name="Image 10" descr="gen-dedup-969c05528fea2aa2d44ead8dccbfdb96.png"/>
          <p:cNvPicPr>
            <a:picLocks noChangeAspect="1"/>
          </p:cNvPicPr>
          <p:nvPr/>
        </p:nvPicPr>
        <p:blipFill>
          <a:blip r:embed="rId12"/>
          <a:srcRect l="-7" r="-7"/>
          <a:stretch/>
        </p:blipFill>
        <p:spPr>
          <a:xfrm>
            <a:off x="571500" y="4809744"/>
            <a:ext cx="4190695" cy="1271016"/>
          </a:xfrm>
          <a:prstGeom prst="rect">
            <a:avLst/>
          </a:prstGeom>
        </p:spPr>
      </p:pic>
      <p:sp>
        <p:nvSpPr>
          <p:cNvPr id="51" name="Text 38"/>
          <p:cNvSpPr txBox="1"/>
          <p:nvPr/>
        </p:nvSpPr>
        <p:spPr>
          <a:xfrm>
            <a:off x="952805" y="4953305"/>
            <a:ext cx="3667658" cy="162763"/>
          </a:xfrm>
          <a:prstGeom prst="rect">
            <a:avLst/>
          </a:prstGeom>
          <a:noFill/>
          <a:ln/>
        </p:spPr>
        <p:txBody>
          <a:bodyPr wrap="square" lIns="0" tIns="0" rIns="0" bIns="0" rtlCol="0" anchor="ctr"/>
          <a:lstStyle/>
          <a:p>
            <a:pPr marL="0" indent="0" algn="l">
              <a:buNone/>
            </a:pPr>
            <a:r>
              <a:rPr lang="en-US" sz="1000" b="1" dirty="0">
                <a:solidFill>
                  <a:srgbClr val="2D5A27"/>
                </a:solidFill>
                <a:latin typeface="Inter" pitchFamily="34" charset="0"/>
                <a:ea typeface="Inter" pitchFamily="34" charset="-122"/>
                <a:cs typeface="Inter" pitchFamily="34" charset="-120"/>
              </a:rPr>
              <a:t> Lessons for Cofton Greens </a:t>
            </a:r>
            <a:endParaRPr lang="en-US" sz="1000" dirty="0"/>
          </a:p>
        </p:txBody>
      </p:sp>
      <p:pic>
        <p:nvPicPr>
          <p:cNvPr id="52" name="Image 11" descr="gen-dedup-b8ddcfc03b991e20b9112e9be9d1817d.png"/>
          <p:cNvPicPr>
            <a:picLocks noChangeAspect="1"/>
          </p:cNvPicPr>
          <p:nvPr/>
        </p:nvPicPr>
        <p:blipFill>
          <a:blip r:embed="rId13"/>
          <a:srcRect t="-870" b="-870"/>
          <a:stretch/>
        </p:blipFill>
        <p:spPr>
          <a:xfrm>
            <a:off x="771754" y="4962449"/>
            <a:ext cx="105156" cy="142646"/>
          </a:xfrm>
          <a:prstGeom prst="rect">
            <a:avLst/>
          </a:prstGeom>
        </p:spPr>
      </p:pic>
      <p:sp>
        <p:nvSpPr>
          <p:cNvPr id="53" name="Text 39"/>
          <p:cNvSpPr txBox="1"/>
          <p:nvPr/>
        </p:nvSpPr>
        <p:spPr>
          <a:xfrm>
            <a:off x="771754" y="5171846"/>
            <a:ext cx="3848710" cy="771754"/>
          </a:xfrm>
          <a:prstGeom prst="rect">
            <a:avLst/>
          </a:prstGeom>
          <a:noFill/>
          <a:ln/>
        </p:spPr>
        <p:txBody>
          <a:bodyPr wrap="square" lIns="0" tIns="0" rIns="0" bIns="0" rtlCol="0" anchor="ctr"/>
          <a:lstStyle/>
          <a:p>
            <a:pPr marL="0" indent="0" algn="l">
              <a:buNone/>
            </a:pPr>
            <a:r>
              <a:rPr lang="en-US" sz="800" b="1" dirty="0">
                <a:solidFill>
                  <a:srgbClr val="2D5A27"/>
                </a:solidFill>
                <a:latin typeface="Inter" pitchFamily="34" charset="0"/>
                <a:ea typeface="Inter" pitchFamily="34" charset="-122"/>
                <a:cs typeface="Inter" pitchFamily="34" charset="-120"/>
              </a:rPr>
              <a:t>Start lightweight with TPS + CRM</a:t>
            </a:r>
            <a:r>
              <a:rPr lang="en-US" sz="800" dirty="0">
                <a:solidFill>
                  <a:srgbClr val="333333"/>
                </a:solidFill>
                <a:latin typeface="Inter" pitchFamily="34" charset="0"/>
                <a:ea typeface="Inter" pitchFamily="34" charset="-122"/>
                <a:cs typeface="Inter" pitchFamily="34" charset="-120"/>
              </a:rPr>
              <a:t> (Shopify, n.d.; HubSpot, n.d.), then evolve toward integrated visibility as complexity grows (Oracle, n.d.; NetSuite, n.d.). Prioritize ease of use (NetSuite, n.d.), integration capabilities (Oracle, n.d.), data migration (NetSuite, n.d.), and training (NetSuite, n.d.; Oracle, n.d.). </a:t>
            </a:r>
            <a:endParaRPr lang="en-US" sz="800" dirty="0"/>
          </a:p>
        </p:txBody>
      </p:sp>
      <p:pic>
        <p:nvPicPr>
          <p:cNvPr id="54" name="Image 12" descr="gen-dedup-8eb10e121da51b93e1c7f6880c2e1930.png"/>
          <p:cNvPicPr>
            <a:picLocks noChangeAspect="1"/>
          </p:cNvPicPr>
          <p:nvPr/>
        </p:nvPicPr>
        <p:blipFill>
          <a:blip r:embed="rId14"/>
          <a:srcRect/>
          <a:stretch/>
        </p:blipFill>
        <p:spPr>
          <a:xfrm>
            <a:off x="990295" y="3819449"/>
            <a:ext cx="228600" cy="228600"/>
          </a:xfrm>
          <a:prstGeom prst="rect">
            <a:avLst/>
          </a:prstGeom>
        </p:spPr>
      </p:pic>
      <p:pic>
        <p:nvPicPr>
          <p:cNvPr id="55" name="Image 13" descr="gen-dedup-2acb2ed1349f2059deb46b2ed1f92ac0.png"/>
          <p:cNvPicPr>
            <a:picLocks noChangeAspect="1"/>
          </p:cNvPicPr>
          <p:nvPr/>
        </p:nvPicPr>
        <p:blipFill>
          <a:blip r:embed="rId15"/>
          <a:srcRect l="-80" r="-80"/>
          <a:stretch/>
        </p:blipFill>
        <p:spPr>
          <a:xfrm>
            <a:off x="2514600" y="3819449"/>
            <a:ext cx="286207" cy="228600"/>
          </a:xfrm>
          <a:prstGeom prst="rect">
            <a:avLst/>
          </a:prstGeom>
        </p:spPr>
      </p:pic>
      <p:pic>
        <p:nvPicPr>
          <p:cNvPr id="56" name="Image 14" descr="gen-dedup-a2698584610e8f548afd60a7bb942155.png"/>
          <p:cNvPicPr>
            <a:picLocks noChangeAspect="1"/>
          </p:cNvPicPr>
          <p:nvPr/>
        </p:nvPicPr>
        <p:blipFill>
          <a:blip r:embed="rId16"/>
          <a:srcRect/>
          <a:stretch/>
        </p:blipFill>
        <p:spPr>
          <a:xfrm>
            <a:off x="4105656" y="3819449"/>
            <a:ext cx="228600" cy="228600"/>
          </a:xfrm>
          <a:prstGeom prst="rect">
            <a:avLst/>
          </a:prstGeom>
        </p:spPr>
      </p:pic>
      <p:sp>
        <p:nvSpPr>
          <p:cNvPr id="57" name="Text 40"/>
          <p:cNvSpPr txBox="1"/>
          <p:nvPr/>
        </p:nvSpPr>
        <p:spPr>
          <a:xfrm>
            <a:off x="5648249" y="3238805"/>
            <a:ext cx="2352751"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 Product &amp; Impact </a:t>
            </a:r>
            <a:endParaRPr lang="en-US" sz="1300" dirty="0"/>
          </a:p>
        </p:txBody>
      </p:sp>
      <p:pic>
        <p:nvPicPr>
          <p:cNvPr id="58" name="Image 15" descr="gen-dedup-9ead4973319c6009c21f415f58982213.png"/>
          <p:cNvPicPr>
            <a:picLocks noChangeAspect="1"/>
          </p:cNvPicPr>
          <p:nvPr/>
        </p:nvPicPr>
        <p:blipFill>
          <a:blip r:embed="rId17"/>
          <a:srcRect l="-1064" r="-1064"/>
          <a:stretch/>
        </p:blipFill>
        <p:spPr>
          <a:xfrm>
            <a:off x="5333695" y="3258007"/>
            <a:ext cx="219456" cy="171907"/>
          </a:xfrm>
          <a:prstGeom prst="rect">
            <a:avLst/>
          </a:prstGeom>
        </p:spPr>
      </p:pic>
      <p:sp>
        <p:nvSpPr>
          <p:cNvPr id="59" name="Text 41"/>
          <p:cNvSpPr txBox="1"/>
          <p:nvPr/>
        </p:nvSpPr>
        <p:spPr>
          <a:xfrm>
            <a:off x="5333695" y="3524098"/>
            <a:ext cx="2667305" cy="553212"/>
          </a:xfrm>
          <a:prstGeom prst="rect">
            <a:avLst/>
          </a:prstGeom>
          <a:noFill/>
          <a:ln/>
        </p:spPr>
        <p:txBody>
          <a:bodyPr wrap="square" lIns="0" tIns="0" rIns="0" bIns="0" rtlCol="0" anchor="ctr"/>
          <a:lstStyle/>
          <a:p>
            <a:pPr marL="0" indent="0" algn="l">
              <a:buNone/>
            </a:pPr>
            <a:r>
              <a:rPr lang="en-US" sz="800" b="1" dirty="0">
                <a:solidFill>
                  <a:srgbClr val="2D5A27"/>
                </a:solidFill>
                <a:latin typeface="Inter" pitchFamily="34" charset="0"/>
                <a:ea typeface="Inter" pitchFamily="34" charset="-122"/>
                <a:cs typeface="Inter" pitchFamily="34" charset="-120"/>
              </a:rPr>
              <a:t>Before ERP:</a:t>
            </a:r>
            <a:r>
              <a:rPr lang="en-US" sz="800" dirty="0">
                <a:solidFill>
                  <a:srgbClr val="4A5568"/>
                </a:solidFill>
                <a:latin typeface="Inter" pitchFamily="34" charset="0"/>
                <a:ea typeface="Inter" pitchFamily="34" charset="-122"/>
                <a:cs typeface="Inter" pitchFamily="34" charset="-120"/>
              </a:rPr>
              <a:t> Inventory in spreadsheets (NetSuite, n.d.), separate software (NetSuite, n.d.), manual double entry (NetSuite, n.d.), limited cost visibility (NetSuite, n.d.).</a:t>
            </a:r>
            <a:endParaRPr lang="en-US" sz="800" dirty="0"/>
          </a:p>
        </p:txBody>
      </p:sp>
      <p:sp>
        <p:nvSpPr>
          <p:cNvPr id="60" name="Text 42"/>
          <p:cNvSpPr txBox="1"/>
          <p:nvPr/>
        </p:nvSpPr>
        <p:spPr>
          <a:xfrm>
            <a:off x="5333695" y="4125773"/>
            <a:ext cx="2667305" cy="553212"/>
          </a:xfrm>
          <a:prstGeom prst="rect">
            <a:avLst/>
          </a:prstGeom>
          <a:noFill/>
          <a:ln/>
        </p:spPr>
        <p:txBody>
          <a:bodyPr wrap="square" lIns="0" tIns="0" rIns="0" bIns="0" rtlCol="0" anchor="ctr"/>
          <a:lstStyle/>
          <a:p>
            <a:pPr marL="0" indent="0" algn="l">
              <a:buNone/>
            </a:pPr>
            <a:r>
              <a:rPr lang="en-US" sz="800" b="1" dirty="0">
                <a:solidFill>
                  <a:srgbClr val="2D5A27"/>
                </a:solidFill>
                <a:latin typeface="Inter" pitchFamily="34" charset="0"/>
                <a:ea typeface="Inter" pitchFamily="34" charset="-122"/>
                <a:cs typeface="Inter" pitchFamily="34" charset="-120"/>
              </a:rPr>
              <a:t>After ERP:</a:t>
            </a:r>
            <a:r>
              <a:rPr lang="en-US" sz="800" dirty="0">
                <a:solidFill>
                  <a:srgbClr val="4A5568"/>
                </a:solidFill>
                <a:latin typeface="Inter" pitchFamily="34" charset="0"/>
                <a:ea typeface="Inter" pitchFamily="34" charset="-122"/>
                <a:cs typeface="Inter" pitchFamily="34" charset="-120"/>
              </a:rPr>
              <a:t> Centralized processes (NetSuite, n.d.; Oracle, n.d.), corrected inventory errors (NetSuite, n.d.), faster, accurate operations (NetSuite, n.d.; Oracle, n.d.).</a:t>
            </a:r>
            <a:endParaRPr lang="en-US" sz="800" dirty="0"/>
          </a:p>
        </p:txBody>
      </p:sp>
      <p:sp>
        <p:nvSpPr>
          <p:cNvPr id="61" name="Shape 43"/>
          <p:cNvSpPr/>
          <p:nvPr/>
        </p:nvSpPr>
        <p:spPr>
          <a:xfrm>
            <a:off x="5333695" y="5238598"/>
            <a:ext cx="2667305" cy="323698"/>
          </a:xfrm>
          <a:prstGeom prst="roundRect">
            <a:avLst>
              <a:gd name="adj" fmla="val 132934"/>
            </a:avLst>
          </a:prstGeom>
          <a:solidFill>
            <a:srgbClr val="F8F9FA"/>
          </a:solidFill>
          <a:ln/>
        </p:spPr>
      </p:sp>
      <p:sp>
        <p:nvSpPr>
          <p:cNvPr id="62" name="Shape 44"/>
          <p:cNvSpPr/>
          <p:nvPr/>
        </p:nvSpPr>
        <p:spPr>
          <a:xfrm>
            <a:off x="5333695" y="5238598"/>
            <a:ext cx="28346" cy="323698"/>
          </a:xfrm>
          <a:prstGeom prst="roundRect">
            <a:avLst>
              <a:gd name="adj" fmla="val 1518048"/>
            </a:avLst>
          </a:prstGeom>
          <a:solidFill>
            <a:srgbClr val="4A7C43"/>
          </a:solidFill>
          <a:ln w="12700">
            <a:solidFill>
              <a:srgbClr val="4A7C43">
                <a:alpha val="0"/>
              </a:srgbClr>
            </a:solidFill>
            <a:prstDash val="solid"/>
          </a:ln>
        </p:spPr>
      </p:sp>
      <p:pic>
        <p:nvPicPr>
          <p:cNvPr id="63" name="Image 16" descr="gen-dedup-02bc3c03b964bbd7c73335446fec18c8.png"/>
          <p:cNvPicPr>
            <a:picLocks noChangeAspect="1"/>
          </p:cNvPicPr>
          <p:nvPr/>
        </p:nvPicPr>
        <p:blipFill>
          <a:blip r:embed="rId18"/>
          <a:srcRect l="-1358" r="-1358"/>
          <a:stretch/>
        </p:blipFill>
        <p:spPr>
          <a:xfrm>
            <a:off x="5458054" y="5339182"/>
            <a:ext cx="142646" cy="123444"/>
          </a:xfrm>
          <a:prstGeom prst="rect">
            <a:avLst/>
          </a:prstGeom>
        </p:spPr>
      </p:pic>
      <p:sp>
        <p:nvSpPr>
          <p:cNvPr id="64" name="Text 45"/>
          <p:cNvSpPr txBox="1"/>
          <p:nvPr/>
        </p:nvSpPr>
        <p:spPr>
          <a:xfrm>
            <a:off x="5676595" y="5238598"/>
            <a:ext cx="2229307" cy="324612"/>
          </a:xfrm>
          <a:prstGeom prst="rect">
            <a:avLst/>
          </a:prstGeom>
          <a:noFill/>
          <a:ln/>
        </p:spPr>
        <p:txBody>
          <a:bodyPr wrap="square" lIns="0" tIns="0" rIns="0" bIns="0" rtlCol="0" anchor="ctr"/>
          <a:lstStyle/>
          <a:p>
            <a:pPr marL="0" indent="0" algn="l">
              <a:buNone/>
            </a:pPr>
            <a:r>
              <a:rPr lang="en-US" sz="800" b="1" dirty="0">
                <a:solidFill>
                  <a:srgbClr val="2C3E50"/>
                </a:solidFill>
                <a:latin typeface="Inter" pitchFamily="34" charset="0"/>
                <a:ea typeface="Inter" pitchFamily="34" charset="-122"/>
                <a:cs typeface="Inter" pitchFamily="34" charset="-120"/>
              </a:rPr>
              <a:t>Clearer Margins/COGS (NetSuite, n.d.; Oracle, n.d.)</a:t>
            </a:r>
            <a:endParaRPr lang="en-US" sz="800" dirty="0"/>
          </a:p>
        </p:txBody>
      </p:sp>
      <p:sp>
        <p:nvSpPr>
          <p:cNvPr id="65" name="Shape 46"/>
          <p:cNvSpPr/>
          <p:nvPr/>
        </p:nvSpPr>
        <p:spPr>
          <a:xfrm>
            <a:off x="5333695" y="5600700"/>
            <a:ext cx="2667305" cy="200254"/>
          </a:xfrm>
          <a:prstGeom prst="roundRect">
            <a:avLst>
              <a:gd name="adj" fmla="val 347901"/>
            </a:avLst>
          </a:prstGeom>
          <a:solidFill>
            <a:srgbClr val="F8F9FA"/>
          </a:solidFill>
          <a:ln/>
        </p:spPr>
      </p:sp>
      <p:sp>
        <p:nvSpPr>
          <p:cNvPr id="66" name="Shape 47"/>
          <p:cNvSpPr/>
          <p:nvPr/>
        </p:nvSpPr>
        <p:spPr>
          <a:xfrm>
            <a:off x="5333695" y="5600700"/>
            <a:ext cx="28346" cy="200254"/>
          </a:xfrm>
          <a:prstGeom prst="roundRect">
            <a:avLst>
              <a:gd name="adj" fmla="val 2457792"/>
            </a:avLst>
          </a:prstGeom>
          <a:solidFill>
            <a:srgbClr val="4A7C43"/>
          </a:solidFill>
          <a:ln w="12700">
            <a:solidFill>
              <a:srgbClr val="4A7C43">
                <a:alpha val="0"/>
              </a:srgbClr>
            </a:solidFill>
            <a:prstDash val="solid"/>
          </a:ln>
        </p:spPr>
      </p:sp>
      <p:pic>
        <p:nvPicPr>
          <p:cNvPr id="67" name="Image 17" descr="gen-dedup-02dd2e5822c81ab94b42a115f7e5c748.png"/>
          <p:cNvPicPr>
            <a:picLocks noChangeAspect="1"/>
          </p:cNvPicPr>
          <p:nvPr/>
        </p:nvPicPr>
        <p:blipFill>
          <a:blip r:embed="rId19"/>
          <a:srcRect l="-1358" r="-1358"/>
          <a:stretch/>
        </p:blipFill>
        <p:spPr>
          <a:xfrm>
            <a:off x="5458054" y="5639105"/>
            <a:ext cx="142646" cy="123444"/>
          </a:xfrm>
          <a:prstGeom prst="rect">
            <a:avLst/>
          </a:prstGeom>
        </p:spPr>
      </p:pic>
      <p:sp>
        <p:nvSpPr>
          <p:cNvPr id="68" name="Text 48"/>
          <p:cNvSpPr txBox="1"/>
          <p:nvPr/>
        </p:nvSpPr>
        <p:spPr>
          <a:xfrm>
            <a:off x="5676595" y="5600700"/>
            <a:ext cx="1867205" cy="200254"/>
          </a:xfrm>
          <a:prstGeom prst="rect">
            <a:avLst/>
          </a:prstGeom>
          <a:noFill/>
          <a:ln/>
        </p:spPr>
        <p:txBody>
          <a:bodyPr wrap="square" lIns="0" tIns="0" rIns="0" bIns="0" rtlCol="0" anchor="ctr"/>
          <a:lstStyle/>
          <a:p>
            <a:pPr marL="0" indent="0" algn="l">
              <a:buNone/>
            </a:pPr>
            <a:r>
              <a:rPr lang="en-US" sz="800" b="1" dirty="0">
                <a:solidFill>
                  <a:srgbClr val="2C3E50"/>
                </a:solidFill>
                <a:latin typeface="Inter" pitchFamily="34" charset="0"/>
                <a:ea typeface="Inter" pitchFamily="34" charset="-122"/>
                <a:cs typeface="Inter" pitchFamily="34" charset="-120"/>
              </a:rPr>
              <a:t>Lower Operational Costs (Oracle, n.d.)</a:t>
            </a:r>
            <a:endParaRPr lang="en-US" sz="800" dirty="0"/>
          </a:p>
        </p:txBody>
      </p:sp>
      <p:sp>
        <p:nvSpPr>
          <p:cNvPr id="69" name="Shape 49"/>
          <p:cNvSpPr/>
          <p:nvPr/>
        </p:nvSpPr>
        <p:spPr>
          <a:xfrm>
            <a:off x="5333695" y="5838444"/>
            <a:ext cx="2667305" cy="323698"/>
          </a:xfrm>
          <a:prstGeom prst="roundRect">
            <a:avLst>
              <a:gd name="adj" fmla="val 132934"/>
            </a:avLst>
          </a:prstGeom>
          <a:solidFill>
            <a:srgbClr val="F8F9FA"/>
          </a:solidFill>
          <a:ln/>
        </p:spPr>
      </p:sp>
      <p:sp>
        <p:nvSpPr>
          <p:cNvPr id="70" name="Shape 50"/>
          <p:cNvSpPr/>
          <p:nvPr/>
        </p:nvSpPr>
        <p:spPr>
          <a:xfrm>
            <a:off x="5333695" y="5838444"/>
            <a:ext cx="28346" cy="323698"/>
          </a:xfrm>
          <a:prstGeom prst="roundRect">
            <a:avLst>
              <a:gd name="adj" fmla="val 1518048"/>
            </a:avLst>
          </a:prstGeom>
          <a:solidFill>
            <a:srgbClr val="4A7C43"/>
          </a:solidFill>
          <a:ln w="12700">
            <a:solidFill>
              <a:srgbClr val="4A7C43">
                <a:alpha val="0"/>
              </a:srgbClr>
            </a:solidFill>
            <a:prstDash val="solid"/>
          </a:ln>
        </p:spPr>
      </p:sp>
      <p:pic>
        <p:nvPicPr>
          <p:cNvPr id="71" name="Image 18" descr="gen-dedup-fa1e9f3a28e38cbcdd54b91df2e531c1.png"/>
          <p:cNvPicPr>
            <a:picLocks noChangeAspect="1"/>
          </p:cNvPicPr>
          <p:nvPr/>
        </p:nvPicPr>
        <p:blipFill>
          <a:blip r:embed="rId20"/>
          <a:srcRect/>
          <a:stretch/>
        </p:blipFill>
        <p:spPr>
          <a:xfrm>
            <a:off x="5458054" y="5939028"/>
            <a:ext cx="123444" cy="123444"/>
          </a:xfrm>
          <a:prstGeom prst="rect">
            <a:avLst/>
          </a:prstGeom>
        </p:spPr>
      </p:pic>
      <p:sp>
        <p:nvSpPr>
          <p:cNvPr id="72" name="Text 51"/>
          <p:cNvSpPr txBox="1"/>
          <p:nvPr/>
        </p:nvSpPr>
        <p:spPr>
          <a:xfrm>
            <a:off x="5658307" y="5838444"/>
            <a:ext cx="2248510" cy="324612"/>
          </a:xfrm>
          <a:prstGeom prst="rect">
            <a:avLst/>
          </a:prstGeom>
          <a:noFill/>
          <a:ln/>
        </p:spPr>
        <p:txBody>
          <a:bodyPr wrap="square" lIns="0" tIns="0" rIns="0" bIns="0" rtlCol="0" anchor="ctr"/>
          <a:lstStyle/>
          <a:p>
            <a:pPr marL="0" indent="0" algn="l">
              <a:buNone/>
            </a:pPr>
            <a:r>
              <a:rPr lang="en-US" sz="800" b="1" dirty="0">
                <a:solidFill>
                  <a:srgbClr val="2C3E50"/>
                </a:solidFill>
                <a:latin typeface="Inter" pitchFamily="34" charset="0"/>
                <a:ea typeface="Inter" pitchFamily="34" charset="-122"/>
                <a:cs typeface="Inter" pitchFamily="34" charset="-120"/>
              </a:rPr>
              <a:t>Reduced Risk via Better Controls (Oracle, n.d.; ICO, n.d.)</a:t>
            </a:r>
            <a:endParaRPr lang="en-US" sz="800" dirty="0"/>
          </a:p>
        </p:txBody>
      </p:sp>
      <p:sp>
        <p:nvSpPr>
          <p:cNvPr id="73" name="Text 52"/>
          <p:cNvSpPr txBox="1"/>
          <p:nvPr/>
        </p:nvSpPr>
        <p:spPr>
          <a:xfrm>
            <a:off x="8887054" y="3238805"/>
            <a:ext cx="2734056"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 System Integration </a:t>
            </a:r>
            <a:endParaRPr lang="en-US" sz="1300" dirty="0"/>
          </a:p>
        </p:txBody>
      </p:sp>
      <p:pic>
        <p:nvPicPr>
          <p:cNvPr id="74" name="Image 19" descr="gen-dedup-6c80b8ce02bb87a30c2561f7f4787f00.png"/>
          <p:cNvPicPr>
            <a:picLocks noChangeAspect="1"/>
          </p:cNvPicPr>
          <p:nvPr/>
        </p:nvPicPr>
        <p:blipFill>
          <a:blip r:embed="rId21"/>
          <a:srcRect l="-1064" r="-1064"/>
          <a:stretch/>
        </p:blipFill>
        <p:spPr>
          <a:xfrm>
            <a:off x="8572500" y="3258007"/>
            <a:ext cx="219456" cy="171907"/>
          </a:xfrm>
          <a:prstGeom prst="rect">
            <a:avLst/>
          </a:prstGeom>
        </p:spPr>
      </p:pic>
      <p:sp>
        <p:nvSpPr>
          <p:cNvPr id="75" name="Text 53"/>
          <p:cNvSpPr txBox="1"/>
          <p:nvPr/>
        </p:nvSpPr>
        <p:spPr>
          <a:xfrm>
            <a:off x="8572500" y="3524098"/>
            <a:ext cx="3048610" cy="428854"/>
          </a:xfrm>
          <a:prstGeom prst="rect">
            <a:avLst/>
          </a:prstGeom>
          <a:noFill/>
          <a:ln/>
        </p:spPr>
        <p:txBody>
          <a:bodyPr wrap="square" lIns="0" tIns="0" rIns="0" bIns="0" rtlCol="0" anchor="ctr"/>
          <a:lstStyle/>
          <a:p>
            <a:pPr marL="0" indent="0" algn="l">
              <a:buNone/>
            </a:pPr>
            <a:r>
              <a:rPr lang="en-US" sz="800" dirty="0">
                <a:solidFill>
                  <a:srgbClr val="4A5568"/>
                </a:solidFill>
                <a:latin typeface="Inter" pitchFamily="34" charset="0"/>
                <a:ea typeface="Inter" pitchFamily="34" charset="-122"/>
                <a:cs typeface="Inter" pitchFamily="34" charset="-120"/>
              </a:rPr>
              <a:t>Expected benefits of integrated systems: improved insight from real-time information (Oracle, n.d.), and enhanced collaboration (Oracle, n.d.).</a:t>
            </a:r>
            <a:endParaRPr lang="en-US" sz="800" dirty="0"/>
          </a:p>
        </p:txBody>
      </p:sp>
      <p:sp>
        <p:nvSpPr>
          <p:cNvPr id="76" name="Shape 54"/>
          <p:cNvSpPr/>
          <p:nvPr/>
        </p:nvSpPr>
        <p:spPr>
          <a:xfrm>
            <a:off x="8572500" y="4043477"/>
            <a:ext cx="3047695" cy="2305202"/>
          </a:xfrm>
          <a:prstGeom prst="roundRect">
            <a:avLst>
              <a:gd name="adj" fmla="val 3934"/>
            </a:avLst>
          </a:prstGeom>
          <a:solidFill>
            <a:srgbClr val="FFFFFF"/>
          </a:solidFill>
          <a:ln w="12700">
            <a:solidFill>
              <a:srgbClr val="E2E8F0"/>
            </a:solidFill>
            <a:prstDash val="solid"/>
          </a:ln>
        </p:spPr>
      </p:sp>
      <p:pic>
        <p:nvPicPr>
          <p:cNvPr id="77" name="Image 20" descr="gen-dedup-6a1641a33dcff66156b7af79568f39ab.png"/>
          <p:cNvPicPr>
            <a:picLocks noChangeAspect="1"/>
          </p:cNvPicPr>
          <p:nvPr/>
        </p:nvPicPr>
        <p:blipFill>
          <a:blip r:embed="rId22"/>
          <a:srcRect t="-100" b="-100"/>
          <a:stretch/>
        </p:blipFill>
        <p:spPr>
          <a:xfrm>
            <a:off x="9329623" y="5214823"/>
            <a:ext cx="114300" cy="152705"/>
          </a:xfrm>
          <a:prstGeom prst="rect">
            <a:avLst/>
          </a:prstGeom>
        </p:spPr>
      </p:pic>
      <p:pic>
        <p:nvPicPr>
          <p:cNvPr id="78" name="Image 21" descr="gen-dedup-6a1641a33dcff66156b7af79568f39ab.png"/>
          <p:cNvPicPr>
            <a:picLocks noChangeAspect="1"/>
          </p:cNvPicPr>
          <p:nvPr/>
        </p:nvPicPr>
        <p:blipFill>
          <a:blip r:embed="rId22"/>
          <a:srcRect t="-100" b="-100"/>
          <a:stretch/>
        </p:blipFill>
        <p:spPr>
          <a:xfrm>
            <a:off x="10748772" y="5214823"/>
            <a:ext cx="114300" cy="152705"/>
          </a:xfrm>
          <a:prstGeom prst="rect">
            <a:avLst/>
          </a:prstGeom>
        </p:spPr>
      </p:pic>
      <p:sp>
        <p:nvSpPr>
          <p:cNvPr id="79" name="Shape 55"/>
          <p:cNvSpPr/>
          <p:nvPr/>
        </p:nvSpPr>
        <p:spPr>
          <a:xfrm>
            <a:off x="8934602" y="5701284"/>
            <a:ext cx="2324405" cy="523951"/>
          </a:xfrm>
          <a:prstGeom prst="roundRect">
            <a:avLst>
              <a:gd name="adj" fmla="val 76154"/>
            </a:avLst>
          </a:prstGeom>
          <a:solidFill>
            <a:srgbClr val="E8F5E9"/>
          </a:solidFill>
          <a:ln w="25400">
            <a:solidFill>
              <a:srgbClr val="4A7C43"/>
            </a:solidFill>
            <a:prstDash val="solid"/>
          </a:ln>
          <a:effectLst>
            <a:outerShdw blurRad="76200" dist="38100" dir="16200000" algn="bl" rotWithShape="0">
              <a:srgbClr val="4A7C43">
                <a:alpha val="10000"/>
              </a:srgbClr>
            </a:outerShdw>
          </a:effectLst>
        </p:spPr>
      </p:sp>
      <p:pic>
        <p:nvPicPr>
          <p:cNvPr id="80" name="Image 22" descr="gen-dedup-e0cf3af0fb3fa44603c69d31284fb245.png"/>
          <p:cNvPicPr>
            <a:picLocks noChangeAspect="1"/>
          </p:cNvPicPr>
          <p:nvPr/>
        </p:nvPicPr>
        <p:blipFill>
          <a:blip r:embed="rId23"/>
          <a:srcRect/>
          <a:stretch/>
        </p:blipFill>
        <p:spPr>
          <a:xfrm>
            <a:off x="9591142" y="5815584"/>
            <a:ext cx="171907" cy="171907"/>
          </a:xfrm>
          <a:prstGeom prst="rect">
            <a:avLst/>
          </a:prstGeom>
        </p:spPr>
      </p:pic>
      <p:sp>
        <p:nvSpPr>
          <p:cNvPr id="81" name="Text 56"/>
          <p:cNvSpPr txBox="1"/>
          <p:nvPr/>
        </p:nvSpPr>
        <p:spPr>
          <a:xfrm>
            <a:off x="9711842" y="5815584"/>
            <a:ext cx="1025957" cy="171907"/>
          </a:xfrm>
          <a:prstGeom prst="rect">
            <a:avLst/>
          </a:prstGeom>
          <a:noFill/>
          <a:ln/>
        </p:spPr>
        <p:txBody>
          <a:bodyPr wrap="square" lIns="0" tIns="0" rIns="0" bIns="0" rtlCol="0" anchor="ctr"/>
          <a:lstStyle/>
          <a:p>
            <a:pPr marL="0" indent="0" algn="ctr">
              <a:buNone/>
            </a:pPr>
            <a:r>
              <a:rPr lang="en-US" sz="1000" b="1" dirty="0">
                <a:solidFill>
                  <a:srgbClr val="2D5A27"/>
                </a:solidFill>
                <a:latin typeface="Inter" pitchFamily="34" charset="0"/>
                <a:ea typeface="Inter" pitchFamily="34" charset="-122"/>
                <a:cs typeface="Inter" pitchFamily="34" charset="-120"/>
              </a:rPr>
              <a:t>Central ERP</a:t>
            </a:r>
            <a:endParaRPr lang="en-US" sz="1000" dirty="0"/>
          </a:p>
        </p:txBody>
      </p:sp>
      <p:sp>
        <p:nvSpPr>
          <p:cNvPr id="82" name="Text 57"/>
          <p:cNvSpPr txBox="1"/>
          <p:nvPr/>
        </p:nvSpPr>
        <p:spPr>
          <a:xfrm>
            <a:off x="8960206" y="6005779"/>
            <a:ext cx="2272284" cy="105156"/>
          </a:xfrm>
          <a:prstGeom prst="rect">
            <a:avLst/>
          </a:prstGeom>
          <a:noFill/>
          <a:ln/>
        </p:spPr>
        <p:txBody>
          <a:bodyPr wrap="square" lIns="0" tIns="0" rIns="0" bIns="0" rtlCol="0" anchor="ctr"/>
          <a:lstStyle/>
          <a:p>
            <a:pPr marL="0" indent="0" algn="ctr">
              <a:buNone/>
            </a:pPr>
            <a:r>
              <a:rPr lang="en-US" sz="800" b="1" dirty="0">
                <a:solidFill>
                  <a:srgbClr val="4A7C43"/>
                </a:solidFill>
                <a:latin typeface="Inter" pitchFamily="34" charset="0"/>
                <a:ea typeface="Inter" pitchFamily="34" charset="-122"/>
                <a:cs typeface="Inter" pitchFamily="34" charset="-120"/>
              </a:rPr>
              <a:t>Single Source of Truth (NetSuite, n.d.)</a:t>
            </a:r>
            <a:endParaRPr lang="en-US" sz="800" dirty="0"/>
          </a:p>
        </p:txBody>
      </p:sp>
      <p:pic>
        <p:nvPicPr>
          <p:cNvPr id="83" name="Image 23" descr="gen-dedup-be98412108c87731af5d1a17f731f0c9.png"/>
          <p:cNvPicPr>
            <a:picLocks noChangeAspect="1"/>
          </p:cNvPicPr>
          <p:nvPr/>
        </p:nvPicPr>
        <p:blipFill>
          <a:blip r:embed="rId24"/>
          <a:srcRect/>
          <a:stretch/>
        </p:blipFill>
        <p:spPr>
          <a:xfrm>
            <a:off x="8982151" y="4196182"/>
            <a:ext cx="514807" cy="514807"/>
          </a:xfrm>
          <a:prstGeom prst="rect">
            <a:avLst/>
          </a:prstGeom>
        </p:spPr>
      </p:pic>
      <p:pic>
        <p:nvPicPr>
          <p:cNvPr id="84" name="Image 24" descr="gen-dedup-d3c15fd97e35a302c7b2243054c44ce2.png"/>
          <p:cNvPicPr>
            <a:picLocks noChangeAspect="1"/>
          </p:cNvPicPr>
          <p:nvPr/>
        </p:nvPicPr>
        <p:blipFill>
          <a:blip r:embed="rId25"/>
          <a:srcRect l="-1282" r="-1282"/>
          <a:stretch/>
        </p:blipFill>
        <p:spPr>
          <a:xfrm>
            <a:off x="9129370" y="4358030"/>
            <a:ext cx="219456" cy="190195"/>
          </a:xfrm>
          <a:prstGeom prst="rect">
            <a:avLst/>
          </a:prstGeom>
        </p:spPr>
      </p:pic>
      <p:sp>
        <p:nvSpPr>
          <p:cNvPr id="85" name="Text 58"/>
          <p:cNvSpPr txBox="1"/>
          <p:nvPr/>
        </p:nvSpPr>
        <p:spPr>
          <a:xfrm>
            <a:off x="8810244" y="4757623"/>
            <a:ext cx="857707" cy="124358"/>
          </a:xfrm>
          <a:prstGeom prst="rect">
            <a:avLst/>
          </a:prstGeom>
          <a:noFill/>
          <a:ln/>
        </p:spPr>
        <p:txBody>
          <a:bodyPr wrap="square" lIns="0" tIns="0" rIns="0" bIns="0" rtlCol="0" anchor="ctr"/>
          <a:lstStyle/>
          <a:p>
            <a:pPr marL="0" indent="0" algn="ctr">
              <a:buNone/>
            </a:pPr>
            <a:r>
              <a:rPr lang="en-US" sz="800" b="1" dirty="0">
                <a:solidFill>
                  <a:srgbClr val="1E293B"/>
                </a:solidFill>
                <a:latin typeface="Inter" pitchFamily="34" charset="0"/>
                <a:ea typeface="Inter" pitchFamily="34" charset="-122"/>
                <a:cs typeface="Inter" pitchFamily="34" charset="-120"/>
              </a:rPr>
              <a:t>Sales &amp; CRM</a:t>
            </a:r>
            <a:endParaRPr lang="en-US" sz="800" dirty="0"/>
          </a:p>
        </p:txBody>
      </p:sp>
      <p:pic>
        <p:nvPicPr>
          <p:cNvPr id="86" name="Image 25" descr="gen-dedup-330dc74b4a5e43daccc1e0b148122848.png"/>
          <p:cNvPicPr>
            <a:picLocks noChangeAspect="1"/>
          </p:cNvPicPr>
          <p:nvPr/>
        </p:nvPicPr>
        <p:blipFill>
          <a:blip r:embed="rId26"/>
          <a:srcRect/>
          <a:stretch/>
        </p:blipFill>
        <p:spPr>
          <a:xfrm>
            <a:off x="9934956" y="4377233"/>
            <a:ext cx="323698" cy="323698"/>
          </a:xfrm>
          <a:prstGeom prst="rect">
            <a:avLst/>
          </a:prstGeom>
        </p:spPr>
      </p:pic>
      <p:pic>
        <p:nvPicPr>
          <p:cNvPr id="87" name="Image 26" descr="gen-dedup-37bb2953c1650e6df654f32aa9811b84.png"/>
          <p:cNvPicPr>
            <a:picLocks noChangeAspect="1"/>
          </p:cNvPicPr>
          <p:nvPr/>
        </p:nvPicPr>
        <p:blipFill>
          <a:blip r:embed="rId27"/>
          <a:srcRect/>
          <a:stretch/>
        </p:blipFill>
        <p:spPr>
          <a:xfrm>
            <a:off x="10696651" y="4196182"/>
            <a:ext cx="514807" cy="514807"/>
          </a:xfrm>
          <a:prstGeom prst="rect">
            <a:avLst/>
          </a:prstGeom>
        </p:spPr>
      </p:pic>
      <p:pic>
        <p:nvPicPr>
          <p:cNvPr id="88" name="Image 27" descr="gen-dedup-421ae67aa7403a4dc8485d43e128938b.png"/>
          <p:cNvPicPr>
            <a:picLocks noChangeAspect="1"/>
          </p:cNvPicPr>
          <p:nvPr/>
        </p:nvPicPr>
        <p:blipFill>
          <a:blip r:embed="rId28"/>
          <a:srcRect l="-1282" r="-1282"/>
          <a:stretch/>
        </p:blipFill>
        <p:spPr>
          <a:xfrm>
            <a:off x="10843870" y="4358030"/>
            <a:ext cx="219456" cy="190195"/>
          </a:xfrm>
          <a:prstGeom prst="rect">
            <a:avLst/>
          </a:prstGeom>
        </p:spPr>
      </p:pic>
      <p:sp>
        <p:nvSpPr>
          <p:cNvPr id="89" name="Text 59"/>
          <p:cNvSpPr txBox="1"/>
          <p:nvPr/>
        </p:nvSpPr>
        <p:spPr>
          <a:xfrm>
            <a:off x="10524744" y="4757623"/>
            <a:ext cx="857707" cy="124358"/>
          </a:xfrm>
          <a:prstGeom prst="rect">
            <a:avLst/>
          </a:prstGeom>
          <a:noFill/>
          <a:ln/>
        </p:spPr>
        <p:txBody>
          <a:bodyPr wrap="square" lIns="0" tIns="0" rIns="0" bIns="0" rtlCol="0" anchor="ctr"/>
          <a:lstStyle/>
          <a:p>
            <a:pPr marL="0" indent="0" algn="ctr">
              <a:buNone/>
            </a:pPr>
            <a:r>
              <a:rPr lang="en-US" sz="800" b="1" dirty="0">
                <a:solidFill>
                  <a:srgbClr val="1E293B"/>
                </a:solidFill>
                <a:latin typeface="Inter" pitchFamily="34" charset="0"/>
                <a:ea typeface="Inter" pitchFamily="34" charset="-122"/>
                <a:cs typeface="Inter" pitchFamily="34" charset="-120"/>
              </a:rPr>
              <a:t>Inventory</a:t>
            </a:r>
            <a:endParaRPr lang="en-US" sz="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9FA"/>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9FA"/>
          </a:solidFill>
          <a:ln w="12700">
            <a:solidFill>
              <a:srgbClr val="FFFFFF">
                <a:alpha val="0"/>
              </a:srgbClr>
            </a:solidFill>
            <a:prstDash val="solid"/>
          </a:ln>
        </p:spPr>
      </p:sp>
      <p:pic>
        <p:nvPicPr>
          <p:cNvPr id="4" name="Image 0" descr="gen-dedup-5c0302ed19a2e01360e3522271e12f35.png"/>
          <p:cNvPicPr>
            <a:picLocks noChangeAspect="1"/>
          </p:cNvPicPr>
          <p:nvPr/>
        </p:nvPicPr>
        <p:blipFill>
          <a:blip r:embed="rId3"/>
          <a:srcRect l="-200" r="-200"/>
          <a:stretch/>
        </p:blipFill>
        <p:spPr>
          <a:xfrm>
            <a:off x="0" y="0"/>
            <a:ext cx="12191695" cy="75895"/>
          </a:xfrm>
          <a:prstGeom prst="rect">
            <a:avLst/>
          </a:prstGeom>
        </p:spPr>
      </p:pic>
      <p:sp>
        <p:nvSpPr>
          <p:cNvPr id="5" name="Shape 2"/>
          <p:cNvSpPr/>
          <p:nvPr/>
        </p:nvSpPr>
        <p:spPr>
          <a:xfrm>
            <a:off x="761695" y="381305"/>
            <a:ext cx="476402" cy="476402"/>
          </a:xfrm>
          <a:prstGeom prst="roundRect">
            <a:avLst>
              <a:gd name="adj" fmla="val 76775"/>
            </a:avLst>
          </a:prstGeom>
          <a:solidFill>
            <a:srgbClr val="4A7C43"/>
          </a:solidFill>
          <a:ln w="12700">
            <a:solidFill>
              <a:srgbClr val="FFFFFF">
                <a:alpha val="0"/>
              </a:srgbClr>
            </a:solidFill>
            <a:prstDash val="solid"/>
          </a:ln>
        </p:spPr>
      </p:sp>
      <p:pic>
        <p:nvPicPr>
          <p:cNvPr id="6" name="Image 1" descr="gen-dedup-72f8b733fb223956e78a1ad8a2a120b4.png"/>
          <p:cNvPicPr>
            <a:picLocks noChangeAspect="1"/>
          </p:cNvPicPr>
          <p:nvPr/>
        </p:nvPicPr>
        <p:blipFill>
          <a:blip r:embed="rId4"/>
          <a:srcRect/>
          <a:stretch/>
        </p:blipFill>
        <p:spPr>
          <a:xfrm>
            <a:off x="886054" y="504749"/>
            <a:ext cx="228600" cy="228600"/>
          </a:xfrm>
          <a:prstGeom prst="rect">
            <a:avLst/>
          </a:prstGeom>
        </p:spPr>
      </p:pic>
      <p:sp>
        <p:nvSpPr>
          <p:cNvPr id="7" name="Text 3"/>
          <p:cNvSpPr txBox="1"/>
          <p:nvPr/>
        </p:nvSpPr>
        <p:spPr>
          <a:xfrm>
            <a:off x="1380744" y="381305"/>
            <a:ext cx="7620610" cy="372161"/>
          </a:xfrm>
          <a:prstGeom prst="rect">
            <a:avLst/>
          </a:prstGeom>
          <a:noFill/>
          <a:ln/>
        </p:spPr>
        <p:txBody>
          <a:bodyPr wrap="square" lIns="0" tIns="0" rIns="0" bIns="0" rtlCol="0" anchor="ctr"/>
          <a:lstStyle/>
          <a:p>
            <a:pPr marL="0" indent="0" algn="l">
              <a:buNone/>
            </a:pPr>
            <a:r>
              <a:rPr lang="en-US" sz="2400" b="1" dirty="0">
                <a:solidFill>
                  <a:srgbClr val="2C3E50"/>
                </a:solidFill>
                <a:latin typeface="Montserrat" pitchFamily="34" charset="0"/>
                <a:ea typeface="Montserrat" pitchFamily="34" charset="-122"/>
                <a:cs typeface="Montserrat" pitchFamily="34" charset="-120"/>
              </a:rPr>
              <a:t>Conclusion: Ready to Transform</a:t>
            </a:r>
            <a:endParaRPr lang="en-US" sz="2400" dirty="0"/>
          </a:p>
        </p:txBody>
      </p:sp>
      <p:pic>
        <p:nvPicPr>
          <p:cNvPr id="10" name="Image 2" descr="gen-dedup-eb294535ee09da8ee9263d48250507f6.png"/>
          <p:cNvPicPr>
            <a:picLocks noChangeAspect="1"/>
          </p:cNvPicPr>
          <p:nvPr/>
        </p:nvPicPr>
        <p:blipFill>
          <a:blip r:embed="rId5"/>
          <a:srcRect/>
          <a:stretch/>
        </p:blipFill>
        <p:spPr>
          <a:xfrm>
            <a:off x="9668866" y="543154"/>
            <a:ext cx="152705" cy="152705"/>
          </a:xfrm>
          <a:prstGeom prst="rect">
            <a:avLst/>
          </a:prstGeom>
        </p:spPr>
      </p:pic>
      <p:pic>
        <p:nvPicPr>
          <p:cNvPr id="12" name="Image 3" descr="gen-dedup-805cbfeec67fb41b2ced18f7e7dbd365.png"/>
          <p:cNvPicPr>
            <a:picLocks noChangeAspect="1"/>
          </p:cNvPicPr>
          <p:nvPr/>
        </p:nvPicPr>
        <p:blipFill>
          <a:blip r:embed="rId6"/>
          <a:srcRect l="-1" r="-1"/>
          <a:stretch/>
        </p:blipFill>
        <p:spPr>
          <a:xfrm>
            <a:off x="761695" y="1333195"/>
            <a:ext cx="6229807" cy="4657954"/>
          </a:xfrm>
          <a:prstGeom prst="rect">
            <a:avLst/>
          </a:prstGeom>
        </p:spPr>
      </p:pic>
      <p:pic>
        <p:nvPicPr>
          <p:cNvPr id="13" name="Image 4" descr="gen-dedup-c200b2438efe5755b098758ad94c0b89.png"/>
          <p:cNvPicPr>
            <a:picLocks noChangeAspect="1"/>
          </p:cNvPicPr>
          <p:nvPr/>
        </p:nvPicPr>
        <p:blipFill>
          <a:blip r:embed="rId7"/>
          <a:srcRect t="-45" b="-45"/>
          <a:stretch/>
        </p:blipFill>
        <p:spPr>
          <a:xfrm>
            <a:off x="1907438" y="1647749"/>
            <a:ext cx="256946" cy="228600"/>
          </a:xfrm>
          <a:prstGeom prst="rect">
            <a:avLst/>
          </a:prstGeom>
        </p:spPr>
      </p:pic>
      <p:sp>
        <p:nvSpPr>
          <p:cNvPr id="14" name="Text 7"/>
          <p:cNvSpPr txBox="1"/>
          <p:nvPr/>
        </p:nvSpPr>
        <p:spPr>
          <a:xfrm>
            <a:off x="2278685" y="1571854"/>
            <a:ext cx="3534156" cy="381305"/>
          </a:xfrm>
          <a:prstGeom prst="rect">
            <a:avLst/>
          </a:prstGeom>
          <a:noFill/>
          <a:ln/>
        </p:spPr>
        <p:txBody>
          <a:bodyPr wrap="square" lIns="0" tIns="0" rIns="0" bIns="0" rtlCol="0" anchor="ctr"/>
          <a:lstStyle/>
          <a:p>
            <a:pPr marL="0" indent="0" algn="l">
              <a:buNone/>
            </a:pPr>
            <a:r>
              <a:rPr lang="en-US" sz="1600" b="1" dirty="0">
                <a:solidFill>
                  <a:srgbClr val="2C3E50"/>
                </a:solidFill>
                <a:latin typeface="Inter" pitchFamily="34" charset="0"/>
                <a:ea typeface="Inter" pitchFamily="34" charset="-122"/>
                <a:cs typeface="Inter" pitchFamily="34" charset="-120"/>
              </a:rPr>
              <a:t>3-Phase Implementation Roadmap</a:t>
            </a:r>
            <a:endParaRPr lang="en-US" sz="1600" dirty="0"/>
          </a:p>
        </p:txBody>
      </p:sp>
      <p:sp>
        <p:nvSpPr>
          <p:cNvPr id="15" name="Shape 8"/>
          <p:cNvSpPr/>
          <p:nvPr/>
        </p:nvSpPr>
        <p:spPr>
          <a:xfrm>
            <a:off x="1190549" y="2048256"/>
            <a:ext cx="1524305" cy="1380744"/>
          </a:xfrm>
          <a:prstGeom prst="roundRect">
            <a:avLst>
              <a:gd name="adj" fmla="val 10961"/>
            </a:avLst>
          </a:prstGeom>
          <a:solidFill>
            <a:srgbClr val="F8F9FA"/>
          </a:solidFill>
          <a:ln w="25400">
            <a:solidFill>
              <a:srgbClr val="4A7C43"/>
            </a:solidFill>
            <a:prstDash val="solid"/>
          </a:ln>
        </p:spPr>
      </p:sp>
      <p:sp>
        <p:nvSpPr>
          <p:cNvPr id="16" name="Shape 9"/>
          <p:cNvSpPr/>
          <p:nvPr/>
        </p:nvSpPr>
        <p:spPr>
          <a:xfrm>
            <a:off x="1762049" y="2271370"/>
            <a:ext cx="381305" cy="381305"/>
          </a:xfrm>
          <a:prstGeom prst="ellipse">
            <a:avLst/>
          </a:prstGeom>
          <a:solidFill>
            <a:srgbClr val="4A7C43"/>
          </a:solidFill>
          <a:ln w="12700">
            <a:solidFill>
              <a:srgbClr val="FFFFFF">
                <a:alpha val="0"/>
              </a:srgbClr>
            </a:solidFill>
            <a:prstDash val="solid"/>
          </a:ln>
        </p:spPr>
      </p:sp>
      <p:pic>
        <p:nvPicPr>
          <p:cNvPr id="17" name="Image 5" descr="gen-dedup-4dc1d7d1a8f00de426561def9c940611.png"/>
          <p:cNvPicPr>
            <a:picLocks noChangeAspect="1"/>
          </p:cNvPicPr>
          <p:nvPr/>
        </p:nvPicPr>
        <p:blipFill>
          <a:blip r:embed="rId8"/>
          <a:srcRect t="-842" b="-842"/>
          <a:stretch/>
        </p:blipFill>
        <p:spPr>
          <a:xfrm>
            <a:off x="1857146" y="2376526"/>
            <a:ext cx="190195" cy="171907"/>
          </a:xfrm>
          <a:prstGeom prst="rect">
            <a:avLst/>
          </a:prstGeom>
        </p:spPr>
      </p:pic>
      <p:sp>
        <p:nvSpPr>
          <p:cNvPr id="18" name="Text 10"/>
          <p:cNvSpPr txBox="1"/>
          <p:nvPr/>
        </p:nvSpPr>
        <p:spPr>
          <a:xfrm>
            <a:off x="1538021" y="2728570"/>
            <a:ext cx="838505" cy="324612"/>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Phase 1: TPS</a:t>
            </a:r>
            <a:endParaRPr lang="en-US" sz="1000" dirty="0"/>
          </a:p>
          <a:p>
            <a:pPr marL="0" indent="0" algn="ctr">
              <a:buNone/>
            </a:pPr>
            <a:r>
              <a:rPr lang="en-US" sz="800" b="1" dirty="0">
                <a:solidFill>
                  <a:srgbClr val="4A7C43"/>
                </a:solidFill>
                <a:latin typeface="Inter" pitchFamily="34" charset="0"/>
                <a:ea typeface="Inter" pitchFamily="34" charset="-122"/>
                <a:cs typeface="Inter" pitchFamily="34" charset="-120"/>
              </a:rPr>
              <a:t>(Shopify, n.d.)</a:t>
            </a:r>
            <a:endParaRPr lang="en-US" sz="1000" dirty="0"/>
          </a:p>
        </p:txBody>
      </p:sp>
      <p:sp>
        <p:nvSpPr>
          <p:cNvPr id="19" name="Text 11"/>
          <p:cNvSpPr txBox="1"/>
          <p:nvPr/>
        </p:nvSpPr>
        <p:spPr>
          <a:xfrm>
            <a:off x="1353312" y="3071470"/>
            <a:ext cx="1200607"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Orders, Inventory</a:t>
            </a:r>
            <a:endParaRPr lang="en-US" sz="800" dirty="0"/>
          </a:p>
        </p:txBody>
      </p:sp>
      <p:pic>
        <p:nvPicPr>
          <p:cNvPr id="20" name="Image 6" descr="gen-dedup-fb8e43640dd74afdde21464d00c1c8cc.png"/>
          <p:cNvPicPr>
            <a:picLocks noChangeAspect="1"/>
          </p:cNvPicPr>
          <p:nvPr/>
        </p:nvPicPr>
        <p:blipFill>
          <a:blip r:embed="rId9"/>
          <a:srcRect l="-57" r="-57"/>
          <a:stretch/>
        </p:blipFill>
        <p:spPr>
          <a:xfrm>
            <a:off x="2809951" y="2590495"/>
            <a:ext cx="200254" cy="228600"/>
          </a:xfrm>
          <a:prstGeom prst="rect">
            <a:avLst/>
          </a:prstGeom>
        </p:spPr>
      </p:pic>
      <p:sp>
        <p:nvSpPr>
          <p:cNvPr id="21" name="Shape 12"/>
          <p:cNvSpPr/>
          <p:nvPr/>
        </p:nvSpPr>
        <p:spPr>
          <a:xfrm>
            <a:off x="3191256" y="2048256"/>
            <a:ext cx="1524305" cy="1380744"/>
          </a:xfrm>
          <a:prstGeom prst="roundRect">
            <a:avLst>
              <a:gd name="adj" fmla="val 10961"/>
            </a:avLst>
          </a:prstGeom>
          <a:solidFill>
            <a:srgbClr val="F8F9FA"/>
          </a:solidFill>
          <a:ln w="25400">
            <a:solidFill>
              <a:srgbClr val="4A7C43"/>
            </a:solidFill>
            <a:prstDash val="solid"/>
          </a:ln>
        </p:spPr>
      </p:sp>
      <p:sp>
        <p:nvSpPr>
          <p:cNvPr id="22" name="Shape 13"/>
          <p:cNvSpPr/>
          <p:nvPr/>
        </p:nvSpPr>
        <p:spPr>
          <a:xfrm>
            <a:off x="3762756" y="2271370"/>
            <a:ext cx="381305" cy="381305"/>
          </a:xfrm>
          <a:prstGeom prst="ellipse">
            <a:avLst/>
          </a:prstGeom>
          <a:solidFill>
            <a:srgbClr val="4A7C43"/>
          </a:solidFill>
          <a:ln w="12700">
            <a:solidFill>
              <a:srgbClr val="FFFFFF">
                <a:alpha val="0"/>
              </a:srgbClr>
            </a:solidFill>
            <a:prstDash val="solid"/>
          </a:ln>
        </p:spPr>
      </p:sp>
      <p:pic>
        <p:nvPicPr>
          <p:cNvPr id="23" name="Image 7" descr="gen-dedup-b65a4ab81ae1a2c0e53e13ae2d17c67e.png"/>
          <p:cNvPicPr>
            <a:picLocks noChangeAspect="1"/>
          </p:cNvPicPr>
          <p:nvPr/>
        </p:nvPicPr>
        <p:blipFill>
          <a:blip r:embed="rId10"/>
          <a:srcRect l="-1064" r="-1064"/>
          <a:stretch/>
        </p:blipFill>
        <p:spPr>
          <a:xfrm>
            <a:off x="3843223" y="2376526"/>
            <a:ext cx="219456" cy="171907"/>
          </a:xfrm>
          <a:prstGeom prst="rect">
            <a:avLst/>
          </a:prstGeom>
        </p:spPr>
      </p:pic>
      <p:sp>
        <p:nvSpPr>
          <p:cNvPr id="24" name="Text 14"/>
          <p:cNvSpPr txBox="1"/>
          <p:nvPr/>
        </p:nvSpPr>
        <p:spPr>
          <a:xfrm>
            <a:off x="3314700" y="2728570"/>
            <a:ext cx="1276502" cy="324612"/>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Phase 2: CRM</a:t>
            </a:r>
            <a:endParaRPr lang="en-US" sz="1000" dirty="0"/>
          </a:p>
          <a:p>
            <a:pPr marL="0" indent="0" algn="ctr">
              <a:buNone/>
            </a:pPr>
            <a:r>
              <a:rPr lang="en-US" sz="800" b="1" dirty="0">
                <a:solidFill>
                  <a:srgbClr val="4A7C43"/>
                </a:solidFill>
                <a:latin typeface="Inter" pitchFamily="34" charset="0"/>
                <a:ea typeface="Inter" pitchFamily="34" charset="-122"/>
                <a:cs typeface="Inter" pitchFamily="34" charset="-120"/>
              </a:rPr>
              <a:t>(HubSpot, n.d.; Oracle, n.d.)</a:t>
            </a:r>
            <a:endParaRPr lang="en-US" sz="1000" dirty="0"/>
          </a:p>
        </p:txBody>
      </p:sp>
      <p:sp>
        <p:nvSpPr>
          <p:cNvPr id="25" name="Text 15"/>
          <p:cNvSpPr txBox="1"/>
          <p:nvPr/>
        </p:nvSpPr>
        <p:spPr>
          <a:xfrm>
            <a:off x="3236062" y="3071470"/>
            <a:ext cx="1440180"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Relationships, Retention</a:t>
            </a:r>
            <a:endParaRPr lang="en-US" sz="800" dirty="0"/>
          </a:p>
        </p:txBody>
      </p:sp>
      <p:pic>
        <p:nvPicPr>
          <p:cNvPr id="26" name="Image 8" descr="gen-dedup-fb8e43640dd74afdde21464d00c1c8cc.png"/>
          <p:cNvPicPr>
            <a:picLocks noChangeAspect="1"/>
          </p:cNvPicPr>
          <p:nvPr/>
        </p:nvPicPr>
        <p:blipFill>
          <a:blip r:embed="rId9"/>
          <a:srcRect l="-57" r="-57"/>
          <a:stretch/>
        </p:blipFill>
        <p:spPr>
          <a:xfrm>
            <a:off x="4809744" y="2590495"/>
            <a:ext cx="200254" cy="228600"/>
          </a:xfrm>
          <a:prstGeom prst="rect">
            <a:avLst/>
          </a:prstGeom>
        </p:spPr>
      </p:pic>
      <p:sp>
        <p:nvSpPr>
          <p:cNvPr id="27" name="Shape 16"/>
          <p:cNvSpPr/>
          <p:nvPr/>
        </p:nvSpPr>
        <p:spPr>
          <a:xfrm>
            <a:off x="5191049" y="2048256"/>
            <a:ext cx="1524305" cy="1380744"/>
          </a:xfrm>
          <a:prstGeom prst="roundRect">
            <a:avLst>
              <a:gd name="adj" fmla="val 10961"/>
            </a:avLst>
          </a:prstGeom>
          <a:solidFill>
            <a:srgbClr val="F8F9FA"/>
          </a:solidFill>
          <a:ln w="25400">
            <a:solidFill>
              <a:srgbClr val="4A7C43"/>
            </a:solidFill>
            <a:prstDash val="solid"/>
          </a:ln>
        </p:spPr>
      </p:sp>
      <p:sp>
        <p:nvSpPr>
          <p:cNvPr id="28" name="Shape 17"/>
          <p:cNvSpPr/>
          <p:nvPr/>
        </p:nvSpPr>
        <p:spPr>
          <a:xfrm>
            <a:off x="5762549" y="2271370"/>
            <a:ext cx="381305" cy="381305"/>
          </a:xfrm>
          <a:prstGeom prst="ellipse">
            <a:avLst/>
          </a:prstGeom>
          <a:solidFill>
            <a:srgbClr val="4A7C43"/>
          </a:solidFill>
          <a:ln w="12700">
            <a:solidFill>
              <a:srgbClr val="FFFFFF">
                <a:alpha val="0"/>
              </a:srgbClr>
            </a:solidFill>
            <a:prstDash val="solid"/>
          </a:ln>
        </p:spPr>
      </p:sp>
      <p:pic>
        <p:nvPicPr>
          <p:cNvPr id="29" name="Image 9" descr="gen-dedup-4b5a9c8158b2c2e258dbb8f194ca9341.png"/>
          <p:cNvPicPr>
            <a:picLocks noChangeAspect="1"/>
          </p:cNvPicPr>
          <p:nvPr/>
        </p:nvPicPr>
        <p:blipFill>
          <a:blip r:embed="rId11"/>
          <a:srcRect/>
          <a:stretch/>
        </p:blipFill>
        <p:spPr>
          <a:xfrm>
            <a:off x="5867705" y="2376526"/>
            <a:ext cx="171907" cy="171907"/>
          </a:xfrm>
          <a:prstGeom prst="rect">
            <a:avLst/>
          </a:prstGeom>
        </p:spPr>
      </p:pic>
      <p:sp>
        <p:nvSpPr>
          <p:cNvPr id="30" name="Text 18"/>
          <p:cNvSpPr txBox="1"/>
          <p:nvPr/>
        </p:nvSpPr>
        <p:spPr>
          <a:xfrm>
            <a:off x="5475427" y="2728570"/>
            <a:ext cx="962863" cy="324612"/>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Phase 3: DSS</a:t>
            </a:r>
            <a:endParaRPr lang="en-US" sz="1000" dirty="0"/>
          </a:p>
          <a:p>
            <a:pPr marL="0" indent="0" algn="ctr">
              <a:buNone/>
            </a:pPr>
            <a:r>
              <a:rPr lang="en-US" sz="800" b="1" dirty="0">
                <a:solidFill>
                  <a:srgbClr val="4A7C43"/>
                </a:solidFill>
                <a:latin typeface="Inter" pitchFamily="34" charset="0"/>
                <a:ea typeface="Inter" pitchFamily="34" charset="-122"/>
                <a:cs typeface="Inter" pitchFamily="34" charset="-120"/>
              </a:rPr>
              <a:t>(BCU, n.d.; IBM, n.d.)</a:t>
            </a:r>
            <a:endParaRPr lang="en-US" sz="1000" dirty="0"/>
          </a:p>
        </p:txBody>
      </p:sp>
      <p:sp>
        <p:nvSpPr>
          <p:cNvPr id="31" name="Text 19"/>
          <p:cNvSpPr txBox="1"/>
          <p:nvPr/>
        </p:nvSpPr>
        <p:spPr>
          <a:xfrm>
            <a:off x="5355641" y="3071470"/>
            <a:ext cx="1200607"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Planning, Climate</a:t>
            </a:r>
            <a:endParaRPr lang="en-US" sz="800" dirty="0"/>
          </a:p>
        </p:txBody>
      </p:sp>
      <p:sp>
        <p:nvSpPr>
          <p:cNvPr id="32" name="Shape 20"/>
          <p:cNvSpPr/>
          <p:nvPr/>
        </p:nvSpPr>
        <p:spPr>
          <a:xfrm>
            <a:off x="1047902" y="3866998"/>
            <a:ext cx="5619902" cy="9144"/>
          </a:xfrm>
          <a:prstGeom prst="rect">
            <a:avLst/>
          </a:prstGeom>
          <a:solidFill>
            <a:srgbClr val="E0E0E0"/>
          </a:solidFill>
          <a:ln w="12700">
            <a:solidFill>
              <a:srgbClr val="E0E0E0">
                <a:alpha val="0"/>
              </a:srgbClr>
            </a:solidFill>
            <a:prstDash val="solid"/>
          </a:ln>
        </p:spPr>
      </p:sp>
      <p:sp>
        <p:nvSpPr>
          <p:cNvPr id="33" name="Text 21"/>
          <p:cNvSpPr txBox="1"/>
          <p:nvPr/>
        </p:nvSpPr>
        <p:spPr>
          <a:xfrm>
            <a:off x="1047902" y="3571646"/>
            <a:ext cx="5619902" cy="201168"/>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1300" b="1" dirty="0">
                <a:solidFill>
                  <a:srgbClr val="2C3E50"/>
                </a:solidFill>
                <a:latin typeface="Inter" pitchFamily="34" charset="0"/>
                <a:ea typeface="Inter" pitchFamily="34" charset="-122"/>
                <a:cs typeface="Inter" pitchFamily="34" charset="-120"/>
              </a:rPr>
              <a:t>Key Metric Improvements</a:t>
            </a:r>
            <a:endParaRPr lang="en-US" sz="1300" dirty="0"/>
          </a:p>
        </p:txBody>
      </p:sp>
      <p:pic>
        <p:nvPicPr>
          <p:cNvPr id="34" name="Image 10" descr="gen-dedup-c7e893c9f812986719632d0062638826.png"/>
          <p:cNvPicPr>
            <a:picLocks noChangeAspect="1"/>
          </p:cNvPicPr>
          <p:nvPr/>
        </p:nvPicPr>
        <p:blipFill>
          <a:blip r:embed="rId12"/>
          <a:srcRect t="-19" b="-19"/>
          <a:stretch/>
        </p:blipFill>
        <p:spPr>
          <a:xfrm>
            <a:off x="1333195" y="3952951"/>
            <a:ext cx="1333195" cy="1047902"/>
          </a:xfrm>
          <a:prstGeom prst="rect">
            <a:avLst/>
          </a:prstGeom>
        </p:spPr>
      </p:pic>
      <p:pic>
        <p:nvPicPr>
          <p:cNvPr id="35" name="Image 11" descr="gen-dedup-aa8f5cee99bcb9a3de9593c7555ebff6.png"/>
          <p:cNvPicPr>
            <a:picLocks noChangeAspect="1"/>
          </p:cNvPicPr>
          <p:nvPr/>
        </p:nvPicPr>
        <p:blipFill>
          <a:blip r:embed="rId13"/>
          <a:srcRect t="-19" b="-19"/>
          <a:stretch/>
        </p:blipFill>
        <p:spPr>
          <a:xfrm>
            <a:off x="3191256" y="3952951"/>
            <a:ext cx="1333195" cy="1047902"/>
          </a:xfrm>
          <a:prstGeom prst="rect">
            <a:avLst/>
          </a:prstGeom>
        </p:spPr>
      </p:pic>
      <p:pic>
        <p:nvPicPr>
          <p:cNvPr id="36" name="Image 12" descr="gen-dedup-af1af8079d46693f86e000e5987af51d.png"/>
          <p:cNvPicPr>
            <a:picLocks noChangeAspect="1"/>
          </p:cNvPicPr>
          <p:nvPr/>
        </p:nvPicPr>
        <p:blipFill>
          <a:blip r:embed="rId14"/>
          <a:srcRect t="-19" b="-19"/>
          <a:stretch/>
        </p:blipFill>
        <p:spPr>
          <a:xfrm>
            <a:off x="5048402" y="3952951"/>
            <a:ext cx="1333195" cy="1047902"/>
          </a:xfrm>
          <a:prstGeom prst="rect">
            <a:avLst/>
          </a:prstGeom>
        </p:spPr>
      </p:pic>
      <p:sp>
        <p:nvSpPr>
          <p:cNvPr id="37" name="Text 22"/>
          <p:cNvSpPr txBox="1"/>
          <p:nvPr/>
        </p:nvSpPr>
        <p:spPr>
          <a:xfrm>
            <a:off x="1333195" y="5000854"/>
            <a:ext cx="1334110" cy="257861"/>
          </a:xfrm>
          <a:prstGeom prst="rect">
            <a:avLst/>
          </a:prstGeom>
          <a:noFill/>
          <a:ln/>
        </p:spPr>
        <p:txBody>
          <a:bodyPr wrap="square" lIns="0" tIns="0" rIns="0" bIns="0" rtlCol="0" anchor="ctr"/>
          <a:lstStyle/>
          <a:p>
            <a:pPr marL="0" indent="0" algn="ctr">
              <a:buNone/>
            </a:pPr>
            <a:r>
              <a:rPr lang="en-US" sz="1600" b="1" dirty="0">
                <a:solidFill>
                  <a:srgbClr val="4A7C43"/>
                </a:solidFill>
                <a:latin typeface="Inter" pitchFamily="34" charset="0"/>
                <a:ea typeface="Inter" pitchFamily="34" charset="-122"/>
                <a:cs typeface="Inter" pitchFamily="34" charset="-120"/>
              </a:rPr>
              <a:t>↓ 30%</a:t>
            </a:r>
            <a:endParaRPr lang="en-US" sz="1600" dirty="0"/>
          </a:p>
        </p:txBody>
      </p:sp>
      <p:sp>
        <p:nvSpPr>
          <p:cNvPr id="38" name="Text 23"/>
          <p:cNvSpPr txBox="1"/>
          <p:nvPr/>
        </p:nvSpPr>
        <p:spPr>
          <a:xfrm>
            <a:off x="1333195" y="5270602"/>
            <a:ext cx="13341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Fewer Errors</a:t>
            </a:r>
            <a:endParaRPr lang="en-US" sz="1000" dirty="0"/>
          </a:p>
        </p:txBody>
      </p:sp>
      <p:sp>
        <p:nvSpPr>
          <p:cNvPr id="39" name="Text 24"/>
          <p:cNvSpPr txBox="1"/>
          <p:nvPr/>
        </p:nvSpPr>
        <p:spPr>
          <a:xfrm>
            <a:off x="1230782" y="5451653"/>
            <a:ext cx="1539850"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(IBM, n.d.; Shopify, n.d.)</a:t>
            </a:r>
            <a:endParaRPr lang="en-US" sz="800" dirty="0"/>
          </a:p>
        </p:txBody>
      </p:sp>
      <p:sp>
        <p:nvSpPr>
          <p:cNvPr id="40" name="Text 25"/>
          <p:cNvSpPr txBox="1"/>
          <p:nvPr/>
        </p:nvSpPr>
        <p:spPr>
          <a:xfrm>
            <a:off x="3191256" y="5000854"/>
            <a:ext cx="1334110" cy="257861"/>
          </a:xfrm>
          <a:prstGeom prst="rect">
            <a:avLst/>
          </a:prstGeom>
          <a:noFill/>
          <a:ln/>
        </p:spPr>
        <p:txBody>
          <a:bodyPr wrap="square" lIns="0" tIns="0" rIns="0" bIns="0" rtlCol="0" anchor="ctr"/>
          <a:lstStyle/>
          <a:p>
            <a:pPr marL="0" indent="0" algn="ctr">
              <a:buNone/>
            </a:pPr>
            <a:r>
              <a:rPr lang="en-US" sz="1600" b="1" dirty="0">
                <a:solidFill>
                  <a:srgbClr val="4A7C43"/>
                </a:solidFill>
                <a:latin typeface="Inter" pitchFamily="34" charset="0"/>
                <a:ea typeface="Inter" pitchFamily="34" charset="-122"/>
                <a:cs typeface="Inter" pitchFamily="34" charset="-120"/>
              </a:rPr>
              <a:t>↑ 99%</a:t>
            </a:r>
            <a:endParaRPr lang="en-US" sz="1600" dirty="0"/>
          </a:p>
        </p:txBody>
      </p:sp>
      <p:sp>
        <p:nvSpPr>
          <p:cNvPr id="41" name="Text 26"/>
          <p:cNvSpPr txBox="1"/>
          <p:nvPr/>
        </p:nvSpPr>
        <p:spPr>
          <a:xfrm>
            <a:off x="3191256" y="5270602"/>
            <a:ext cx="13341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Consistency</a:t>
            </a:r>
            <a:endParaRPr lang="en-US" sz="1000" dirty="0"/>
          </a:p>
        </p:txBody>
      </p:sp>
      <p:sp>
        <p:nvSpPr>
          <p:cNvPr id="42" name="Text 27"/>
          <p:cNvSpPr txBox="1"/>
          <p:nvPr/>
        </p:nvSpPr>
        <p:spPr>
          <a:xfrm>
            <a:off x="3064154" y="5451653"/>
            <a:ext cx="1587398"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(BCU, n.d.; John Deere, n.d.)</a:t>
            </a:r>
            <a:endParaRPr lang="en-US" sz="800" dirty="0"/>
          </a:p>
        </p:txBody>
      </p:sp>
      <p:sp>
        <p:nvSpPr>
          <p:cNvPr id="43" name="Text 28"/>
          <p:cNvSpPr txBox="1"/>
          <p:nvPr/>
        </p:nvSpPr>
        <p:spPr>
          <a:xfrm>
            <a:off x="5048402" y="5000854"/>
            <a:ext cx="1334110" cy="257861"/>
          </a:xfrm>
          <a:prstGeom prst="rect">
            <a:avLst/>
          </a:prstGeom>
          <a:noFill/>
          <a:ln/>
        </p:spPr>
        <p:txBody>
          <a:bodyPr wrap="square" lIns="0" tIns="0" rIns="0" bIns="0" rtlCol="0" anchor="ctr"/>
          <a:lstStyle/>
          <a:p>
            <a:pPr marL="0" indent="0" algn="ctr">
              <a:buNone/>
            </a:pPr>
            <a:r>
              <a:rPr lang="en-US" sz="1600" b="1" dirty="0">
                <a:solidFill>
                  <a:srgbClr val="4A7C43"/>
                </a:solidFill>
                <a:latin typeface="Inter" pitchFamily="34" charset="0"/>
                <a:ea typeface="Inter" pitchFamily="34" charset="-122"/>
                <a:cs typeface="Inter" pitchFamily="34" charset="-120"/>
              </a:rPr>
              <a:t>↓ 40%</a:t>
            </a:r>
            <a:endParaRPr lang="en-US" sz="1600" dirty="0"/>
          </a:p>
        </p:txBody>
      </p:sp>
      <p:sp>
        <p:nvSpPr>
          <p:cNvPr id="44" name="Text 29"/>
          <p:cNvSpPr txBox="1"/>
          <p:nvPr/>
        </p:nvSpPr>
        <p:spPr>
          <a:xfrm>
            <a:off x="5048402" y="5270602"/>
            <a:ext cx="13341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Reduced Waste</a:t>
            </a:r>
            <a:endParaRPr lang="en-US" sz="1000" dirty="0"/>
          </a:p>
        </p:txBody>
      </p:sp>
      <p:sp>
        <p:nvSpPr>
          <p:cNvPr id="45" name="Text 30"/>
          <p:cNvSpPr txBox="1"/>
          <p:nvPr/>
        </p:nvSpPr>
        <p:spPr>
          <a:xfrm>
            <a:off x="5048402" y="5451653"/>
            <a:ext cx="1334110"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(IBM, n.d.)</a:t>
            </a:r>
            <a:endParaRPr lang="en-US" sz="800" dirty="0"/>
          </a:p>
        </p:txBody>
      </p:sp>
      <p:pic>
        <p:nvPicPr>
          <p:cNvPr id="46" name="Image 13" descr="gen-dedup-307f02ecd8a2784e9c98070fefa05f72.png"/>
          <p:cNvPicPr>
            <a:picLocks noChangeAspect="1"/>
          </p:cNvPicPr>
          <p:nvPr/>
        </p:nvPicPr>
        <p:blipFill>
          <a:blip r:embed="rId15"/>
          <a:srcRect/>
          <a:stretch/>
        </p:blipFill>
        <p:spPr>
          <a:xfrm>
            <a:off x="7334402" y="1333195"/>
            <a:ext cx="4019702" cy="2352751"/>
          </a:xfrm>
          <a:prstGeom prst="rect">
            <a:avLst/>
          </a:prstGeom>
        </p:spPr>
      </p:pic>
      <p:sp>
        <p:nvSpPr>
          <p:cNvPr id="47" name="Shape 31"/>
          <p:cNvSpPr/>
          <p:nvPr/>
        </p:nvSpPr>
        <p:spPr>
          <a:xfrm>
            <a:off x="7619695" y="1585570"/>
            <a:ext cx="304495" cy="304495"/>
          </a:xfrm>
          <a:prstGeom prst="roundRect">
            <a:avLst>
              <a:gd name="adj" fmla="val 150150"/>
            </a:avLst>
          </a:prstGeom>
          <a:solidFill>
            <a:srgbClr val="4A7C43"/>
          </a:solidFill>
          <a:ln w="12700">
            <a:solidFill>
              <a:srgbClr val="FFFFFF">
                <a:alpha val="0"/>
              </a:srgbClr>
            </a:solidFill>
            <a:prstDash val="solid"/>
          </a:ln>
        </p:spPr>
      </p:sp>
      <p:pic>
        <p:nvPicPr>
          <p:cNvPr id="48" name="Image 14" descr="gen-dedup-137545e5be607a90fb05faa4a4925acd.png"/>
          <p:cNvPicPr>
            <a:picLocks noChangeAspect="1"/>
          </p:cNvPicPr>
          <p:nvPr/>
        </p:nvPicPr>
        <p:blipFill>
          <a:blip r:embed="rId16"/>
          <a:srcRect/>
          <a:stretch/>
        </p:blipFill>
        <p:spPr>
          <a:xfrm>
            <a:off x="7696505" y="1662379"/>
            <a:ext cx="152705" cy="152705"/>
          </a:xfrm>
          <a:prstGeom prst="rect">
            <a:avLst/>
          </a:prstGeom>
        </p:spPr>
      </p:pic>
      <p:sp>
        <p:nvSpPr>
          <p:cNvPr id="49" name="Text 32"/>
          <p:cNvSpPr txBox="1"/>
          <p:nvPr/>
        </p:nvSpPr>
        <p:spPr>
          <a:xfrm>
            <a:off x="8039405" y="1633118"/>
            <a:ext cx="3191256"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Ethics &amp; Compliance Essential</a:t>
            </a:r>
            <a:endParaRPr lang="en-US" sz="1300" dirty="0"/>
          </a:p>
        </p:txBody>
      </p:sp>
      <p:sp>
        <p:nvSpPr>
          <p:cNvPr id="50" name="Shape 33"/>
          <p:cNvSpPr/>
          <p:nvPr/>
        </p:nvSpPr>
        <p:spPr>
          <a:xfrm>
            <a:off x="7619695" y="2048256"/>
            <a:ext cx="1657807" cy="457200"/>
          </a:xfrm>
          <a:prstGeom prst="roundRect">
            <a:avLst>
              <a:gd name="adj" fmla="val 66667"/>
            </a:avLst>
          </a:prstGeom>
          <a:solidFill>
            <a:srgbClr val="E8F5E9"/>
          </a:solidFill>
          <a:ln w="12700">
            <a:solidFill>
              <a:srgbClr val="C8E6C9"/>
            </a:solidFill>
            <a:prstDash val="solid"/>
          </a:ln>
        </p:spPr>
      </p:sp>
      <p:pic>
        <p:nvPicPr>
          <p:cNvPr id="51" name="Image 15" descr="gen-dedup-ace2015b2c83b75579f60e60c062b669.png"/>
          <p:cNvPicPr>
            <a:picLocks noChangeAspect="1"/>
          </p:cNvPicPr>
          <p:nvPr/>
        </p:nvPicPr>
        <p:blipFill>
          <a:blip r:embed="rId17"/>
          <a:srcRect t="-1100" b="-1100"/>
          <a:stretch/>
        </p:blipFill>
        <p:spPr>
          <a:xfrm>
            <a:off x="7724851" y="2210105"/>
            <a:ext cx="114300" cy="133502"/>
          </a:xfrm>
          <a:prstGeom prst="rect">
            <a:avLst/>
          </a:prstGeom>
        </p:spPr>
      </p:pic>
      <p:sp>
        <p:nvSpPr>
          <p:cNvPr id="52" name="Text 34"/>
          <p:cNvSpPr txBox="1"/>
          <p:nvPr/>
        </p:nvSpPr>
        <p:spPr>
          <a:xfrm>
            <a:off x="7915046" y="2048256"/>
            <a:ext cx="1095451" cy="457200"/>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UK GDPR Principles</a:t>
            </a:r>
            <a:endParaRPr lang="en-US" sz="900" dirty="0"/>
          </a:p>
          <a:p>
            <a:pPr marL="0" indent="0" algn="l">
              <a:buNone/>
            </a:pPr>
            <a:r>
              <a:rPr lang="en-US" sz="800" b="1" dirty="0">
                <a:solidFill>
                  <a:srgbClr val="5A6C7D"/>
                </a:solidFill>
                <a:latin typeface="Inter" pitchFamily="34" charset="0"/>
                <a:ea typeface="Inter" pitchFamily="34" charset="-122"/>
                <a:cs typeface="Inter" pitchFamily="34" charset="-120"/>
              </a:rPr>
              <a:t>(GDPR, 2016; ICO, n.d.)</a:t>
            </a:r>
            <a:endParaRPr lang="en-US" sz="900" dirty="0"/>
          </a:p>
        </p:txBody>
      </p:sp>
      <p:sp>
        <p:nvSpPr>
          <p:cNvPr id="53" name="Shape 35"/>
          <p:cNvSpPr/>
          <p:nvPr/>
        </p:nvSpPr>
        <p:spPr>
          <a:xfrm>
            <a:off x="9391802" y="2048256"/>
            <a:ext cx="1657807" cy="457200"/>
          </a:xfrm>
          <a:prstGeom prst="roundRect">
            <a:avLst>
              <a:gd name="adj" fmla="val 66667"/>
            </a:avLst>
          </a:prstGeom>
          <a:solidFill>
            <a:srgbClr val="E8F5E9"/>
          </a:solidFill>
          <a:ln w="12700">
            <a:solidFill>
              <a:srgbClr val="C8E6C9"/>
            </a:solidFill>
            <a:prstDash val="solid"/>
          </a:ln>
        </p:spPr>
      </p:sp>
      <p:pic>
        <p:nvPicPr>
          <p:cNvPr id="54" name="Image 16" descr="gen-dedup-25e1e6fe4403225ae0ee653edb9098ff.png"/>
          <p:cNvPicPr>
            <a:picLocks noChangeAspect="1"/>
          </p:cNvPicPr>
          <p:nvPr/>
        </p:nvPicPr>
        <p:blipFill>
          <a:blip r:embed="rId18"/>
          <a:srcRect l="-1507" r="-1507"/>
          <a:stretch/>
        </p:blipFill>
        <p:spPr>
          <a:xfrm>
            <a:off x="9496044" y="2210105"/>
            <a:ext cx="171907" cy="133502"/>
          </a:xfrm>
          <a:prstGeom prst="rect">
            <a:avLst/>
          </a:prstGeom>
        </p:spPr>
      </p:pic>
      <p:sp>
        <p:nvSpPr>
          <p:cNvPr id="55" name="Text 36"/>
          <p:cNvSpPr txBox="1"/>
          <p:nvPr/>
        </p:nvSpPr>
        <p:spPr>
          <a:xfrm>
            <a:off x="9743846" y="2048256"/>
            <a:ext cx="1181405" cy="457200"/>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Automated Decisions</a:t>
            </a:r>
            <a:endParaRPr lang="en-US" sz="900" dirty="0"/>
          </a:p>
          <a:p>
            <a:pPr marL="0" indent="0" algn="l">
              <a:buNone/>
            </a:pPr>
            <a:r>
              <a:rPr lang="en-US" sz="800" b="1" dirty="0">
                <a:solidFill>
                  <a:srgbClr val="5A6C7D"/>
                </a:solidFill>
                <a:latin typeface="Inter" pitchFamily="34" charset="0"/>
                <a:ea typeface="Inter" pitchFamily="34" charset="-122"/>
                <a:cs typeface="Inter" pitchFamily="34" charset="-120"/>
              </a:rPr>
              <a:t>(ICO, n.d.)</a:t>
            </a:r>
            <a:endParaRPr lang="en-US" sz="900" dirty="0"/>
          </a:p>
        </p:txBody>
      </p:sp>
      <p:sp>
        <p:nvSpPr>
          <p:cNvPr id="56" name="Shape 37"/>
          <p:cNvSpPr/>
          <p:nvPr/>
        </p:nvSpPr>
        <p:spPr>
          <a:xfrm>
            <a:off x="7619695" y="2619756"/>
            <a:ext cx="1657807" cy="599846"/>
          </a:xfrm>
          <a:prstGeom prst="roundRect">
            <a:avLst>
              <a:gd name="adj" fmla="val 38715"/>
            </a:avLst>
          </a:prstGeom>
          <a:solidFill>
            <a:srgbClr val="E8F5E9"/>
          </a:solidFill>
          <a:ln w="12700">
            <a:solidFill>
              <a:srgbClr val="C8E6C9"/>
            </a:solidFill>
            <a:prstDash val="solid"/>
          </a:ln>
        </p:spPr>
      </p:sp>
      <p:pic>
        <p:nvPicPr>
          <p:cNvPr id="57" name="Image 17" descr="gen-dedup-181071d663eeb9d11b9d84a642f352e4.png"/>
          <p:cNvPicPr>
            <a:picLocks noChangeAspect="1"/>
          </p:cNvPicPr>
          <p:nvPr/>
        </p:nvPicPr>
        <p:blipFill>
          <a:blip r:embed="rId19"/>
          <a:srcRect/>
          <a:stretch/>
        </p:blipFill>
        <p:spPr>
          <a:xfrm>
            <a:off x="7724851" y="2852928"/>
            <a:ext cx="133502" cy="133502"/>
          </a:xfrm>
          <a:prstGeom prst="rect">
            <a:avLst/>
          </a:prstGeom>
        </p:spPr>
      </p:pic>
      <p:sp>
        <p:nvSpPr>
          <p:cNvPr id="58" name="Text 38"/>
          <p:cNvSpPr txBox="1"/>
          <p:nvPr/>
        </p:nvSpPr>
        <p:spPr>
          <a:xfrm>
            <a:off x="7934249" y="2619756"/>
            <a:ext cx="1239012" cy="600761"/>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Cybersecurity Controls</a:t>
            </a:r>
            <a:endParaRPr lang="en-US" sz="900" dirty="0"/>
          </a:p>
          <a:p>
            <a:pPr marL="0" indent="0" algn="l">
              <a:buNone/>
            </a:pPr>
            <a:r>
              <a:rPr lang="en-US" sz="800" b="1" dirty="0">
                <a:solidFill>
                  <a:srgbClr val="5A6C7D"/>
                </a:solidFill>
                <a:latin typeface="Inter" pitchFamily="34" charset="0"/>
                <a:ea typeface="Inter" pitchFamily="34" charset="-122"/>
                <a:cs typeface="Inter" pitchFamily="34" charset="-120"/>
              </a:rPr>
              <a:t>(NCSC, 2026)</a:t>
            </a:r>
            <a:endParaRPr lang="en-US" sz="900" dirty="0"/>
          </a:p>
        </p:txBody>
      </p:sp>
      <p:sp>
        <p:nvSpPr>
          <p:cNvPr id="59" name="Shape 39"/>
          <p:cNvSpPr/>
          <p:nvPr/>
        </p:nvSpPr>
        <p:spPr>
          <a:xfrm>
            <a:off x="9391802" y="2619756"/>
            <a:ext cx="1657807" cy="599846"/>
          </a:xfrm>
          <a:prstGeom prst="roundRect">
            <a:avLst>
              <a:gd name="adj" fmla="val 38715"/>
            </a:avLst>
          </a:prstGeom>
          <a:solidFill>
            <a:srgbClr val="E8F5E9"/>
          </a:solidFill>
          <a:ln w="12700">
            <a:solidFill>
              <a:srgbClr val="C8E6C9"/>
            </a:solidFill>
            <a:prstDash val="solid"/>
          </a:ln>
        </p:spPr>
      </p:sp>
      <p:pic>
        <p:nvPicPr>
          <p:cNvPr id="60" name="Image 18" descr="gen-dedup-0f8162343c48d938c447fcb0b9297f94.png"/>
          <p:cNvPicPr>
            <a:picLocks noChangeAspect="1"/>
          </p:cNvPicPr>
          <p:nvPr/>
        </p:nvPicPr>
        <p:blipFill>
          <a:blip r:embed="rId20"/>
          <a:srcRect l="-1507" r="-1507"/>
          <a:stretch/>
        </p:blipFill>
        <p:spPr>
          <a:xfrm>
            <a:off x="9496044" y="2852928"/>
            <a:ext cx="171907" cy="133502"/>
          </a:xfrm>
          <a:prstGeom prst="rect">
            <a:avLst/>
          </a:prstGeom>
        </p:spPr>
      </p:pic>
      <p:sp>
        <p:nvSpPr>
          <p:cNvPr id="61" name="Text 40"/>
          <p:cNvSpPr txBox="1"/>
          <p:nvPr/>
        </p:nvSpPr>
        <p:spPr>
          <a:xfrm>
            <a:off x="9743846" y="2619756"/>
            <a:ext cx="705002" cy="600761"/>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Data Privacy</a:t>
            </a:r>
            <a:endParaRPr lang="en-US" sz="900" dirty="0"/>
          </a:p>
          <a:p>
            <a:pPr marL="0" indent="0" algn="l">
              <a:buNone/>
            </a:pPr>
            <a:r>
              <a:rPr lang="en-US" sz="800" b="1" dirty="0">
                <a:solidFill>
                  <a:srgbClr val="5A6C7D"/>
                </a:solidFill>
                <a:latin typeface="Inter" pitchFamily="34" charset="0"/>
                <a:ea typeface="Inter" pitchFamily="34" charset="-122"/>
                <a:cs typeface="Inter" pitchFamily="34" charset="-120"/>
              </a:rPr>
              <a:t>(ICO, n.d.)</a:t>
            </a:r>
            <a:endParaRPr lang="en-US" sz="900" dirty="0"/>
          </a:p>
        </p:txBody>
      </p:sp>
      <p:pic>
        <p:nvPicPr>
          <p:cNvPr id="62" name="Image 19" descr="gen-dedup-cfe511a9cc7517f48cb5668c9dc16506.png"/>
          <p:cNvPicPr>
            <a:picLocks noChangeAspect="1"/>
          </p:cNvPicPr>
          <p:nvPr/>
        </p:nvPicPr>
        <p:blipFill>
          <a:blip r:embed="rId21"/>
          <a:srcRect t="-7" b="-7"/>
          <a:stretch/>
        </p:blipFill>
        <p:spPr>
          <a:xfrm>
            <a:off x="7334402" y="3810305"/>
            <a:ext cx="4019702" cy="2162556"/>
          </a:xfrm>
          <a:prstGeom prst="rect">
            <a:avLst/>
          </a:prstGeom>
        </p:spPr>
      </p:pic>
      <p:sp>
        <p:nvSpPr>
          <p:cNvPr id="63" name="Shape 41"/>
          <p:cNvSpPr/>
          <p:nvPr/>
        </p:nvSpPr>
        <p:spPr>
          <a:xfrm>
            <a:off x="7619695" y="3991356"/>
            <a:ext cx="304495" cy="304495"/>
          </a:xfrm>
          <a:prstGeom prst="roundRect">
            <a:avLst>
              <a:gd name="adj" fmla="val 150150"/>
            </a:avLst>
          </a:prstGeom>
          <a:solidFill>
            <a:srgbClr val="4A7C43"/>
          </a:solidFill>
          <a:ln w="12700">
            <a:solidFill>
              <a:srgbClr val="FFFFFF">
                <a:alpha val="0"/>
              </a:srgbClr>
            </a:solidFill>
            <a:prstDash val="solid"/>
          </a:ln>
        </p:spPr>
      </p:sp>
      <p:pic>
        <p:nvPicPr>
          <p:cNvPr id="64" name="Image 20" descr="gen-dedup-2569a2d878a0df1c84875feb6d9ceba4.png"/>
          <p:cNvPicPr>
            <a:picLocks noChangeAspect="1"/>
          </p:cNvPicPr>
          <p:nvPr/>
        </p:nvPicPr>
        <p:blipFill>
          <a:blip r:embed="rId22"/>
          <a:srcRect/>
          <a:stretch/>
        </p:blipFill>
        <p:spPr>
          <a:xfrm>
            <a:off x="7696505" y="4067251"/>
            <a:ext cx="152705" cy="152705"/>
          </a:xfrm>
          <a:prstGeom prst="rect">
            <a:avLst/>
          </a:prstGeom>
        </p:spPr>
      </p:pic>
      <p:sp>
        <p:nvSpPr>
          <p:cNvPr id="65" name="Text 42"/>
          <p:cNvSpPr txBox="1"/>
          <p:nvPr/>
        </p:nvSpPr>
        <p:spPr>
          <a:xfrm>
            <a:off x="8039405" y="4038905"/>
            <a:ext cx="1819656"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Expected Outcomes</a:t>
            </a:r>
            <a:endParaRPr lang="en-US" sz="1300" dirty="0"/>
          </a:p>
        </p:txBody>
      </p:sp>
      <p:sp>
        <p:nvSpPr>
          <p:cNvPr id="66" name="Shape 43"/>
          <p:cNvSpPr/>
          <p:nvPr/>
        </p:nvSpPr>
        <p:spPr>
          <a:xfrm>
            <a:off x="7619695" y="4429354"/>
            <a:ext cx="342900" cy="342900"/>
          </a:xfrm>
          <a:prstGeom prst="ellipse">
            <a:avLst/>
          </a:prstGeom>
          <a:solidFill>
            <a:srgbClr val="E8F5E9"/>
          </a:solidFill>
          <a:ln w="12700">
            <a:solidFill>
              <a:srgbClr val="FFFFFF">
                <a:alpha val="0"/>
              </a:srgbClr>
            </a:solidFill>
            <a:prstDash val="solid"/>
          </a:ln>
        </p:spPr>
      </p:sp>
      <p:pic>
        <p:nvPicPr>
          <p:cNvPr id="67" name="Image 21" descr="gen-dedup-38189743ad32d036f94c53a0e3f29400.png"/>
          <p:cNvPicPr>
            <a:picLocks noChangeAspect="1"/>
          </p:cNvPicPr>
          <p:nvPr/>
        </p:nvPicPr>
        <p:blipFill>
          <a:blip r:embed="rId23"/>
          <a:srcRect l="-33" r="-33"/>
          <a:stretch/>
        </p:blipFill>
        <p:spPr>
          <a:xfrm>
            <a:off x="7705649" y="4524451"/>
            <a:ext cx="171907" cy="152705"/>
          </a:xfrm>
          <a:prstGeom prst="rect">
            <a:avLst/>
          </a:prstGeom>
        </p:spPr>
      </p:pic>
      <p:sp>
        <p:nvSpPr>
          <p:cNvPr id="68" name="Text 44"/>
          <p:cNvSpPr txBox="1"/>
          <p:nvPr/>
        </p:nvSpPr>
        <p:spPr>
          <a:xfrm>
            <a:off x="8106156" y="4462272"/>
            <a:ext cx="1870862"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Real-time stock tracking</a:t>
            </a:r>
            <a:endParaRPr lang="en-US" sz="1000" dirty="0"/>
          </a:p>
        </p:txBody>
      </p:sp>
      <p:sp>
        <p:nvSpPr>
          <p:cNvPr id="69" name="Text 45"/>
          <p:cNvSpPr txBox="1"/>
          <p:nvPr/>
        </p:nvSpPr>
        <p:spPr>
          <a:xfrm>
            <a:off x="8106156" y="4624121"/>
            <a:ext cx="1571854" cy="114300"/>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(Shopify, n.d.)</a:t>
            </a:r>
            <a:endParaRPr lang="en-US" sz="800" dirty="0"/>
          </a:p>
        </p:txBody>
      </p:sp>
      <p:sp>
        <p:nvSpPr>
          <p:cNvPr id="70" name="Shape 46"/>
          <p:cNvSpPr/>
          <p:nvPr/>
        </p:nvSpPr>
        <p:spPr>
          <a:xfrm>
            <a:off x="7619695" y="4905756"/>
            <a:ext cx="342900" cy="342900"/>
          </a:xfrm>
          <a:prstGeom prst="ellipse">
            <a:avLst/>
          </a:prstGeom>
          <a:solidFill>
            <a:srgbClr val="E8F5E9"/>
          </a:solidFill>
          <a:ln w="12700">
            <a:solidFill>
              <a:srgbClr val="FFFFFF">
                <a:alpha val="0"/>
              </a:srgbClr>
            </a:solidFill>
            <a:prstDash val="solid"/>
          </a:ln>
        </p:spPr>
      </p:sp>
      <p:pic>
        <p:nvPicPr>
          <p:cNvPr id="71" name="Image 22" descr="gen-dedup-1ea7006fa3750a18c0045e6291343ccb.png"/>
          <p:cNvPicPr>
            <a:picLocks noChangeAspect="1"/>
          </p:cNvPicPr>
          <p:nvPr/>
        </p:nvPicPr>
        <p:blipFill>
          <a:blip r:embed="rId24"/>
          <a:srcRect t="-180" b="-180"/>
          <a:stretch/>
        </p:blipFill>
        <p:spPr>
          <a:xfrm>
            <a:off x="7696505" y="5000854"/>
            <a:ext cx="190195" cy="152705"/>
          </a:xfrm>
          <a:prstGeom prst="rect">
            <a:avLst/>
          </a:prstGeom>
        </p:spPr>
      </p:pic>
      <p:sp>
        <p:nvSpPr>
          <p:cNvPr id="72" name="Text 47"/>
          <p:cNvSpPr txBox="1"/>
          <p:nvPr/>
        </p:nvSpPr>
        <p:spPr>
          <a:xfrm>
            <a:off x="8106156" y="4938674"/>
            <a:ext cx="2482596"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Personalized service &amp; retention</a:t>
            </a:r>
            <a:endParaRPr lang="en-US" sz="1000" dirty="0"/>
          </a:p>
        </p:txBody>
      </p:sp>
      <p:sp>
        <p:nvSpPr>
          <p:cNvPr id="73" name="Text 48"/>
          <p:cNvSpPr txBox="1"/>
          <p:nvPr/>
        </p:nvSpPr>
        <p:spPr>
          <a:xfrm>
            <a:off x="8106156" y="5100523"/>
            <a:ext cx="2086661" cy="114300"/>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(Oracle, n.d.; HubSpot, n.d.)</a:t>
            </a:r>
            <a:endParaRPr lang="en-US" sz="800" dirty="0"/>
          </a:p>
        </p:txBody>
      </p:sp>
      <p:sp>
        <p:nvSpPr>
          <p:cNvPr id="74" name="Shape 49"/>
          <p:cNvSpPr/>
          <p:nvPr/>
        </p:nvSpPr>
        <p:spPr>
          <a:xfrm>
            <a:off x="7619695" y="5381244"/>
            <a:ext cx="342900" cy="342900"/>
          </a:xfrm>
          <a:prstGeom prst="ellipse">
            <a:avLst/>
          </a:prstGeom>
          <a:solidFill>
            <a:srgbClr val="E8F5E9"/>
          </a:solidFill>
          <a:ln w="12700">
            <a:solidFill>
              <a:srgbClr val="FFFFFF">
                <a:alpha val="0"/>
              </a:srgbClr>
            </a:solidFill>
            <a:prstDash val="solid"/>
          </a:ln>
        </p:spPr>
      </p:sp>
      <p:pic>
        <p:nvPicPr>
          <p:cNvPr id="75" name="Image 23" descr="gen-dedup-0465a295f0a291f6022628dea598db6b.png"/>
          <p:cNvPicPr>
            <a:picLocks noChangeAspect="1"/>
          </p:cNvPicPr>
          <p:nvPr/>
        </p:nvPicPr>
        <p:blipFill>
          <a:blip r:embed="rId25"/>
          <a:srcRect t="-43" b="-43"/>
          <a:stretch/>
        </p:blipFill>
        <p:spPr>
          <a:xfrm>
            <a:off x="7724851" y="5477256"/>
            <a:ext cx="133502" cy="152705"/>
          </a:xfrm>
          <a:prstGeom prst="rect">
            <a:avLst/>
          </a:prstGeom>
        </p:spPr>
      </p:pic>
      <p:sp>
        <p:nvSpPr>
          <p:cNvPr id="76" name="Text 50"/>
          <p:cNvSpPr txBox="1"/>
          <p:nvPr/>
        </p:nvSpPr>
        <p:spPr>
          <a:xfrm>
            <a:off x="8106156" y="5415077"/>
            <a:ext cx="1802282"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Data-driven scheduling</a:t>
            </a:r>
            <a:endParaRPr lang="en-US" sz="1000" dirty="0"/>
          </a:p>
        </p:txBody>
      </p:sp>
      <p:sp>
        <p:nvSpPr>
          <p:cNvPr id="77" name="Text 51"/>
          <p:cNvSpPr txBox="1"/>
          <p:nvPr/>
        </p:nvSpPr>
        <p:spPr>
          <a:xfrm>
            <a:off x="8106156" y="5576926"/>
            <a:ext cx="1718158" cy="114300"/>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(IBM, n.d.; John Deere, n.d.)</a:t>
            </a:r>
            <a:endParaRPr lang="en-US" sz="800" dirty="0"/>
          </a:p>
        </p:txBody>
      </p:sp>
      <p:pic>
        <p:nvPicPr>
          <p:cNvPr id="78" name="Image 24" descr="gen-dedup-03d23dc5172d19eed31f535cbe780c77.png"/>
          <p:cNvPicPr>
            <a:picLocks noChangeAspect="1"/>
          </p:cNvPicPr>
          <p:nvPr/>
        </p:nvPicPr>
        <p:blipFill>
          <a:blip r:embed="rId26"/>
          <a:srcRect l="-2083" r="-2083"/>
          <a:stretch/>
        </p:blipFill>
        <p:spPr>
          <a:xfrm>
            <a:off x="761695" y="6191402"/>
            <a:ext cx="10668305" cy="9144"/>
          </a:xfrm>
          <a:prstGeom prst="rect">
            <a:avLst/>
          </a:prstGeom>
        </p:spPr>
      </p:pic>
      <p:pic>
        <p:nvPicPr>
          <p:cNvPr id="79" name="Image 25" descr="gen-dedup-068c0490defcd426bd00c527842c444a.png"/>
          <p:cNvPicPr>
            <a:picLocks noChangeAspect="1"/>
          </p:cNvPicPr>
          <p:nvPr/>
        </p:nvPicPr>
        <p:blipFill>
          <a:blip r:embed="rId27"/>
          <a:srcRect/>
          <a:stretch/>
        </p:blipFill>
        <p:spPr>
          <a:xfrm>
            <a:off x="761695" y="6409944"/>
            <a:ext cx="133502" cy="133502"/>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4" name="Shape 2"/>
          <p:cNvSpPr/>
          <p:nvPr/>
        </p:nvSpPr>
        <p:spPr>
          <a:xfrm>
            <a:off x="0" y="0"/>
            <a:ext cx="12191695" cy="666598"/>
          </a:xfrm>
          <a:prstGeom prst="rect">
            <a:avLst/>
          </a:prstGeom>
          <a:solidFill>
            <a:srgbClr val="1E3A5F"/>
          </a:solidFill>
          <a:ln w="12700">
            <a:solidFill>
              <a:srgbClr val="FFFFFF">
                <a:alpha val="0"/>
              </a:srgbClr>
            </a:solidFill>
            <a:prstDash val="solid"/>
          </a:ln>
        </p:spPr>
      </p:sp>
      <p:sp>
        <p:nvSpPr>
          <p:cNvPr id="5" name="Text 3"/>
          <p:cNvSpPr txBox="1"/>
          <p:nvPr/>
        </p:nvSpPr>
        <p:spPr>
          <a:xfrm>
            <a:off x="381305" y="114300"/>
            <a:ext cx="8572500" cy="277063"/>
          </a:xfrm>
          <a:prstGeom prst="rect">
            <a:avLst/>
          </a:prstGeom>
          <a:noFill/>
          <a:ln/>
        </p:spPr>
        <p:txBody>
          <a:bodyPr wrap="square" lIns="0" tIns="0" rIns="0" bIns="0" rtlCol="0" anchor="ctr"/>
          <a:lstStyle/>
          <a:p>
            <a:pPr marL="0" indent="0" algn="l">
              <a:buNone/>
            </a:pPr>
            <a:r>
              <a:rPr lang="en-US" sz="1800" b="1" dirty="0">
                <a:solidFill>
                  <a:srgbClr val="FFFFFF"/>
                </a:solidFill>
                <a:latin typeface="Montserrat" pitchFamily="34" charset="0"/>
                <a:ea typeface="Montserrat" pitchFamily="34" charset="-122"/>
                <a:cs typeface="Montserrat" pitchFamily="34" charset="-120"/>
              </a:rPr>
              <a:t>References (1/2)</a:t>
            </a:r>
            <a:endParaRPr lang="en-US" sz="1800" dirty="0"/>
          </a:p>
        </p:txBody>
      </p:sp>
      <p:pic>
        <p:nvPicPr>
          <p:cNvPr id="7" name="Image 0" descr="gen-dedup-15303f4aa6562291d22b25eae207835e.png"/>
          <p:cNvPicPr>
            <a:picLocks noChangeAspect="1"/>
          </p:cNvPicPr>
          <p:nvPr/>
        </p:nvPicPr>
        <p:blipFill>
          <a:blip r:embed="rId3"/>
          <a:srcRect l="-1648" r="-1648"/>
          <a:stretch/>
        </p:blipFill>
        <p:spPr>
          <a:xfrm>
            <a:off x="9773107" y="237744"/>
            <a:ext cx="171907" cy="190195"/>
          </a:xfrm>
          <a:prstGeom prst="rect">
            <a:avLst/>
          </a:prstGeom>
        </p:spPr>
      </p:pic>
      <p:sp>
        <p:nvSpPr>
          <p:cNvPr id="8" name="Text 5"/>
          <p:cNvSpPr txBox="1"/>
          <p:nvPr/>
        </p:nvSpPr>
        <p:spPr>
          <a:xfrm>
            <a:off x="10049256" y="247802"/>
            <a:ext cx="1762963" cy="191110"/>
          </a:xfrm>
          <a:prstGeom prst="rect">
            <a:avLst/>
          </a:prstGeom>
          <a:noFill/>
          <a:ln/>
        </p:spPr>
        <p:txBody>
          <a:bodyPr wrap="square" lIns="0" tIns="0" rIns="0" bIns="0" rtlCol="0" anchor="ctr"/>
          <a:lstStyle/>
          <a:p>
            <a:pPr marL="0" indent="0" algn="l">
              <a:buNone/>
            </a:pPr>
            <a:r>
              <a:rPr lang="en-US" sz="1200" b="1" dirty="0">
                <a:solidFill>
                  <a:srgbClr val="FFFFFF"/>
                </a:solidFill>
                <a:latin typeface="Inter" pitchFamily="34" charset="0"/>
                <a:ea typeface="Inter" pitchFamily="34" charset="-122"/>
                <a:cs typeface="Inter" pitchFamily="34" charset="-120"/>
              </a:rPr>
              <a:t>Academic Sources</a:t>
            </a:r>
            <a:endParaRPr lang="en-US" sz="1200" dirty="0"/>
          </a:p>
        </p:txBody>
      </p:sp>
      <p:sp>
        <p:nvSpPr>
          <p:cNvPr id="9" name="Shape 6"/>
          <p:cNvSpPr/>
          <p:nvPr/>
        </p:nvSpPr>
        <p:spPr>
          <a:xfrm>
            <a:off x="381305" y="857707"/>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10" name="Shape 7"/>
          <p:cNvSpPr/>
          <p:nvPr/>
        </p:nvSpPr>
        <p:spPr>
          <a:xfrm>
            <a:off x="571500" y="1009498"/>
            <a:ext cx="304495" cy="304495"/>
          </a:xfrm>
          <a:prstGeom prst="roundRect">
            <a:avLst>
              <a:gd name="adj" fmla="val 112613"/>
            </a:avLst>
          </a:prstGeom>
          <a:solidFill>
            <a:srgbClr val="1E3A5F"/>
          </a:solidFill>
          <a:ln w="12700">
            <a:solidFill>
              <a:srgbClr val="FFFFFF">
                <a:alpha val="0"/>
              </a:srgbClr>
            </a:solidFill>
            <a:prstDash val="solid"/>
          </a:ln>
        </p:spPr>
      </p:sp>
      <p:pic>
        <p:nvPicPr>
          <p:cNvPr id="11" name="Image 1" descr="gen-dedup-86e38d388b7a8a1dde9a80eeb4007680.png"/>
          <p:cNvPicPr>
            <a:picLocks noChangeAspect="1"/>
          </p:cNvPicPr>
          <p:nvPr/>
        </p:nvPicPr>
        <p:blipFill>
          <a:blip r:embed="rId4"/>
          <a:srcRect/>
          <a:stretch/>
        </p:blipFill>
        <p:spPr>
          <a:xfrm>
            <a:off x="657454" y="1095451"/>
            <a:ext cx="133502" cy="133502"/>
          </a:xfrm>
          <a:prstGeom prst="rect">
            <a:avLst/>
          </a:prstGeom>
        </p:spPr>
      </p:pic>
      <p:sp>
        <p:nvSpPr>
          <p:cNvPr id="12" name="Text 8"/>
          <p:cNvSpPr txBox="1"/>
          <p:nvPr/>
        </p:nvSpPr>
        <p:spPr>
          <a:xfrm>
            <a:off x="1294790" y="1057046"/>
            <a:ext cx="2947111"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Birmingham City University [BCU]</a:t>
            </a:r>
            <a:endParaRPr lang="en-US" sz="1100" dirty="0"/>
          </a:p>
        </p:txBody>
      </p:sp>
      <p:sp>
        <p:nvSpPr>
          <p:cNvPr id="13" name="Shape 9"/>
          <p:cNvSpPr/>
          <p:nvPr/>
        </p:nvSpPr>
        <p:spPr>
          <a:xfrm>
            <a:off x="990295" y="1057046"/>
            <a:ext cx="209398" cy="209398"/>
          </a:xfrm>
          <a:prstGeom prst="ellipse">
            <a:avLst/>
          </a:prstGeom>
          <a:solidFill>
            <a:srgbClr val="2C5282"/>
          </a:solidFill>
          <a:ln w="12700">
            <a:solidFill>
              <a:srgbClr val="FFFFFF">
                <a:alpha val="0"/>
              </a:srgbClr>
            </a:solidFill>
            <a:prstDash val="solid"/>
          </a:ln>
        </p:spPr>
      </p:sp>
      <p:sp>
        <p:nvSpPr>
          <p:cNvPr id="14" name="Text 10"/>
          <p:cNvSpPr/>
          <p:nvPr/>
        </p:nvSpPr>
        <p:spPr>
          <a:xfrm>
            <a:off x="990295" y="1057046"/>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1</a:t>
            </a:r>
            <a:endParaRPr lang="en-US" sz="800" dirty="0"/>
          </a:p>
        </p:txBody>
      </p:sp>
      <p:sp>
        <p:nvSpPr>
          <p:cNvPr id="15" name="Text 11"/>
          <p:cNvSpPr txBox="1"/>
          <p:nvPr/>
        </p:nvSpPr>
        <p:spPr>
          <a:xfrm>
            <a:off x="571500" y="1390802"/>
            <a:ext cx="5239512" cy="534010"/>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Birmingham City University [BCU] (n.d.) </a:t>
            </a:r>
            <a:r>
              <a:rPr lang="en-US" sz="900" i="1" dirty="0">
                <a:solidFill>
                  <a:srgbClr val="4A5568"/>
                </a:solidFill>
                <a:latin typeface="Inter" pitchFamily="34" charset="0"/>
                <a:ea typeface="Inter" pitchFamily="34" charset="-122"/>
                <a:cs typeface="Inter" pitchFamily="34" charset="-120"/>
              </a:rPr>
              <a:t>Smart Greenhouse management system</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https://www.bcu.ac.uk/innovation-festival/stories/smart-greenhouse</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16" name="Shape 12"/>
          <p:cNvSpPr/>
          <p:nvPr/>
        </p:nvSpPr>
        <p:spPr>
          <a:xfrm>
            <a:off x="6191402" y="857707"/>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17" name="Shape 13"/>
          <p:cNvSpPr/>
          <p:nvPr/>
        </p:nvSpPr>
        <p:spPr>
          <a:xfrm>
            <a:off x="6381598" y="1009498"/>
            <a:ext cx="304495" cy="304495"/>
          </a:xfrm>
          <a:prstGeom prst="roundRect">
            <a:avLst>
              <a:gd name="adj" fmla="val 112613"/>
            </a:avLst>
          </a:prstGeom>
          <a:solidFill>
            <a:srgbClr val="1E3A5F"/>
          </a:solidFill>
          <a:ln w="12700">
            <a:solidFill>
              <a:srgbClr val="FFFFFF">
                <a:alpha val="0"/>
              </a:srgbClr>
            </a:solidFill>
            <a:prstDash val="solid"/>
          </a:ln>
        </p:spPr>
      </p:sp>
      <p:pic>
        <p:nvPicPr>
          <p:cNvPr id="18" name="Image 2" descr="gen-dedup-77e841c259d58c67d30473e4b5fb8d6a.png"/>
          <p:cNvPicPr>
            <a:picLocks noChangeAspect="1"/>
          </p:cNvPicPr>
          <p:nvPr/>
        </p:nvPicPr>
        <p:blipFill>
          <a:blip r:embed="rId5"/>
          <a:srcRect/>
          <a:stretch/>
        </p:blipFill>
        <p:spPr>
          <a:xfrm>
            <a:off x="6467551" y="1095451"/>
            <a:ext cx="133502" cy="133502"/>
          </a:xfrm>
          <a:prstGeom prst="rect">
            <a:avLst/>
          </a:prstGeom>
        </p:spPr>
      </p:pic>
      <p:sp>
        <p:nvSpPr>
          <p:cNvPr id="19" name="Text 14"/>
          <p:cNvSpPr txBox="1"/>
          <p:nvPr/>
        </p:nvSpPr>
        <p:spPr>
          <a:xfrm>
            <a:off x="7105802" y="1057046"/>
            <a:ext cx="1207008"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Cofton Greens</a:t>
            </a:r>
            <a:endParaRPr lang="en-US" sz="1100" dirty="0"/>
          </a:p>
        </p:txBody>
      </p:sp>
      <p:sp>
        <p:nvSpPr>
          <p:cNvPr id="20" name="Shape 15"/>
          <p:cNvSpPr/>
          <p:nvPr/>
        </p:nvSpPr>
        <p:spPr>
          <a:xfrm>
            <a:off x="6801307" y="1057046"/>
            <a:ext cx="209398" cy="209398"/>
          </a:xfrm>
          <a:prstGeom prst="ellipse">
            <a:avLst/>
          </a:prstGeom>
          <a:solidFill>
            <a:srgbClr val="2C5282"/>
          </a:solidFill>
          <a:ln w="12700">
            <a:solidFill>
              <a:srgbClr val="FFFFFF">
                <a:alpha val="0"/>
              </a:srgbClr>
            </a:solidFill>
            <a:prstDash val="solid"/>
          </a:ln>
        </p:spPr>
      </p:sp>
      <p:sp>
        <p:nvSpPr>
          <p:cNvPr id="21" name="Text 16"/>
          <p:cNvSpPr/>
          <p:nvPr/>
        </p:nvSpPr>
        <p:spPr>
          <a:xfrm>
            <a:off x="6801307" y="1057046"/>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2</a:t>
            </a:r>
            <a:endParaRPr lang="en-US" sz="800" dirty="0"/>
          </a:p>
        </p:txBody>
      </p:sp>
      <p:sp>
        <p:nvSpPr>
          <p:cNvPr id="22" name="Text 17"/>
          <p:cNvSpPr txBox="1"/>
          <p:nvPr/>
        </p:nvSpPr>
        <p:spPr>
          <a:xfrm>
            <a:off x="6381598" y="1390802"/>
            <a:ext cx="5239512" cy="3621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Cofton Greens (n.d.) </a:t>
            </a:r>
            <a:r>
              <a:rPr lang="en-US" sz="900" i="1" dirty="0">
                <a:solidFill>
                  <a:srgbClr val="4A5568"/>
                </a:solidFill>
                <a:latin typeface="Inter" pitchFamily="34" charset="0"/>
                <a:ea typeface="Inter" pitchFamily="34" charset="-122"/>
                <a:cs typeface="Inter" pitchFamily="34" charset="-120"/>
              </a:rPr>
              <a:t>About the farm and microgreens</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https://coftongreens.co.uk/pages/about</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23" name="Shape 18"/>
          <p:cNvSpPr/>
          <p:nvPr/>
        </p:nvSpPr>
        <p:spPr>
          <a:xfrm>
            <a:off x="381305" y="2190902"/>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24" name="Shape 19"/>
          <p:cNvSpPr/>
          <p:nvPr/>
        </p:nvSpPr>
        <p:spPr>
          <a:xfrm>
            <a:off x="571500" y="2343607"/>
            <a:ext cx="304495" cy="304495"/>
          </a:xfrm>
          <a:prstGeom prst="roundRect">
            <a:avLst>
              <a:gd name="adj" fmla="val 112613"/>
            </a:avLst>
          </a:prstGeom>
          <a:solidFill>
            <a:srgbClr val="1E3A5F"/>
          </a:solidFill>
          <a:ln w="12700">
            <a:solidFill>
              <a:srgbClr val="FFFFFF">
                <a:alpha val="0"/>
              </a:srgbClr>
            </a:solidFill>
            <a:prstDash val="solid"/>
          </a:ln>
        </p:spPr>
      </p:sp>
      <p:pic>
        <p:nvPicPr>
          <p:cNvPr id="25" name="Image 3" descr="gen-dedup-9a63d6bc67fc2095147bae5784a065bf.png"/>
          <p:cNvPicPr>
            <a:picLocks noChangeAspect="1"/>
          </p:cNvPicPr>
          <p:nvPr/>
        </p:nvPicPr>
        <p:blipFill>
          <a:blip r:embed="rId6"/>
          <a:srcRect l="-1507" r="-1507"/>
          <a:stretch/>
        </p:blipFill>
        <p:spPr>
          <a:xfrm>
            <a:off x="638251" y="2428646"/>
            <a:ext cx="171907" cy="133502"/>
          </a:xfrm>
          <a:prstGeom prst="rect">
            <a:avLst/>
          </a:prstGeom>
        </p:spPr>
      </p:pic>
      <p:sp>
        <p:nvSpPr>
          <p:cNvPr id="26" name="Text 20"/>
          <p:cNvSpPr txBox="1"/>
          <p:nvPr/>
        </p:nvSpPr>
        <p:spPr>
          <a:xfrm>
            <a:off x="1294790" y="2391156"/>
            <a:ext cx="658368"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HubSpot</a:t>
            </a:r>
            <a:endParaRPr lang="en-US" sz="1100" dirty="0"/>
          </a:p>
        </p:txBody>
      </p:sp>
      <p:sp>
        <p:nvSpPr>
          <p:cNvPr id="27" name="Shape 21"/>
          <p:cNvSpPr/>
          <p:nvPr/>
        </p:nvSpPr>
        <p:spPr>
          <a:xfrm>
            <a:off x="990295" y="2391156"/>
            <a:ext cx="209398" cy="209398"/>
          </a:xfrm>
          <a:prstGeom prst="ellipse">
            <a:avLst/>
          </a:prstGeom>
          <a:solidFill>
            <a:srgbClr val="2C5282"/>
          </a:solidFill>
          <a:ln w="12700">
            <a:solidFill>
              <a:srgbClr val="FFFFFF">
                <a:alpha val="0"/>
              </a:srgbClr>
            </a:solidFill>
            <a:prstDash val="solid"/>
          </a:ln>
        </p:spPr>
      </p:sp>
      <p:sp>
        <p:nvSpPr>
          <p:cNvPr id="28" name="Text 22"/>
          <p:cNvSpPr/>
          <p:nvPr/>
        </p:nvSpPr>
        <p:spPr>
          <a:xfrm>
            <a:off x="990295" y="2391156"/>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3</a:t>
            </a:r>
            <a:endParaRPr lang="en-US" sz="800" dirty="0"/>
          </a:p>
        </p:txBody>
      </p:sp>
      <p:sp>
        <p:nvSpPr>
          <p:cNvPr id="29" name="Text 23"/>
          <p:cNvSpPr txBox="1"/>
          <p:nvPr/>
        </p:nvSpPr>
        <p:spPr>
          <a:xfrm>
            <a:off x="571500" y="2723998"/>
            <a:ext cx="5239512" cy="3621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HubSpot (n.d.) </a:t>
            </a:r>
            <a:r>
              <a:rPr lang="en-US" sz="900" i="1" dirty="0">
                <a:solidFill>
                  <a:srgbClr val="4A5568"/>
                </a:solidFill>
                <a:latin typeface="Inter" pitchFamily="34" charset="0"/>
                <a:ea typeface="Inter" pitchFamily="34" charset="-122"/>
                <a:cs typeface="Inter" pitchFamily="34" charset="-120"/>
              </a:rPr>
              <a:t>CRM software for small business</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https://www.hubspot.com/products/crm/small-business</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30" name="Shape 24"/>
          <p:cNvSpPr/>
          <p:nvPr/>
        </p:nvSpPr>
        <p:spPr>
          <a:xfrm>
            <a:off x="6191402" y="2190902"/>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31" name="Shape 25"/>
          <p:cNvSpPr/>
          <p:nvPr/>
        </p:nvSpPr>
        <p:spPr>
          <a:xfrm>
            <a:off x="6381598" y="2343607"/>
            <a:ext cx="304495" cy="304495"/>
          </a:xfrm>
          <a:prstGeom prst="roundRect">
            <a:avLst>
              <a:gd name="adj" fmla="val 112613"/>
            </a:avLst>
          </a:prstGeom>
          <a:solidFill>
            <a:srgbClr val="1E3A5F"/>
          </a:solidFill>
          <a:ln w="12700">
            <a:solidFill>
              <a:srgbClr val="FFFFFF">
                <a:alpha val="0"/>
              </a:srgbClr>
            </a:solidFill>
            <a:prstDash val="solid"/>
          </a:ln>
        </p:spPr>
      </p:sp>
      <p:pic>
        <p:nvPicPr>
          <p:cNvPr id="32" name="Image 4" descr="gen-dedup-347dff386955773f88ea9c6631c60127.png"/>
          <p:cNvPicPr>
            <a:picLocks noChangeAspect="1"/>
          </p:cNvPicPr>
          <p:nvPr/>
        </p:nvPicPr>
        <p:blipFill>
          <a:blip r:embed="rId7"/>
          <a:srcRect/>
          <a:stretch/>
        </p:blipFill>
        <p:spPr>
          <a:xfrm>
            <a:off x="6467551" y="2428646"/>
            <a:ext cx="133502" cy="133502"/>
          </a:xfrm>
          <a:prstGeom prst="rect">
            <a:avLst/>
          </a:prstGeom>
        </p:spPr>
      </p:pic>
      <p:sp>
        <p:nvSpPr>
          <p:cNvPr id="33" name="Text 26"/>
          <p:cNvSpPr txBox="1"/>
          <p:nvPr/>
        </p:nvSpPr>
        <p:spPr>
          <a:xfrm>
            <a:off x="7105802" y="2391156"/>
            <a:ext cx="2673706"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IBM - Decision Support System</a:t>
            </a:r>
            <a:endParaRPr lang="en-US" sz="1100" dirty="0"/>
          </a:p>
        </p:txBody>
      </p:sp>
      <p:sp>
        <p:nvSpPr>
          <p:cNvPr id="34" name="Shape 27"/>
          <p:cNvSpPr/>
          <p:nvPr/>
        </p:nvSpPr>
        <p:spPr>
          <a:xfrm>
            <a:off x="6801307" y="2391156"/>
            <a:ext cx="209398" cy="209398"/>
          </a:xfrm>
          <a:prstGeom prst="ellipse">
            <a:avLst/>
          </a:prstGeom>
          <a:solidFill>
            <a:srgbClr val="2C5282"/>
          </a:solidFill>
          <a:ln w="12700">
            <a:solidFill>
              <a:srgbClr val="FFFFFF">
                <a:alpha val="0"/>
              </a:srgbClr>
            </a:solidFill>
            <a:prstDash val="solid"/>
          </a:ln>
        </p:spPr>
      </p:sp>
      <p:sp>
        <p:nvSpPr>
          <p:cNvPr id="35" name="Text 28"/>
          <p:cNvSpPr/>
          <p:nvPr/>
        </p:nvSpPr>
        <p:spPr>
          <a:xfrm>
            <a:off x="6801307" y="2391156"/>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4</a:t>
            </a:r>
            <a:endParaRPr lang="en-US" sz="800" dirty="0"/>
          </a:p>
        </p:txBody>
      </p:sp>
      <p:sp>
        <p:nvSpPr>
          <p:cNvPr id="36" name="Text 29"/>
          <p:cNvSpPr txBox="1"/>
          <p:nvPr/>
        </p:nvSpPr>
        <p:spPr>
          <a:xfrm>
            <a:off x="6381598" y="2723998"/>
            <a:ext cx="5239512" cy="3621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IBM (n.d.) </a:t>
            </a:r>
            <a:r>
              <a:rPr lang="en-US" sz="900" i="1" dirty="0">
                <a:solidFill>
                  <a:srgbClr val="4A5568"/>
                </a:solidFill>
                <a:latin typeface="Inter" pitchFamily="34" charset="0"/>
                <a:ea typeface="Inter" pitchFamily="34" charset="-122"/>
                <a:cs typeface="Inter" pitchFamily="34" charset="-120"/>
              </a:rPr>
              <a:t>Decision support system (DSS)</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https://www.ibm.com/think/topics/decision-support-system</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37" name="Shape 30"/>
          <p:cNvSpPr/>
          <p:nvPr/>
        </p:nvSpPr>
        <p:spPr>
          <a:xfrm>
            <a:off x="381305" y="3524098"/>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38" name="Shape 31"/>
          <p:cNvSpPr/>
          <p:nvPr/>
        </p:nvSpPr>
        <p:spPr>
          <a:xfrm>
            <a:off x="571500" y="3676802"/>
            <a:ext cx="304495" cy="304495"/>
          </a:xfrm>
          <a:prstGeom prst="roundRect">
            <a:avLst>
              <a:gd name="adj" fmla="val 112613"/>
            </a:avLst>
          </a:prstGeom>
          <a:solidFill>
            <a:srgbClr val="1E3A5F"/>
          </a:solidFill>
          <a:ln w="12700">
            <a:solidFill>
              <a:srgbClr val="FFFFFF">
                <a:alpha val="0"/>
              </a:srgbClr>
            </a:solidFill>
            <a:prstDash val="solid"/>
          </a:ln>
        </p:spPr>
      </p:sp>
      <p:pic>
        <p:nvPicPr>
          <p:cNvPr id="39" name="Image 5" descr="gen-dedup-a0092c2860d719fa828c9f9847d9bb4c.png"/>
          <p:cNvPicPr>
            <a:picLocks noChangeAspect="1"/>
          </p:cNvPicPr>
          <p:nvPr/>
        </p:nvPicPr>
        <p:blipFill>
          <a:blip r:embed="rId8"/>
          <a:srcRect l="-1507" r="-1507"/>
          <a:stretch/>
        </p:blipFill>
        <p:spPr>
          <a:xfrm>
            <a:off x="638251" y="3762756"/>
            <a:ext cx="171907" cy="133502"/>
          </a:xfrm>
          <a:prstGeom prst="rect">
            <a:avLst/>
          </a:prstGeom>
        </p:spPr>
      </p:pic>
      <p:sp>
        <p:nvSpPr>
          <p:cNvPr id="40" name="Text 32"/>
          <p:cNvSpPr txBox="1"/>
          <p:nvPr/>
        </p:nvSpPr>
        <p:spPr>
          <a:xfrm>
            <a:off x="1294790" y="3724351"/>
            <a:ext cx="2076602"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IBM - IoT in Agriculture</a:t>
            </a:r>
            <a:endParaRPr lang="en-US" sz="1100" dirty="0"/>
          </a:p>
        </p:txBody>
      </p:sp>
      <p:sp>
        <p:nvSpPr>
          <p:cNvPr id="41" name="Shape 33"/>
          <p:cNvSpPr/>
          <p:nvPr/>
        </p:nvSpPr>
        <p:spPr>
          <a:xfrm>
            <a:off x="990295" y="3724351"/>
            <a:ext cx="209398" cy="209398"/>
          </a:xfrm>
          <a:prstGeom prst="ellipse">
            <a:avLst/>
          </a:prstGeom>
          <a:solidFill>
            <a:srgbClr val="2C5282"/>
          </a:solidFill>
          <a:ln w="12700">
            <a:solidFill>
              <a:srgbClr val="FFFFFF">
                <a:alpha val="0"/>
              </a:srgbClr>
            </a:solidFill>
            <a:prstDash val="solid"/>
          </a:ln>
        </p:spPr>
      </p:sp>
      <p:sp>
        <p:nvSpPr>
          <p:cNvPr id="42" name="Text 34"/>
          <p:cNvSpPr/>
          <p:nvPr/>
        </p:nvSpPr>
        <p:spPr>
          <a:xfrm>
            <a:off x="990295" y="3724351"/>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5</a:t>
            </a:r>
            <a:endParaRPr lang="en-US" sz="800" dirty="0"/>
          </a:p>
        </p:txBody>
      </p:sp>
      <p:sp>
        <p:nvSpPr>
          <p:cNvPr id="43" name="Text 35"/>
          <p:cNvSpPr txBox="1"/>
          <p:nvPr/>
        </p:nvSpPr>
        <p:spPr>
          <a:xfrm>
            <a:off x="571500" y="4058107"/>
            <a:ext cx="5239512" cy="3621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IBM (n.d.) </a:t>
            </a:r>
            <a:r>
              <a:rPr lang="en-US" sz="900" i="1" dirty="0">
                <a:solidFill>
                  <a:srgbClr val="4A5568"/>
                </a:solidFill>
                <a:latin typeface="Inter" pitchFamily="34" charset="0"/>
                <a:ea typeface="Inter" pitchFamily="34" charset="-122"/>
                <a:cs typeface="Inter" pitchFamily="34" charset="-120"/>
              </a:rPr>
              <a:t>IoT in agriculture</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https://www.ibm.com/think/topics/iot-in-agriculture</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44" name="Shape 36"/>
          <p:cNvSpPr/>
          <p:nvPr/>
        </p:nvSpPr>
        <p:spPr>
          <a:xfrm>
            <a:off x="6191402" y="3524098"/>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45" name="Shape 37"/>
          <p:cNvSpPr/>
          <p:nvPr/>
        </p:nvSpPr>
        <p:spPr>
          <a:xfrm>
            <a:off x="6381598" y="3676802"/>
            <a:ext cx="304495" cy="304495"/>
          </a:xfrm>
          <a:prstGeom prst="roundRect">
            <a:avLst>
              <a:gd name="adj" fmla="val 112613"/>
            </a:avLst>
          </a:prstGeom>
          <a:solidFill>
            <a:srgbClr val="1E3A5F"/>
          </a:solidFill>
          <a:ln w="12700">
            <a:solidFill>
              <a:srgbClr val="FFFFFF">
                <a:alpha val="0"/>
              </a:srgbClr>
            </a:solidFill>
            <a:prstDash val="solid"/>
          </a:ln>
        </p:spPr>
      </p:sp>
      <p:pic>
        <p:nvPicPr>
          <p:cNvPr id="46" name="Image 6" descr="gen-dedup-5b32acc2995b53e7b65e444b4667da5b.png"/>
          <p:cNvPicPr>
            <a:picLocks noChangeAspect="1"/>
          </p:cNvPicPr>
          <p:nvPr/>
        </p:nvPicPr>
        <p:blipFill>
          <a:blip r:embed="rId9"/>
          <a:srcRect/>
          <a:stretch/>
        </p:blipFill>
        <p:spPr>
          <a:xfrm>
            <a:off x="6467551" y="3762756"/>
            <a:ext cx="133502" cy="133502"/>
          </a:xfrm>
          <a:prstGeom prst="rect">
            <a:avLst/>
          </a:prstGeom>
        </p:spPr>
      </p:pic>
      <p:sp>
        <p:nvSpPr>
          <p:cNvPr id="47" name="Text 38"/>
          <p:cNvSpPr txBox="1"/>
          <p:nvPr/>
        </p:nvSpPr>
        <p:spPr>
          <a:xfrm>
            <a:off x="7105802" y="3724351"/>
            <a:ext cx="3215030"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IBM - Transaction Processing System</a:t>
            </a:r>
            <a:endParaRPr lang="en-US" sz="1100" dirty="0"/>
          </a:p>
        </p:txBody>
      </p:sp>
      <p:sp>
        <p:nvSpPr>
          <p:cNvPr id="48" name="Shape 39"/>
          <p:cNvSpPr/>
          <p:nvPr/>
        </p:nvSpPr>
        <p:spPr>
          <a:xfrm>
            <a:off x="6801307" y="3724351"/>
            <a:ext cx="209398" cy="209398"/>
          </a:xfrm>
          <a:prstGeom prst="ellipse">
            <a:avLst/>
          </a:prstGeom>
          <a:solidFill>
            <a:srgbClr val="2C5282"/>
          </a:solidFill>
          <a:ln w="12700">
            <a:solidFill>
              <a:srgbClr val="FFFFFF">
                <a:alpha val="0"/>
              </a:srgbClr>
            </a:solidFill>
            <a:prstDash val="solid"/>
          </a:ln>
        </p:spPr>
      </p:sp>
      <p:sp>
        <p:nvSpPr>
          <p:cNvPr id="49" name="Text 40"/>
          <p:cNvSpPr/>
          <p:nvPr/>
        </p:nvSpPr>
        <p:spPr>
          <a:xfrm>
            <a:off x="6801307" y="3724351"/>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6</a:t>
            </a:r>
            <a:endParaRPr lang="en-US" sz="800" dirty="0"/>
          </a:p>
        </p:txBody>
      </p:sp>
      <p:sp>
        <p:nvSpPr>
          <p:cNvPr id="50" name="Text 41"/>
          <p:cNvSpPr txBox="1"/>
          <p:nvPr/>
        </p:nvSpPr>
        <p:spPr>
          <a:xfrm>
            <a:off x="6381598" y="4058107"/>
            <a:ext cx="5239512" cy="3621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IBM (n.d.) </a:t>
            </a:r>
            <a:r>
              <a:rPr lang="en-US" sz="900" i="1" dirty="0">
                <a:solidFill>
                  <a:srgbClr val="4A5568"/>
                </a:solidFill>
                <a:latin typeface="Inter" pitchFamily="34" charset="0"/>
                <a:ea typeface="Inter" pitchFamily="34" charset="-122"/>
                <a:cs typeface="Inter" pitchFamily="34" charset="-120"/>
              </a:rPr>
              <a:t>Transaction processing system (TPS)</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https://www.ibm.com/think/topics/transaction-processing-system</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51" name="Shape 42"/>
          <p:cNvSpPr/>
          <p:nvPr/>
        </p:nvSpPr>
        <p:spPr>
          <a:xfrm>
            <a:off x="381305" y="4858207"/>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52" name="Shape 43"/>
          <p:cNvSpPr/>
          <p:nvPr/>
        </p:nvSpPr>
        <p:spPr>
          <a:xfrm>
            <a:off x="571500" y="5009998"/>
            <a:ext cx="304495" cy="304495"/>
          </a:xfrm>
          <a:prstGeom prst="roundRect">
            <a:avLst>
              <a:gd name="adj" fmla="val 112613"/>
            </a:avLst>
          </a:prstGeom>
          <a:solidFill>
            <a:srgbClr val="1E3A5F"/>
          </a:solidFill>
          <a:ln w="12700">
            <a:solidFill>
              <a:srgbClr val="FFFFFF">
                <a:alpha val="0"/>
              </a:srgbClr>
            </a:solidFill>
            <a:prstDash val="solid"/>
          </a:ln>
        </p:spPr>
      </p:sp>
      <p:pic>
        <p:nvPicPr>
          <p:cNvPr id="53" name="Image 7" descr="gen-dedup-70c089909b94a66ccffb0c479ac76359.png"/>
          <p:cNvPicPr>
            <a:picLocks noChangeAspect="1"/>
          </p:cNvPicPr>
          <p:nvPr/>
        </p:nvPicPr>
        <p:blipFill>
          <a:blip r:embed="rId10"/>
          <a:srcRect l="-1507" r="-1507"/>
          <a:stretch/>
        </p:blipFill>
        <p:spPr>
          <a:xfrm>
            <a:off x="638251" y="5095951"/>
            <a:ext cx="171907" cy="133502"/>
          </a:xfrm>
          <a:prstGeom prst="rect">
            <a:avLst/>
          </a:prstGeom>
        </p:spPr>
      </p:pic>
      <p:sp>
        <p:nvSpPr>
          <p:cNvPr id="54" name="Text 44"/>
          <p:cNvSpPr txBox="1"/>
          <p:nvPr/>
        </p:nvSpPr>
        <p:spPr>
          <a:xfrm>
            <a:off x="1294790" y="5057546"/>
            <a:ext cx="932688"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John Deere</a:t>
            </a:r>
            <a:endParaRPr lang="en-US" sz="1100" dirty="0"/>
          </a:p>
        </p:txBody>
      </p:sp>
      <p:sp>
        <p:nvSpPr>
          <p:cNvPr id="55" name="Shape 45"/>
          <p:cNvSpPr/>
          <p:nvPr/>
        </p:nvSpPr>
        <p:spPr>
          <a:xfrm>
            <a:off x="990295" y="5057546"/>
            <a:ext cx="209398" cy="209398"/>
          </a:xfrm>
          <a:prstGeom prst="ellipse">
            <a:avLst/>
          </a:prstGeom>
          <a:solidFill>
            <a:srgbClr val="2C5282"/>
          </a:solidFill>
          <a:ln w="12700">
            <a:solidFill>
              <a:srgbClr val="FFFFFF">
                <a:alpha val="0"/>
              </a:srgbClr>
            </a:solidFill>
            <a:prstDash val="solid"/>
          </a:ln>
        </p:spPr>
      </p:sp>
      <p:sp>
        <p:nvSpPr>
          <p:cNvPr id="56" name="Text 46"/>
          <p:cNvSpPr/>
          <p:nvPr/>
        </p:nvSpPr>
        <p:spPr>
          <a:xfrm>
            <a:off x="990295" y="5057546"/>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7</a:t>
            </a:r>
            <a:endParaRPr lang="en-US" sz="800" dirty="0"/>
          </a:p>
        </p:txBody>
      </p:sp>
      <p:sp>
        <p:nvSpPr>
          <p:cNvPr id="57" name="Text 47"/>
          <p:cNvSpPr txBox="1"/>
          <p:nvPr/>
        </p:nvSpPr>
        <p:spPr>
          <a:xfrm>
            <a:off x="571500" y="5391302"/>
            <a:ext cx="5239512" cy="3621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John Deere (n.d.) </a:t>
            </a:r>
            <a:r>
              <a:rPr lang="en-US" sz="900" i="1" dirty="0">
                <a:solidFill>
                  <a:srgbClr val="4A5568"/>
                </a:solidFill>
                <a:latin typeface="Inter" pitchFamily="34" charset="0"/>
                <a:ea typeface="Inter" pitchFamily="34" charset="-122"/>
                <a:cs typeface="Inter" pitchFamily="34" charset="-120"/>
              </a:rPr>
              <a:t>Operations Center</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https://www.deere.com/en/technology-products/precision-ag-technology/operations-center/</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58" name="Shape 48"/>
          <p:cNvSpPr/>
          <p:nvPr/>
        </p:nvSpPr>
        <p:spPr>
          <a:xfrm>
            <a:off x="6191402" y="4858207"/>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59" name="Shape 49"/>
          <p:cNvSpPr/>
          <p:nvPr/>
        </p:nvSpPr>
        <p:spPr>
          <a:xfrm>
            <a:off x="6381598" y="5009998"/>
            <a:ext cx="304495" cy="304495"/>
          </a:xfrm>
          <a:prstGeom prst="roundRect">
            <a:avLst>
              <a:gd name="adj" fmla="val 112613"/>
            </a:avLst>
          </a:prstGeom>
          <a:solidFill>
            <a:srgbClr val="1E3A5F"/>
          </a:solidFill>
          <a:ln w="12700">
            <a:solidFill>
              <a:srgbClr val="FFFFFF">
                <a:alpha val="0"/>
              </a:srgbClr>
            </a:solidFill>
            <a:prstDash val="solid"/>
          </a:ln>
        </p:spPr>
      </p:sp>
      <p:pic>
        <p:nvPicPr>
          <p:cNvPr id="60" name="Image 8" descr="gen-dedup-7cfd315829f40733fafd2a79d3337d43.png"/>
          <p:cNvPicPr>
            <a:picLocks noChangeAspect="1"/>
          </p:cNvPicPr>
          <p:nvPr/>
        </p:nvPicPr>
        <p:blipFill>
          <a:blip r:embed="rId11"/>
          <a:srcRect l="-837" r="-837"/>
          <a:stretch/>
        </p:blipFill>
        <p:spPr>
          <a:xfrm>
            <a:off x="6458407" y="5095951"/>
            <a:ext cx="152705" cy="133502"/>
          </a:xfrm>
          <a:prstGeom prst="rect">
            <a:avLst/>
          </a:prstGeom>
        </p:spPr>
      </p:pic>
      <p:sp>
        <p:nvSpPr>
          <p:cNvPr id="61" name="Text 50"/>
          <p:cNvSpPr txBox="1"/>
          <p:nvPr/>
        </p:nvSpPr>
        <p:spPr>
          <a:xfrm>
            <a:off x="7105802" y="5057546"/>
            <a:ext cx="655625"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Shopify</a:t>
            </a:r>
            <a:endParaRPr lang="en-US" sz="1100" dirty="0"/>
          </a:p>
        </p:txBody>
      </p:sp>
      <p:sp>
        <p:nvSpPr>
          <p:cNvPr id="62" name="Shape 51"/>
          <p:cNvSpPr/>
          <p:nvPr/>
        </p:nvSpPr>
        <p:spPr>
          <a:xfrm>
            <a:off x="6801307" y="5057546"/>
            <a:ext cx="209398" cy="209398"/>
          </a:xfrm>
          <a:prstGeom prst="ellipse">
            <a:avLst/>
          </a:prstGeom>
          <a:solidFill>
            <a:srgbClr val="2C5282"/>
          </a:solidFill>
          <a:ln w="12700">
            <a:solidFill>
              <a:srgbClr val="FFFFFF">
                <a:alpha val="0"/>
              </a:srgbClr>
            </a:solidFill>
            <a:prstDash val="solid"/>
          </a:ln>
        </p:spPr>
      </p:sp>
      <p:sp>
        <p:nvSpPr>
          <p:cNvPr id="63" name="Text 52"/>
          <p:cNvSpPr/>
          <p:nvPr/>
        </p:nvSpPr>
        <p:spPr>
          <a:xfrm>
            <a:off x="6801307" y="5057546"/>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8</a:t>
            </a:r>
            <a:endParaRPr lang="en-US" sz="800" dirty="0"/>
          </a:p>
        </p:txBody>
      </p:sp>
      <p:sp>
        <p:nvSpPr>
          <p:cNvPr id="64" name="Text 53"/>
          <p:cNvSpPr txBox="1"/>
          <p:nvPr/>
        </p:nvSpPr>
        <p:spPr>
          <a:xfrm>
            <a:off x="6381598" y="5391302"/>
            <a:ext cx="5239512" cy="3621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Shopify (n.d.) </a:t>
            </a:r>
            <a:r>
              <a:rPr lang="en-US" sz="900" i="1" dirty="0">
                <a:solidFill>
                  <a:srgbClr val="4A5568"/>
                </a:solidFill>
                <a:latin typeface="Inter" pitchFamily="34" charset="0"/>
                <a:ea typeface="Inter" pitchFamily="34" charset="-122"/>
                <a:cs typeface="Inter" pitchFamily="34" charset="-120"/>
              </a:rPr>
              <a:t>Inventory management</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https://www.shopify.com/inventory-management</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65" name="Shape 54"/>
          <p:cNvSpPr/>
          <p:nvPr/>
        </p:nvSpPr>
        <p:spPr>
          <a:xfrm>
            <a:off x="0" y="6286500"/>
            <a:ext cx="12191695" cy="580644"/>
          </a:xfrm>
          <a:prstGeom prst="rect">
            <a:avLst/>
          </a:prstGeom>
          <a:solidFill>
            <a:srgbClr val="F8FAFC"/>
          </a:solidFill>
          <a:ln/>
        </p:spPr>
      </p:sp>
      <p:sp>
        <p:nvSpPr>
          <p:cNvPr id="66" name="Shape 55"/>
          <p:cNvSpPr/>
          <p:nvPr/>
        </p:nvSpPr>
        <p:spPr>
          <a:xfrm>
            <a:off x="0" y="6286500"/>
            <a:ext cx="12191695" cy="9144"/>
          </a:xfrm>
          <a:prstGeom prst="rect">
            <a:avLst/>
          </a:prstGeom>
          <a:solidFill>
            <a:srgbClr val="E2E8F0"/>
          </a:solidFill>
          <a:ln w="12700">
            <a:solidFill>
              <a:srgbClr val="E2E8F0">
                <a:alpha val="0"/>
              </a:srgbClr>
            </a:solidFill>
            <a:prstDash val="solid"/>
          </a:ln>
        </p:spPr>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4" name="Image 0" descr="gen-dedup-1aa158a43b3c144772493abc3f50d133.png"/>
          <p:cNvPicPr>
            <a:picLocks noChangeAspect="1"/>
          </p:cNvPicPr>
          <p:nvPr/>
        </p:nvPicPr>
        <p:blipFill>
          <a:blip r:embed="rId3"/>
          <a:srcRect l="-10" r="-10"/>
          <a:stretch/>
        </p:blipFill>
        <p:spPr>
          <a:xfrm>
            <a:off x="0" y="0"/>
            <a:ext cx="12191695" cy="666598"/>
          </a:xfrm>
          <a:prstGeom prst="rect">
            <a:avLst/>
          </a:prstGeom>
        </p:spPr>
      </p:pic>
      <p:sp>
        <p:nvSpPr>
          <p:cNvPr id="5" name="Shape 2"/>
          <p:cNvSpPr/>
          <p:nvPr/>
        </p:nvSpPr>
        <p:spPr>
          <a:xfrm>
            <a:off x="381305" y="809244"/>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6" name="Shape 3"/>
          <p:cNvSpPr/>
          <p:nvPr/>
        </p:nvSpPr>
        <p:spPr>
          <a:xfrm>
            <a:off x="6191402" y="809244"/>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7" name="Shape 4"/>
          <p:cNvSpPr/>
          <p:nvPr/>
        </p:nvSpPr>
        <p:spPr>
          <a:xfrm>
            <a:off x="381305" y="2143354"/>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txBody>
          <a:bodyPr/>
          <a:lstStyle/>
          <a:p>
            <a:endParaRPr lang="bg-BG" dirty="0"/>
          </a:p>
        </p:txBody>
      </p:sp>
      <p:sp>
        <p:nvSpPr>
          <p:cNvPr id="8" name="Shape 5"/>
          <p:cNvSpPr/>
          <p:nvPr/>
        </p:nvSpPr>
        <p:spPr>
          <a:xfrm>
            <a:off x="6191402" y="2143354"/>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9" name="Shape 6"/>
          <p:cNvSpPr/>
          <p:nvPr/>
        </p:nvSpPr>
        <p:spPr>
          <a:xfrm>
            <a:off x="381305" y="3476549"/>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10" name="Shape 7"/>
          <p:cNvSpPr/>
          <p:nvPr/>
        </p:nvSpPr>
        <p:spPr>
          <a:xfrm>
            <a:off x="6191402" y="3476549"/>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11" name="Shape 8"/>
          <p:cNvSpPr/>
          <p:nvPr/>
        </p:nvSpPr>
        <p:spPr>
          <a:xfrm>
            <a:off x="381305" y="4809744"/>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12" name="Shape 9"/>
          <p:cNvSpPr/>
          <p:nvPr/>
        </p:nvSpPr>
        <p:spPr>
          <a:xfrm>
            <a:off x="6191402" y="4809744"/>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13" name="Shape 10"/>
          <p:cNvSpPr/>
          <p:nvPr/>
        </p:nvSpPr>
        <p:spPr>
          <a:xfrm>
            <a:off x="0" y="6286500"/>
            <a:ext cx="12191695" cy="580644"/>
          </a:xfrm>
          <a:prstGeom prst="rect">
            <a:avLst/>
          </a:prstGeom>
          <a:solidFill>
            <a:srgbClr val="F8FAFC"/>
          </a:solidFill>
          <a:ln/>
        </p:spPr>
      </p:sp>
      <p:sp>
        <p:nvSpPr>
          <p:cNvPr id="14" name="Shape 11"/>
          <p:cNvSpPr/>
          <p:nvPr/>
        </p:nvSpPr>
        <p:spPr>
          <a:xfrm>
            <a:off x="0" y="6286500"/>
            <a:ext cx="12191695" cy="9144"/>
          </a:xfrm>
          <a:prstGeom prst="rect">
            <a:avLst/>
          </a:prstGeom>
          <a:solidFill>
            <a:srgbClr val="E2E8F0"/>
          </a:solidFill>
          <a:ln w="12700">
            <a:solidFill>
              <a:srgbClr val="E2E8F0">
                <a:alpha val="0"/>
              </a:srgbClr>
            </a:solidFill>
            <a:prstDash val="solid"/>
          </a:ln>
        </p:spPr>
      </p:sp>
      <p:sp>
        <p:nvSpPr>
          <p:cNvPr id="15" name="Text 12"/>
          <p:cNvSpPr txBox="1"/>
          <p:nvPr/>
        </p:nvSpPr>
        <p:spPr>
          <a:xfrm>
            <a:off x="381305" y="114300"/>
            <a:ext cx="7620610" cy="277063"/>
          </a:xfrm>
          <a:prstGeom prst="rect">
            <a:avLst/>
          </a:prstGeom>
          <a:noFill/>
          <a:ln/>
        </p:spPr>
        <p:txBody>
          <a:bodyPr wrap="square" lIns="0" tIns="0" rIns="0" bIns="0" rtlCol="0" anchor="ctr"/>
          <a:lstStyle/>
          <a:p>
            <a:pPr marL="0" indent="0" algn="l">
              <a:buNone/>
            </a:pPr>
            <a:r>
              <a:rPr lang="en-US" sz="1800" b="1" dirty="0">
                <a:solidFill>
                  <a:srgbClr val="FFFFFF"/>
                </a:solidFill>
                <a:latin typeface="Montserrat" pitchFamily="34" charset="0"/>
                <a:ea typeface="Montserrat" pitchFamily="34" charset="-122"/>
                <a:cs typeface="Montserrat" pitchFamily="34" charset="-120"/>
              </a:rPr>
              <a:t>References (2/2)</a:t>
            </a:r>
            <a:endParaRPr lang="en-US" sz="1800" dirty="0"/>
          </a:p>
        </p:txBody>
      </p:sp>
      <p:pic>
        <p:nvPicPr>
          <p:cNvPr id="17" name="Image 1" descr="gen-dedup-6977feaa37988d2e39e9f6ce1cbab144.png"/>
          <p:cNvPicPr>
            <a:picLocks noChangeAspect="1"/>
          </p:cNvPicPr>
          <p:nvPr/>
        </p:nvPicPr>
        <p:blipFill>
          <a:blip r:embed="rId4"/>
          <a:srcRect t="-4491" b="-4491"/>
          <a:stretch/>
        </p:blipFill>
        <p:spPr>
          <a:xfrm>
            <a:off x="9953244" y="237744"/>
            <a:ext cx="152705" cy="190195"/>
          </a:xfrm>
          <a:prstGeom prst="rect">
            <a:avLst/>
          </a:prstGeom>
        </p:spPr>
      </p:pic>
      <p:sp>
        <p:nvSpPr>
          <p:cNvPr id="18" name="Text 14"/>
          <p:cNvSpPr txBox="1"/>
          <p:nvPr/>
        </p:nvSpPr>
        <p:spPr>
          <a:xfrm>
            <a:off x="10287000" y="237744"/>
            <a:ext cx="1524305" cy="191110"/>
          </a:xfrm>
          <a:prstGeom prst="rect">
            <a:avLst/>
          </a:prstGeom>
          <a:noFill/>
          <a:ln/>
        </p:spPr>
        <p:txBody>
          <a:bodyPr wrap="square" lIns="0" tIns="0" rIns="0" bIns="0" rtlCol="0" anchor="ctr"/>
          <a:lstStyle/>
          <a:p>
            <a:pPr marL="0" indent="0" algn="l">
              <a:buNone/>
            </a:pPr>
            <a:r>
              <a:rPr lang="en-US" sz="1200" b="1" dirty="0">
                <a:solidFill>
                  <a:srgbClr val="FFFFFF"/>
                </a:solidFill>
                <a:latin typeface="Inter" pitchFamily="34" charset="0"/>
                <a:ea typeface="Inter" pitchFamily="34" charset="-122"/>
                <a:cs typeface="Inter" pitchFamily="34" charset="-120"/>
              </a:rPr>
              <a:t>Academic Sources</a:t>
            </a:r>
            <a:endParaRPr lang="en-US" sz="1200" dirty="0"/>
          </a:p>
        </p:txBody>
      </p:sp>
      <p:sp>
        <p:nvSpPr>
          <p:cNvPr id="19" name="Shape 15"/>
          <p:cNvSpPr/>
          <p:nvPr/>
        </p:nvSpPr>
        <p:spPr>
          <a:xfrm>
            <a:off x="523951" y="923544"/>
            <a:ext cx="267005" cy="267005"/>
          </a:xfrm>
          <a:prstGeom prst="roundRect">
            <a:avLst>
              <a:gd name="adj" fmla="val 146771"/>
            </a:avLst>
          </a:prstGeom>
          <a:solidFill>
            <a:srgbClr val="1E3A5F"/>
          </a:solidFill>
          <a:ln w="12700">
            <a:solidFill>
              <a:srgbClr val="FFFFFF">
                <a:alpha val="0"/>
              </a:srgbClr>
            </a:solidFill>
            <a:prstDash val="solid"/>
          </a:ln>
        </p:spPr>
      </p:sp>
      <p:pic>
        <p:nvPicPr>
          <p:cNvPr id="20" name="Image 2" descr="gen-dedup-c8042665453978f49085584432074946.png"/>
          <p:cNvPicPr>
            <a:picLocks noChangeAspect="1"/>
          </p:cNvPicPr>
          <p:nvPr/>
        </p:nvPicPr>
        <p:blipFill>
          <a:blip r:embed="rId5"/>
          <a:srcRect t="-16489" b="-16489"/>
          <a:stretch/>
        </p:blipFill>
        <p:spPr>
          <a:xfrm>
            <a:off x="614477" y="1000354"/>
            <a:ext cx="85954" cy="114300"/>
          </a:xfrm>
          <a:prstGeom prst="rect">
            <a:avLst/>
          </a:prstGeom>
        </p:spPr>
      </p:pic>
      <p:sp>
        <p:nvSpPr>
          <p:cNvPr id="21" name="Shape 16"/>
          <p:cNvSpPr/>
          <p:nvPr/>
        </p:nvSpPr>
        <p:spPr>
          <a:xfrm>
            <a:off x="905256" y="961949"/>
            <a:ext cx="190195" cy="190195"/>
          </a:xfrm>
          <a:prstGeom prst="ellipse">
            <a:avLst/>
          </a:prstGeom>
          <a:solidFill>
            <a:srgbClr val="2C5282"/>
          </a:solidFill>
          <a:ln w="12700">
            <a:solidFill>
              <a:srgbClr val="FFFFFF">
                <a:alpha val="0"/>
              </a:srgbClr>
            </a:solidFill>
            <a:prstDash val="solid"/>
          </a:ln>
        </p:spPr>
      </p:sp>
      <p:sp>
        <p:nvSpPr>
          <p:cNvPr id="22" name="Text 17"/>
          <p:cNvSpPr/>
          <p:nvPr/>
        </p:nvSpPr>
        <p:spPr>
          <a:xfrm>
            <a:off x="905256" y="961949"/>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9</a:t>
            </a:r>
            <a:endParaRPr lang="en-US" sz="800" dirty="0"/>
          </a:p>
        </p:txBody>
      </p:sp>
      <p:sp>
        <p:nvSpPr>
          <p:cNvPr id="23" name="Text 18"/>
          <p:cNvSpPr txBox="1"/>
          <p:nvPr/>
        </p:nvSpPr>
        <p:spPr>
          <a:xfrm>
            <a:off x="1190549" y="977494"/>
            <a:ext cx="751637"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NetSuite</a:t>
            </a:r>
            <a:endParaRPr lang="en-US" sz="1000" dirty="0"/>
          </a:p>
        </p:txBody>
      </p:sp>
      <p:sp>
        <p:nvSpPr>
          <p:cNvPr id="24" name="Text 19"/>
          <p:cNvSpPr txBox="1"/>
          <p:nvPr/>
        </p:nvSpPr>
        <p:spPr>
          <a:xfrm>
            <a:off x="523951" y="1238098"/>
            <a:ext cx="5334610" cy="611190"/>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NetSuite</a:t>
            </a:r>
            <a:r>
              <a:rPr lang="en-US" sz="800" dirty="0">
                <a:solidFill>
                  <a:srgbClr val="4A5568"/>
                </a:solidFill>
                <a:latin typeface="Inter" pitchFamily="34" charset="0"/>
                <a:ea typeface="Inter" pitchFamily="34" charset="-122"/>
                <a:cs typeface="Inter" pitchFamily="34" charset="-120"/>
              </a:rPr>
              <a:t> (n.d.) </a:t>
            </a:r>
            <a:r>
              <a:rPr lang="en-US" sz="800" i="1" dirty="0">
                <a:solidFill>
                  <a:srgbClr val="4A5568"/>
                </a:solidFill>
                <a:latin typeface="Inter" pitchFamily="34" charset="0"/>
                <a:ea typeface="Inter" pitchFamily="34" charset="-122"/>
                <a:cs typeface="Inter" pitchFamily="34" charset="-120"/>
              </a:rPr>
              <a:t>3 successful ERP implementation case studies.</a:t>
            </a:r>
            <a:r>
              <a:rPr lang="en-US" sz="800" dirty="0">
                <a:solidFill>
                  <a:srgbClr val="4A5568"/>
                </a:solidFill>
                <a:latin typeface="Inter" pitchFamily="34" charset="0"/>
                <a:ea typeface="Inter" pitchFamily="34" charset="-122"/>
                <a:cs typeface="Inter" pitchFamily="34" charset="-120"/>
              </a:rPr>
              <a:t> Available at:  </a:t>
            </a:r>
          </a:p>
          <a:p>
            <a:pPr marL="0" indent="0" algn="l">
              <a:buNone/>
            </a:pPr>
            <a:endParaRPr lang="en-US" sz="800" dirty="0"/>
          </a:p>
          <a:p>
            <a:pPr marL="0" indent="0" algn="l">
              <a:buNone/>
            </a:pPr>
            <a:endParaRPr lang="en-US" sz="800" dirty="0"/>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26" name="Text 21"/>
          <p:cNvSpPr txBox="1"/>
          <p:nvPr/>
        </p:nvSpPr>
        <p:spPr>
          <a:xfrm>
            <a:off x="830034" y="1483113"/>
            <a:ext cx="5197674" cy="232362"/>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https://www.netsuite.com/portal/resource/articles/erp/erp-implementation-case-study.shtml</a:t>
            </a:r>
            <a:endParaRPr lang="en-US" sz="800" dirty="0"/>
          </a:p>
        </p:txBody>
      </p:sp>
      <p:sp>
        <p:nvSpPr>
          <p:cNvPr id="27" name="Shape 22"/>
          <p:cNvSpPr/>
          <p:nvPr/>
        </p:nvSpPr>
        <p:spPr>
          <a:xfrm>
            <a:off x="6334049" y="923544"/>
            <a:ext cx="267005" cy="267005"/>
          </a:xfrm>
          <a:prstGeom prst="roundRect">
            <a:avLst>
              <a:gd name="adj" fmla="val 146771"/>
            </a:avLst>
          </a:prstGeom>
          <a:solidFill>
            <a:srgbClr val="1E3A5F"/>
          </a:solidFill>
          <a:ln w="12700">
            <a:solidFill>
              <a:srgbClr val="FFFFFF">
                <a:alpha val="0"/>
              </a:srgbClr>
            </a:solidFill>
            <a:prstDash val="solid"/>
          </a:ln>
        </p:spPr>
      </p:sp>
      <p:pic>
        <p:nvPicPr>
          <p:cNvPr id="28" name="Image 3" descr="gen-dedup-eede3cfd4928a1e8570bfb96453b4a1e.png"/>
          <p:cNvPicPr>
            <a:picLocks noChangeAspect="1"/>
          </p:cNvPicPr>
          <p:nvPr/>
        </p:nvPicPr>
        <p:blipFill>
          <a:blip r:embed="rId6"/>
          <a:srcRect t="-16489" b="-16489"/>
          <a:stretch/>
        </p:blipFill>
        <p:spPr>
          <a:xfrm>
            <a:off x="6424574" y="1000354"/>
            <a:ext cx="85954" cy="114300"/>
          </a:xfrm>
          <a:prstGeom prst="rect">
            <a:avLst/>
          </a:prstGeom>
        </p:spPr>
      </p:pic>
      <p:sp>
        <p:nvSpPr>
          <p:cNvPr id="29" name="Shape 23"/>
          <p:cNvSpPr/>
          <p:nvPr/>
        </p:nvSpPr>
        <p:spPr>
          <a:xfrm>
            <a:off x="6715354" y="961949"/>
            <a:ext cx="190195" cy="190195"/>
          </a:xfrm>
          <a:prstGeom prst="ellipse">
            <a:avLst/>
          </a:prstGeom>
          <a:solidFill>
            <a:srgbClr val="2C5282"/>
          </a:solidFill>
          <a:ln w="12700">
            <a:solidFill>
              <a:srgbClr val="FFFFFF">
                <a:alpha val="0"/>
              </a:srgbClr>
            </a:solidFill>
            <a:prstDash val="solid"/>
          </a:ln>
        </p:spPr>
      </p:sp>
      <p:sp>
        <p:nvSpPr>
          <p:cNvPr id="30" name="Text 24"/>
          <p:cNvSpPr/>
          <p:nvPr/>
        </p:nvSpPr>
        <p:spPr>
          <a:xfrm>
            <a:off x="6715354" y="961949"/>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10</a:t>
            </a:r>
            <a:endParaRPr lang="en-US" sz="800" dirty="0"/>
          </a:p>
        </p:txBody>
      </p:sp>
      <p:sp>
        <p:nvSpPr>
          <p:cNvPr id="31" name="Text 25"/>
          <p:cNvSpPr txBox="1"/>
          <p:nvPr/>
        </p:nvSpPr>
        <p:spPr>
          <a:xfrm>
            <a:off x="7000646" y="977494"/>
            <a:ext cx="391363"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NCSC</a:t>
            </a:r>
            <a:endParaRPr lang="en-US" sz="1000" dirty="0"/>
          </a:p>
        </p:txBody>
      </p:sp>
      <p:sp>
        <p:nvSpPr>
          <p:cNvPr id="32" name="Text 26"/>
          <p:cNvSpPr txBox="1"/>
          <p:nvPr/>
        </p:nvSpPr>
        <p:spPr>
          <a:xfrm>
            <a:off x="6334049" y="1238098"/>
            <a:ext cx="5334610" cy="685800"/>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NCSC</a:t>
            </a:r>
            <a:r>
              <a:rPr lang="en-US" sz="800" dirty="0">
                <a:solidFill>
                  <a:srgbClr val="4A5568"/>
                </a:solidFill>
                <a:latin typeface="Inter" pitchFamily="34" charset="0"/>
                <a:ea typeface="Inter" pitchFamily="34" charset="-122"/>
                <a:cs typeface="Inter" pitchFamily="34" charset="-120"/>
              </a:rPr>
              <a:t> (2026) </a:t>
            </a:r>
            <a:r>
              <a:rPr lang="en-US" sz="800" i="1" dirty="0">
                <a:solidFill>
                  <a:srgbClr val="4A5568"/>
                </a:solidFill>
                <a:latin typeface="Inter" pitchFamily="34" charset="0"/>
                <a:ea typeface="Inter" pitchFamily="34" charset="-122"/>
                <a:cs typeface="Inter" pitchFamily="34" charset="-120"/>
              </a:rPr>
              <a:t>Small business guide.</a:t>
            </a:r>
            <a:r>
              <a:rPr lang="en-US" sz="800" dirty="0">
                <a:solidFill>
                  <a:srgbClr val="4A5568"/>
                </a:solidFill>
                <a:latin typeface="Inter" pitchFamily="34" charset="0"/>
                <a:ea typeface="Inter" pitchFamily="34" charset="-122"/>
                <a:cs typeface="Inter" pitchFamily="34" charset="-120"/>
              </a:rPr>
              <a:t> Available at: </a:t>
            </a:r>
            <a:endParaRPr lang="en-US" sz="800" dirty="0"/>
          </a:p>
          <a:p>
            <a:pPr marL="0" indent="0" algn="l">
              <a:buNone/>
            </a:pPr>
            <a:endParaRPr lang="en-US" sz="800" dirty="0"/>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34" name="Text 28"/>
          <p:cNvSpPr txBox="1"/>
          <p:nvPr/>
        </p:nvSpPr>
        <p:spPr>
          <a:xfrm>
            <a:off x="6567376" y="1401793"/>
            <a:ext cx="3762756" cy="200460"/>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https://www.ncsc.gov.uk/collection/small-business-guide</a:t>
            </a:r>
            <a:endParaRPr lang="en-US" sz="800" dirty="0"/>
          </a:p>
        </p:txBody>
      </p:sp>
      <p:sp>
        <p:nvSpPr>
          <p:cNvPr id="35" name="Shape 29"/>
          <p:cNvSpPr/>
          <p:nvPr/>
        </p:nvSpPr>
        <p:spPr>
          <a:xfrm>
            <a:off x="523951" y="2257654"/>
            <a:ext cx="267005" cy="267005"/>
          </a:xfrm>
          <a:prstGeom prst="roundRect">
            <a:avLst>
              <a:gd name="adj" fmla="val 146771"/>
            </a:avLst>
          </a:prstGeom>
          <a:solidFill>
            <a:srgbClr val="1E3A5F"/>
          </a:solidFill>
          <a:ln w="12700">
            <a:solidFill>
              <a:srgbClr val="FFFFFF">
                <a:alpha val="0"/>
              </a:srgbClr>
            </a:solidFill>
            <a:prstDash val="solid"/>
          </a:ln>
        </p:spPr>
      </p:sp>
      <p:pic>
        <p:nvPicPr>
          <p:cNvPr id="36" name="Image 4" descr="gen-dedup-8f5f90a21ed96d664fa2c8bec2ea77db.png"/>
          <p:cNvPicPr>
            <a:picLocks noChangeAspect="1"/>
          </p:cNvPicPr>
          <p:nvPr/>
        </p:nvPicPr>
        <p:blipFill>
          <a:blip r:embed="rId7"/>
          <a:srcRect t="-33111" b="-33111"/>
          <a:stretch/>
        </p:blipFill>
        <p:spPr>
          <a:xfrm>
            <a:off x="614477" y="2333549"/>
            <a:ext cx="85954" cy="114300"/>
          </a:xfrm>
          <a:prstGeom prst="rect">
            <a:avLst/>
          </a:prstGeom>
        </p:spPr>
      </p:pic>
      <p:sp>
        <p:nvSpPr>
          <p:cNvPr id="37" name="Shape 30"/>
          <p:cNvSpPr/>
          <p:nvPr/>
        </p:nvSpPr>
        <p:spPr>
          <a:xfrm>
            <a:off x="905256" y="2295144"/>
            <a:ext cx="190195" cy="190195"/>
          </a:xfrm>
          <a:prstGeom prst="ellipse">
            <a:avLst/>
          </a:prstGeom>
          <a:solidFill>
            <a:srgbClr val="2C5282"/>
          </a:solidFill>
          <a:ln w="12700">
            <a:solidFill>
              <a:srgbClr val="FFFFFF">
                <a:alpha val="0"/>
              </a:srgbClr>
            </a:solidFill>
            <a:prstDash val="solid"/>
          </a:ln>
        </p:spPr>
      </p:sp>
      <p:sp>
        <p:nvSpPr>
          <p:cNvPr id="38" name="Text 31"/>
          <p:cNvSpPr/>
          <p:nvPr/>
        </p:nvSpPr>
        <p:spPr>
          <a:xfrm>
            <a:off x="905256" y="2295144"/>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11</a:t>
            </a:r>
            <a:endParaRPr lang="en-US" sz="800" dirty="0"/>
          </a:p>
        </p:txBody>
      </p:sp>
      <p:sp>
        <p:nvSpPr>
          <p:cNvPr id="39" name="Text 32"/>
          <p:cNvSpPr txBox="1"/>
          <p:nvPr/>
        </p:nvSpPr>
        <p:spPr>
          <a:xfrm>
            <a:off x="1190549" y="2310689"/>
            <a:ext cx="563270"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Oracle</a:t>
            </a:r>
            <a:endParaRPr lang="en-US" sz="1000" dirty="0"/>
          </a:p>
        </p:txBody>
      </p:sp>
      <p:sp>
        <p:nvSpPr>
          <p:cNvPr id="40" name="Text 33"/>
          <p:cNvSpPr txBox="1"/>
          <p:nvPr/>
        </p:nvSpPr>
        <p:spPr>
          <a:xfrm>
            <a:off x="523951" y="2572207"/>
            <a:ext cx="5334610" cy="571500"/>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Oracle</a:t>
            </a:r>
            <a:r>
              <a:rPr lang="en-US" sz="800" dirty="0">
                <a:solidFill>
                  <a:srgbClr val="4A5568"/>
                </a:solidFill>
                <a:latin typeface="Inter" pitchFamily="34" charset="0"/>
                <a:ea typeface="Inter" pitchFamily="34" charset="-122"/>
                <a:cs typeface="Inter" pitchFamily="34" charset="-120"/>
              </a:rPr>
              <a:t> (n.d.) </a:t>
            </a:r>
            <a:r>
              <a:rPr lang="en-US" sz="800" i="1" dirty="0">
                <a:solidFill>
                  <a:srgbClr val="4A5568"/>
                </a:solidFill>
                <a:latin typeface="Inter" pitchFamily="34" charset="0"/>
                <a:ea typeface="Inter" pitchFamily="34" charset="-122"/>
                <a:cs typeface="Inter" pitchFamily="34" charset="-120"/>
              </a:rPr>
              <a:t>What is CRM?</a:t>
            </a:r>
            <a:r>
              <a:rPr lang="en-US" sz="800" dirty="0">
                <a:solidFill>
                  <a:srgbClr val="4A5568"/>
                </a:solidFill>
                <a:latin typeface="Inter" pitchFamily="34" charset="0"/>
                <a:ea typeface="Inter" pitchFamily="34" charset="-122"/>
                <a:cs typeface="Inter" pitchFamily="34" charset="-120"/>
              </a:rPr>
              <a:t> Available at: </a:t>
            </a:r>
            <a:endParaRPr lang="en-US" sz="800" dirty="0"/>
          </a:p>
          <a:p>
            <a:pPr marL="0" indent="0" algn="l">
              <a:buNone/>
            </a:pPr>
            <a:endParaRPr lang="en-US" sz="800" dirty="0"/>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42" name="Text 35"/>
          <p:cNvSpPr txBox="1"/>
          <p:nvPr/>
        </p:nvSpPr>
        <p:spPr>
          <a:xfrm>
            <a:off x="1403337" y="2754208"/>
            <a:ext cx="3044658" cy="159985"/>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https://www.oracle.com/uk/cx/what-is-crm/</a:t>
            </a:r>
            <a:endParaRPr lang="en-US" sz="800" dirty="0"/>
          </a:p>
        </p:txBody>
      </p:sp>
      <p:sp>
        <p:nvSpPr>
          <p:cNvPr id="43" name="Shape 36"/>
          <p:cNvSpPr/>
          <p:nvPr/>
        </p:nvSpPr>
        <p:spPr>
          <a:xfrm>
            <a:off x="6334049" y="2257654"/>
            <a:ext cx="267005" cy="267005"/>
          </a:xfrm>
          <a:prstGeom prst="roundRect">
            <a:avLst>
              <a:gd name="adj" fmla="val 146771"/>
            </a:avLst>
          </a:prstGeom>
          <a:solidFill>
            <a:srgbClr val="1E3A5F"/>
          </a:solidFill>
          <a:ln w="12700">
            <a:solidFill>
              <a:srgbClr val="FFFFFF">
                <a:alpha val="0"/>
              </a:srgbClr>
            </a:solidFill>
            <a:prstDash val="solid"/>
          </a:ln>
        </p:spPr>
      </p:sp>
      <p:pic>
        <p:nvPicPr>
          <p:cNvPr id="44" name="Image 5" descr="gen-dedup-3047506bfa1668fef4af31133216e385.png"/>
          <p:cNvPicPr>
            <a:picLocks noChangeAspect="1"/>
          </p:cNvPicPr>
          <p:nvPr/>
        </p:nvPicPr>
        <p:blipFill>
          <a:blip r:embed="rId8"/>
          <a:srcRect t="-8178" b="-8178"/>
          <a:stretch/>
        </p:blipFill>
        <p:spPr>
          <a:xfrm>
            <a:off x="6424574" y="2333549"/>
            <a:ext cx="85954" cy="114300"/>
          </a:xfrm>
          <a:prstGeom prst="rect">
            <a:avLst/>
          </a:prstGeom>
        </p:spPr>
      </p:pic>
      <p:sp>
        <p:nvSpPr>
          <p:cNvPr id="45" name="Shape 37"/>
          <p:cNvSpPr/>
          <p:nvPr/>
        </p:nvSpPr>
        <p:spPr>
          <a:xfrm>
            <a:off x="6715354" y="2295144"/>
            <a:ext cx="190195" cy="190195"/>
          </a:xfrm>
          <a:prstGeom prst="ellipse">
            <a:avLst/>
          </a:prstGeom>
          <a:solidFill>
            <a:srgbClr val="2C5282"/>
          </a:solidFill>
          <a:ln w="12700">
            <a:solidFill>
              <a:srgbClr val="FFFFFF">
                <a:alpha val="0"/>
              </a:srgbClr>
            </a:solidFill>
            <a:prstDash val="solid"/>
          </a:ln>
        </p:spPr>
      </p:sp>
      <p:sp>
        <p:nvSpPr>
          <p:cNvPr id="46" name="Text 38"/>
          <p:cNvSpPr/>
          <p:nvPr/>
        </p:nvSpPr>
        <p:spPr>
          <a:xfrm>
            <a:off x="6715354" y="2295144"/>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12</a:t>
            </a:r>
            <a:endParaRPr lang="en-US" sz="800" dirty="0"/>
          </a:p>
        </p:txBody>
      </p:sp>
      <p:sp>
        <p:nvSpPr>
          <p:cNvPr id="47" name="Text 39"/>
          <p:cNvSpPr txBox="1"/>
          <p:nvPr/>
        </p:nvSpPr>
        <p:spPr>
          <a:xfrm>
            <a:off x="7000646" y="2310689"/>
            <a:ext cx="563270"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Oracle</a:t>
            </a:r>
            <a:endParaRPr lang="en-US" sz="1000" dirty="0"/>
          </a:p>
        </p:txBody>
      </p:sp>
      <p:sp>
        <p:nvSpPr>
          <p:cNvPr id="48" name="Text 40"/>
          <p:cNvSpPr txBox="1"/>
          <p:nvPr/>
        </p:nvSpPr>
        <p:spPr>
          <a:xfrm>
            <a:off x="6334049" y="2572207"/>
            <a:ext cx="5334610" cy="675742"/>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Oracle</a:t>
            </a:r>
            <a:r>
              <a:rPr lang="en-US" sz="800" dirty="0">
                <a:solidFill>
                  <a:srgbClr val="4A5568"/>
                </a:solidFill>
                <a:latin typeface="Inter" pitchFamily="34" charset="0"/>
                <a:ea typeface="Inter" pitchFamily="34" charset="-122"/>
                <a:cs typeface="Inter" pitchFamily="34" charset="-120"/>
              </a:rPr>
              <a:t> (n.d.) </a:t>
            </a:r>
            <a:r>
              <a:rPr lang="en-US" sz="800" i="1" dirty="0">
                <a:solidFill>
                  <a:srgbClr val="4A5568"/>
                </a:solidFill>
                <a:latin typeface="Inter" pitchFamily="34" charset="0"/>
                <a:ea typeface="Inter" pitchFamily="34" charset="-122"/>
                <a:cs typeface="Inter" pitchFamily="34" charset="-120"/>
              </a:rPr>
              <a:t>What is ERP?</a:t>
            </a:r>
            <a:r>
              <a:rPr lang="en-US" sz="800" dirty="0">
                <a:solidFill>
                  <a:srgbClr val="4A5568"/>
                </a:solidFill>
                <a:latin typeface="Inter" pitchFamily="34" charset="0"/>
                <a:ea typeface="Inter" pitchFamily="34" charset="-122"/>
                <a:cs typeface="Inter" pitchFamily="34" charset="-120"/>
              </a:rPr>
              <a:t> Available at: </a:t>
            </a:r>
            <a:endParaRPr lang="en-US" sz="800" dirty="0"/>
          </a:p>
          <a:p>
            <a:pPr marL="0" indent="0" algn="l">
              <a:buNone/>
            </a:pPr>
            <a:endParaRPr lang="en-US" sz="800" dirty="0"/>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50" name="Text 42"/>
          <p:cNvSpPr txBox="1"/>
          <p:nvPr/>
        </p:nvSpPr>
        <p:spPr>
          <a:xfrm>
            <a:off x="7022420" y="2748404"/>
            <a:ext cx="2693080" cy="153901"/>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https://www.oracle.com/erp/what-is-erp/</a:t>
            </a:r>
            <a:endParaRPr lang="en-US" sz="800" dirty="0"/>
          </a:p>
        </p:txBody>
      </p:sp>
      <p:sp>
        <p:nvSpPr>
          <p:cNvPr id="51" name="Shape 43"/>
          <p:cNvSpPr/>
          <p:nvPr/>
        </p:nvSpPr>
        <p:spPr>
          <a:xfrm>
            <a:off x="523951" y="3590849"/>
            <a:ext cx="267005" cy="267005"/>
          </a:xfrm>
          <a:prstGeom prst="roundRect">
            <a:avLst>
              <a:gd name="adj" fmla="val 146771"/>
            </a:avLst>
          </a:prstGeom>
          <a:solidFill>
            <a:srgbClr val="1E3A5F"/>
          </a:solidFill>
          <a:ln w="12700">
            <a:solidFill>
              <a:srgbClr val="FFFFFF">
                <a:alpha val="0"/>
              </a:srgbClr>
            </a:solidFill>
            <a:prstDash val="solid"/>
          </a:ln>
        </p:spPr>
      </p:sp>
      <p:pic>
        <p:nvPicPr>
          <p:cNvPr id="52" name="Image 6" descr="gen-dedup-2b35a59efdd3058520cfa05806d88ba3.png"/>
          <p:cNvPicPr>
            <a:picLocks noChangeAspect="1"/>
          </p:cNvPicPr>
          <p:nvPr/>
        </p:nvPicPr>
        <p:blipFill>
          <a:blip r:embed="rId9"/>
          <a:srcRect t="-24800" b="-24800"/>
          <a:stretch/>
        </p:blipFill>
        <p:spPr>
          <a:xfrm>
            <a:off x="614477" y="3666744"/>
            <a:ext cx="85954" cy="114300"/>
          </a:xfrm>
          <a:prstGeom prst="rect">
            <a:avLst/>
          </a:prstGeom>
        </p:spPr>
      </p:pic>
      <p:sp>
        <p:nvSpPr>
          <p:cNvPr id="53" name="Shape 44"/>
          <p:cNvSpPr/>
          <p:nvPr/>
        </p:nvSpPr>
        <p:spPr>
          <a:xfrm>
            <a:off x="905256" y="3629254"/>
            <a:ext cx="190195" cy="190195"/>
          </a:xfrm>
          <a:prstGeom prst="ellipse">
            <a:avLst/>
          </a:prstGeom>
          <a:solidFill>
            <a:srgbClr val="2C5282"/>
          </a:solidFill>
          <a:ln w="12700">
            <a:solidFill>
              <a:srgbClr val="FFFFFF">
                <a:alpha val="0"/>
              </a:srgbClr>
            </a:solidFill>
            <a:prstDash val="solid"/>
          </a:ln>
        </p:spPr>
      </p:sp>
      <p:sp>
        <p:nvSpPr>
          <p:cNvPr id="54" name="Text 45"/>
          <p:cNvSpPr/>
          <p:nvPr/>
        </p:nvSpPr>
        <p:spPr>
          <a:xfrm>
            <a:off x="905256" y="3629254"/>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13</a:t>
            </a:r>
            <a:endParaRPr lang="en-US" sz="800" dirty="0"/>
          </a:p>
        </p:txBody>
      </p:sp>
      <p:sp>
        <p:nvSpPr>
          <p:cNvPr id="55" name="Text 46"/>
          <p:cNvSpPr txBox="1"/>
          <p:nvPr/>
        </p:nvSpPr>
        <p:spPr>
          <a:xfrm>
            <a:off x="1190549" y="3643884"/>
            <a:ext cx="657454"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Shopify</a:t>
            </a:r>
            <a:endParaRPr lang="en-US" sz="1000" dirty="0"/>
          </a:p>
        </p:txBody>
      </p:sp>
      <p:sp>
        <p:nvSpPr>
          <p:cNvPr id="56" name="Text 47"/>
          <p:cNvSpPr txBox="1"/>
          <p:nvPr/>
        </p:nvSpPr>
        <p:spPr>
          <a:xfrm>
            <a:off x="523951" y="3905402"/>
            <a:ext cx="5334610" cy="561442"/>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Shopify</a:t>
            </a:r>
            <a:r>
              <a:rPr lang="en-US" sz="800" dirty="0">
                <a:solidFill>
                  <a:srgbClr val="4A5568"/>
                </a:solidFill>
                <a:latin typeface="Inter" pitchFamily="34" charset="0"/>
                <a:ea typeface="Inter" pitchFamily="34" charset="-122"/>
                <a:cs typeface="Inter" pitchFamily="34" charset="-120"/>
              </a:rPr>
              <a:t> (n.d.) </a:t>
            </a:r>
            <a:r>
              <a:rPr lang="en-US" sz="800" i="1" dirty="0">
                <a:solidFill>
                  <a:srgbClr val="4A5568"/>
                </a:solidFill>
                <a:latin typeface="Inter" pitchFamily="34" charset="0"/>
                <a:ea typeface="Inter" pitchFamily="34" charset="-122"/>
                <a:cs typeface="Inter" pitchFamily="34" charset="-120"/>
              </a:rPr>
              <a:t>Inventory management.</a:t>
            </a:r>
            <a:r>
              <a:rPr lang="en-US" sz="800" dirty="0">
                <a:solidFill>
                  <a:srgbClr val="4A5568"/>
                </a:solidFill>
                <a:latin typeface="Inter" pitchFamily="34" charset="0"/>
                <a:ea typeface="Inter" pitchFamily="34" charset="-122"/>
                <a:cs typeface="Inter" pitchFamily="34" charset="-120"/>
              </a:rPr>
              <a:t> Available at: </a:t>
            </a:r>
            <a:endParaRPr lang="en-US" sz="800" dirty="0"/>
          </a:p>
          <a:p>
            <a:pPr marL="0" indent="0" algn="l">
              <a:buNone/>
            </a:pPr>
            <a:endParaRPr lang="en-US" sz="800" dirty="0"/>
          </a:p>
          <a:p>
            <a:pPr marL="0" indent="0" algn="l">
              <a:buNone/>
            </a:pPr>
            <a:r>
              <a:rPr lang="en-US" sz="800" dirty="0">
                <a:solidFill>
                  <a:srgbClr val="4A5568"/>
                </a:solidFill>
                <a:latin typeface="Inter" pitchFamily="34" charset="0"/>
                <a:ea typeface="Inter" pitchFamily="34" charset="-122"/>
                <a:cs typeface="Inter" pitchFamily="34" charset="-120"/>
              </a:rPr>
              <a:t>  </a:t>
            </a: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58" name="Text 49"/>
          <p:cNvSpPr txBox="1"/>
          <p:nvPr/>
        </p:nvSpPr>
        <p:spPr>
          <a:xfrm>
            <a:off x="905256" y="4136987"/>
            <a:ext cx="3415751" cy="161849"/>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https://www.shopify.com/inventory-management</a:t>
            </a:r>
            <a:endParaRPr lang="en-US" sz="800" dirty="0"/>
          </a:p>
        </p:txBody>
      </p:sp>
      <p:sp>
        <p:nvSpPr>
          <p:cNvPr id="59" name="Shape 50"/>
          <p:cNvSpPr/>
          <p:nvPr/>
        </p:nvSpPr>
        <p:spPr>
          <a:xfrm>
            <a:off x="6334049" y="3590849"/>
            <a:ext cx="267005" cy="267005"/>
          </a:xfrm>
          <a:prstGeom prst="roundRect">
            <a:avLst>
              <a:gd name="adj" fmla="val 146771"/>
            </a:avLst>
          </a:prstGeom>
          <a:solidFill>
            <a:srgbClr val="1E3A5F"/>
          </a:solidFill>
          <a:ln w="12700">
            <a:solidFill>
              <a:srgbClr val="FFFFFF">
                <a:alpha val="0"/>
              </a:srgbClr>
            </a:solidFill>
            <a:prstDash val="solid"/>
          </a:ln>
        </p:spPr>
      </p:sp>
      <p:pic>
        <p:nvPicPr>
          <p:cNvPr id="60" name="Image 7" descr="gen-dedup-365f6b0fc63fa2895a7fac529fde8343.png"/>
          <p:cNvPicPr>
            <a:picLocks noChangeAspect="1"/>
          </p:cNvPicPr>
          <p:nvPr/>
        </p:nvPicPr>
        <p:blipFill>
          <a:blip r:embed="rId10"/>
          <a:srcRect t="-8178" b="-8178"/>
          <a:stretch/>
        </p:blipFill>
        <p:spPr>
          <a:xfrm>
            <a:off x="6424574" y="3666744"/>
            <a:ext cx="85954" cy="114300"/>
          </a:xfrm>
          <a:prstGeom prst="rect">
            <a:avLst/>
          </a:prstGeom>
        </p:spPr>
      </p:pic>
      <p:sp>
        <p:nvSpPr>
          <p:cNvPr id="61" name="Shape 51"/>
          <p:cNvSpPr/>
          <p:nvPr/>
        </p:nvSpPr>
        <p:spPr>
          <a:xfrm>
            <a:off x="6715354" y="3629254"/>
            <a:ext cx="190195" cy="190195"/>
          </a:xfrm>
          <a:prstGeom prst="ellipse">
            <a:avLst/>
          </a:prstGeom>
          <a:solidFill>
            <a:srgbClr val="2C5282"/>
          </a:solidFill>
          <a:ln w="12700">
            <a:solidFill>
              <a:srgbClr val="FFFFFF">
                <a:alpha val="0"/>
              </a:srgbClr>
            </a:solidFill>
            <a:prstDash val="solid"/>
          </a:ln>
        </p:spPr>
      </p:sp>
      <p:sp>
        <p:nvSpPr>
          <p:cNvPr id="62" name="Text 52"/>
          <p:cNvSpPr/>
          <p:nvPr/>
        </p:nvSpPr>
        <p:spPr>
          <a:xfrm>
            <a:off x="6715354" y="3629254"/>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14</a:t>
            </a:r>
            <a:endParaRPr lang="en-US" sz="800" dirty="0"/>
          </a:p>
        </p:txBody>
      </p:sp>
      <p:sp>
        <p:nvSpPr>
          <p:cNvPr id="63" name="Text 53"/>
          <p:cNvSpPr txBox="1"/>
          <p:nvPr/>
        </p:nvSpPr>
        <p:spPr>
          <a:xfrm>
            <a:off x="7000646" y="3643884"/>
            <a:ext cx="648310"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UK GDPR</a:t>
            </a:r>
            <a:endParaRPr lang="en-US" sz="1000" dirty="0"/>
          </a:p>
        </p:txBody>
      </p:sp>
      <p:sp>
        <p:nvSpPr>
          <p:cNvPr id="64" name="Text 54"/>
          <p:cNvSpPr txBox="1"/>
          <p:nvPr/>
        </p:nvSpPr>
        <p:spPr>
          <a:xfrm>
            <a:off x="6334049" y="3905402"/>
            <a:ext cx="5334610" cy="675742"/>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UK GDPR</a:t>
            </a:r>
            <a:r>
              <a:rPr lang="en-US" sz="800" dirty="0">
                <a:solidFill>
                  <a:srgbClr val="4A5568"/>
                </a:solidFill>
                <a:latin typeface="Inter" pitchFamily="34" charset="0"/>
                <a:ea typeface="Inter" pitchFamily="34" charset="-122"/>
                <a:cs typeface="Inter" pitchFamily="34" charset="-120"/>
              </a:rPr>
              <a:t> (2016) </a:t>
            </a:r>
            <a:r>
              <a:rPr lang="en-US" sz="800" i="1" dirty="0">
                <a:solidFill>
                  <a:srgbClr val="4A5568"/>
                </a:solidFill>
                <a:latin typeface="Inter" pitchFamily="34" charset="0"/>
                <a:ea typeface="Inter" pitchFamily="34" charset="-122"/>
                <a:cs typeface="Inter" pitchFamily="34" charset="-120"/>
              </a:rPr>
              <a:t>Article 5 — Principles relating to processing of personal data.</a:t>
            </a:r>
            <a:r>
              <a:rPr lang="en-US" sz="800" dirty="0">
                <a:solidFill>
                  <a:srgbClr val="4A5568"/>
                </a:solidFill>
                <a:latin typeface="Inter" pitchFamily="34" charset="0"/>
                <a:ea typeface="Inter" pitchFamily="34" charset="-122"/>
                <a:cs typeface="Inter" pitchFamily="34" charset="-120"/>
              </a:rPr>
              <a:t> Available at:</a:t>
            </a:r>
          </a:p>
          <a:p>
            <a:pPr marL="0" indent="0" algn="l">
              <a:buNone/>
            </a:pPr>
            <a:r>
              <a:rPr lang="en-US" sz="800" dirty="0">
                <a:solidFill>
                  <a:srgbClr val="4A5568"/>
                </a:solidFill>
                <a:latin typeface="Inter" pitchFamily="34" charset="0"/>
                <a:ea typeface="Inter" pitchFamily="34" charset="-122"/>
                <a:cs typeface="Inter" pitchFamily="34" charset="-120"/>
              </a:rPr>
              <a:t> </a:t>
            </a:r>
            <a:endParaRPr lang="en-US" sz="800" dirty="0"/>
          </a:p>
          <a:p>
            <a:pPr marL="0" indent="0" algn="l">
              <a:buNone/>
            </a:pPr>
            <a:endParaRPr lang="en-US" sz="800" dirty="0"/>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66" name="Text 56"/>
          <p:cNvSpPr txBox="1"/>
          <p:nvPr/>
        </p:nvSpPr>
        <p:spPr>
          <a:xfrm>
            <a:off x="6709963" y="4185511"/>
            <a:ext cx="2248967" cy="144691"/>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https://gdpr-info.eu/art-5-gdpr/</a:t>
            </a:r>
            <a:endParaRPr lang="en-US" sz="800" dirty="0"/>
          </a:p>
        </p:txBody>
      </p:sp>
      <p:sp>
        <p:nvSpPr>
          <p:cNvPr id="67" name="Shape 57"/>
          <p:cNvSpPr/>
          <p:nvPr/>
        </p:nvSpPr>
        <p:spPr>
          <a:xfrm>
            <a:off x="523951" y="4924044"/>
            <a:ext cx="267005" cy="267005"/>
          </a:xfrm>
          <a:prstGeom prst="roundRect">
            <a:avLst>
              <a:gd name="adj" fmla="val 146771"/>
            </a:avLst>
          </a:prstGeom>
          <a:solidFill>
            <a:srgbClr val="1E3A5F"/>
          </a:solidFill>
          <a:ln w="12700">
            <a:solidFill>
              <a:srgbClr val="FFFFFF">
                <a:alpha val="0"/>
              </a:srgbClr>
            </a:solidFill>
            <a:prstDash val="solid"/>
          </a:ln>
        </p:spPr>
      </p:sp>
      <p:pic>
        <p:nvPicPr>
          <p:cNvPr id="68" name="Image 8" descr="gen-dedup-e4a00910c81d649a80ab4f2a93cd37a5.png"/>
          <p:cNvPicPr>
            <a:picLocks noChangeAspect="1"/>
          </p:cNvPicPr>
          <p:nvPr/>
        </p:nvPicPr>
        <p:blipFill>
          <a:blip r:embed="rId11"/>
          <a:srcRect t="-33111" b="-33111"/>
          <a:stretch/>
        </p:blipFill>
        <p:spPr>
          <a:xfrm>
            <a:off x="614477" y="5000854"/>
            <a:ext cx="85954" cy="114300"/>
          </a:xfrm>
          <a:prstGeom prst="rect">
            <a:avLst/>
          </a:prstGeom>
        </p:spPr>
      </p:pic>
      <p:sp>
        <p:nvSpPr>
          <p:cNvPr id="69" name="Shape 58"/>
          <p:cNvSpPr/>
          <p:nvPr/>
        </p:nvSpPr>
        <p:spPr>
          <a:xfrm>
            <a:off x="905256" y="4962449"/>
            <a:ext cx="190195" cy="190195"/>
          </a:xfrm>
          <a:prstGeom prst="ellipse">
            <a:avLst/>
          </a:prstGeom>
          <a:solidFill>
            <a:srgbClr val="2C5282"/>
          </a:solidFill>
          <a:ln w="12700">
            <a:solidFill>
              <a:srgbClr val="FFFFFF">
                <a:alpha val="0"/>
              </a:srgbClr>
            </a:solidFill>
            <a:prstDash val="solid"/>
          </a:ln>
        </p:spPr>
      </p:sp>
      <p:sp>
        <p:nvSpPr>
          <p:cNvPr id="70" name="Text 59"/>
          <p:cNvSpPr/>
          <p:nvPr/>
        </p:nvSpPr>
        <p:spPr>
          <a:xfrm>
            <a:off x="905256" y="4962449"/>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15</a:t>
            </a:r>
            <a:endParaRPr lang="en-US" sz="800" dirty="0"/>
          </a:p>
        </p:txBody>
      </p:sp>
      <p:sp>
        <p:nvSpPr>
          <p:cNvPr id="71" name="Text 60"/>
          <p:cNvSpPr txBox="1"/>
          <p:nvPr/>
        </p:nvSpPr>
        <p:spPr>
          <a:xfrm>
            <a:off x="1190549" y="4977994"/>
            <a:ext cx="569671"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UK ICO</a:t>
            </a:r>
            <a:endParaRPr lang="en-US" sz="1000" dirty="0"/>
          </a:p>
        </p:txBody>
      </p:sp>
      <p:sp>
        <p:nvSpPr>
          <p:cNvPr id="72" name="Text 61"/>
          <p:cNvSpPr txBox="1"/>
          <p:nvPr/>
        </p:nvSpPr>
        <p:spPr>
          <a:xfrm>
            <a:off x="523951" y="5238598"/>
            <a:ext cx="5334610" cy="695858"/>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UK Information Commissioner's Office [ICO]</a:t>
            </a:r>
            <a:r>
              <a:rPr lang="en-US" sz="800" dirty="0">
                <a:solidFill>
                  <a:srgbClr val="4A5568"/>
                </a:solidFill>
                <a:latin typeface="Inter" pitchFamily="34" charset="0"/>
                <a:ea typeface="Inter" pitchFamily="34" charset="-122"/>
                <a:cs typeface="Inter" pitchFamily="34" charset="-120"/>
              </a:rPr>
              <a:t> (n.d.) </a:t>
            </a:r>
            <a:r>
              <a:rPr lang="en-US" sz="800" i="1" dirty="0">
                <a:solidFill>
                  <a:srgbClr val="4A5568"/>
                </a:solidFill>
                <a:latin typeface="Inter" pitchFamily="34" charset="0"/>
                <a:ea typeface="Inter" pitchFamily="34" charset="-122"/>
                <a:cs typeface="Inter" pitchFamily="34" charset="-120"/>
              </a:rPr>
              <a:t>Automated decision-making and profiling.</a:t>
            </a:r>
            <a:r>
              <a:rPr lang="en-US" sz="800" dirty="0">
                <a:solidFill>
                  <a:srgbClr val="4A5568"/>
                </a:solidFill>
                <a:latin typeface="Inter" pitchFamily="34" charset="0"/>
                <a:ea typeface="Inter" pitchFamily="34" charset="-122"/>
                <a:cs typeface="Inter" pitchFamily="34" charset="-120"/>
              </a:rPr>
              <a:t> Available at:</a:t>
            </a:r>
          </a:p>
          <a:p>
            <a:pPr marL="0" indent="0" algn="l">
              <a:buNone/>
            </a:pPr>
            <a:r>
              <a:rPr lang="en-US" sz="800" dirty="0">
                <a:solidFill>
                  <a:srgbClr val="4A5568"/>
                </a:solidFill>
                <a:latin typeface="Inter" pitchFamily="34" charset="0"/>
                <a:ea typeface="Inter" pitchFamily="34" charset="-122"/>
                <a:cs typeface="Inter" pitchFamily="34" charset="-120"/>
              </a:rPr>
              <a:t> </a:t>
            </a:r>
            <a:endParaRPr lang="en-US" sz="800" dirty="0"/>
          </a:p>
          <a:p>
            <a:pPr marL="0" indent="0" algn="l">
              <a:buNone/>
            </a:pPr>
            <a:endParaRPr lang="en-US" sz="800" dirty="0"/>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74" name="Text 63"/>
          <p:cNvSpPr txBox="1"/>
          <p:nvPr/>
        </p:nvSpPr>
        <p:spPr>
          <a:xfrm>
            <a:off x="458278" y="5404104"/>
            <a:ext cx="5399368" cy="257861"/>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https://ico.org.uk/for-organisations/uk-gdpr-guidance-and-resources/individual-rights/automated-decision-making-and-profiling/</a:t>
            </a:r>
            <a:endParaRPr lang="en-US" sz="800" dirty="0"/>
          </a:p>
        </p:txBody>
      </p:sp>
      <p:sp>
        <p:nvSpPr>
          <p:cNvPr id="75" name="Shape 64"/>
          <p:cNvSpPr/>
          <p:nvPr/>
        </p:nvSpPr>
        <p:spPr>
          <a:xfrm>
            <a:off x="6334049" y="4924044"/>
            <a:ext cx="267005" cy="267005"/>
          </a:xfrm>
          <a:prstGeom prst="roundRect">
            <a:avLst>
              <a:gd name="adj" fmla="val 146771"/>
            </a:avLst>
          </a:prstGeom>
          <a:solidFill>
            <a:srgbClr val="1E3A5F"/>
          </a:solidFill>
          <a:ln w="12700">
            <a:solidFill>
              <a:srgbClr val="FFFFFF">
                <a:alpha val="0"/>
              </a:srgbClr>
            </a:solidFill>
            <a:prstDash val="solid"/>
          </a:ln>
        </p:spPr>
      </p:sp>
      <p:pic>
        <p:nvPicPr>
          <p:cNvPr id="76" name="Image 9" descr="gen-dedup-f5706f9bd22dae6acd40a3a600dc1799.png"/>
          <p:cNvPicPr>
            <a:picLocks noChangeAspect="1"/>
          </p:cNvPicPr>
          <p:nvPr/>
        </p:nvPicPr>
        <p:blipFill>
          <a:blip r:embed="rId12"/>
          <a:srcRect t="-16489" b="-16489"/>
          <a:stretch/>
        </p:blipFill>
        <p:spPr>
          <a:xfrm>
            <a:off x="6424574" y="5000854"/>
            <a:ext cx="85954" cy="114300"/>
          </a:xfrm>
          <a:prstGeom prst="rect">
            <a:avLst/>
          </a:prstGeom>
        </p:spPr>
      </p:pic>
      <p:sp>
        <p:nvSpPr>
          <p:cNvPr id="77" name="Shape 65"/>
          <p:cNvSpPr/>
          <p:nvPr/>
        </p:nvSpPr>
        <p:spPr>
          <a:xfrm>
            <a:off x="6715354" y="4962449"/>
            <a:ext cx="190195" cy="190195"/>
          </a:xfrm>
          <a:prstGeom prst="ellipse">
            <a:avLst/>
          </a:prstGeom>
          <a:solidFill>
            <a:srgbClr val="2C5282"/>
          </a:solidFill>
          <a:ln w="12700">
            <a:solidFill>
              <a:srgbClr val="FFFFFF">
                <a:alpha val="0"/>
              </a:srgbClr>
            </a:solidFill>
            <a:prstDash val="solid"/>
          </a:ln>
        </p:spPr>
      </p:sp>
      <p:sp>
        <p:nvSpPr>
          <p:cNvPr id="78" name="Text 66"/>
          <p:cNvSpPr/>
          <p:nvPr/>
        </p:nvSpPr>
        <p:spPr>
          <a:xfrm>
            <a:off x="6715354" y="4962449"/>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16</a:t>
            </a:r>
            <a:endParaRPr lang="en-US" sz="800" dirty="0"/>
          </a:p>
        </p:txBody>
      </p:sp>
      <p:sp>
        <p:nvSpPr>
          <p:cNvPr id="79" name="Text 67"/>
          <p:cNvSpPr txBox="1"/>
          <p:nvPr/>
        </p:nvSpPr>
        <p:spPr>
          <a:xfrm>
            <a:off x="7000646" y="4977994"/>
            <a:ext cx="569671"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UK ICO</a:t>
            </a:r>
            <a:endParaRPr lang="en-US" sz="1000" dirty="0"/>
          </a:p>
        </p:txBody>
      </p:sp>
      <p:sp>
        <p:nvSpPr>
          <p:cNvPr id="80" name="Text 68"/>
          <p:cNvSpPr txBox="1"/>
          <p:nvPr/>
        </p:nvSpPr>
        <p:spPr>
          <a:xfrm>
            <a:off x="6334049" y="5238598"/>
            <a:ext cx="5334610" cy="695858"/>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UK Information Commissioner's Office [ICO]</a:t>
            </a:r>
            <a:r>
              <a:rPr lang="en-US" sz="800" dirty="0">
                <a:solidFill>
                  <a:srgbClr val="4A5568"/>
                </a:solidFill>
                <a:latin typeface="Inter" pitchFamily="34" charset="0"/>
                <a:ea typeface="Inter" pitchFamily="34" charset="-122"/>
                <a:cs typeface="Inter" pitchFamily="34" charset="-120"/>
              </a:rPr>
              <a:t> (n.d.) </a:t>
            </a:r>
            <a:r>
              <a:rPr lang="en-US" sz="800" i="1" dirty="0">
                <a:solidFill>
                  <a:srgbClr val="4A5568"/>
                </a:solidFill>
                <a:latin typeface="Inter" pitchFamily="34" charset="0"/>
                <a:ea typeface="Inter" pitchFamily="34" charset="-122"/>
                <a:cs typeface="Inter" pitchFamily="34" charset="-120"/>
              </a:rPr>
              <a:t>UK GDPR: Guidance and resources.</a:t>
            </a:r>
            <a:r>
              <a:rPr lang="en-US" sz="800" dirty="0">
                <a:solidFill>
                  <a:srgbClr val="4A5568"/>
                </a:solidFill>
                <a:latin typeface="Inter" pitchFamily="34" charset="0"/>
                <a:ea typeface="Inter" pitchFamily="34" charset="-122"/>
                <a:cs typeface="Inter" pitchFamily="34" charset="-120"/>
              </a:rPr>
              <a:t> Available at: </a:t>
            </a:r>
            <a:endParaRPr lang="en-US" sz="800" dirty="0"/>
          </a:p>
          <a:p>
            <a:pPr marL="0" indent="0" algn="l">
              <a:buNone/>
            </a:pPr>
            <a:endParaRPr lang="en-US" sz="800" dirty="0"/>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82" name="Text 70"/>
          <p:cNvSpPr txBox="1"/>
          <p:nvPr/>
        </p:nvSpPr>
        <p:spPr>
          <a:xfrm>
            <a:off x="6334049" y="5456207"/>
            <a:ext cx="4389663" cy="305367"/>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https://ico.org.uk/for-organisations/uk-gdpr-guidance-and-resources/</a:t>
            </a:r>
            <a:endParaRPr lang="en-US"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О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558</TotalTime>
  <Words>3948</Words>
  <Application>Microsoft Office PowerPoint</Application>
  <PresentationFormat>Widescreen</PresentationFormat>
  <Paragraphs>636</Paragraphs>
  <Slides>23</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Aptos</vt:lpstr>
      <vt:lpstr>Arial</vt:lpstr>
      <vt:lpstr>Courier New</vt:lpstr>
      <vt:lpstr>Inter</vt:lpstr>
      <vt:lpstr>Montserrat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Generated by Gen-Spark</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Multi-page HTML Content</dc:title>
  <dc:subject>PptxGenJS Presentation</dc:subject>
  <dc:creator>Visual Extract to PPTX Converter</dc:creator>
  <cp:lastModifiedBy>Radu Popovici</cp:lastModifiedBy>
  <cp:revision>6</cp:revision>
  <dcterms:created xsi:type="dcterms:W3CDTF">2026-06-03T19:01:49Z</dcterms:created>
  <dcterms:modified xsi:type="dcterms:W3CDTF">2026-06-15T12:39:55Z</dcterms:modified>
</cp:coreProperties>
</file>