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0" r:id="rId1"/>
  </p:sldMasterIdLst>
  <p:notesMasterIdLst>
    <p:notesMasterId r:id="rId18"/>
  </p:notesMasterIdLst>
  <p:sldIdLst>
    <p:sldId id="256" r:id="rId2"/>
    <p:sldId id="258" r:id="rId3"/>
    <p:sldId id="259" r:id="rId4"/>
    <p:sldId id="261" r:id="rId5"/>
    <p:sldId id="262" r:id="rId6"/>
    <p:sldId id="264" r:id="rId7"/>
    <p:sldId id="265" r:id="rId8"/>
    <p:sldId id="266" r:id="rId9"/>
    <p:sldId id="267" r:id="rId10"/>
    <p:sldId id="271" r:id="rId11"/>
    <p:sldId id="272" r:id="rId12"/>
    <p:sldId id="273" r:id="rId13"/>
    <p:sldId id="274" r:id="rId14"/>
    <p:sldId id="275" r:id="rId15"/>
    <p:sldId id="276" r:id="rId16"/>
    <p:sldId id="268" r:id="rId17"/>
  </p:sldIdLst>
  <p:sldSz cx="18288000" cy="10287000"/>
  <p:notesSz cx="6858000" cy="9144000"/>
  <p:embeddedFontLst>
    <p:embeddedFont>
      <p:font typeface="Assistant" panose="020F0502020204030204" pitchFamily="2" charset="-79"/>
      <p:bold r:id="rId19"/>
    </p:embeddedFont>
    <p:embeddedFont>
      <p:font typeface="Assistant ExtraBold" panose="020F0502020204030204" pitchFamily="2" charset="-79"/>
      <p:bold r:id="rId20"/>
    </p:embeddedFont>
    <p:embeddedFont>
      <p:font typeface="Montserrat" panose="020F0502020204030204" pitchFamily="2" charset="0"/>
      <p:regular r:id="rId21"/>
      <p:bold r:id="rId22"/>
      <p:italic r:id="rId23"/>
      <p:boldItalic r:id="rId2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2" autoAdjust="0"/>
  </p:normalViewPr>
  <p:slideViewPr>
    <p:cSldViewPr snapToGrid="0">
      <p:cViewPr varScale="1">
        <p:scale>
          <a:sx n="49" d="100"/>
          <a:sy n="49" d="100"/>
        </p:scale>
        <p:origin x="576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81" name="Google Shape;81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Today, I am going to speak about my study of AI-Human collaboration in hotels, a modern theme that is changing the hospitality industry.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AI has already found its way through all areas of the hotel business, including front-desk chatbots, service robots, dynamic pricing, and workforce-planning applications. These technologies are a promise of operational efficiency and personalisation, but also a threat to the emotional core of hospitality, where warmth, empathy, and trust are increasingly essential points of distinction (Cooper and Hall, 2019; Ford and Sturman, 2020).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7" name="Google Shape;11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Hotels are competing based on a memorable experience rather than beds. COVID-19 increased the pace of contactless and automation, and guests continue to require the warmth and discretion (Cooper and Hall, 2019). Is it AI or a human? The managerial question. But how should AI and people co-exist to ensure that technology amplifies service and people </a:t>
            </a:r>
            <a:r>
              <a:rPr lang="en-US" dirty="0" err="1"/>
              <a:t>empathise</a:t>
            </a:r>
            <a:r>
              <a:rPr lang="en-US" dirty="0"/>
              <a:t>? (Ford and Sturman, 2020).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Key Takeaway: The strategic advantage lies in a model of designed collaboration rather than technology per se.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3" name="Google Shape;13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Aim: Find out in what circumstances AI can be used to enhance (not disappear) the human touch in hotels.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Questions: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1.	In what situations do guests embrace AI, and in what cases do they wish to use human beings?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2.	What is the impact of teamwork on the functioning and employee welfare?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3.	What are the guest trust practices?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2" name="Google Shape;17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•	TAM (Technology Acceptance Model): it will be dependent on the perceived usefulness and ease of use- applicable to both employees and guests (Wang and Hou,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•	JD-R (Job demands-Resources): AI may act as a demand (surveillance anxiety, loss of autonomy) or a resource (efficiency, mastery) that could affect engagement and performance (Tan et al., 2024; Yang et al.,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•	Service logic/value co-creation: the combination of humans and AI becomes the supplementary resource integrators, the experience is determined by the handoff design (Rana et al., 2025; Zhu, Xie, and Liu,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91" name="Google Shape;191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JD-R (Job demands-Resources): The AI may be viewed as a demand (surveillance-related anxiety, loss of autonomy) or a resource (efficiency, mastery) that can affect the interactions and performance (Tan et al., 2024; Yang et al., 2025). It has been proven that AI is better accepted during information-related tasks (task-contingent acceptance), whereas humans should be chosen to handle complaints, conflict, and discretionary signs (Huang et al., 2021; Guo et al., 20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The design cues do count: voice, perceived competence, and anthropomorphism determine satisfaction and comfort (Huang et al., 2021; Seo, 2022).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Hybrid trips would result in the best possible outcome: Artificial Intelligence to achieve speed, but a human being to feel and recover (Rana et al., 2025; Zhu, Xie, and Liu,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Installed correctly, AI ensures fewer queue times, better housekeeping dispatch, and </a:t>
            </a:r>
            <a:r>
              <a:rPr lang="en-US" dirty="0" err="1"/>
              <a:t>personalised</a:t>
            </a:r>
            <a:r>
              <a:rPr lang="en-US" dirty="0"/>
              <a:t> upsell (Anwar, Deliana, and </a:t>
            </a:r>
            <a:r>
              <a:rPr lang="en-US" dirty="0" err="1"/>
              <a:t>Suyamto</a:t>
            </a:r>
            <a:r>
              <a:rPr lang="en-US" dirty="0"/>
              <a:t>, 2024). AI and automation incorporated into a PMS may provide material efficiency improvements, albeit with varying levels of context. The usually agreed-upon idea is that process redesign is a necessary prerequisite to </a:t>
            </a:r>
            <a:r>
              <a:rPr lang="en-US" dirty="0" err="1"/>
              <a:t>digitisation</a:t>
            </a:r>
            <a:r>
              <a:rPr lang="en-US" dirty="0"/>
              <a:t> (Anwar, Deliana, and </a:t>
            </a:r>
            <a:r>
              <a:rPr lang="en-US" dirty="0" err="1"/>
              <a:t>Suyamto</a:t>
            </a:r>
            <a:r>
              <a:rPr lang="en-US" dirty="0"/>
              <a:t>, 2024; Zahidi, </a:t>
            </a:r>
            <a:r>
              <a:rPr lang="en-US" dirty="0" err="1"/>
              <a:t>Kaluvilla</a:t>
            </a:r>
            <a:r>
              <a:rPr lang="en-US" dirty="0"/>
              <a:t>, and Mulla, 2024).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According to case evidence (corporate reports/analyses), there is evidence of considerable uplift with cloud PMS + AI chatbots, but the complexity of integration and training is noted (Malone, 2024; Zahidi, </a:t>
            </a:r>
            <a:r>
              <a:rPr lang="en-US" dirty="0" err="1"/>
              <a:t>Kaluvilla</a:t>
            </a:r>
            <a:r>
              <a:rPr lang="en-US" dirty="0"/>
              <a:t>, and Mulla, 2024).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29" name="Google Shape;229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TAM results: frontline personnel, by being valuable and easy to work with AI, become more customer-focused and cooperative with the technology (Wang and Hou,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JD-R lens: apparent role lack and training can lead to job insecurity and stress, but autonomy and support can contribute to the improvement of engagement and innovation (Tan et al., 2024; Yang et al.,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CAUTION: The absence of AI consciousness may contribute to unethical pro-</a:t>
            </a:r>
            <a:r>
              <a:rPr lang="en-US" dirty="0" err="1"/>
              <a:t>organisational</a:t>
            </a:r>
            <a:r>
              <a:rPr lang="en-US" dirty="0"/>
              <a:t> </a:t>
            </a:r>
            <a:r>
              <a:rPr lang="en-US" dirty="0" err="1"/>
              <a:t>behaviour</a:t>
            </a:r>
            <a:r>
              <a:rPr lang="en-US" dirty="0"/>
              <a:t> (UPB) when it comes to pressure (Zhou and Yi,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Implication: Plan to complement, reskill, and be transparent regarding the workforce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43" name="Google Shape;24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Hospitality data is personal; the trust depends on the openness of the information, approval, and the presence of a human factor. Guests show stronger intentions to use AI services when they understand how data is used and can escalate to a person (Hu and Min,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Practice prompt: provide plain-language notices at kiosks/apps and guarantee a human-in-the-loop for sensitive or contested issues (Hu and Min,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54" name="Google Shape;254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7">
          <a:extLst>
            <a:ext uri="{FF2B5EF4-FFF2-40B4-BE49-F238E27FC236}">
              <a16:creationId xmlns:a16="http://schemas.microsoft.com/office/drawing/2014/main" id="{0BE196A3-9A8E-E36D-BA1C-F31586B695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10:notes">
            <a:extLst>
              <a:ext uri="{FF2B5EF4-FFF2-40B4-BE49-F238E27FC236}">
                <a16:creationId xmlns:a16="http://schemas.microsoft.com/office/drawing/2014/main" id="{A636F9BF-A29E-4F15-04AB-511148F64CA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Qualitative: ethnographic observation of front-stage collaboration in 4 city hotels—map task allocation, escalation, and service recovery rules; ~45 interviews with managers, staff, and guests to probe usefulness, trust, and emotional comfort (TAM/JD–R constructs).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Quantitative: surveys of ~200 employees and ~800 guests; operational metrics (queue time, first-contact resolution, complaint rate, upsell). PLS-SEM to test relationships and pre/post analytics around collaboration redesign.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/>
              <a:t>Contextualise</a:t>
            </a:r>
            <a:r>
              <a:rPr lang="en-US" dirty="0"/>
              <a:t> with a PESTEL snapshot to align findings with political/legal, economic, socio-cultural, technological, and environmental realities.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29" name="Google Shape;229;p10:notes">
            <a:extLst>
              <a:ext uri="{FF2B5EF4-FFF2-40B4-BE49-F238E27FC236}">
                <a16:creationId xmlns:a16="http://schemas.microsoft.com/office/drawing/2014/main" id="{1E0FA10E-19A6-E12B-FA97-1674A97D192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8745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>
          <a:extLst>
            <a:ext uri="{FF2B5EF4-FFF2-40B4-BE49-F238E27FC236}">
              <a16:creationId xmlns:a16="http://schemas.microsoft.com/office/drawing/2014/main" id="{45637FD1-5C68-3C77-D8A5-3957371D3D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4:notes">
            <a:extLst>
              <a:ext uri="{FF2B5EF4-FFF2-40B4-BE49-F238E27FC236}">
                <a16:creationId xmlns:a16="http://schemas.microsoft.com/office/drawing/2014/main" id="{93213061-FDEE-9F08-F768-3490A3EB814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•	Political/Legal: biometric/AI usage must be transparent; human oversight for security/identity checks (Hu and Min,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•	Economic: labour shortages + wage pressure make AI attractive, but integration/skills investment decides ROI (Zahidi, </a:t>
            </a:r>
            <a:r>
              <a:rPr lang="en-GB" dirty="0" err="1"/>
              <a:t>Kaluvilla</a:t>
            </a:r>
            <a:r>
              <a:rPr lang="en-GB" dirty="0"/>
              <a:t> and Mulla, 2024; Anwar, Deliana and </a:t>
            </a:r>
            <a:r>
              <a:rPr lang="en-GB" dirty="0" err="1"/>
              <a:t>Suyamto</a:t>
            </a:r>
            <a:r>
              <a:rPr lang="en-GB" dirty="0"/>
              <a:t>, 2024).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•	Sociocultural: cultural norms and tech readiness shape acceptance; empathy still differentiates (Huang et al., 2021; Rana et al.,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•	Technological: gen-AI improves intent recognition and multilingual support; interoperability remains a bottleneck (Zahidi, </a:t>
            </a:r>
            <a:r>
              <a:rPr lang="en-GB" dirty="0" err="1"/>
              <a:t>Kaluvilla</a:t>
            </a:r>
            <a:r>
              <a:rPr lang="en-GB" dirty="0"/>
              <a:t>, and Mulla, 2024).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•	Environmental: predictive housekeeping and energy optimisation reduce waste (positioned within ops gains; Anwar, Deliana, and </a:t>
            </a:r>
            <a:r>
              <a:rPr lang="en-GB" dirty="0" err="1"/>
              <a:t>Suyamto</a:t>
            </a:r>
            <a:r>
              <a:rPr lang="en-GB" dirty="0"/>
              <a:t>, 2024).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3" name="Google Shape;133;p4:notes">
            <a:extLst>
              <a:ext uri="{FF2B5EF4-FFF2-40B4-BE49-F238E27FC236}">
                <a16:creationId xmlns:a16="http://schemas.microsoft.com/office/drawing/2014/main" id="{7B1770F3-D574-7A0C-22E1-541B239EDD9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3276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7FE99AB5-9505-9726-3ED6-58F7EF5D35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9:notes">
            <a:extLst>
              <a:ext uri="{FF2B5EF4-FFF2-40B4-BE49-F238E27FC236}">
                <a16:creationId xmlns:a16="http://schemas.microsoft.com/office/drawing/2014/main" id="{2189E6FB-EE8D-B002-6DBF-851436E9949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Principle 1 — Augment, don’t replace: robots handle routine; humans own nuance and recovery (Rana et al., 2025; Zhu, Xie, and Liu,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Principle 2 — Clear handoffs: SLA-based escalation (e.g., negative sentiment → human within 2 minutes) (Huang et al., 2021).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Principle 3 — Empower employees: autonomy + training increases creativity and customer focus (Wang and Hou, 2025; Tan et al., 2024; Yang et al.,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Principle 4 — Radical transparency: disclose AI use and routes to human help (Hu and Min,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p9:notes">
            <a:extLst>
              <a:ext uri="{FF2B5EF4-FFF2-40B4-BE49-F238E27FC236}">
                <a16:creationId xmlns:a16="http://schemas.microsoft.com/office/drawing/2014/main" id="{6EBEAB5D-1924-0ECC-BBD6-B681EC8CC10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8862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1">
          <a:extLst>
            <a:ext uri="{FF2B5EF4-FFF2-40B4-BE49-F238E27FC236}">
              <a16:creationId xmlns:a16="http://schemas.microsoft.com/office/drawing/2014/main" id="{10790C84-76FF-561C-740B-FF104ED730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11:notes">
            <a:extLst>
              <a:ext uri="{FF2B5EF4-FFF2-40B4-BE49-F238E27FC236}">
                <a16:creationId xmlns:a16="http://schemas.microsoft.com/office/drawing/2014/main" id="{52FB6ECD-850A-1335-5200-A777578747B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•	Emotion-based alienation - moderation: fall back on human to complain, VIP discretion (Huang et al., 2021; Rana et al.,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•	Staff insecurity / UPB - mitigation: publish plans on the workforce, consult the staff in the process of tool selection, invest in reskilling (Tan et al., 2024; Zhou and Yi,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•	These have integration debt / low ROI: mitigation: design processes are required to be redesigned in advance before automation, pilot, and scale only to dual metrics: guest satisfaction and staff wellbeing (Anwar, Deliana, and </a:t>
            </a:r>
            <a:r>
              <a:rPr lang="en-US" dirty="0" err="1"/>
              <a:t>Suyamto</a:t>
            </a:r>
            <a:r>
              <a:rPr lang="en-US" dirty="0"/>
              <a:t>, 2024; Malone, 2024; Zahidi, </a:t>
            </a:r>
            <a:r>
              <a:rPr lang="en-US" dirty="0" err="1"/>
              <a:t>Kaluvilla</a:t>
            </a:r>
            <a:r>
              <a:rPr lang="en-US" dirty="0"/>
              <a:t>, and Mulla, 2024).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43" name="Google Shape;243;p11:notes">
            <a:extLst>
              <a:ext uri="{FF2B5EF4-FFF2-40B4-BE49-F238E27FC236}">
                <a16:creationId xmlns:a16="http://schemas.microsoft.com/office/drawing/2014/main" id="{8419C248-CDD8-5913-ECDF-BD838C2695B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1384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">
          <a:extLst>
            <a:ext uri="{FF2B5EF4-FFF2-40B4-BE49-F238E27FC236}">
              <a16:creationId xmlns:a16="http://schemas.microsoft.com/office/drawing/2014/main" id="{4A43251E-30B3-D1A9-F95E-3F6D0225CE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6:notes">
            <a:extLst>
              <a:ext uri="{FF2B5EF4-FFF2-40B4-BE49-F238E27FC236}">
                <a16:creationId xmlns:a16="http://schemas.microsoft.com/office/drawing/2014/main" id="{8FAB2E9F-532F-D435-115E-985DFB4CF90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1.	Governance &amp; transparency: clear-language AI notifications; human hope; could be using AI audits in point-of-sale locations (Hu and Min,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2.	Plans of collaboration-by-default: divestiture of tasks based on emotion/complexity; write down SLA handoffs; empathy empowered by AI: implement AI-guided staff customisation (Huang et al., 2021; Rana et al., 2025; Zhu, Xie, and Liu,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3.	People/First: role-based training solving( AI refer to opportunities and challenges (literacy skills, privacy rules) robot (AI lead as a guest): (Wang and Hou, 2025; Tan et al., 2024; Yang et al., 2025); career channel( AI lead as a guest): (Wang and Hou, 2025; Tan et al., 2024; Yang et al., 2025).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4.	Redesigning before digitisation: service design sprint; pre/post KPIs/queues, FCR, complaints, upsell (Anwar, Deliana, and </a:t>
            </a:r>
            <a:r>
              <a:rPr lang="en-GB" dirty="0" err="1"/>
              <a:t>Suyamto</a:t>
            </a:r>
            <a:r>
              <a:rPr lang="en-GB" dirty="0"/>
              <a:t>, 2024; Zahidi, </a:t>
            </a:r>
            <a:r>
              <a:rPr lang="en-GB" dirty="0" err="1"/>
              <a:t>Kaluvilla</a:t>
            </a:r>
            <a:r>
              <a:rPr lang="en-GB" dirty="0"/>
              <a:t>, and Mulla, 2024).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2" name="Google Shape;172;p6:notes">
            <a:extLst>
              <a:ext uri="{FF2B5EF4-FFF2-40B4-BE49-F238E27FC236}">
                <a16:creationId xmlns:a16="http://schemas.microsoft.com/office/drawing/2014/main" id="{BA04B982-5918-BCEF-F31A-874A8EF3148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5519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1">
          <a:extLst>
            <a:ext uri="{FF2B5EF4-FFF2-40B4-BE49-F238E27FC236}">
              <a16:creationId xmlns:a16="http://schemas.microsoft.com/office/drawing/2014/main" id="{1821275C-FCB0-2EA4-E05D-DBC3038129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11:notes">
            <a:extLst>
              <a:ext uri="{FF2B5EF4-FFF2-40B4-BE49-F238E27FC236}">
                <a16:creationId xmlns:a16="http://schemas.microsoft.com/office/drawing/2014/main" id="{FD07ECF2-961A-F1A7-F118-A43B1AA61E5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Hypothesis: AI brings the highest value to hotels when it is used to enhance human capabilities, empathy, discretion, and creativity, in transparent collaboration models.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There is only one line to recall, and it is: High-tech speed; high-touch soul.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The following steps will include: auditing touchpoints, mapping handoffs, training in AI-assisted empathy, measuring trust, and assessing RevPAR/GOPPAR.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Introduce questioning of handoff designing, transparency script, and staff training tracks.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43" name="Google Shape;243;p11:notes">
            <a:extLst>
              <a:ext uri="{FF2B5EF4-FFF2-40B4-BE49-F238E27FC236}">
                <a16:creationId xmlns:a16="http://schemas.microsoft.com/office/drawing/2014/main" id="{D900DD10-532F-FF03-49BE-3B15B3F9042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4392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Anwar, F.A., Deliana, D. and </a:t>
            </a:r>
            <a:r>
              <a:rPr lang="en-US" dirty="0" err="1"/>
              <a:t>Suyamto</a:t>
            </a:r>
            <a:r>
              <a:rPr lang="en-US" dirty="0"/>
              <a:t>, S. (2024) ‘Digital transformation in the hospitality industry: Improving efficiency and guest experience’, International Journal of Management Science and Information Technology, 4(2), pp. 428–437.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Cooper, C. and Hall, M. (2019) Contemporary Tourism: An International Approach. 4th </a:t>
            </a:r>
            <a:r>
              <a:rPr lang="en-US" dirty="0" err="1"/>
              <a:t>edn</a:t>
            </a:r>
            <a:r>
              <a:rPr lang="en-US" dirty="0"/>
              <a:t>. Oxford: Goodfellow.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Ford, R.C. and Sturman, M.C. (2020) Managing Hospitality Organizations. 2nd </a:t>
            </a:r>
            <a:r>
              <a:rPr lang="en-US" dirty="0" err="1"/>
              <a:t>edn</a:t>
            </a:r>
            <a:r>
              <a:rPr lang="en-US" dirty="0"/>
              <a:t>. London: Sage.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Guo, L., Gong, L., Xu, Z., Wang, W. and Chen, M.H. (2024) ‘The role of service robots in enhancing customer satisfaction in embarrassing contexts’, Journal of Hospitality and Tourism Management, 59, pp. 116–126.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Hu, Y. and Min, H.K. (2025) ‘Information transparency, privacy concerns, and customers’ behavioral intentions regarding AI-powered hospitality robots: A situational awareness perspective’, Journal of Hospitality and Tourism Management, 63, pp. 177–184.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Huang, D., Chen, Q., Huang, J., Kong, S. and Li, Z. (2021) ‘Customer-robot interactions: Understanding customer experience with service robots’, International Journal of Hospitality Management, 99, 103078.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Malone, C. (2024) ‘Artificial Intelligence in the Hotel Industry: The Benefits and Effects on Corporations’. University of Arkansas </a:t>
            </a:r>
            <a:r>
              <a:rPr lang="en-US" dirty="0" err="1"/>
              <a:t>ScholarWorks</a:t>
            </a:r>
            <a:r>
              <a:rPr lang="en-US" dirty="0"/>
              <a:t>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Rana, N.P., Begum, N., Faisal, M.N. and Mishra, A. (2025) ‘Customer experiences with service robots in hotels: a review and research agenda’, Journal of Hospitality Marketing &amp; Management, 34(2), pp. 145–174.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Seo, S. (2022) ‘When female (male) robot is talking to me: effect of service robots’ gender and anthropomorphism on customer satisfaction’, International Journal of Hospitality Management, 102, 103166.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Tan, K.L., Hofman, P.S., Noor, N., Tan, S.R., Hii, I.S. and Cham, T.H. (2024) ‘Does artificial intelligence improve hospitality employees’ individual competitive productivity? A time-lagged moderated-mediation model involving job crafting and meaningful work’, Current Issues in Tourism, pp. 1–18.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Wang, P. and Hou, Y. (2025) ‘The effects of hotel employees’ attitude toward the use of AI on customer orientation: The role of usage attitudes and proactive personality’, Behavioral Sciences, 15(2), 127.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Yang, D., Liu, S., Liang, Y., Li, K. and Zhao, Y. (2025) ‘The impact of human-robot collaboration work mode on hotel employees’ work well-being’, SAGE Open, 15(1), 21582440251323518.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Zahidi, F., </a:t>
            </a:r>
            <a:r>
              <a:rPr lang="en-US" dirty="0" err="1"/>
              <a:t>Kaluvilla</a:t>
            </a:r>
            <a:r>
              <a:rPr lang="en-US" dirty="0"/>
              <a:t>, B.B. and Mulla, T. (2024) ‘Embracing the new era: Artificial intelligence and its multifaceted impact on the hospitality industry’, Journal of Open Innovation: Technology, Market, and Complexity, 10(4), 100390.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Zhou, S. and Yi, N. (2025) ‘How and when does AI awareness affect hotel frontline employee’s unethical pro-organizational behavior? Insights from two longitudinal studies’, International Journal of Hospitality Management, 130, 104267.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Zhu, T., Xie, L. and Liu, C. (2025) ‘Driving human-robot value co-creation in hospitality: The role of artificial empathy’, International Journal of Hospitality Management, 126, 104075.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69" name="Google Shape;269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lt1"/>
        </a:solidFill>
        <a:effectLst/>
      </p:bgPr>
    </p:bg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>
  <p:cSld name="CUSTOM">
    <p:bg>
      <p:bgPr>
        <a:solidFill>
          <a:schemeClr val="lt1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oogle Shape;16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554"/>
            <a:ext cx="18288000" cy="7938492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Google Shape;17;p3"/>
          <p:cNvPicPr preferRelativeResize="0"/>
          <p:nvPr/>
        </p:nvPicPr>
        <p:blipFill rotWithShape="1">
          <a:blip r:embed="rId3">
            <a:alphaModFix/>
          </a:blip>
          <a:srcRect r="41034"/>
          <a:stretch/>
        </p:blipFill>
        <p:spPr>
          <a:xfrm>
            <a:off x="13425080" y="1289200"/>
            <a:ext cx="4862925" cy="6865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Google Shape;18;p3"/>
          <p:cNvPicPr preferRelativeResize="0"/>
          <p:nvPr/>
        </p:nvPicPr>
        <p:blipFill rotWithShape="1">
          <a:blip r:embed="rId4">
            <a:alphaModFix/>
          </a:blip>
          <a:srcRect l="1729"/>
          <a:stretch/>
        </p:blipFill>
        <p:spPr>
          <a:xfrm>
            <a:off x="0" y="312375"/>
            <a:ext cx="9144003" cy="7291848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Google Shape;19;p3"/>
          <p:cNvSpPr/>
          <p:nvPr/>
        </p:nvSpPr>
        <p:spPr>
          <a:xfrm>
            <a:off x="1004832" y="1846336"/>
            <a:ext cx="16278795" cy="5215231"/>
          </a:xfrm>
          <a:custGeom>
            <a:avLst/>
            <a:gdLst/>
            <a:ahLst/>
            <a:cxnLst/>
            <a:rect l="l" t="t" r="r" b="b"/>
            <a:pathLst>
              <a:path w="1491415" h="477804" extrusionOk="0">
                <a:moveTo>
                  <a:pt x="745707" y="0"/>
                </a:moveTo>
                <a:cubicBezTo>
                  <a:pt x="333865" y="0"/>
                  <a:pt x="0" y="106960"/>
                  <a:pt x="0" y="238902"/>
                </a:cubicBezTo>
                <a:cubicBezTo>
                  <a:pt x="0" y="370844"/>
                  <a:pt x="333865" y="477804"/>
                  <a:pt x="745707" y="477804"/>
                </a:cubicBezTo>
                <a:cubicBezTo>
                  <a:pt x="1157550" y="477804"/>
                  <a:pt x="1491415" y="370844"/>
                  <a:pt x="1491415" y="238902"/>
                </a:cubicBezTo>
                <a:cubicBezTo>
                  <a:pt x="1491415" y="106960"/>
                  <a:pt x="1157550" y="0"/>
                  <a:pt x="745707" y="0"/>
                </a:cubicBezTo>
                <a:close/>
              </a:path>
            </a:pathLst>
          </a:custGeom>
          <a:solidFill>
            <a:srgbClr val="211F2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0" name="Google Shape;20;p3"/>
          <p:cNvPicPr preferRelativeResize="0"/>
          <p:nvPr/>
        </p:nvPicPr>
        <p:blipFill rotWithShape="1">
          <a:blip r:embed="rId5">
            <a:alphaModFix/>
          </a:blip>
          <a:srcRect t="61395"/>
          <a:stretch/>
        </p:blipFill>
        <p:spPr>
          <a:xfrm>
            <a:off x="5655575" y="0"/>
            <a:ext cx="4597224" cy="308020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">
  <p:cSld name="CUSTOM_1">
    <p:bg>
      <p:bgPr>
        <a:solidFill>
          <a:schemeClr val="lt1"/>
        </a:solidFill>
        <a:effectLst/>
      </p:bgPr>
    </p:bg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oogle Shape;22;p4"/>
          <p:cNvPicPr preferRelativeResize="0"/>
          <p:nvPr/>
        </p:nvPicPr>
        <p:blipFill rotWithShape="1">
          <a:blip r:embed="rId2">
            <a:alphaModFix/>
          </a:blip>
          <a:srcRect t="23628" r="39737" b="28050"/>
          <a:stretch/>
        </p:blipFill>
        <p:spPr>
          <a:xfrm>
            <a:off x="8283275" y="0"/>
            <a:ext cx="10004726" cy="10287002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Google Shape;23;p4"/>
          <p:cNvPicPr preferRelativeResize="0"/>
          <p:nvPr/>
        </p:nvPicPr>
        <p:blipFill rotWithShape="1">
          <a:blip r:embed="rId3">
            <a:alphaModFix/>
          </a:blip>
          <a:srcRect l="18447" t="50000"/>
          <a:stretch/>
        </p:blipFill>
        <p:spPr>
          <a:xfrm>
            <a:off x="0" y="0"/>
            <a:ext cx="4741673" cy="26757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Google Shape;24;p4"/>
          <p:cNvPicPr preferRelativeResize="0"/>
          <p:nvPr/>
        </p:nvPicPr>
        <p:blipFill rotWithShape="1">
          <a:blip r:embed="rId4">
            <a:alphaModFix/>
          </a:blip>
          <a:srcRect t="16839" r="14324"/>
          <a:stretch/>
        </p:blipFill>
        <p:spPr>
          <a:xfrm>
            <a:off x="15405050" y="0"/>
            <a:ext cx="2879074" cy="48461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CUSTOM_1_1">
    <p:bg>
      <p:bgPr>
        <a:solidFill>
          <a:schemeClr val="lt2"/>
        </a:solidFill>
        <a:effectLst/>
      </p:bgPr>
    </p:bg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oogle Shape;26;p5"/>
          <p:cNvPicPr preferRelativeResize="0"/>
          <p:nvPr/>
        </p:nvPicPr>
        <p:blipFill rotWithShape="1">
          <a:blip r:embed="rId2">
            <a:alphaModFix/>
          </a:blip>
          <a:srcRect l="15087" t="22104" r="33259" b="57303"/>
          <a:stretch/>
        </p:blipFill>
        <p:spPr>
          <a:xfrm>
            <a:off x="-1" y="5556125"/>
            <a:ext cx="18288000" cy="4730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7" name="Google Shape;27;p5"/>
          <p:cNvPicPr preferRelativeResize="0"/>
          <p:nvPr/>
        </p:nvPicPr>
        <p:blipFill rotWithShape="1">
          <a:blip r:embed="rId3">
            <a:alphaModFix/>
          </a:blip>
          <a:srcRect l="32786" t="68607"/>
          <a:stretch/>
        </p:blipFill>
        <p:spPr>
          <a:xfrm>
            <a:off x="-41651" y="9825"/>
            <a:ext cx="4179748" cy="1625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Google Shape;28;p5"/>
          <p:cNvPicPr preferRelativeResize="0"/>
          <p:nvPr/>
        </p:nvPicPr>
        <p:blipFill rotWithShape="1">
          <a:blip r:embed="rId4">
            <a:alphaModFix/>
          </a:blip>
          <a:srcRect r="10714" b="44784"/>
          <a:stretch/>
        </p:blipFill>
        <p:spPr>
          <a:xfrm>
            <a:off x="14183475" y="5881500"/>
            <a:ext cx="4104524" cy="4405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Slide">
  <p:cSld name="CUSTOM_1_1_1">
    <p:bg>
      <p:bgPr>
        <a:solidFill>
          <a:schemeClr val="lt1"/>
        </a:solidFill>
        <a:effectLst/>
      </p:bgPr>
    </p:bg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Google Shape;30;p6"/>
          <p:cNvPicPr preferRelativeResize="0"/>
          <p:nvPr/>
        </p:nvPicPr>
        <p:blipFill rotWithShape="1">
          <a:blip r:embed="rId2">
            <a:alphaModFix/>
          </a:blip>
          <a:srcRect t="52640"/>
          <a:stretch/>
        </p:blipFill>
        <p:spPr>
          <a:xfrm>
            <a:off x="10394225" y="-1"/>
            <a:ext cx="7893775" cy="3114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Google Shape;31;p6"/>
          <p:cNvPicPr preferRelativeResize="0"/>
          <p:nvPr/>
        </p:nvPicPr>
        <p:blipFill rotWithShape="1">
          <a:blip r:embed="rId3">
            <a:alphaModFix/>
          </a:blip>
          <a:srcRect l="10136" b="29468"/>
          <a:stretch/>
        </p:blipFill>
        <p:spPr>
          <a:xfrm>
            <a:off x="0" y="4958725"/>
            <a:ext cx="8662149" cy="532827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2" name="Google Shape;32;p6"/>
          <p:cNvGrpSpPr/>
          <p:nvPr/>
        </p:nvGrpSpPr>
        <p:grpSpPr>
          <a:xfrm>
            <a:off x="1004832" y="385539"/>
            <a:ext cx="16278347" cy="9515927"/>
            <a:chOff x="0" y="0"/>
            <a:chExt cx="1491415" cy="871845"/>
          </a:xfrm>
        </p:grpSpPr>
        <p:sp>
          <p:nvSpPr>
            <p:cNvPr id="33" name="Google Shape;33;p6"/>
            <p:cNvSpPr/>
            <p:nvPr/>
          </p:nvSpPr>
          <p:spPr>
            <a:xfrm>
              <a:off x="0" y="0"/>
              <a:ext cx="1491415" cy="871845"/>
            </a:xfrm>
            <a:custGeom>
              <a:avLst/>
              <a:gdLst/>
              <a:ahLst/>
              <a:cxnLst/>
              <a:rect l="l" t="t" r="r" b="b"/>
              <a:pathLst>
                <a:path w="1491415" h="871845" extrusionOk="0">
                  <a:moveTo>
                    <a:pt x="745707" y="0"/>
                  </a:moveTo>
                  <a:cubicBezTo>
                    <a:pt x="333865" y="0"/>
                    <a:pt x="0" y="195169"/>
                    <a:pt x="0" y="435923"/>
                  </a:cubicBezTo>
                  <a:cubicBezTo>
                    <a:pt x="0" y="676676"/>
                    <a:pt x="333865" y="871845"/>
                    <a:pt x="745707" y="871845"/>
                  </a:cubicBezTo>
                  <a:cubicBezTo>
                    <a:pt x="1157550" y="871845"/>
                    <a:pt x="1491415" y="676676"/>
                    <a:pt x="1491415" y="435923"/>
                  </a:cubicBezTo>
                  <a:cubicBezTo>
                    <a:pt x="1491415" y="195169"/>
                    <a:pt x="1157550" y="0"/>
                    <a:pt x="745707" y="0"/>
                  </a:cubicBezTo>
                  <a:close/>
                </a:path>
              </a:pathLst>
            </a:custGeom>
            <a:solidFill>
              <a:srgbClr val="D7C0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6"/>
            <p:cNvSpPr txBox="1"/>
            <p:nvPr/>
          </p:nvSpPr>
          <p:spPr>
            <a:xfrm>
              <a:off x="139820" y="43635"/>
              <a:ext cx="1211700" cy="746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5" name="Google Shape;35;p6"/>
          <p:cNvSpPr txBox="1"/>
          <p:nvPr/>
        </p:nvSpPr>
        <p:spPr>
          <a:xfrm>
            <a:off x="9139238" y="5300099"/>
            <a:ext cx="96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404388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6" name="Google Shape;36;p6"/>
          <p:cNvPicPr preferRelativeResize="0"/>
          <p:nvPr/>
        </p:nvPicPr>
        <p:blipFill rotWithShape="1">
          <a:blip r:embed="rId4">
            <a:alphaModFix/>
          </a:blip>
          <a:srcRect l="26734" t="31048"/>
          <a:stretch/>
        </p:blipFill>
        <p:spPr>
          <a:xfrm>
            <a:off x="0" y="0"/>
            <a:ext cx="5104850" cy="2498224"/>
          </a:xfrm>
          <a:prstGeom prst="rect">
            <a:avLst/>
          </a:prstGeom>
          <a:noFill/>
          <a:ln>
            <a:noFill/>
          </a:ln>
        </p:spPr>
      </p:pic>
      <p:pic>
        <p:nvPicPr>
          <p:cNvPr id="37" name="Google Shape;37;p6"/>
          <p:cNvPicPr preferRelativeResize="0"/>
          <p:nvPr/>
        </p:nvPicPr>
        <p:blipFill rotWithShape="1">
          <a:blip r:embed="rId5">
            <a:alphaModFix/>
          </a:blip>
          <a:srcRect b="48480"/>
          <a:stretch/>
        </p:blipFill>
        <p:spPr>
          <a:xfrm>
            <a:off x="13038175" y="6179750"/>
            <a:ext cx="4597226" cy="41072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Gallery">
  <p:cSld name="CUSTOM_1_1_1_1">
    <p:bg>
      <p:bgPr>
        <a:solidFill>
          <a:schemeClr val="lt1"/>
        </a:solidFill>
        <a:effectLst/>
      </p:bgPr>
    </p:bg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oogle Shape;39;p7"/>
          <p:cNvGrpSpPr/>
          <p:nvPr/>
        </p:nvGrpSpPr>
        <p:grpSpPr>
          <a:xfrm>
            <a:off x="1028700" y="6651681"/>
            <a:ext cx="9426936" cy="3020104"/>
            <a:chOff x="0" y="0"/>
            <a:chExt cx="1491415" cy="477804"/>
          </a:xfrm>
        </p:grpSpPr>
        <p:sp>
          <p:nvSpPr>
            <p:cNvPr id="40" name="Google Shape;40;p7"/>
            <p:cNvSpPr/>
            <p:nvPr/>
          </p:nvSpPr>
          <p:spPr>
            <a:xfrm>
              <a:off x="0" y="0"/>
              <a:ext cx="1491415" cy="477804"/>
            </a:xfrm>
            <a:custGeom>
              <a:avLst/>
              <a:gdLst/>
              <a:ahLst/>
              <a:cxnLst/>
              <a:rect l="l" t="t" r="r" b="b"/>
              <a:pathLst>
                <a:path w="1491415" h="477804" extrusionOk="0">
                  <a:moveTo>
                    <a:pt x="745707" y="0"/>
                  </a:moveTo>
                  <a:cubicBezTo>
                    <a:pt x="333865" y="0"/>
                    <a:pt x="0" y="106960"/>
                    <a:pt x="0" y="238902"/>
                  </a:cubicBezTo>
                  <a:cubicBezTo>
                    <a:pt x="0" y="370844"/>
                    <a:pt x="333865" y="477804"/>
                    <a:pt x="745707" y="477804"/>
                  </a:cubicBezTo>
                  <a:cubicBezTo>
                    <a:pt x="1157550" y="477804"/>
                    <a:pt x="1491415" y="370844"/>
                    <a:pt x="1491415" y="238902"/>
                  </a:cubicBezTo>
                  <a:cubicBezTo>
                    <a:pt x="1491415" y="106960"/>
                    <a:pt x="1157550" y="0"/>
                    <a:pt x="745707" y="0"/>
                  </a:cubicBezTo>
                  <a:close/>
                </a:path>
              </a:pathLst>
            </a:custGeom>
            <a:solidFill>
              <a:srgbClr val="211F2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7"/>
            <p:cNvSpPr txBox="1"/>
            <p:nvPr/>
          </p:nvSpPr>
          <p:spPr>
            <a:xfrm>
              <a:off x="139820" y="6694"/>
              <a:ext cx="1211700" cy="426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2" name="Google Shape;42;p7"/>
          <p:cNvPicPr preferRelativeResize="0"/>
          <p:nvPr/>
        </p:nvPicPr>
        <p:blipFill rotWithShape="1">
          <a:blip r:embed="rId2">
            <a:alphaModFix/>
          </a:blip>
          <a:srcRect t="48253"/>
          <a:stretch/>
        </p:blipFill>
        <p:spPr>
          <a:xfrm>
            <a:off x="-265850" y="0"/>
            <a:ext cx="5534828" cy="2385798"/>
          </a:xfrm>
          <a:prstGeom prst="rect">
            <a:avLst/>
          </a:prstGeom>
          <a:noFill/>
          <a:ln>
            <a:noFill/>
          </a:ln>
        </p:spPr>
      </p:pic>
      <p:pic>
        <p:nvPicPr>
          <p:cNvPr id="43" name="Google Shape;43;p7"/>
          <p:cNvPicPr preferRelativeResize="0"/>
          <p:nvPr/>
        </p:nvPicPr>
        <p:blipFill rotWithShape="1">
          <a:blip r:embed="rId3">
            <a:alphaModFix/>
          </a:blip>
          <a:srcRect t="11457" r="32281"/>
          <a:stretch/>
        </p:blipFill>
        <p:spPr>
          <a:xfrm>
            <a:off x="15872875" y="0"/>
            <a:ext cx="2415124" cy="5480699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7"/>
          <p:cNvSpPr>
            <a:spLocks noGrp="1"/>
          </p:cNvSpPr>
          <p:nvPr>
            <p:ph type="pic" idx="2"/>
          </p:nvPr>
        </p:nvSpPr>
        <p:spPr>
          <a:xfrm>
            <a:off x="4893225" y="732075"/>
            <a:ext cx="6040200" cy="5636100"/>
          </a:xfrm>
          <a:prstGeom prst="roundRect">
            <a:avLst>
              <a:gd name="adj" fmla="val 10448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5" name="Google Shape;45;p7"/>
          <p:cNvSpPr>
            <a:spLocks noGrp="1"/>
          </p:cNvSpPr>
          <p:nvPr>
            <p:ph type="pic" idx="3"/>
          </p:nvPr>
        </p:nvSpPr>
        <p:spPr>
          <a:xfrm>
            <a:off x="11219025" y="732075"/>
            <a:ext cx="6040200" cy="8525400"/>
          </a:xfrm>
          <a:prstGeom prst="roundRect">
            <a:avLst>
              <a:gd name="adj" fmla="val 10448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6" name="Google Shape;46;p7"/>
          <p:cNvSpPr>
            <a:spLocks noGrp="1"/>
          </p:cNvSpPr>
          <p:nvPr>
            <p:ph type="pic" idx="4"/>
          </p:nvPr>
        </p:nvSpPr>
        <p:spPr>
          <a:xfrm>
            <a:off x="-1432525" y="732075"/>
            <a:ext cx="6040200" cy="5636100"/>
          </a:xfrm>
          <a:prstGeom prst="roundRect">
            <a:avLst>
              <a:gd name="adj" fmla="val 10448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Layout 1">
  <p:cSld name="CUSTOM_1_1_1_1_1">
    <p:bg>
      <p:bgPr>
        <a:solidFill>
          <a:schemeClr val="lt1"/>
        </a:solidFill>
        <a:effectLst/>
      </p:bgPr>
    </p:bg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8"/>
          <p:cNvSpPr/>
          <p:nvPr/>
        </p:nvSpPr>
        <p:spPr>
          <a:xfrm>
            <a:off x="9716475" y="0"/>
            <a:ext cx="8572936" cy="10288692"/>
          </a:xfrm>
          <a:custGeom>
            <a:avLst/>
            <a:gdLst/>
            <a:ahLst/>
            <a:cxnLst/>
            <a:rect l="l" t="t" r="r" b="b"/>
            <a:pathLst>
              <a:path w="2257521" h="2709333" extrusionOk="0">
                <a:moveTo>
                  <a:pt x="90321" y="0"/>
                </a:moveTo>
                <a:lnTo>
                  <a:pt x="2167199" y="0"/>
                </a:lnTo>
                <a:cubicBezTo>
                  <a:pt x="2191154" y="0"/>
                  <a:pt x="2214128" y="9516"/>
                  <a:pt x="2231066" y="26455"/>
                </a:cubicBezTo>
                <a:cubicBezTo>
                  <a:pt x="2248005" y="43393"/>
                  <a:pt x="2257521" y="66367"/>
                  <a:pt x="2257521" y="90321"/>
                </a:cubicBezTo>
                <a:lnTo>
                  <a:pt x="2257521" y="2619012"/>
                </a:lnTo>
                <a:cubicBezTo>
                  <a:pt x="2257521" y="2642967"/>
                  <a:pt x="2248005" y="2665940"/>
                  <a:pt x="2231066" y="2682879"/>
                </a:cubicBezTo>
                <a:cubicBezTo>
                  <a:pt x="2214128" y="2699817"/>
                  <a:pt x="2191154" y="2709333"/>
                  <a:pt x="2167199" y="2709333"/>
                </a:cubicBezTo>
                <a:lnTo>
                  <a:pt x="90321" y="2709333"/>
                </a:lnTo>
                <a:cubicBezTo>
                  <a:pt x="66367" y="2709333"/>
                  <a:pt x="43393" y="2699817"/>
                  <a:pt x="26455" y="2682879"/>
                </a:cubicBezTo>
                <a:cubicBezTo>
                  <a:pt x="9516" y="2665940"/>
                  <a:pt x="0" y="2642967"/>
                  <a:pt x="0" y="2619012"/>
                </a:cubicBezTo>
                <a:lnTo>
                  <a:pt x="0" y="90321"/>
                </a:lnTo>
                <a:cubicBezTo>
                  <a:pt x="0" y="66367"/>
                  <a:pt x="9516" y="43393"/>
                  <a:pt x="26455" y="26455"/>
                </a:cubicBezTo>
                <a:cubicBezTo>
                  <a:pt x="43393" y="9516"/>
                  <a:pt x="66367" y="0"/>
                  <a:pt x="90321" y="0"/>
                </a:cubicBezTo>
                <a:close/>
              </a:path>
            </a:pathLst>
          </a:custGeom>
          <a:solidFill>
            <a:srgbClr val="C57B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9" name="Google Shape;49;p8"/>
          <p:cNvPicPr preferRelativeResize="0"/>
          <p:nvPr/>
        </p:nvPicPr>
        <p:blipFill rotWithShape="1">
          <a:blip r:embed="rId2">
            <a:alphaModFix/>
          </a:blip>
          <a:srcRect b="67484"/>
          <a:stretch/>
        </p:blipFill>
        <p:spPr>
          <a:xfrm>
            <a:off x="6195475" y="8420625"/>
            <a:ext cx="7324524" cy="1866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Layout 2">
  <p:cSld name="CUSTOM_1_1_1_1_1_1">
    <p:bg>
      <p:bgPr>
        <a:solidFill>
          <a:schemeClr val="lt1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9"/>
          <p:cNvSpPr/>
          <p:nvPr/>
        </p:nvSpPr>
        <p:spPr>
          <a:xfrm>
            <a:off x="0" y="2823755"/>
            <a:ext cx="18291008" cy="7464472"/>
          </a:xfrm>
          <a:custGeom>
            <a:avLst/>
            <a:gdLst/>
            <a:ahLst/>
            <a:cxnLst/>
            <a:rect l="l" t="t" r="r" b="b"/>
            <a:pathLst>
              <a:path w="4816592" h="1965628" extrusionOk="0">
                <a:moveTo>
                  <a:pt x="42333" y="0"/>
                </a:moveTo>
                <a:lnTo>
                  <a:pt x="4774259" y="0"/>
                </a:lnTo>
                <a:cubicBezTo>
                  <a:pt x="4785487" y="0"/>
                  <a:pt x="4796254" y="4460"/>
                  <a:pt x="4804193" y="12399"/>
                </a:cubicBezTo>
                <a:cubicBezTo>
                  <a:pt x="4812132" y="20338"/>
                  <a:pt x="4816592" y="31106"/>
                  <a:pt x="4816592" y="42333"/>
                </a:cubicBezTo>
                <a:lnTo>
                  <a:pt x="4816592" y="1923295"/>
                </a:lnTo>
                <a:cubicBezTo>
                  <a:pt x="4816592" y="1934523"/>
                  <a:pt x="4812132" y="1945290"/>
                  <a:pt x="4804193" y="1953229"/>
                </a:cubicBezTo>
                <a:cubicBezTo>
                  <a:pt x="4796254" y="1961168"/>
                  <a:pt x="4785487" y="1965628"/>
                  <a:pt x="4774259" y="1965628"/>
                </a:cubicBezTo>
                <a:lnTo>
                  <a:pt x="42333" y="1965628"/>
                </a:lnTo>
                <a:cubicBezTo>
                  <a:pt x="31106" y="1965628"/>
                  <a:pt x="20338" y="1961168"/>
                  <a:pt x="12399" y="1953229"/>
                </a:cubicBezTo>
                <a:cubicBezTo>
                  <a:pt x="4460" y="1945290"/>
                  <a:pt x="0" y="1934523"/>
                  <a:pt x="0" y="1923295"/>
                </a:cubicBezTo>
                <a:lnTo>
                  <a:pt x="0" y="42333"/>
                </a:lnTo>
                <a:cubicBezTo>
                  <a:pt x="0" y="31106"/>
                  <a:pt x="4460" y="20338"/>
                  <a:pt x="12399" y="12399"/>
                </a:cubicBezTo>
                <a:cubicBezTo>
                  <a:pt x="20338" y="4460"/>
                  <a:pt x="31106" y="0"/>
                  <a:pt x="42333" y="0"/>
                </a:cubicBezTo>
                <a:close/>
              </a:path>
            </a:pathLst>
          </a:custGeom>
          <a:solidFill>
            <a:srgbClr val="12121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9"/>
          <p:cNvSpPr/>
          <p:nvPr/>
        </p:nvSpPr>
        <p:spPr>
          <a:xfrm>
            <a:off x="1028700" y="3428074"/>
            <a:ext cx="4951955" cy="5946612"/>
          </a:xfrm>
          <a:custGeom>
            <a:avLst/>
            <a:gdLst/>
            <a:ahLst/>
            <a:cxnLst/>
            <a:rect l="l" t="t" r="r" b="b"/>
            <a:pathLst>
              <a:path w="1304004" h="1565928" extrusionOk="0">
                <a:moveTo>
                  <a:pt x="156366" y="0"/>
                </a:moveTo>
                <a:lnTo>
                  <a:pt x="1147638" y="0"/>
                </a:lnTo>
                <a:cubicBezTo>
                  <a:pt x="1233997" y="0"/>
                  <a:pt x="1304004" y="70008"/>
                  <a:pt x="1304004" y="156366"/>
                </a:cubicBezTo>
                <a:lnTo>
                  <a:pt x="1304004" y="1409562"/>
                </a:lnTo>
                <a:cubicBezTo>
                  <a:pt x="1304004" y="1495921"/>
                  <a:pt x="1233997" y="1565928"/>
                  <a:pt x="1147638" y="1565928"/>
                </a:cubicBezTo>
                <a:lnTo>
                  <a:pt x="156366" y="1565928"/>
                </a:lnTo>
                <a:cubicBezTo>
                  <a:pt x="70008" y="1565928"/>
                  <a:pt x="0" y="1495921"/>
                  <a:pt x="0" y="1409562"/>
                </a:cubicBezTo>
                <a:lnTo>
                  <a:pt x="0" y="156366"/>
                </a:lnTo>
                <a:cubicBezTo>
                  <a:pt x="0" y="70008"/>
                  <a:pt x="70008" y="0"/>
                  <a:pt x="156366" y="0"/>
                </a:cubicBezTo>
                <a:close/>
              </a:path>
            </a:pathLst>
          </a:custGeom>
          <a:solidFill>
            <a:srgbClr val="85A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9"/>
          <p:cNvSpPr/>
          <p:nvPr/>
        </p:nvSpPr>
        <p:spPr>
          <a:xfrm>
            <a:off x="6668429" y="3428074"/>
            <a:ext cx="4951955" cy="5946612"/>
          </a:xfrm>
          <a:custGeom>
            <a:avLst/>
            <a:gdLst/>
            <a:ahLst/>
            <a:cxnLst/>
            <a:rect l="l" t="t" r="r" b="b"/>
            <a:pathLst>
              <a:path w="1304004" h="1565928" extrusionOk="0">
                <a:moveTo>
                  <a:pt x="156366" y="0"/>
                </a:moveTo>
                <a:lnTo>
                  <a:pt x="1147638" y="0"/>
                </a:lnTo>
                <a:cubicBezTo>
                  <a:pt x="1233997" y="0"/>
                  <a:pt x="1304004" y="70008"/>
                  <a:pt x="1304004" y="156366"/>
                </a:cubicBezTo>
                <a:lnTo>
                  <a:pt x="1304004" y="1409562"/>
                </a:lnTo>
                <a:cubicBezTo>
                  <a:pt x="1304004" y="1495921"/>
                  <a:pt x="1233997" y="1565928"/>
                  <a:pt x="1147638" y="1565928"/>
                </a:cubicBezTo>
                <a:lnTo>
                  <a:pt x="156366" y="1565928"/>
                </a:lnTo>
                <a:cubicBezTo>
                  <a:pt x="70008" y="1565928"/>
                  <a:pt x="0" y="1495921"/>
                  <a:pt x="0" y="1409562"/>
                </a:cubicBezTo>
                <a:lnTo>
                  <a:pt x="0" y="156366"/>
                </a:lnTo>
                <a:cubicBezTo>
                  <a:pt x="0" y="70008"/>
                  <a:pt x="70008" y="0"/>
                  <a:pt x="156366" y="0"/>
                </a:cubicBezTo>
                <a:close/>
              </a:path>
            </a:pathLst>
          </a:custGeom>
          <a:solidFill>
            <a:srgbClr val="D7C0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9"/>
          <p:cNvSpPr/>
          <p:nvPr/>
        </p:nvSpPr>
        <p:spPr>
          <a:xfrm>
            <a:off x="12308158" y="3428074"/>
            <a:ext cx="4951955" cy="5946612"/>
          </a:xfrm>
          <a:custGeom>
            <a:avLst/>
            <a:gdLst/>
            <a:ahLst/>
            <a:cxnLst/>
            <a:rect l="l" t="t" r="r" b="b"/>
            <a:pathLst>
              <a:path w="1304004" h="1565928" extrusionOk="0">
                <a:moveTo>
                  <a:pt x="156366" y="0"/>
                </a:moveTo>
                <a:lnTo>
                  <a:pt x="1147638" y="0"/>
                </a:lnTo>
                <a:cubicBezTo>
                  <a:pt x="1233997" y="0"/>
                  <a:pt x="1304004" y="70008"/>
                  <a:pt x="1304004" y="156366"/>
                </a:cubicBezTo>
                <a:lnTo>
                  <a:pt x="1304004" y="1409562"/>
                </a:lnTo>
                <a:cubicBezTo>
                  <a:pt x="1304004" y="1495921"/>
                  <a:pt x="1233997" y="1565928"/>
                  <a:pt x="1147638" y="1565928"/>
                </a:cubicBezTo>
                <a:lnTo>
                  <a:pt x="156366" y="1565928"/>
                </a:lnTo>
                <a:cubicBezTo>
                  <a:pt x="70008" y="1565928"/>
                  <a:pt x="0" y="1495921"/>
                  <a:pt x="0" y="1409562"/>
                </a:cubicBezTo>
                <a:lnTo>
                  <a:pt x="0" y="156366"/>
                </a:lnTo>
                <a:cubicBezTo>
                  <a:pt x="0" y="70008"/>
                  <a:pt x="70008" y="0"/>
                  <a:pt x="156366" y="0"/>
                </a:cubicBezTo>
                <a:close/>
              </a:path>
            </a:pathLst>
          </a:custGeom>
          <a:solidFill>
            <a:srgbClr val="ECA70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5" name="Google Shape;55;p9"/>
          <p:cNvPicPr preferRelativeResize="0"/>
          <p:nvPr/>
        </p:nvPicPr>
        <p:blipFill rotWithShape="1">
          <a:blip r:embed="rId2">
            <a:alphaModFix/>
          </a:blip>
          <a:srcRect t="87180"/>
          <a:stretch/>
        </p:blipFill>
        <p:spPr>
          <a:xfrm>
            <a:off x="2966925" y="-7"/>
            <a:ext cx="12354248" cy="1027699"/>
          </a:xfrm>
          <a:prstGeom prst="rect">
            <a:avLst/>
          </a:prstGeom>
          <a:noFill/>
          <a:ln>
            <a:noFill/>
          </a:ln>
        </p:spPr>
      </p:pic>
      <p:sp>
        <p:nvSpPr>
          <p:cNvPr id="56" name="Google Shape;56;p9"/>
          <p:cNvSpPr>
            <a:spLocks noGrp="1"/>
          </p:cNvSpPr>
          <p:nvPr>
            <p:ph type="pic" idx="2"/>
          </p:nvPr>
        </p:nvSpPr>
        <p:spPr>
          <a:xfrm>
            <a:off x="1584925" y="4881100"/>
            <a:ext cx="3840300" cy="1976400"/>
          </a:xfrm>
          <a:prstGeom prst="roundRect">
            <a:avLst>
              <a:gd name="adj" fmla="val 10448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7" name="Google Shape;57;p9"/>
          <p:cNvSpPr>
            <a:spLocks noGrp="1"/>
          </p:cNvSpPr>
          <p:nvPr>
            <p:ph type="pic" idx="3"/>
          </p:nvPr>
        </p:nvSpPr>
        <p:spPr>
          <a:xfrm>
            <a:off x="7224250" y="4881088"/>
            <a:ext cx="3840300" cy="1976400"/>
          </a:xfrm>
          <a:prstGeom prst="roundRect">
            <a:avLst>
              <a:gd name="adj" fmla="val 10448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8" name="Google Shape;58;p9"/>
          <p:cNvSpPr>
            <a:spLocks noGrp="1"/>
          </p:cNvSpPr>
          <p:nvPr>
            <p:ph type="pic" idx="4"/>
          </p:nvPr>
        </p:nvSpPr>
        <p:spPr>
          <a:xfrm>
            <a:off x="12863575" y="4922563"/>
            <a:ext cx="3840300" cy="1976400"/>
          </a:xfrm>
          <a:prstGeom prst="roundRect">
            <a:avLst>
              <a:gd name="adj" fmla="val 10448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Layout 3">
  <p:cSld name="CUSTOM_1_1_1_1_1_1_1">
    <p:bg>
      <p:bgPr>
        <a:solidFill>
          <a:schemeClr val="dk1"/>
        </a:solidFill>
        <a:effectLst/>
      </p:bgPr>
    </p:bg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0"/>
          <p:cNvSpPr/>
          <p:nvPr/>
        </p:nvSpPr>
        <p:spPr>
          <a:xfrm>
            <a:off x="0" y="3549225"/>
            <a:ext cx="9145504" cy="7358075"/>
          </a:xfrm>
          <a:custGeom>
            <a:avLst/>
            <a:gdLst/>
            <a:ahLst/>
            <a:cxnLst/>
            <a:rect l="l" t="t" r="r" b="b"/>
            <a:pathLst>
              <a:path w="2408296" h="1987326" extrusionOk="0">
                <a:moveTo>
                  <a:pt x="84667" y="0"/>
                </a:moveTo>
                <a:lnTo>
                  <a:pt x="2323629" y="0"/>
                </a:lnTo>
                <a:cubicBezTo>
                  <a:pt x="2370390" y="0"/>
                  <a:pt x="2408296" y="37907"/>
                  <a:pt x="2408296" y="84667"/>
                </a:cubicBezTo>
                <a:lnTo>
                  <a:pt x="2408296" y="1902659"/>
                </a:lnTo>
                <a:cubicBezTo>
                  <a:pt x="2408296" y="1949419"/>
                  <a:pt x="2370390" y="1987326"/>
                  <a:pt x="2323629" y="1987326"/>
                </a:cubicBezTo>
                <a:lnTo>
                  <a:pt x="84667" y="1987326"/>
                </a:lnTo>
                <a:cubicBezTo>
                  <a:pt x="37907" y="1987326"/>
                  <a:pt x="0" y="1949419"/>
                  <a:pt x="0" y="1902659"/>
                </a:cubicBezTo>
                <a:lnTo>
                  <a:pt x="0" y="84667"/>
                </a:lnTo>
                <a:cubicBezTo>
                  <a:pt x="0" y="37907"/>
                  <a:pt x="37907" y="0"/>
                  <a:pt x="84667" y="0"/>
                </a:cubicBezTo>
                <a:close/>
              </a:path>
            </a:pathLst>
          </a:custGeom>
          <a:solidFill>
            <a:srgbClr val="F6F0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Layout 4">
  <p:cSld name="CUSTOM_1_1_1_1_1_1_1_1">
    <p:bg>
      <p:bgPr>
        <a:solidFill>
          <a:schemeClr val="lt1"/>
        </a:solidFill>
        <a:effectLst/>
      </p:bgPr>
    </p:bg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1"/>
          <p:cNvSpPr>
            <a:spLocks noGrp="1"/>
          </p:cNvSpPr>
          <p:nvPr>
            <p:ph type="pic" idx="2"/>
          </p:nvPr>
        </p:nvSpPr>
        <p:spPr>
          <a:xfrm>
            <a:off x="25" y="0"/>
            <a:ext cx="6041400" cy="5459400"/>
          </a:xfrm>
          <a:prstGeom prst="roundRect">
            <a:avLst>
              <a:gd name="adj" fmla="val 10448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3" name="Google Shape;63;p11"/>
          <p:cNvSpPr>
            <a:spLocks noGrp="1"/>
          </p:cNvSpPr>
          <p:nvPr>
            <p:ph type="pic" idx="3"/>
          </p:nvPr>
        </p:nvSpPr>
        <p:spPr>
          <a:xfrm>
            <a:off x="14410525" y="0"/>
            <a:ext cx="6041400" cy="4116000"/>
          </a:xfrm>
          <a:prstGeom prst="roundRect">
            <a:avLst>
              <a:gd name="adj" fmla="val 10448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4" name="Google Shape;64;p11"/>
          <p:cNvSpPr/>
          <p:nvPr/>
        </p:nvSpPr>
        <p:spPr>
          <a:xfrm>
            <a:off x="0" y="5497586"/>
            <a:ext cx="6041257" cy="4790204"/>
          </a:xfrm>
          <a:custGeom>
            <a:avLst/>
            <a:gdLst/>
            <a:ahLst/>
            <a:cxnLst/>
            <a:rect l="l" t="t" r="r" b="b"/>
            <a:pathLst>
              <a:path w="1590851" h="1261410" extrusionOk="0">
                <a:moveTo>
                  <a:pt x="128172" y="0"/>
                </a:moveTo>
                <a:lnTo>
                  <a:pt x="1462679" y="0"/>
                </a:lnTo>
                <a:cubicBezTo>
                  <a:pt x="1533467" y="0"/>
                  <a:pt x="1590851" y="57385"/>
                  <a:pt x="1590851" y="128172"/>
                </a:cubicBezTo>
                <a:lnTo>
                  <a:pt x="1590851" y="1133238"/>
                </a:lnTo>
                <a:cubicBezTo>
                  <a:pt x="1590851" y="1204025"/>
                  <a:pt x="1533467" y="1261410"/>
                  <a:pt x="1462679" y="1261410"/>
                </a:cubicBezTo>
                <a:lnTo>
                  <a:pt x="128172" y="1261410"/>
                </a:lnTo>
                <a:cubicBezTo>
                  <a:pt x="57385" y="1261410"/>
                  <a:pt x="0" y="1204025"/>
                  <a:pt x="0" y="1133238"/>
                </a:cubicBezTo>
                <a:lnTo>
                  <a:pt x="0" y="128172"/>
                </a:lnTo>
                <a:cubicBezTo>
                  <a:pt x="0" y="57385"/>
                  <a:pt x="57385" y="0"/>
                  <a:pt x="128172" y="0"/>
                </a:cubicBezTo>
                <a:close/>
              </a:path>
            </a:pathLst>
          </a:custGeom>
          <a:solidFill>
            <a:srgbClr val="D7C0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11"/>
          <p:cNvSpPr txBox="1"/>
          <p:nvPr/>
        </p:nvSpPr>
        <p:spPr>
          <a:xfrm>
            <a:off x="1028700" y="7300985"/>
            <a:ext cx="8454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0" i="0" u="none" strike="noStrike" cap="none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Age:</a:t>
            </a:r>
            <a:endParaRPr/>
          </a:p>
        </p:txBody>
      </p:sp>
      <p:pic>
        <p:nvPicPr>
          <p:cNvPr id="66" name="Google Shape;66;p11"/>
          <p:cNvPicPr preferRelativeResize="0"/>
          <p:nvPr/>
        </p:nvPicPr>
        <p:blipFill rotWithShape="1">
          <a:blip r:embed="rId2">
            <a:alphaModFix/>
          </a:blip>
          <a:srcRect l="41547"/>
          <a:stretch/>
        </p:blipFill>
        <p:spPr>
          <a:xfrm>
            <a:off x="1" y="3305275"/>
            <a:ext cx="2464276" cy="21924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Layout 5">
  <p:cSld name="CUSTOM_1_1_1_1_1_1_1_1_1">
    <p:bg>
      <p:bgPr>
        <a:solidFill>
          <a:schemeClr val="lt1"/>
        </a:solidFill>
        <a:effectLst/>
      </p:bgPr>
    </p:bg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2"/>
          <p:cNvSpPr>
            <a:spLocks noGrp="1"/>
          </p:cNvSpPr>
          <p:nvPr>
            <p:ph type="pic" idx="2"/>
          </p:nvPr>
        </p:nvSpPr>
        <p:spPr>
          <a:xfrm>
            <a:off x="25" y="0"/>
            <a:ext cx="8242800" cy="10382100"/>
          </a:xfrm>
          <a:prstGeom prst="roundRect">
            <a:avLst>
              <a:gd name="adj" fmla="val 4878"/>
            </a:avLst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grpSp>
        <p:nvGrpSpPr>
          <p:cNvPr id="69" name="Google Shape;69;p12"/>
          <p:cNvGrpSpPr/>
          <p:nvPr/>
        </p:nvGrpSpPr>
        <p:grpSpPr>
          <a:xfrm>
            <a:off x="8241716" y="1721933"/>
            <a:ext cx="10046597" cy="8565123"/>
            <a:chOff x="0" y="-38100"/>
            <a:chExt cx="2646000" cy="2255820"/>
          </a:xfrm>
        </p:grpSpPr>
        <p:sp>
          <p:nvSpPr>
            <p:cNvPr id="70" name="Google Shape;70;p12"/>
            <p:cNvSpPr/>
            <p:nvPr/>
          </p:nvSpPr>
          <p:spPr>
            <a:xfrm>
              <a:off x="0" y="0"/>
              <a:ext cx="2645935" cy="2217720"/>
            </a:xfrm>
            <a:custGeom>
              <a:avLst/>
              <a:gdLst/>
              <a:ahLst/>
              <a:cxnLst/>
              <a:rect l="l" t="t" r="r" b="b"/>
              <a:pathLst>
                <a:path w="2645935" h="2217720" extrusionOk="0">
                  <a:moveTo>
                    <a:pt x="77063" y="0"/>
                  </a:moveTo>
                  <a:lnTo>
                    <a:pt x="2568872" y="0"/>
                  </a:lnTo>
                  <a:cubicBezTo>
                    <a:pt x="2611433" y="0"/>
                    <a:pt x="2645935" y="34502"/>
                    <a:pt x="2645935" y="77063"/>
                  </a:cubicBezTo>
                  <a:lnTo>
                    <a:pt x="2645935" y="2140657"/>
                  </a:lnTo>
                  <a:cubicBezTo>
                    <a:pt x="2645935" y="2183218"/>
                    <a:pt x="2611433" y="2217720"/>
                    <a:pt x="2568872" y="2217720"/>
                  </a:cubicBezTo>
                  <a:lnTo>
                    <a:pt x="77063" y="2217720"/>
                  </a:lnTo>
                  <a:cubicBezTo>
                    <a:pt x="34502" y="2217720"/>
                    <a:pt x="0" y="2183218"/>
                    <a:pt x="0" y="2140657"/>
                  </a:cubicBezTo>
                  <a:lnTo>
                    <a:pt x="0" y="77063"/>
                  </a:lnTo>
                  <a:cubicBezTo>
                    <a:pt x="0" y="34502"/>
                    <a:pt x="34502" y="0"/>
                    <a:pt x="77063" y="0"/>
                  </a:cubicBezTo>
                  <a:close/>
                </a:path>
              </a:pathLst>
            </a:custGeom>
            <a:solidFill>
              <a:srgbClr val="85A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12"/>
            <p:cNvSpPr txBox="1"/>
            <p:nvPr/>
          </p:nvSpPr>
          <p:spPr>
            <a:xfrm>
              <a:off x="0" y="-38100"/>
              <a:ext cx="2646000" cy="2255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72" name="Google Shape;72;p12"/>
          <p:cNvGrpSpPr/>
          <p:nvPr/>
        </p:nvGrpSpPr>
        <p:grpSpPr>
          <a:xfrm>
            <a:off x="9721439" y="692562"/>
            <a:ext cx="7329261" cy="2348072"/>
            <a:chOff x="0" y="0"/>
            <a:chExt cx="1491415" cy="477804"/>
          </a:xfrm>
        </p:grpSpPr>
        <p:sp>
          <p:nvSpPr>
            <p:cNvPr id="73" name="Google Shape;73;p12"/>
            <p:cNvSpPr/>
            <p:nvPr/>
          </p:nvSpPr>
          <p:spPr>
            <a:xfrm>
              <a:off x="0" y="0"/>
              <a:ext cx="1491415" cy="477804"/>
            </a:xfrm>
            <a:custGeom>
              <a:avLst/>
              <a:gdLst/>
              <a:ahLst/>
              <a:cxnLst/>
              <a:rect l="l" t="t" r="r" b="b"/>
              <a:pathLst>
                <a:path w="1491415" h="477804" extrusionOk="0">
                  <a:moveTo>
                    <a:pt x="745707" y="0"/>
                  </a:moveTo>
                  <a:cubicBezTo>
                    <a:pt x="333865" y="0"/>
                    <a:pt x="0" y="106960"/>
                    <a:pt x="0" y="238902"/>
                  </a:cubicBezTo>
                  <a:cubicBezTo>
                    <a:pt x="0" y="370844"/>
                    <a:pt x="333865" y="477804"/>
                    <a:pt x="745707" y="477804"/>
                  </a:cubicBezTo>
                  <a:cubicBezTo>
                    <a:pt x="1157550" y="477804"/>
                    <a:pt x="1491415" y="370844"/>
                    <a:pt x="1491415" y="238902"/>
                  </a:cubicBezTo>
                  <a:cubicBezTo>
                    <a:pt x="1491415" y="106960"/>
                    <a:pt x="1157550" y="0"/>
                    <a:pt x="745707" y="0"/>
                  </a:cubicBezTo>
                  <a:close/>
                </a:path>
              </a:pathLst>
            </a:custGeom>
            <a:solidFill>
              <a:srgbClr val="211F2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12"/>
            <p:cNvSpPr txBox="1"/>
            <p:nvPr/>
          </p:nvSpPr>
          <p:spPr>
            <a:xfrm>
              <a:off x="139820" y="6694"/>
              <a:ext cx="1211700" cy="426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75" name="Google Shape;75;p12"/>
          <p:cNvPicPr preferRelativeResize="0"/>
          <p:nvPr/>
        </p:nvPicPr>
        <p:blipFill rotWithShape="1">
          <a:blip r:embed="rId2">
            <a:alphaModFix/>
          </a:blip>
          <a:srcRect b="61502"/>
          <a:stretch/>
        </p:blipFill>
        <p:spPr>
          <a:xfrm>
            <a:off x="8113675" y="7939901"/>
            <a:ext cx="7322199" cy="23480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Layout 6">
  <p:cSld name="CUSTOM_1_1_1_1_1_1_1_1_1_1">
    <p:bg>
      <p:bgPr>
        <a:solidFill>
          <a:schemeClr val="lt1"/>
        </a:solidFill>
        <a:effectLst/>
      </p:bgPr>
    </p:bg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" name="Google Shape;77;p13"/>
          <p:cNvPicPr preferRelativeResize="0"/>
          <p:nvPr/>
        </p:nvPicPr>
        <p:blipFill rotWithShape="1">
          <a:blip r:embed="rId2">
            <a:alphaModFix/>
          </a:blip>
          <a:srcRect t="63396"/>
          <a:stretch/>
        </p:blipFill>
        <p:spPr>
          <a:xfrm>
            <a:off x="5231125" y="-1"/>
            <a:ext cx="7825751" cy="3673477"/>
          </a:xfrm>
          <a:prstGeom prst="rect">
            <a:avLst/>
          </a:prstGeom>
          <a:noFill/>
          <a:ln>
            <a:noFill/>
          </a:ln>
        </p:spPr>
      </p:pic>
      <p:pic>
        <p:nvPicPr>
          <p:cNvPr id="78" name="Google Shape;78;p13"/>
          <p:cNvPicPr preferRelativeResize="0"/>
          <p:nvPr/>
        </p:nvPicPr>
        <p:blipFill rotWithShape="1">
          <a:blip r:embed="rId3">
            <a:alphaModFix/>
          </a:blip>
          <a:srcRect l="22366" t="47047"/>
          <a:stretch/>
        </p:blipFill>
        <p:spPr>
          <a:xfrm>
            <a:off x="-96425" y="0"/>
            <a:ext cx="8912548" cy="5847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ssistant"/>
              <a:buNone/>
              <a:defRPr sz="4400" b="1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None/>
              <a:defRPr sz="1800" b="1">
                <a:latin typeface="Assistant"/>
                <a:ea typeface="Assistant"/>
                <a:cs typeface="Assistant"/>
                <a:sym typeface="Assistan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None/>
              <a:defRPr sz="1800" b="1">
                <a:latin typeface="Assistant"/>
                <a:ea typeface="Assistant"/>
                <a:cs typeface="Assistant"/>
                <a:sym typeface="Assistan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None/>
              <a:defRPr sz="1800" b="1">
                <a:latin typeface="Assistant"/>
                <a:ea typeface="Assistant"/>
                <a:cs typeface="Assistant"/>
                <a:sym typeface="Assistan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None/>
              <a:defRPr sz="1800" b="1">
                <a:latin typeface="Assistant"/>
                <a:ea typeface="Assistant"/>
                <a:cs typeface="Assistant"/>
                <a:sym typeface="Assistan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None/>
              <a:defRPr sz="1800" b="1">
                <a:latin typeface="Assistant"/>
                <a:ea typeface="Assistant"/>
                <a:cs typeface="Assistant"/>
                <a:sym typeface="Assistan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None/>
              <a:defRPr sz="1800" b="1">
                <a:latin typeface="Assistant"/>
                <a:ea typeface="Assistant"/>
                <a:cs typeface="Assistant"/>
                <a:sym typeface="Assistan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None/>
              <a:defRPr sz="1800" b="1">
                <a:latin typeface="Assistant"/>
                <a:ea typeface="Assistant"/>
                <a:cs typeface="Assistant"/>
                <a:sym typeface="Assistan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Assistant"/>
              <a:buNone/>
              <a:defRPr sz="1800" b="1"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Montserrat"/>
              <a:buChar char="•"/>
              <a:defRPr sz="32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Char char="–"/>
              <a:defRPr sz="2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Char char="•"/>
              <a:defRPr sz="24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Montserrat"/>
              <a:buChar char="–"/>
              <a:defRPr sz="20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Montserrat"/>
              <a:buChar char="»"/>
              <a:defRPr sz="20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Montserrat"/>
              <a:buChar char="•"/>
              <a:defRPr sz="20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Montserrat"/>
              <a:buChar char="•"/>
              <a:defRPr sz="20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Montserrat"/>
              <a:buChar char="•"/>
              <a:defRPr sz="20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Montserrat"/>
              <a:buChar char="•"/>
              <a:defRPr sz="20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200" i="0" u="none" strike="noStrike" cap="none">
                <a:solidFill>
                  <a:srgbClr val="888888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200" i="0" u="none" strike="noStrike" cap="none">
                <a:solidFill>
                  <a:srgbClr val="888888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Font typeface="Montserrat"/>
              <a:buNone/>
              <a:defRPr sz="1800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png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11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0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0E4"/>
        </a:solidFill>
        <a:effectLst/>
      </p:bgPr>
    </p:bg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Google Shape;83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554"/>
            <a:ext cx="18288000" cy="7938492"/>
          </a:xfrm>
          <a:prstGeom prst="rect">
            <a:avLst/>
          </a:prstGeom>
          <a:noFill/>
          <a:ln>
            <a:noFill/>
          </a:ln>
        </p:spPr>
      </p:pic>
      <p:pic>
        <p:nvPicPr>
          <p:cNvPr id="84" name="Google Shape;84;p14"/>
          <p:cNvPicPr preferRelativeResize="0"/>
          <p:nvPr/>
        </p:nvPicPr>
        <p:blipFill rotWithShape="1">
          <a:blip r:embed="rId4">
            <a:alphaModFix/>
          </a:blip>
          <a:srcRect r="41034"/>
          <a:stretch/>
        </p:blipFill>
        <p:spPr>
          <a:xfrm>
            <a:off x="13425080" y="1289200"/>
            <a:ext cx="4862925" cy="6865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4"/>
          <p:cNvPicPr preferRelativeResize="0"/>
          <p:nvPr/>
        </p:nvPicPr>
        <p:blipFill rotWithShape="1">
          <a:blip r:embed="rId5">
            <a:alphaModFix/>
          </a:blip>
          <a:srcRect l="1729"/>
          <a:stretch/>
        </p:blipFill>
        <p:spPr>
          <a:xfrm>
            <a:off x="0" y="312375"/>
            <a:ext cx="9144003" cy="7291848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4"/>
          <p:cNvSpPr/>
          <p:nvPr/>
        </p:nvSpPr>
        <p:spPr>
          <a:xfrm>
            <a:off x="1004832" y="1846336"/>
            <a:ext cx="16278347" cy="5215087"/>
          </a:xfrm>
          <a:custGeom>
            <a:avLst/>
            <a:gdLst/>
            <a:ahLst/>
            <a:cxnLst/>
            <a:rect l="l" t="t" r="r" b="b"/>
            <a:pathLst>
              <a:path w="1491415" h="477804" extrusionOk="0">
                <a:moveTo>
                  <a:pt x="745707" y="0"/>
                </a:moveTo>
                <a:cubicBezTo>
                  <a:pt x="333865" y="0"/>
                  <a:pt x="0" y="106960"/>
                  <a:pt x="0" y="238902"/>
                </a:cubicBezTo>
                <a:cubicBezTo>
                  <a:pt x="0" y="370844"/>
                  <a:pt x="333865" y="477804"/>
                  <a:pt x="745707" y="477804"/>
                </a:cubicBezTo>
                <a:cubicBezTo>
                  <a:pt x="1157550" y="477804"/>
                  <a:pt x="1491415" y="370844"/>
                  <a:pt x="1491415" y="238902"/>
                </a:cubicBezTo>
                <a:cubicBezTo>
                  <a:pt x="1491415" y="106960"/>
                  <a:pt x="1157550" y="0"/>
                  <a:pt x="745707" y="0"/>
                </a:cubicBezTo>
                <a:close/>
              </a:path>
            </a:pathLst>
          </a:custGeom>
          <a:solidFill>
            <a:srgbClr val="211F2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14"/>
          <p:cNvSpPr txBox="1"/>
          <p:nvPr/>
        </p:nvSpPr>
        <p:spPr>
          <a:xfrm>
            <a:off x="1240540" y="3383545"/>
            <a:ext cx="16545049" cy="17235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1" i="0" u="none" strike="noStrike" cap="none" dirty="0">
                <a:solidFill>
                  <a:srgbClr val="F6F0E4"/>
                </a:solidFill>
                <a:latin typeface="Assistant ExtraBold"/>
                <a:ea typeface="Assistant ExtraBold"/>
                <a:cs typeface="Assistant ExtraBold"/>
                <a:sym typeface="Assistant ExtraBold"/>
              </a:rPr>
              <a:t>AI–Human Collaboration in Hotels:</a:t>
            </a:r>
            <a:endParaRPr sz="8000" dirty="0"/>
          </a:p>
        </p:txBody>
      </p:sp>
      <p:sp>
        <p:nvSpPr>
          <p:cNvPr id="88" name="Google Shape;88;p14"/>
          <p:cNvSpPr txBox="1"/>
          <p:nvPr/>
        </p:nvSpPr>
        <p:spPr>
          <a:xfrm>
            <a:off x="2127603" y="4893746"/>
            <a:ext cx="14504216" cy="9694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500" b="1" i="0" u="none" strike="noStrike" cap="none" dirty="0">
                <a:solidFill>
                  <a:srgbClr val="85AFFF"/>
                </a:solidFill>
                <a:latin typeface="Assistant"/>
                <a:ea typeface="Assistant"/>
                <a:cs typeface="Assistant"/>
                <a:sym typeface="Assistant"/>
              </a:rPr>
              <a:t>Augmenting Service, Protecting the Human Touch</a:t>
            </a:r>
            <a:endParaRPr dirty="0"/>
          </a:p>
        </p:txBody>
      </p:sp>
      <p:sp>
        <p:nvSpPr>
          <p:cNvPr id="89" name="Google Shape;89;p14"/>
          <p:cNvSpPr txBox="1"/>
          <p:nvPr/>
        </p:nvSpPr>
        <p:spPr>
          <a:xfrm>
            <a:off x="1043742" y="8209753"/>
            <a:ext cx="12396380" cy="45243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 dirty="0">
                <a:solidFill>
                  <a:srgbClr val="C57BC6"/>
                </a:solidFill>
                <a:latin typeface="Montserrat"/>
                <a:ea typeface="Montserrat"/>
                <a:cs typeface="Montserrat"/>
                <a:sym typeface="Montserrat"/>
              </a:rPr>
              <a:t>Module Title: </a:t>
            </a:r>
            <a:r>
              <a:rPr lang="en-US" sz="2800" b="1" dirty="0">
                <a:solidFill>
                  <a:srgbClr val="C57BC6"/>
                </a:solidFill>
                <a:latin typeface="Montserrat"/>
                <a:ea typeface="Montserrat"/>
                <a:cs typeface="Montserrat"/>
                <a:sym typeface="Montserrat"/>
              </a:rPr>
              <a:t>Contemporary themes </a:t>
            </a:r>
            <a:endParaRPr lang="en-US" sz="2800" b="1" i="0" u="none" strike="noStrike" cap="none" dirty="0">
              <a:solidFill>
                <a:srgbClr val="C57BC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just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solidFill>
                  <a:srgbClr val="C57BC6"/>
                </a:solidFill>
                <a:latin typeface="Montserrat"/>
                <a:ea typeface="Montserrat"/>
                <a:cs typeface="Montserrat"/>
                <a:sym typeface="Montserrat"/>
              </a:rPr>
              <a:t>Module Code: BMIH6001</a:t>
            </a:r>
          </a:p>
          <a:p>
            <a:pPr marL="0" marR="0" lvl="0" indent="0" algn="just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 dirty="0">
                <a:solidFill>
                  <a:srgbClr val="C57BC6"/>
                </a:solidFill>
                <a:latin typeface="Montserrat"/>
                <a:ea typeface="Montserrat"/>
                <a:cs typeface="Montserrat"/>
                <a:sym typeface="Montserrat"/>
              </a:rPr>
              <a:t>Student name</a:t>
            </a:r>
            <a:r>
              <a:rPr lang="en-US" sz="2800" b="1" dirty="0">
                <a:solidFill>
                  <a:srgbClr val="C57BC6"/>
                </a:solidFill>
                <a:latin typeface="Montserrat"/>
                <a:ea typeface="Montserrat"/>
                <a:cs typeface="Montserrat"/>
                <a:sym typeface="Montserrat"/>
              </a:rPr>
              <a:t>: KALLE DITOU</a:t>
            </a:r>
          </a:p>
          <a:p>
            <a:pPr marL="0" marR="0" lvl="0" indent="0" algn="just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 dirty="0">
                <a:solidFill>
                  <a:srgbClr val="C57BC6"/>
                </a:solidFill>
                <a:latin typeface="Montserrat"/>
                <a:ea typeface="Montserrat"/>
                <a:cs typeface="Montserrat"/>
                <a:sym typeface="Montserrat"/>
              </a:rPr>
              <a:t>Student ID: 2029083</a:t>
            </a:r>
          </a:p>
          <a:p>
            <a:pPr marL="0" marR="0" lvl="0" indent="0" algn="just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solidFill>
                  <a:srgbClr val="C57BC6"/>
                </a:solidFill>
                <a:latin typeface="Montserrat"/>
                <a:ea typeface="Montserrat"/>
                <a:cs typeface="Montserrat"/>
                <a:sym typeface="Montserrat"/>
              </a:rPr>
              <a:t>Tutor: Natalie Brailsford</a:t>
            </a:r>
          </a:p>
          <a:p>
            <a:pPr marL="0" marR="0" lvl="0" indent="0" algn="just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 dirty="0">
                <a:solidFill>
                  <a:srgbClr val="C57BC6"/>
                </a:solidFill>
                <a:latin typeface="Montserrat"/>
                <a:ea typeface="Montserrat"/>
                <a:cs typeface="Montserrat"/>
                <a:sym typeface="Montserrat"/>
              </a:rPr>
              <a:t>Assignment title: conference presentation </a:t>
            </a:r>
          </a:p>
          <a:p>
            <a:pPr marL="0" marR="0" lvl="0" indent="0" algn="just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solidFill>
                  <a:srgbClr val="C57BC6"/>
                </a:solidFill>
                <a:latin typeface="Montserrat"/>
                <a:ea typeface="Montserrat"/>
                <a:cs typeface="Montserrat"/>
                <a:sym typeface="Montserrat"/>
              </a:rPr>
              <a:t>Slide: 16 </a:t>
            </a:r>
            <a:endParaRPr lang="en-US" sz="2800" b="1" i="0" u="none" strike="noStrike" cap="none" dirty="0">
              <a:solidFill>
                <a:srgbClr val="C57BC6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marR="0" lvl="0" indent="0" algn="just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94" name="Google Shape;94;p14"/>
          <p:cNvPicPr preferRelativeResize="0"/>
          <p:nvPr/>
        </p:nvPicPr>
        <p:blipFill rotWithShape="1">
          <a:blip r:embed="rId6">
            <a:alphaModFix/>
          </a:blip>
          <a:srcRect t="61395"/>
          <a:stretch/>
        </p:blipFill>
        <p:spPr>
          <a:xfrm>
            <a:off x="5655575" y="0"/>
            <a:ext cx="4597224" cy="308020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0E4"/>
        </a:solidFill>
        <a:effectLst/>
      </p:bgPr>
    </p:bg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6"/>
          <p:cNvSpPr/>
          <p:nvPr/>
        </p:nvSpPr>
        <p:spPr>
          <a:xfrm>
            <a:off x="9716475" y="0"/>
            <a:ext cx="8571525" cy="10287000"/>
          </a:xfrm>
          <a:custGeom>
            <a:avLst/>
            <a:gdLst/>
            <a:ahLst/>
            <a:cxnLst/>
            <a:rect l="l" t="t" r="r" b="b"/>
            <a:pathLst>
              <a:path w="2257521" h="2709333" extrusionOk="0">
                <a:moveTo>
                  <a:pt x="90321" y="0"/>
                </a:moveTo>
                <a:lnTo>
                  <a:pt x="2167199" y="0"/>
                </a:lnTo>
                <a:cubicBezTo>
                  <a:pt x="2191154" y="0"/>
                  <a:pt x="2214128" y="9516"/>
                  <a:pt x="2231066" y="26455"/>
                </a:cubicBezTo>
                <a:cubicBezTo>
                  <a:pt x="2248005" y="43393"/>
                  <a:pt x="2257521" y="66367"/>
                  <a:pt x="2257521" y="90321"/>
                </a:cubicBezTo>
                <a:lnTo>
                  <a:pt x="2257521" y="2619012"/>
                </a:lnTo>
                <a:cubicBezTo>
                  <a:pt x="2257521" y="2642967"/>
                  <a:pt x="2248005" y="2665940"/>
                  <a:pt x="2231066" y="2682879"/>
                </a:cubicBezTo>
                <a:cubicBezTo>
                  <a:pt x="2214128" y="2699817"/>
                  <a:pt x="2191154" y="2709333"/>
                  <a:pt x="2167199" y="2709333"/>
                </a:cubicBezTo>
                <a:lnTo>
                  <a:pt x="90321" y="2709333"/>
                </a:lnTo>
                <a:cubicBezTo>
                  <a:pt x="66367" y="2709333"/>
                  <a:pt x="43393" y="2699817"/>
                  <a:pt x="26455" y="2682879"/>
                </a:cubicBezTo>
                <a:cubicBezTo>
                  <a:pt x="9516" y="2665940"/>
                  <a:pt x="0" y="2642967"/>
                  <a:pt x="0" y="2619012"/>
                </a:cubicBezTo>
                <a:lnTo>
                  <a:pt x="0" y="90321"/>
                </a:lnTo>
                <a:cubicBezTo>
                  <a:pt x="0" y="66367"/>
                  <a:pt x="9516" y="43393"/>
                  <a:pt x="26455" y="26455"/>
                </a:cubicBezTo>
                <a:cubicBezTo>
                  <a:pt x="43393" y="9516"/>
                  <a:pt x="66367" y="0"/>
                  <a:pt x="90321" y="0"/>
                </a:cubicBezTo>
                <a:close/>
              </a:path>
            </a:pathLst>
          </a:custGeom>
          <a:solidFill>
            <a:srgbClr val="C57B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16"/>
          <p:cNvSpPr txBox="1"/>
          <p:nvPr/>
        </p:nvSpPr>
        <p:spPr>
          <a:xfrm>
            <a:off x="677359" y="0"/>
            <a:ext cx="7894167" cy="10341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 ExtraBold"/>
                <a:cs typeface="Times New Roman" panose="02020603050405020304" pitchFamily="18" charset="0"/>
                <a:sym typeface="Assistant ExtraBold"/>
              </a:rPr>
              <a:t>Introduction</a:t>
            </a:r>
            <a:endParaRPr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1" name="Google Shape;121;p16"/>
          <p:cNvSpPr txBox="1"/>
          <p:nvPr/>
        </p:nvSpPr>
        <p:spPr>
          <a:xfrm>
            <a:off x="677359" y="2626277"/>
            <a:ext cx="7852800" cy="36933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AI already present: </a:t>
            </a:r>
            <a:r>
              <a:rPr lang="en-US" sz="240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chatbots, service robots, pricing, workforce tools</a:t>
            </a:r>
          </a:p>
          <a:p>
            <a:pPr marL="0" marR="0" lvl="0" indent="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Promise: </a:t>
            </a:r>
            <a:r>
              <a:rPr lang="en-US" sz="240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speed, personalisation, consistency</a:t>
            </a:r>
          </a:p>
          <a:p>
            <a:pPr marL="0" marR="0" lvl="0" indent="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Risk: </a:t>
            </a:r>
            <a:r>
              <a:rPr lang="en-US" sz="240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eroding empathy, warmth, trust</a:t>
            </a:r>
          </a:p>
          <a:p>
            <a:pPr marL="0" marR="0" lvl="0" indent="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Focus: </a:t>
            </a:r>
            <a:r>
              <a:rPr lang="en-US" sz="240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front office, concierge, housekeeping coordination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0" name="Google Shape;130;p16"/>
          <p:cNvPicPr preferRelativeResize="0"/>
          <p:nvPr/>
        </p:nvPicPr>
        <p:blipFill rotWithShape="1">
          <a:blip r:embed="rId3">
            <a:alphaModFix/>
          </a:blip>
          <a:srcRect b="67484"/>
          <a:stretch/>
        </p:blipFill>
        <p:spPr>
          <a:xfrm>
            <a:off x="2261286" y="7624119"/>
            <a:ext cx="11258713" cy="2662956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F8CBBA8-3DAD-E142-A8AB-2AC54B6390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2246" y="524890"/>
            <a:ext cx="7846812" cy="9274018"/>
          </a:xfrm>
          <a:prstGeom prst="rect">
            <a:avLst/>
          </a:prstGeom>
        </p:spPr>
      </p:pic>
    </p:spTree>
  </p:cSld>
  <p:clrMapOvr>
    <a:masterClrMapping/>
  </p:clrMapOvr>
  <p:transition spd="slow">
    <p:pu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0E4"/>
        </a:solidFill>
        <a:effectLst/>
      </p:bgPr>
    </p:bg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7"/>
          <p:cNvSpPr txBox="1"/>
          <p:nvPr/>
        </p:nvSpPr>
        <p:spPr>
          <a:xfrm>
            <a:off x="-1086993" y="513842"/>
            <a:ext cx="10675434" cy="10341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 ExtraBold"/>
                <a:cs typeface="Times New Roman" panose="02020603050405020304" pitchFamily="18" charset="0"/>
                <a:sym typeface="Assistant ExtraBold"/>
              </a:rPr>
              <a:t>Why This Matters (Context)</a:t>
            </a:r>
            <a:endParaRPr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1" name="Google Shape;141;p17"/>
          <p:cNvSpPr/>
          <p:nvPr/>
        </p:nvSpPr>
        <p:spPr>
          <a:xfrm>
            <a:off x="9885406" y="0"/>
            <a:ext cx="8402594" cy="10287000"/>
          </a:xfrm>
          <a:custGeom>
            <a:avLst/>
            <a:gdLst/>
            <a:ahLst/>
            <a:cxnLst/>
            <a:rect l="l" t="t" r="r" b="b"/>
            <a:pathLst>
              <a:path w="1304004" h="1565928" extrusionOk="0">
                <a:moveTo>
                  <a:pt x="156366" y="0"/>
                </a:moveTo>
                <a:lnTo>
                  <a:pt x="1147638" y="0"/>
                </a:lnTo>
                <a:cubicBezTo>
                  <a:pt x="1233997" y="0"/>
                  <a:pt x="1304004" y="70008"/>
                  <a:pt x="1304004" y="156366"/>
                </a:cubicBezTo>
                <a:lnTo>
                  <a:pt x="1304004" y="1409562"/>
                </a:lnTo>
                <a:cubicBezTo>
                  <a:pt x="1304004" y="1495921"/>
                  <a:pt x="1233997" y="1565928"/>
                  <a:pt x="1147638" y="1565928"/>
                </a:cubicBezTo>
                <a:lnTo>
                  <a:pt x="156366" y="1565928"/>
                </a:lnTo>
                <a:cubicBezTo>
                  <a:pt x="70008" y="1565928"/>
                  <a:pt x="0" y="1495921"/>
                  <a:pt x="0" y="1409562"/>
                </a:cubicBezTo>
                <a:lnTo>
                  <a:pt x="0" y="156366"/>
                </a:lnTo>
                <a:cubicBezTo>
                  <a:pt x="0" y="70008"/>
                  <a:pt x="70008" y="0"/>
                  <a:pt x="156366" y="0"/>
                </a:cubicBezTo>
                <a:close/>
              </a:path>
            </a:pathLst>
          </a:custGeom>
          <a:solidFill>
            <a:srgbClr val="ECA70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17"/>
          <p:cNvSpPr txBox="1"/>
          <p:nvPr/>
        </p:nvSpPr>
        <p:spPr>
          <a:xfrm>
            <a:off x="741568" y="3567090"/>
            <a:ext cx="8513644" cy="36933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Hotels compete on experiences, not inventory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Post-COVID acceleration of contactless/automation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Guests still expect discretion and care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Key managerial question: 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How humans + AI collaborate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Advantage comes from designed collaboration, not tech alone</a:t>
            </a:r>
            <a:endParaRPr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6" name="Google Shape;146;p17"/>
          <p:cNvPicPr preferRelativeResize="0"/>
          <p:nvPr/>
        </p:nvPicPr>
        <p:blipFill rotWithShape="1">
          <a:blip r:embed="rId3">
            <a:alphaModFix/>
          </a:blip>
          <a:srcRect t="87180"/>
          <a:stretch/>
        </p:blipFill>
        <p:spPr>
          <a:xfrm>
            <a:off x="2966925" y="-7"/>
            <a:ext cx="12354248" cy="10276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83D04A6-F8B0-27CA-65C7-43B3F8A982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04630" y="718063"/>
            <a:ext cx="7477901" cy="8660715"/>
          </a:xfrm>
          <a:prstGeom prst="rect">
            <a:avLst/>
          </a:prstGeom>
        </p:spPr>
      </p:pic>
    </p:spTree>
  </p:cSld>
  <p:clrMapOvr>
    <a:masterClrMapping/>
  </p:clrMapOvr>
  <p:transition spd="slow">
    <p:push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0E4"/>
        </a:solidFill>
        <a:effectLst/>
      </p:bgPr>
    </p:bg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9"/>
          <p:cNvSpPr txBox="1"/>
          <p:nvPr/>
        </p:nvSpPr>
        <p:spPr>
          <a:xfrm>
            <a:off x="7752585" y="1031029"/>
            <a:ext cx="11535695" cy="10341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 ExtraBold"/>
                <a:cs typeface="Times New Roman" panose="02020603050405020304" pitchFamily="18" charset="0"/>
                <a:sym typeface="Assistant ExtraBold"/>
              </a:rPr>
              <a:t>Research Aim and Questions</a:t>
            </a:r>
            <a:endParaRPr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6" name="Google Shape;176;p19"/>
          <p:cNvSpPr/>
          <p:nvPr/>
        </p:nvSpPr>
        <p:spPr>
          <a:xfrm>
            <a:off x="19939" y="5222784"/>
            <a:ext cx="6040263" cy="4789414"/>
          </a:xfrm>
          <a:custGeom>
            <a:avLst/>
            <a:gdLst/>
            <a:ahLst/>
            <a:cxnLst/>
            <a:rect l="l" t="t" r="r" b="b"/>
            <a:pathLst>
              <a:path w="1590851" h="1261410" extrusionOk="0">
                <a:moveTo>
                  <a:pt x="128172" y="0"/>
                </a:moveTo>
                <a:lnTo>
                  <a:pt x="1462679" y="0"/>
                </a:lnTo>
                <a:cubicBezTo>
                  <a:pt x="1533467" y="0"/>
                  <a:pt x="1590851" y="57385"/>
                  <a:pt x="1590851" y="128172"/>
                </a:cubicBezTo>
                <a:lnTo>
                  <a:pt x="1590851" y="1133238"/>
                </a:lnTo>
                <a:cubicBezTo>
                  <a:pt x="1590851" y="1204025"/>
                  <a:pt x="1533467" y="1261410"/>
                  <a:pt x="1462679" y="1261410"/>
                </a:cubicBezTo>
                <a:lnTo>
                  <a:pt x="128172" y="1261410"/>
                </a:lnTo>
                <a:cubicBezTo>
                  <a:pt x="57385" y="1261410"/>
                  <a:pt x="0" y="1204025"/>
                  <a:pt x="0" y="1133238"/>
                </a:cubicBezTo>
                <a:lnTo>
                  <a:pt x="0" y="128172"/>
                </a:lnTo>
                <a:cubicBezTo>
                  <a:pt x="0" y="57385"/>
                  <a:pt x="57385" y="0"/>
                  <a:pt x="128172" y="0"/>
                </a:cubicBezTo>
                <a:close/>
              </a:path>
            </a:pathLst>
          </a:custGeom>
          <a:solidFill>
            <a:srgbClr val="D7C0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19"/>
          <p:cNvSpPr txBox="1"/>
          <p:nvPr/>
        </p:nvSpPr>
        <p:spPr>
          <a:xfrm>
            <a:off x="7019025" y="3901782"/>
            <a:ext cx="11404281" cy="29546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Aim: </a:t>
            </a: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Find conditions where AI augments the human touch</a:t>
            </a:r>
          </a:p>
          <a:p>
            <a:pPr marL="0" marR="0" lvl="0" indent="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Q1 (Guests): </a:t>
            </a: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When is AI preferred over humans?</a:t>
            </a:r>
          </a:p>
          <a:p>
            <a:pPr marL="0" marR="0" lvl="0" indent="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Q2 (Ops &amp; People): </a:t>
            </a: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Effects on efficiency, service quality, well-being</a:t>
            </a:r>
          </a:p>
          <a:p>
            <a:pPr marL="0" marR="0" lvl="0" indent="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Q3 (Trust): </a:t>
            </a: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What transparency &amp; recourse sustain adoption?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046532-DBFA-F4A0-C231-A683EEE6A2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39" y="11749"/>
            <a:ext cx="6581514" cy="5052468"/>
          </a:xfrm>
          <a:prstGeom prst="rect">
            <a:avLst/>
          </a:prstGeom>
        </p:spPr>
      </p:pic>
      <p:pic>
        <p:nvPicPr>
          <p:cNvPr id="187" name="Google Shape;187;p19"/>
          <p:cNvPicPr preferRelativeResize="0"/>
          <p:nvPr/>
        </p:nvPicPr>
        <p:blipFill rotWithShape="1">
          <a:blip r:embed="rId4">
            <a:alphaModFix/>
          </a:blip>
          <a:srcRect l="41547"/>
          <a:stretch/>
        </p:blipFill>
        <p:spPr>
          <a:xfrm>
            <a:off x="1" y="3305275"/>
            <a:ext cx="2464276" cy="219240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1B88AB-B82B-3297-9092-212EAB93EB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0156" y="5544538"/>
            <a:ext cx="5779828" cy="4145905"/>
          </a:xfrm>
          <a:prstGeom prst="rect">
            <a:avLst/>
          </a:prstGeom>
        </p:spPr>
      </p:pic>
    </p:spTree>
  </p:cSld>
  <p:clrMapOvr>
    <a:masterClrMapping/>
  </p:clrMapOvr>
  <p:transition spd="slow">
    <p:push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0E4"/>
        </a:solidFill>
        <a:effectLst/>
      </p:bgPr>
    </p:bg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" name="Google Shape;193;p20"/>
          <p:cNvPicPr preferRelativeResize="0"/>
          <p:nvPr/>
        </p:nvPicPr>
        <p:blipFill rotWithShape="1">
          <a:blip r:embed="rId3">
            <a:alphaModFix/>
          </a:blip>
          <a:srcRect t="52640"/>
          <a:stretch/>
        </p:blipFill>
        <p:spPr>
          <a:xfrm>
            <a:off x="10394225" y="-1"/>
            <a:ext cx="7893775" cy="3114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" name="Google Shape;194;p20"/>
          <p:cNvPicPr preferRelativeResize="0"/>
          <p:nvPr/>
        </p:nvPicPr>
        <p:blipFill rotWithShape="1">
          <a:blip r:embed="rId4">
            <a:alphaModFix/>
          </a:blip>
          <a:srcRect l="10136" b="29468"/>
          <a:stretch/>
        </p:blipFill>
        <p:spPr>
          <a:xfrm>
            <a:off x="0" y="4958725"/>
            <a:ext cx="8662149" cy="532827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95" name="Google Shape;195;p20"/>
          <p:cNvGrpSpPr/>
          <p:nvPr/>
        </p:nvGrpSpPr>
        <p:grpSpPr>
          <a:xfrm>
            <a:off x="1004832" y="385539"/>
            <a:ext cx="16278347" cy="9515927"/>
            <a:chOff x="0" y="0"/>
            <a:chExt cx="1491415" cy="871845"/>
          </a:xfrm>
        </p:grpSpPr>
        <p:sp>
          <p:nvSpPr>
            <p:cNvPr id="196" name="Google Shape;196;p20"/>
            <p:cNvSpPr/>
            <p:nvPr/>
          </p:nvSpPr>
          <p:spPr>
            <a:xfrm>
              <a:off x="0" y="0"/>
              <a:ext cx="1491415" cy="871845"/>
            </a:xfrm>
            <a:custGeom>
              <a:avLst/>
              <a:gdLst/>
              <a:ahLst/>
              <a:cxnLst/>
              <a:rect l="l" t="t" r="r" b="b"/>
              <a:pathLst>
                <a:path w="1491415" h="871845" extrusionOk="0">
                  <a:moveTo>
                    <a:pt x="745707" y="0"/>
                  </a:moveTo>
                  <a:cubicBezTo>
                    <a:pt x="333865" y="0"/>
                    <a:pt x="0" y="195169"/>
                    <a:pt x="0" y="435923"/>
                  </a:cubicBezTo>
                  <a:cubicBezTo>
                    <a:pt x="0" y="676676"/>
                    <a:pt x="333865" y="871845"/>
                    <a:pt x="745707" y="871845"/>
                  </a:cubicBezTo>
                  <a:cubicBezTo>
                    <a:pt x="1157550" y="871845"/>
                    <a:pt x="1491415" y="676676"/>
                    <a:pt x="1491415" y="435923"/>
                  </a:cubicBezTo>
                  <a:cubicBezTo>
                    <a:pt x="1491415" y="195169"/>
                    <a:pt x="1157550" y="0"/>
                    <a:pt x="745707" y="0"/>
                  </a:cubicBezTo>
                  <a:close/>
                </a:path>
              </a:pathLst>
            </a:custGeom>
            <a:solidFill>
              <a:srgbClr val="D7C0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Google Shape;197;p20"/>
            <p:cNvSpPr txBox="1"/>
            <p:nvPr/>
          </p:nvSpPr>
          <p:spPr>
            <a:xfrm>
              <a:off x="139820" y="43635"/>
              <a:ext cx="1211700" cy="746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98" name="Google Shape;198;p20"/>
          <p:cNvSpPr txBox="1"/>
          <p:nvPr/>
        </p:nvSpPr>
        <p:spPr>
          <a:xfrm>
            <a:off x="1646906" y="2793231"/>
            <a:ext cx="14763422" cy="10341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 ExtraBold"/>
                <a:cs typeface="Times New Roman" panose="02020603050405020304" pitchFamily="18" charset="0"/>
                <a:sym typeface="Assistant ExtraBold"/>
              </a:rPr>
              <a:t>Literature Review (Theoretical lenses guiding the study)</a:t>
            </a:r>
            <a:endParaRPr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9" name="Google Shape;199;p20"/>
          <p:cNvSpPr txBox="1"/>
          <p:nvPr/>
        </p:nvSpPr>
        <p:spPr>
          <a:xfrm>
            <a:off x="9139238" y="5300099"/>
            <a:ext cx="9525" cy="877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404388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0" name="Google Shape;200;p20"/>
          <p:cNvSpPr txBox="1"/>
          <p:nvPr/>
        </p:nvSpPr>
        <p:spPr>
          <a:xfrm>
            <a:off x="1877672" y="3827360"/>
            <a:ext cx="9215797" cy="29546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TAM: </a:t>
            </a:r>
            <a:r>
              <a:rPr lang="en-US" sz="240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Adoption = perceived usefulness + ease of use</a:t>
            </a:r>
          </a:p>
          <a:p>
            <a:pPr marL="0" marR="0" lvl="0" indent="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JD–R: </a:t>
            </a:r>
            <a:r>
              <a:rPr lang="en-US" sz="240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AI can add resources (mastery, efficiency) or demands (strain)</a:t>
            </a:r>
          </a:p>
          <a:p>
            <a:pPr marL="0" marR="0" lvl="0" indent="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Service logic: </a:t>
            </a:r>
            <a:r>
              <a:rPr lang="en-US" sz="240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Humans + AI co-create value; handoff design is decisive</a:t>
            </a:r>
          </a:p>
          <a:p>
            <a:pPr marL="0" marR="0" lvl="0" indent="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Implication: </a:t>
            </a:r>
            <a:r>
              <a:rPr lang="en-US" sz="240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Balance complementarity, autonomy, and clarity of roles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1" name="Google Shape;201;p20"/>
          <p:cNvPicPr preferRelativeResize="0"/>
          <p:nvPr/>
        </p:nvPicPr>
        <p:blipFill rotWithShape="1">
          <a:blip r:embed="rId5">
            <a:alphaModFix/>
          </a:blip>
          <a:srcRect l="26734" t="31048"/>
          <a:stretch/>
        </p:blipFill>
        <p:spPr>
          <a:xfrm>
            <a:off x="0" y="0"/>
            <a:ext cx="5104850" cy="24982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2" name="Google Shape;202;p20"/>
          <p:cNvPicPr preferRelativeResize="0"/>
          <p:nvPr/>
        </p:nvPicPr>
        <p:blipFill rotWithShape="1">
          <a:blip r:embed="rId6">
            <a:alphaModFix/>
          </a:blip>
          <a:srcRect b="48480"/>
          <a:stretch/>
        </p:blipFill>
        <p:spPr>
          <a:xfrm>
            <a:off x="13038175" y="6179750"/>
            <a:ext cx="4597226" cy="4107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FC70F69-67ED-312B-B7CA-3306C2A599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223019" y="3827360"/>
            <a:ext cx="5496585" cy="22098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05BB18A-6E49-81C9-DB7B-DA2CA1B63F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221289" y="6459641"/>
            <a:ext cx="5539810" cy="3489287"/>
          </a:xfrm>
          <a:prstGeom prst="rect">
            <a:avLst/>
          </a:prstGeom>
        </p:spPr>
      </p:pic>
    </p:spTree>
  </p:cSld>
  <p:clrMapOvr>
    <a:masterClrMapping/>
  </p:clrMapOvr>
  <p:transition spd="slow">
    <p:pu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C050"/>
        </a:solidFill>
        <a:effectLst/>
      </p:bgPr>
    </p:bg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1" name="Google Shape;221;p22"/>
          <p:cNvPicPr preferRelativeResize="0"/>
          <p:nvPr/>
        </p:nvPicPr>
        <p:blipFill rotWithShape="1">
          <a:blip r:embed="rId3">
            <a:alphaModFix/>
          </a:blip>
          <a:srcRect l="15087" t="22104" r="33259" b="57303"/>
          <a:stretch/>
        </p:blipFill>
        <p:spPr>
          <a:xfrm>
            <a:off x="-1" y="5556125"/>
            <a:ext cx="18288000" cy="4730875"/>
          </a:xfrm>
          <a:prstGeom prst="rect">
            <a:avLst/>
          </a:prstGeom>
          <a:noFill/>
          <a:ln>
            <a:noFill/>
          </a:ln>
        </p:spPr>
      </p:pic>
      <p:sp>
        <p:nvSpPr>
          <p:cNvPr id="222" name="Google Shape;222;p22"/>
          <p:cNvSpPr txBox="1"/>
          <p:nvPr/>
        </p:nvSpPr>
        <p:spPr>
          <a:xfrm>
            <a:off x="422636" y="1535717"/>
            <a:ext cx="17259299" cy="849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 ExtraBold"/>
                <a:cs typeface="Times New Roman" panose="02020603050405020304" pitchFamily="18" charset="0"/>
                <a:sym typeface="Assistant ExtraBold"/>
              </a:rPr>
              <a:t>Literature Review (Guest experience with robots &amp; chatbots)</a:t>
            </a:r>
            <a:endParaRPr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3" name="Google Shape;223;p22"/>
          <p:cNvSpPr txBox="1"/>
          <p:nvPr/>
        </p:nvSpPr>
        <p:spPr>
          <a:xfrm>
            <a:off x="1359371" y="3296177"/>
            <a:ext cx="8192402" cy="443198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Task-contingent acceptance: </a:t>
            </a:r>
            <a:r>
              <a:rPr lang="en-US" sz="2400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info/wayfinding → OK for AI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Emotion-rich situations (complaints, discretion) → prefer humans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Design cues matter: </a:t>
            </a:r>
            <a:r>
              <a:rPr lang="en-US" sz="2400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voice, competence, anthropomorphism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Best outcomes: </a:t>
            </a:r>
            <a:r>
              <a:rPr lang="en-US" sz="2400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hybrid journeys (AI for routine, humans for empathy)</a:t>
            </a:r>
            <a:endParaRPr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25" name="Google Shape;225;p22"/>
          <p:cNvPicPr preferRelativeResize="0"/>
          <p:nvPr/>
        </p:nvPicPr>
        <p:blipFill rotWithShape="1">
          <a:blip r:embed="rId4">
            <a:alphaModFix/>
          </a:blip>
          <a:srcRect l="32786" t="68607"/>
          <a:stretch/>
        </p:blipFill>
        <p:spPr>
          <a:xfrm>
            <a:off x="-41651" y="9825"/>
            <a:ext cx="4179748" cy="1625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26" name="Google Shape;226;p22"/>
          <p:cNvPicPr preferRelativeResize="0"/>
          <p:nvPr/>
        </p:nvPicPr>
        <p:blipFill rotWithShape="1">
          <a:blip r:embed="rId5">
            <a:alphaModFix/>
          </a:blip>
          <a:srcRect r="10714" b="44784"/>
          <a:stretch/>
        </p:blipFill>
        <p:spPr>
          <a:xfrm>
            <a:off x="14183475" y="5881500"/>
            <a:ext cx="4104524" cy="4405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6E86B9F-4D9A-E520-0AB6-D391659591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36998" y="2813334"/>
            <a:ext cx="6682224" cy="6689012"/>
          </a:xfrm>
          <a:prstGeom prst="rect">
            <a:avLst/>
          </a:prstGeom>
        </p:spPr>
      </p:pic>
    </p:spTree>
  </p:cSld>
  <p:clrMapOvr>
    <a:masterClrMapping/>
  </p:clrMapOvr>
  <p:transition spd="slow">
    <p:push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0E4"/>
        </a:solidFill>
        <a:effectLst/>
      </p:bgPr>
    </p:bg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" name="Google Shape;231;p23"/>
          <p:cNvPicPr preferRelativeResize="0"/>
          <p:nvPr/>
        </p:nvPicPr>
        <p:blipFill rotWithShape="1">
          <a:blip r:embed="rId3">
            <a:alphaModFix/>
          </a:blip>
          <a:srcRect l="23611" t="29966" b="21910"/>
          <a:stretch/>
        </p:blipFill>
        <p:spPr>
          <a:xfrm>
            <a:off x="0" y="0"/>
            <a:ext cx="13235450" cy="10287002"/>
          </a:xfrm>
          <a:prstGeom prst="rect">
            <a:avLst/>
          </a:prstGeom>
          <a:noFill/>
          <a:ln>
            <a:noFill/>
          </a:ln>
        </p:spPr>
      </p:pic>
      <p:sp>
        <p:nvSpPr>
          <p:cNvPr id="233" name="Google Shape;233;p23"/>
          <p:cNvSpPr txBox="1"/>
          <p:nvPr/>
        </p:nvSpPr>
        <p:spPr>
          <a:xfrm>
            <a:off x="11343503" y="450931"/>
            <a:ext cx="8217243" cy="31023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 ExtraBold"/>
                <a:cs typeface="Times New Roman" panose="02020603050405020304" pitchFamily="18" charset="0"/>
                <a:sym typeface="Assistant ExtraBold"/>
              </a:rPr>
              <a:t>Literature Review (Operational performance impacts)</a:t>
            </a:r>
            <a:endParaRPr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7" name="Google Shape;237;p23"/>
          <p:cNvSpPr txBox="1"/>
          <p:nvPr/>
        </p:nvSpPr>
        <p:spPr>
          <a:xfrm>
            <a:off x="11244662" y="3466305"/>
            <a:ext cx="6540418" cy="59093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31801" marR="0" lvl="1" indent="-215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211F2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AI cuts queues; improves dispatch; supports upsell/personalisation</a:t>
            </a:r>
          </a:p>
          <a:p>
            <a:pPr marL="431801" marR="0" lvl="1" indent="-215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211F2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Biggest gains when processes are redesigned before </a:t>
            </a:r>
            <a:r>
              <a:rPr lang="en-US" sz="2400" b="0" i="0" u="none" strike="noStrike" cap="none" dirty="0" err="1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digitising</a:t>
            </a:r>
            <a:endParaRPr lang="en-US" sz="2400" b="0" i="0" u="none" strike="noStrike" cap="none" dirty="0">
              <a:solidFill>
                <a:srgbClr val="211F22"/>
              </a:solidFill>
              <a:latin typeface="Times New Roman" panose="02020603050405020304" pitchFamily="18" charset="0"/>
              <a:ea typeface="Montserrat"/>
              <a:cs typeface="Times New Roman" panose="02020603050405020304" pitchFamily="18" charset="0"/>
              <a:sym typeface="Montserrat"/>
            </a:endParaRPr>
          </a:p>
          <a:p>
            <a:pPr marL="431801" marR="0" lvl="1" indent="-215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211F2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PMS + AI/chatbots can drive material efficiency—context dependent</a:t>
            </a:r>
          </a:p>
          <a:p>
            <a:pPr marL="431801" marR="0" lvl="1" indent="-215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211F22"/>
              </a:buClr>
              <a:buSzPts val="2000"/>
              <a:buFont typeface="Arial"/>
              <a:buChar char="•"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Constraints: </a:t>
            </a: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integration complexity, training &amp; change management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07A817-36CD-545B-58E8-292D00A1A9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554" y="450931"/>
            <a:ext cx="7821970" cy="58911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04EF225-91B0-2BE7-C1AF-4B1488062E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2681" y="5634680"/>
            <a:ext cx="7314575" cy="4349669"/>
          </a:xfrm>
          <a:prstGeom prst="rect">
            <a:avLst/>
          </a:prstGeom>
        </p:spPr>
      </p:pic>
    </p:spTree>
  </p:cSld>
  <p:clrMapOvr>
    <a:masterClrMapping/>
  </p:clrMapOvr>
  <p:transition spd="slow">
    <p:push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11F22"/>
        </a:solidFill>
        <a:effectLst/>
      </p:bgPr>
    </p:bg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24"/>
          <p:cNvSpPr/>
          <p:nvPr/>
        </p:nvSpPr>
        <p:spPr>
          <a:xfrm>
            <a:off x="0" y="3549225"/>
            <a:ext cx="9145504" cy="6737775"/>
          </a:xfrm>
          <a:custGeom>
            <a:avLst/>
            <a:gdLst/>
            <a:ahLst/>
            <a:cxnLst/>
            <a:rect l="l" t="t" r="r" b="b"/>
            <a:pathLst>
              <a:path w="2408296" h="1987326" extrusionOk="0">
                <a:moveTo>
                  <a:pt x="84667" y="0"/>
                </a:moveTo>
                <a:lnTo>
                  <a:pt x="2323629" y="0"/>
                </a:lnTo>
                <a:cubicBezTo>
                  <a:pt x="2370390" y="0"/>
                  <a:pt x="2408296" y="37907"/>
                  <a:pt x="2408296" y="84667"/>
                </a:cubicBezTo>
                <a:lnTo>
                  <a:pt x="2408296" y="1902659"/>
                </a:lnTo>
                <a:cubicBezTo>
                  <a:pt x="2408296" y="1949419"/>
                  <a:pt x="2370390" y="1987326"/>
                  <a:pt x="2323629" y="1987326"/>
                </a:cubicBezTo>
                <a:lnTo>
                  <a:pt x="84667" y="1987326"/>
                </a:lnTo>
                <a:cubicBezTo>
                  <a:pt x="37907" y="1987326"/>
                  <a:pt x="0" y="1949419"/>
                  <a:pt x="0" y="1902659"/>
                </a:cubicBezTo>
                <a:lnTo>
                  <a:pt x="0" y="84667"/>
                </a:lnTo>
                <a:cubicBezTo>
                  <a:pt x="0" y="37907"/>
                  <a:pt x="37907" y="0"/>
                  <a:pt x="84667" y="0"/>
                </a:cubicBezTo>
                <a:close/>
              </a:path>
            </a:pathLst>
          </a:custGeom>
          <a:solidFill>
            <a:srgbClr val="F6F0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7" name="Google Shape;247;p24"/>
          <p:cNvSpPr txBox="1"/>
          <p:nvPr/>
        </p:nvSpPr>
        <p:spPr>
          <a:xfrm>
            <a:off x="373791" y="531830"/>
            <a:ext cx="17605289" cy="10341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F6F0E4"/>
                </a:solidFill>
                <a:latin typeface="Times New Roman" panose="02020603050405020304" pitchFamily="18" charset="0"/>
                <a:ea typeface="Assistant ExtraBold"/>
                <a:cs typeface="Times New Roman" panose="02020603050405020304" pitchFamily="18" charset="0"/>
                <a:sym typeface="Assistant ExtraBold"/>
              </a:rPr>
              <a:t>Literature Review  (Employees: adoption, wellbeing, performance)</a:t>
            </a:r>
            <a:endParaRPr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1" name="Google Shape;251;p24"/>
          <p:cNvSpPr txBox="1"/>
          <p:nvPr/>
        </p:nvSpPr>
        <p:spPr>
          <a:xfrm>
            <a:off x="756851" y="4473313"/>
            <a:ext cx="7006500" cy="51706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Perceived usefulness/ease → stronger customer orientation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Poor role clarity → insecurity, strain; good autonomy/support → engagement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Risk of UPB under pressure without safeguards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Action: </a:t>
            </a: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complementarity by design, reskilling, transparent workforce plans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E15076-A18A-680A-E17B-2CD5A8112E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2574" y="2002297"/>
            <a:ext cx="8314704" cy="7438265"/>
          </a:xfrm>
          <a:prstGeom prst="rect">
            <a:avLst/>
          </a:prstGeom>
        </p:spPr>
      </p:pic>
    </p:spTree>
  </p:cSld>
  <p:clrMapOvr>
    <a:masterClrMapping/>
  </p:clrMapOvr>
  <p:transition spd="slow">
    <p:push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0E4"/>
        </a:solidFill>
        <a:effectLst/>
      </p:bgPr>
    </p:bg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" name="Google Shape;256;p25"/>
          <p:cNvGrpSpPr/>
          <p:nvPr/>
        </p:nvGrpSpPr>
        <p:grpSpPr>
          <a:xfrm>
            <a:off x="8241716" y="1721934"/>
            <a:ext cx="10046284" cy="8565066"/>
            <a:chOff x="0" y="-38100"/>
            <a:chExt cx="2645935" cy="2255820"/>
          </a:xfrm>
        </p:grpSpPr>
        <p:sp>
          <p:nvSpPr>
            <p:cNvPr id="257" name="Google Shape;257;p25"/>
            <p:cNvSpPr/>
            <p:nvPr/>
          </p:nvSpPr>
          <p:spPr>
            <a:xfrm>
              <a:off x="0" y="0"/>
              <a:ext cx="2645935" cy="2217720"/>
            </a:xfrm>
            <a:custGeom>
              <a:avLst/>
              <a:gdLst/>
              <a:ahLst/>
              <a:cxnLst/>
              <a:rect l="l" t="t" r="r" b="b"/>
              <a:pathLst>
                <a:path w="2645935" h="2217720" extrusionOk="0">
                  <a:moveTo>
                    <a:pt x="77063" y="0"/>
                  </a:moveTo>
                  <a:lnTo>
                    <a:pt x="2568872" y="0"/>
                  </a:lnTo>
                  <a:cubicBezTo>
                    <a:pt x="2611433" y="0"/>
                    <a:pt x="2645935" y="34502"/>
                    <a:pt x="2645935" y="77063"/>
                  </a:cubicBezTo>
                  <a:lnTo>
                    <a:pt x="2645935" y="2140657"/>
                  </a:lnTo>
                  <a:cubicBezTo>
                    <a:pt x="2645935" y="2183218"/>
                    <a:pt x="2611433" y="2217720"/>
                    <a:pt x="2568872" y="2217720"/>
                  </a:cubicBezTo>
                  <a:lnTo>
                    <a:pt x="77063" y="2217720"/>
                  </a:lnTo>
                  <a:cubicBezTo>
                    <a:pt x="34502" y="2217720"/>
                    <a:pt x="0" y="2183218"/>
                    <a:pt x="0" y="2140657"/>
                  </a:cubicBezTo>
                  <a:lnTo>
                    <a:pt x="0" y="77063"/>
                  </a:lnTo>
                  <a:cubicBezTo>
                    <a:pt x="0" y="34502"/>
                    <a:pt x="34502" y="0"/>
                    <a:pt x="77063" y="0"/>
                  </a:cubicBezTo>
                  <a:close/>
                </a:path>
              </a:pathLst>
            </a:custGeom>
            <a:solidFill>
              <a:srgbClr val="85A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25"/>
            <p:cNvSpPr txBox="1"/>
            <p:nvPr/>
          </p:nvSpPr>
          <p:spPr>
            <a:xfrm>
              <a:off x="0" y="-38100"/>
              <a:ext cx="2645935" cy="22558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59" name="Google Shape;259;p25"/>
          <p:cNvGrpSpPr/>
          <p:nvPr/>
        </p:nvGrpSpPr>
        <p:grpSpPr>
          <a:xfrm>
            <a:off x="8241717" y="692562"/>
            <a:ext cx="9898002" cy="3249243"/>
            <a:chOff x="0" y="0"/>
            <a:chExt cx="1491415" cy="477804"/>
          </a:xfrm>
        </p:grpSpPr>
        <p:sp>
          <p:nvSpPr>
            <p:cNvPr id="260" name="Google Shape;260;p25"/>
            <p:cNvSpPr/>
            <p:nvPr/>
          </p:nvSpPr>
          <p:spPr>
            <a:xfrm>
              <a:off x="0" y="0"/>
              <a:ext cx="1491415" cy="477804"/>
            </a:xfrm>
            <a:custGeom>
              <a:avLst/>
              <a:gdLst/>
              <a:ahLst/>
              <a:cxnLst/>
              <a:rect l="l" t="t" r="r" b="b"/>
              <a:pathLst>
                <a:path w="1491415" h="477804" extrusionOk="0">
                  <a:moveTo>
                    <a:pt x="745707" y="0"/>
                  </a:moveTo>
                  <a:cubicBezTo>
                    <a:pt x="333865" y="0"/>
                    <a:pt x="0" y="106960"/>
                    <a:pt x="0" y="238902"/>
                  </a:cubicBezTo>
                  <a:cubicBezTo>
                    <a:pt x="0" y="370844"/>
                    <a:pt x="333865" y="477804"/>
                    <a:pt x="745707" y="477804"/>
                  </a:cubicBezTo>
                  <a:cubicBezTo>
                    <a:pt x="1157550" y="477804"/>
                    <a:pt x="1491415" y="370844"/>
                    <a:pt x="1491415" y="238902"/>
                  </a:cubicBezTo>
                  <a:cubicBezTo>
                    <a:pt x="1491415" y="106960"/>
                    <a:pt x="1157550" y="0"/>
                    <a:pt x="745707" y="0"/>
                  </a:cubicBezTo>
                  <a:close/>
                </a:path>
              </a:pathLst>
            </a:custGeom>
            <a:solidFill>
              <a:srgbClr val="211F2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25"/>
            <p:cNvSpPr txBox="1"/>
            <p:nvPr/>
          </p:nvSpPr>
          <p:spPr>
            <a:xfrm>
              <a:off x="139820" y="6694"/>
              <a:ext cx="1211775" cy="42631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62" name="Google Shape;262;p25"/>
          <p:cNvSpPr txBox="1"/>
          <p:nvPr/>
        </p:nvSpPr>
        <p:spPr>
          <a:xfrm>
            <a:off x="9257216" y="839418"/>
            <a:ext cx="8257586" cy="31023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F6F0E4"/>
                </a:solidFill>
                <a:latin typeface="Times New Roman" panose="02020603050405020304" pitchFamily="18" charset="0"/>
                <a:ea typeface="Assistant ExtraBold"/>
                <a:cs typeface="Times New Roman" panose="02020603050405020304" pitchFamily="18" charset="0"/>
                <a:sym typeface="Assistant ExtraBold"/>
              </a:rPr>
              <a:t>Literature Review  (Ethics, privacy &amp; trust at the interface)</a:t>
            </a:r>
            <a:endParaRPr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3" name="Google Shape;263;p25"/>
          <p:cNvSpPr txBox="1"/>
          <p:nvPr/>
        </p:nvSpPr>
        <p:spPr>
          <a:xfrm>
            <a:off x="9116709" y="4774554"/>
            <a:ext cx="8538600" cy="29546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Hospitality data is intimate; transparency is non-negotiable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Plain-language notices + consent at touchpoints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Human-in-the-loop for sensitive/contested issues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Transparency boosts intention to use AI services</a:t>
            </a:r>
            <a:endParaRPr sz="2400" b="0" i="0" u="none" strike="noStrike" cap="none" dirty="0">
              <a:solidFill>
                <a:srgbClr val="211F22"/>
              </a:solidFill>
              <a:latin typeface="Times New Roman" panose="02020603050405020304" pitchFamily="18" charset="0"/>
              <a:ea typeface="Montserrat"/>
              <a:cs typeface="Times New Roman" panose="02020603050405020304" pitchFamily="18" charset="0"/>
              <a:sym typeface="Montserrat"/>
            </a:endParaRPr>
          </a:p>
        </p:txBody>
      </p:sp>
      <p:pic>
        <p:nvPicPr>
          <p:cNvPr id="265" name="Google Shape;265;p25"/>
          <p:cNvPicPr preferRelativeResize="0"/>
          <p:nvPr/>
        </p:nvPicPr>
        <p:blipFill rotWithShape="1">
          <a:blip r:embed="rId3">
            <a:alphaModFix/>
          </a:blip>
          <a:srcRect b="61502"/>
          <a:stretch/>
        </p:blipFill>
        <p:spPr>
          <a:xfrm>
            <a:off x="8113675" y="7939901"/>
            <a:ext cx="7322199" cy="2348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92365A2-8C2B-6DE3-7D2E-E6084FB53A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494" y="580769"/>
            <a:ext cx="7566203" cy="9438502"/>
          </a:xfrm>
          <a:prstGeom prst="rect">
            <a:avLst/>
          </a:prstGeom>
        </p:spPr>
      </p:pic>
    </p:spTree>
  </p:cSld>
  <p:clrMapOvr>
    <a:masterClrMapping/>
  </p:clrMapOvr>
  <p:transition spd="slow">
    <p:push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0E4"/>
        </a:solidFill>
        <a:effectLst/>
      </p:bgPr>
    </p:bg>
    <p:spTree>
      <p:nvGrpSpPr>
        <p:cNvPr id="1" name="Shape 230">
          <a:extLst>
            <a:ext uri="{FF2B5EF4-FFF2-40B4-BE49-F238E27FC236}">
              <a16:creationId xmlns:a16="http://schemas.microsoft.com/office/drawing/2014/main" id="{79B25C54-2351-B549-1CB9-279D98B365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" name="Google Shape;231;p23">
            <a:extLst>
              <a:ext uri="{FF2B5EF4-FFF2-40B4-BE49-F238E27FC236}">
                <a16:creationId xmlns:a16="http://schemas.microsoft.com/office/drawing/2014/main" id="{911A332A-C465-E34D-FE4A-D738E884761A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23611" t="29966" b="21910"/>
          <a:stretch/>
        </p:blipFill>
        <p:spPr>
          <a:xfrm>
            <a:off x="0" y="0"/>
            <a:ext cx="13235450" cy="10287002"/>
          </a:xfrm>
          <a:prstGeom prst="rect">
            <a:avLst/>
          </a:prstGeom>
          <a:noFill/>
          <a:ln>
            <a:noFill/>
          </a:ln>
        </p:spPr>
      </p:pic>
      <p:sp>
        <p:nvSpPr>
          <p:cNvPr id="233" name="Google Shape;233;p23">
            <a:extLst>
              <a:ext uri="{FF2B5EF4-FFF2-40B4-BE49-F238E27FC236}">
                <a16:creationId xmlns:a16="http://schemas.microsoft.com/office/drawing/2014/main" id="{A025074A-8BF7-5AB9-F1CB-E0A2906C53B7}"/>
              </a:ext>
            </a:extLst>
          </p:cNvPr>
          <p:cNvSpPr txBox="1"/>
          <p:nvPr/>
        </p:nvSpPr>
        <p:spPr>
          <a:xfrm>
            <a:off x="11343503" y="450931"/>
            <a:ext cx="8217243" cy="20682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 ExtraBold"/>
                <a:cs typeface="Times New Roman" panose="02020603050405020304" pitchFamily="18" charset="0"/>
                <a:sym typeface="Assistant ExtraBold"/>
              </a:rPr>
              <a:t>Method overview (mixed methods)</a:t>
            </a:r>
            <a:endParaRPr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7" name="Google Shape;237;p23">
            <a:extLst>
              <a:ext uri="{FF2B5EF4-FFF2-40B4-BE49-F238E27FC236}">
                <a16:creationId xmlns:a16="http://schemas.microsoft.com/office/drawing/2014/main" id="{FE2200DE-DC52-80E6-9566-02E8E11CD687}"/>
              </a:ext>
            </a:extLst>
          </p:cNvPr>
          <p:cNvSpPr txBox="1"/>
          <p:nvPr/>
        </p:nvSpPr>
        <p:spPr>
          <a:xfrm>
            <a:off x="11244662" y="3466305"/>
            <a:ext cx="6540418" cy="51706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31801" marR="0" lvl="1" indent="-215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211F22"/>
              </a:buClr>
              <a:buSzPts val="2000"/>
              <a:buFont typeface="Arial"/>
              <a:buChar char="•"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Qual: </a:t>
            </a: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ethnography of front-stage collaboration in 4 hotels~45 interviews (managers/staff/guests) on trust, usefulness, emotions</a:t>
            </a:r>
          </a:p>
          <a:p>
            <a:pPr marL="431801" marR="0" lvl="1" indent="-215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211F22"/>
              </a:buClr>
              <a:buSzPts val="2000"/>
              <a:buFont typeface="Arial"/>
              <a:buChar char="•"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Quant: </a:t>
            </a: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~200 staff + ~800 guests; ops metrics (queues, FCR, complaints, upsell)</a:t>
            </a:r>
          </a:p>
          <a:p>
            <a:pPr marL="431801" marR="0" lvl="1" indent="-215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211F22"/>
              </a:buClr>
              <a:buSzPts val="2000"/>
              <a:buFont typeface="Arial"/>
              <a:buChar char="•"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Analysis: </a:t>
            </a: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PLS-SEM; pre/post comparisons; integrate with PESTEL context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EF8C2C-2B08-FAA8-553B-A6C3D37D95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763" y="843963"/>
            <a:ext cx="8784902" cy="8599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503602"/>
      </p:ext>
    </p:extLst>
  </p:cSld>
  <p:clrMapOvr>
    <a:masterClrMapping/>
  </p:clrMapOvr>
  <p:transition spd="slow">
    <p:push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0E4"/>
        </a:solidFill>
        <a:effectLst/>
      </p:bgPr>
    </p:bg>
    <p:spTree>
      <p:nvGrpSpPr>
        <p:cNvPr id="1" name="Shape 134">
          <a:extLst>
            <a:ext uri="{FF2B5EF4-FFF2-40B4-BE49-F238E27FC236}">
              <a16:creationId xmlns:a16="http://schemas.microsoft.com/office/drawing/2014/main" id="{BCF5C087-6CFF-C463-FB7C-751553B84C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7">
            <a:extLst>
              <a:ext uri="{FF2B5EF4-FFF2-40B4-BE49-F238E27FC236}">
                <a16:creationId xmlns:a16="http://schemas.microsoft.com/office/drawing/2014/main" id="{5C137B36-7E38-F51A-D89B-C09DC6B77555}"/>
              </a:ext>
            </a:extLst>
          </p:cNvPr>
          <p:cNvSpPr txBox="1"/>
          <p:nvPr/>
        </p:nvSpPr>
        <p:spPr>
          <a:xfrm>
            <a:off x="175354" y="718063"/>
            <a:ext cx="9823807" cy="20682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 ExtraBold"/>
                <a:cs typeface="Times New Roman" panose="02020603050405020304" pitchFamily="18" charset="0"/>
                <a:sym typeface="Assistant ExtraBold"/>
              </a:rPr>
              <a:t>Method overview (PESTEL: what shapes collaboration design)</a:t>
            </a:r>
            <a:endParaRPr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1" name="Google Shape;141;p17">
            <a:extLst>
              <a:ext uri="{FF2B5EF4-FFF2-40B4-BE49-F238E27FC236}">
                <a16:creationId xmlns:a16="http://schemas.microsoft.com/office/drawing/2014/main" id="{F51AAD0B-E072-DF84-FA31-391EC5A12AAB}"/>
              </a:ext>
            </a:extLst>
          </p:cNvPr>
          <p:cNvSpPr/>
          <p:nvPr/>
        </p:nvSpPr>
        <p:spPr>
          <a:xfrm>
            <a:off x="9885406" y="0"/>
            <a:ext cx="8402594" cy="10287000"/>
          </a:xfrm>
          <a:custGeom>
            <a:avLst/>
            <a:gdLst/>
            <a:ahLst/>
            <a:cxnLst/>
            <a:rect l="l" t="t" r="r" b="b"/>
            <a:pathLst>
              <a:path w="1304004" h="1565928" extrusionOk="0">
                <a:moveTo>
                  <a:pt x="156366" y="0"/>
                </a:moveTo>
                <a:lnTo>
                  <a:pt x="1147638" y="0"/>
                </a:lnTo>
                <a:cubicBezTo>
                  <a:pt x="1233997" y="0"/>
                  <a:pt x="1304004" y="70008"/>
                  <a:pt x="1304004" y="156366"/>
                </a:cubicBezTo>
                <a:lnTo>
                  <a:pt x="1304004" y="1409562"/>
                </a:lnTo>
                <a:cubicBezTo>
                  <a:pt x="1304004" y="1495921"/>
                  <a:pt x="1233997" y="1565928"/>
                  <a:pt x="1147638" y="1565928"/>
                </a:cubicBezTo>
                <a:lnTo>
                  <a:pt x="156366" y="1565928"/>
                </a:lnTo>
                <a:cubicBezTo>
                  <a:pt x="70008" y="1565928"/>
                  <a:pt x="0" y="1495921"/>
                  <a:pt x="0" y="1409562"/>
                </a:cubicBezTo>
                <a:lnTo>
                  <a:pt x="0" y="156366"/>
                </a:lnTo>
                <a:cubicBezTo>
                  <a:pt x="0" y="70008"/>
                  <a:pt x="70008" y="0"/>
                  <a:pt x="156366" y="0"/>
                </a:cubicBezTo>
                <a:close/>
              </a:path>
            </a:pathLst>
          </a:custGeom>
          <a:solidFill>
            <a:srgbClr val="ECA70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17">
            <a:extLst>
              <a:ext uri="{FF2B5EF4-FFF2-40B4-BE49-F238E27FC236}">
                <a16:creationId xmlns:a16="http://schemas.microsoft.com/office/drawing/2014/main" id="{B8D9A781-A2E7-8BF2-2FCA-67B194005634}"/>
              </a:ext>
            </a:extLst>
          </p:cNvPr>
          <p:cNvSpPr txBox="1"/>
          <p:nvPr/>
        </p:nvSpPr>
        <p:spPr>
          <a:xfrm>
            <a:off x="741568" y="3567090"/>
            <a:ext cx="8513644" cy="51706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Political/Legal: 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disclosure, consent, oversight on biometrics/AI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Economic: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labour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 shortages; ROI hinges on integration &amp; skills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Sociocultural: 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tech readiness varies; empathy differentiates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Technological: 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gen-AI helps intent &amp; multilingual; interoperability gaps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Environmental: 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predictive housekeeping/energy → waste reduction</a:t>
            </a:r>
            <a:endParaRPr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6" name="Google Shape;146;p17">
            <a:extLst>
              <a:ext uri="{FF2B5EF4-FFF2-40B4-BE49-F238E27FC236}">
                <a16:creationId xmlns:a16="http://schemas.microsoft.com/office/drawing/2014/main" id="{6B6712B6-08BA-70F5-BB8D-F265210F8471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t="87180"/>
          <a:stretch/>
        </p:blipFill>
        <p:spPr>
          <a:xfrm>
            <a:off x="2966925" y="-7"/>
            <a:ext cx="12354248" cy="102769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86ACC5E-0CA2-BC16-3D1F-DAF1BFE64D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76025" y="836899"/>
            <a:ext cx="7535111" cy="8294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355627"/>
      </p:ext>
    </p:extLst>
  </p:cSld>
  <p:clrMapOvr>
    <a:masterClrMapping/>
  </p:clrMapOvr>
  <p:transition spd="slow">
    <p:push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C050"/>
        </a:solidFill>
        <a:effectLst/>
      </p:bgPr>
    </p:bg>
    <p:spTree>
      <p:nvGrpSpPr>
        <p:cNvPr id="1" name="Shape 220">
          <a:extLst>
            <a:ext uri="{FF2B5EF4-FFF2-40B4-BE49-F238E27FC236}">
              <a16:creationId xmlns:a16="http://schemas.microsoft.com/office/drawing/2014/main" id="{DE6CD064-C5CA-2866-3B40-EA3FC8D106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1" name="Google Shape;221;p22">
            <a:extLst>
              <a:ext uri="{FF2B5EF4-FFF2-40B4-BE49-F238E27FC236}">
                <a16:creationId xmlns:a16="http://schemas.microsoft.com/office/drawing/2014/main" id="{F8465E50-9934-DAAB-E04B-970BA42483E9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15087" t="22104" r="33259" b="57303"/>
          <a:stretch/>
        </p:blipFill>
        <p:spPr>
          <a:xfrm>
            <a:off x="-1" y="5556125"/>
            <a:ext cx="18288000" cy="4730875"/>
          </a:xfrm>
          <a:prstGeom prst="rect">
            <a:avLst/>
          </a:prstGeom>
          <a:noFill/>
          <a:ln>
            <a:noFill/>
          </a:ln>
        </p:spPr>
      </p:pic>
      <p:sp>
        <p:nvSpPr>
          <p:cNvPr id="222" name="Google Shape;222;p22">
            <a:extLst>
              <a:ext uri="{FF2B5EF4-FFF2-40B4-BE49-F238E27FC236}">
                <a16:creationId xmlns:a16="http://schemas.microsoft.com/office/drawing/2014/main" id="{4EC9BE4F-E5E6-84DE-E5A8-3F840C0B6303}"/>
              </a:ext>
            </a:extLst>
          </p:cNvPr>
          <p:cNvSpPr txBox="1"/>
          <p:nvPr/>
        </p:nvSpPr>
        <p:spPr>
          <a:xfrm>
            <a:off x="422636" y="1535717"/>
            <a:ext cx="17259299" cy="849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 ExtraBold"/>
                <a:cs typeface="Times New Roman" panose="02020603050405020304" pitchFamily="18" charset="0"/>
                <a:sym typeface="Assistant ExtraBold"/>
              </a:rPr>
              <a:t>Method overview (What good collaboration looks like)</a:t>
            </a:r>
            <a:endParaRPr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3" name="Google Shape;223;p22">
            <a:extLst>
              <a:ext uri="{FF2B5EF4-FFF2-40B4-BE49-F238E27FC236}">
                <a16:creationId xmlns:a16="http://schemas.microsoft.com/office/drawing/2014/main" id="{85A7C3E9-695A-0FAB-7357-9AC3D0346D9E}"/>
              </a:ext>
            </a:extLst>
          </p:cNvPr>
          <p:cNvSpPr txBox="1"/>
          <p:nvPr/>
        </p:nvSpPr>
        <p:spPr>
          <a:xfrm>
            <a:off x="1359371" y="3296177"/>
            <a:ext cx="8192402" cy="517064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Augment, don’t replace routine → AI; nuance/recovery → humans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SLA-based handoffs (e.g., negative sentiment → human ≤2 mins)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Empower staff: autonomy, AI-literacy, empathy skills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chemeClr val="tx1"/>
                </a:solidFill>
                <a:latin typeface="Times New Roman" panose="02020603050405020304" pitchFamily="18" charset="0"/>
                <a:ea typeface="Assistant"/>
                <a:cs typeface="Times New Roman" panose="02020603050405020304" pitchFamily="18" charset="0"/>
                <a:sym typeface="Assistant"/>
              </a:rPr>
              <a:t>Radical transparency: disclose AI use + easy human escalation</a:t>
            </a:r>
            <a:endParaRPr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25" name="Google Shape;225;p22">
            <a:extLst>
              <a:ext uri="{FF2B5EF4-FFF2-40B4-BE49-F238E27FC236}">
                <a16:creationId xmlns:a16="http://schemas.microsoft.com/office/drawing/2014/main" id="{5BD5DB17-DF0B-6806-E7A4-0804E3FDBEFB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 l="32786" t="68607"/>
          <a:stretch/>
        </p:blipFill>
        <p:spPr>
          <a:xfrm>
            <a:off x="-41651" y="9825"/>
            <a:ext cx="4179748" cy="1625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26" name="Google Shape;226;p22">
            <a:extLst>
              <a:ext uri="{FF2B5EF4-FFF2-40B4-BE49-F238E27FC236}">
                <a16:creationId xmlns:a16="http://schemas.microsoft.com/office/drawing/2014/main" id="{3B2DEF74-171D-0DDF-CB8D-4115CFF48B2A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 r="10714" b="44784"/>
          <a:stretch/>
        </p:blipFill>
        <p:spPr>
          <a:xfrm>
            <a:off x="14183475" y="5881500"/>
            <a:ext cx="4104524" cy="4405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C23801A-1A14-A5AE-DFA9-26E4B8EC99A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85584" y="2789989"/>
            <a:ext cx="8074505" cy="6183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189327"/>
      </p:ext>
    </p:extLst>
  </p:cSld>
  <p:clrMapOvr>
    <a:masterClrMapping/>
  </p:clrMapOvr>
  <p:transition spd="slow">
    <p:push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11F22"/>
        </a:solidFill>
        <a:effectLst/>
      </p:bgPr>
    </p:bg>
    <p:spTree>
      <p:nvGrpSpPr>
        <p:cNvPr id="1" name="Shape 244">
          <a:extLst>
            <a:ext uri="{FF2B5EF4-FFF2-40B4-BE49-F238E27FC236}">
              <a16:creationId xmlns:a16="http://schemas.microsoft.com/office/drawing/2014/main" id="{EB297450-2B90-03BE-CD97-4BEC6E0CC3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24">
            <a:extLst>
              <a:ext uri="{FF2B5EF4-FFF2-40B4-BE49-F238E27FC236}">
                <a16:creationId xmlns:a16="http://schemas.microsoft.com/office/drawing/2014/main" id="{C2629979-0E24-438B-0386-F779323B579B}"/>
              </a:ext>
            </a:extLst>
          </p:cNvPr>
          <p:cNvSpPr/>
          <p:nvPr/>
        </p:nvSpPr>
        <p:spPr>
          <a:xfrm>
            <a:off x="0" y="3549225"/>
            <a:ext cx="9145504" cy="6737775"/>
          </a:xfrm>
          <a:custGeom>
            <a:avLst/>
            <a:gdLst/>
            <a:ahLst/>
            <a:cxnLst/>
            <a:rect l="l" t="t" r="r" b="b"/>
            <a:pathLst>
              <a:path w="2408296" h="1987326" extrusionOk="0">
                <a:moveTo>
                  <a:pt x="84667" y="0"/>
                </a:moveTo>
                <a:lnTo>
                  <a:pt x="2323629" y="0"/>
                </a:lnTo>
                <a:cubicBezTo>
                  <a:pt x="2370390" y="0"/>
                  <a:pt x="2408296" y="37907"/>
                  <a:pt x="2408296" y="84667"/>
                </a:cubicBezTo>
                <a:lnTo>
                  <a:pt x="2408296" y="1902659"/>
                </a:lnTo>
                <a:cubicBezTo>
                  <a:pt x="2408296" y="1949419"/>
                  <a:pt x="2370390" y="1987326"/>
                  <a:pt x="2323629" y="1987326"/>
                </a:cubicBezTo>
                <a:lnTo>
                  <a:pt x="84667" y="1987326"/>
                </a:lnTo>
                <a:cubicBezTo>
                  <a:pt x="37907" y="1987326"/>
                  <a:pt x="0" y="1949419"/>
                  <a:pt x="0" y="1902659"/>
                </a:cubicBezTo>
                <a:lnTo>
                  <a:pt x="0" y="84667"/>
                </a:lnTo>
                <a:cubicBezTo>
                  <a:pt x="0" y="37907"/>
                  <a:pt x="37907" y="0"/>
                  <a:pt x="84667" y="0"/>
                </a:cubicBezTo>
                <a:close/>
              </a:path>
            </a:pathLst>
          </a:custGeom>
          <a:solidFill>
            <a:srgbClr val="F6F0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7" name="Google Shape;247;p24">
            <a:extLst>
              <a:ext uri="{FF2B5EF4-FFF2-40B4-BE49-F238E27FC236}">
                <a16:creationId xmlns:a16="http://schemas.microsoft.com/office/drawing/2014/main" id="{4A6E1B7E-CA80-98EB-F902-DEB0C9927DA5}"/>
              </a:ext>
            </a:extLst>
          </p:cNvPr>
          <p:cNvSpPr txBox="1"/>
          <p:nvPr/>
        </p:nvSpPr>
        <p:spPr>
          <a:xfrm>
            <a:off x="373791" y="531830"/>
            <a:ext cx="17605289" cy="10341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F6F0E4"/>
                </a:solidFill>
                <a:latin typeface="Times New Roman" panose="02020603050405020304" pitchFamily="18" charset="0"/>
                <a:ea typeface="Assistant ExtraBold"/>
                <a:cs typeface="Times New Roman" panose="02020603050405020304" pitchFamily="18" charset="0"/>
                <a:sym typeface="Assistant ExtraBold"/>
              </a:rPr>
              <a:t>Method overview (Risks &amp; mitigations)</a:t>
            </a:r>
            <a:endParaRPr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1" name="Google Shape;251;p24">
            <a:extLst>
              <a:ext uri="{FF2B5EF4-FFF2-40B4-BE49-F238E27FC236}">
                <a16:creationId xmlns:a16="http://schemas.microsoft.com/office/drawing/2014/main" id="{1C654F0A-8861-27EC-8824-83D8C53AFA8A}"/>
              </a:ext>
            </a:extLst>
          </p:cNvPr>
          <p:cNvSpPr txBox="1"/>
          <p:nvPr/>
        </p:nvSpPr>
        <p:spPr>
          <a:xfrm>
            <a:off x="633284" y="4176751"/>
            <a:ext cx="7006500" cy="59093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Guest alienation: route </a:t>
            </a: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emotion-rich cases to people → recovery playbooks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Staff insecurity/UPB: </a:t>
            </a: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publish workforce plans; co-design tools; reskill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Integration debt/ROI risk: </a:t>
            </a: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redesign first; pilot; scale on guest + staff KPIs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Dual success metrics: </a:t>
            </a:r>
            <a:r>
              <a:rPr lang="en-US" sz="2400" b="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satisfaction and wellbeing, not cost alone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BAA2B9-B9F9-2202-E6F3-892D41D38A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3025" y="1999981"/>
            <a:ext cx="6313697" cy="33628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3C7AC71-9717-5084-3C9A-8C862D1254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79423" y="5482668"/>
            <a:ext cx="7189716" cy="4378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350575"/>
      </p:ext>
    </p:extLst>
  </p:cSld>
  <p:clrMapOvr>
    <a:masterClrMapping/>
  </p:clrMapOvr>
  <p:transition spd="slow">
    <p:push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0E4"/>
        </a:solidFill>
        <a:effectLst/>
      </p:bgPr>
    </p:bg>
    <p:spTree>
      <p:nvGrpSpPr>
        <p:cNvPr id="1" name="Shape 173">
          <a:extLst>
            <a:ext uri="{FF2B5EF4-FFF2-40B4-BE49-F238E27FC236}">
              <a16:creationId xmlns:a16="http://schemas.microsoft.com/office/drawing/2014/main" id="{87095119-B4CF-5875-4CD0-6F34EBA771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9">
            <a:extLst>
              <a:ext uri="{FF2B5EF4-FFF2-40B4-BE49-F238E27FC236}">
                <a16:creationId xmlns:a16="http://schemas.microsoft.com/office/drawing/2014/main" id="{869C3A22-8B76-2FA3-28D2-A9BC1A24E57F}"/>
              </a:ext>
            </a:extLst>
          </p:cNvPr>
          <p:cNvSpPr txBox="1"/>
          <p:nvPr/>
        </p:nvSpPr>
        <p:spPr>
          <a:xfrm>
            <a:off x="7752585" y="1031029"/>
            <a:ext cx="11535695" cy="10341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Assistant ExtraBold"/>
                <a:cs typeface="Times New Roman" panose="02020603050405020304" pitchFamily="18" charset="0"/>
                <a:sym typeface="Assistant ExtraBold"/>
              </a:rPr>
              <a:t>Recommendations for hotel leaders</a:t>
            </a:r>
            <a:endParaRPr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6" name="Google Shape;176;p19">
            <a:extLst>
              <a:ext uri="{FF2B5EF4-FFF2-40B4-BE49-F238E27FC236}">
                <a16:creationId xmlns:a16="http://schemas.microsoft.com/office/drawing/2014/main" id="{33716AE8-BB75-BEF6-6E5E-70DD61ACF330}"/>
              </a:ext>
            </a:extLst>
          </p:cNvPr>
          <p:cNvSpPr/>
          <p:nvPr/>
        </p:nvSpPr>
        <p:spPr>
          <a:xfrm>
            <a:off x="19939" y="5222784"/>
            <a:ext cx="6040263" cy="4789414"/>
          </a:xfrm>
          <a:custGeom>
            <a:avLst/>
            <a:gdLst/>
            <a:ahLst/>
            <a:cxnLst/>
            <a:rect l="l" t="t" r="r" b="b"/>
            <a:pathLst>
              <a:path w="1590851" h="1261410" extrusionOk="0">
                <a:moveTo>
                  <a:pt x="128172" y="0"/>
                </a:moveTo>
                <a:lnTo>
                  <a:pt x="1462679" y="0"/>
                </a:lnTo>
                <a:cubicBezTo>
                  <a:pt x="1533467" y="0"/>
                  <a:pt x="1590851" y="57385"/>
                  <a:pt x="1590851" y="128172"/>
                </a:cubicBezTo>
                <a:lnTo>
                  <a:pt x="1590851" y="1133238"/>
                </a:lnTo>
                <a:cubicBezTo>
                  <a:pt x="1590851" y="1204025"/>
                  <a:pt x="1533467" y="1261410"/>
                  <a:pt x="1462679" y="1261410"/>
                </a:cubicBezTo>
                <a:lnTo>
                  <a:pt x="128172" y="1261410"/>
                </a:lnTo>
                <a:cubicBezTo>
                  <a:pt x="57385" y="1261410"/>
                  <a:pt x="0" y="1204025"/>
                  <a:pt x="0" y="1133238"/>
                </a:cubicBezTo>
                <a:lnTo>
                  <a:pt x="0" y="128172"/>
                </a:lnTo>
                <a:cubicBezTo>
                  <a:pt x="0" y="57385"/>
                  <a:pt x="57385" y="0"/>
                  <a:pt x="128172" y="0"/>
                </a:cubicBezTo>
                <a:close/>
              </a:path>
            </a:pathLst>
          </a:custGeom>
          <a:solidFill>
            <a:srgbClr val="D7C0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19">
            <a:extLst>
              <a:ext uri="{FF2B5EF4-FFF2-40B4-BE49-F238E27FC236}">
                <a16:creationId xmlns:a16="http://schemas.microsoft.com/office/drawing/2014/main" id="{5A9FD29C-65FF-092F-9A11-BF8E2775B5C5}"/>
              </a:ext>
            </a:extLst>
          </p:cNvPr>
          <p:cNvSpPr txBox="1"/>
          <p:nvPr/>
        </p:nvSpPr>
        <p:spPr>
          <a:xfrm>
            <a:off x="7352657" y="3376124"/>
            <a:ext cx="10576997" cy="36933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Governance &amp; transparency: </a:t>
            </a:r>
            <a:r>
              <a:rPr lang="en-US" sz="240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plain-English AI notices; audits; human recourse</a:t>
            </a:r>
          </a:p>
          <a:p>
            <a:pPr marL="0" marR="0" lvl="0" indent="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Collaboration-by-default blueprints: </a:t>
            </a:r>
            <a:r>
              <a:rPr lang="en-US" sz="240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allocate tasks by emotion/complexity; codify SLAs</a:t>
            </a:r>
          </a:p>
          <a:p>
            <a:pPr marL="0" marR="0" lvl="0" indent="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People first: </a:t>
            </a:r>
            <a:r>
              <a:rPr lang="en-US" sz="240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role-based training (AI literacy, privacy, robot ops); career paths</a:t>
            </a:r>
          </a:p>
          <a:p>
            <a:pPr marL="0" marR="0" lvl="0" indent="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Redesign before </a:t>
            </a:r>
            <a:r>
              <a:rPr lang="en-US" sz="2400" b="1" i="0" u="none" strike="noStrike" cap="none" dirty="0" err="1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digitising</a:t>
            </a: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: </a:t>
            </a:r>
            <a:r>
              <a:rPr lang="en-US" sz="240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service-design sprints; pre/post KPI dashboards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1DE65C-55E2-73ED-F0E9-BBDD29E68D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973" y="5898623"/>
            <a:ext cx="4836193" cy="3712628"/>
          </a:xfrm>
          <a:prstGeom prst="rect">
            <a:avLst/>
          </a:prstGeom>
        </p:spPr>
      </p:pic>
      <p:pic>
        <p:nvPicPr>
          <p:cNvPr id="187" name="Google Shape;187;p19">
            <a:extLst>
              <a:ext uri="{FF2B5EF4-FFF2-40B4-BE49-F238E27FC236}">
                <a16:creationId xmlns:a16="http://schemas.microsoft.com/office/drawing/2014/main" id="{34351BDD-ADFC-9C50-769A-E5FD23A37B0D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 l="41547"/>
          <a:stretch/>
        </p:blipFill>
        <p:spPr>
          <a:xfrm>
            <a:off x="1" y="3305275"/>
            <a:ext cx="2464276" cy="219240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DBCB4D6-B556-D5E3-D3F2-8500AA7505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346" y="274802"/>
            <a:ext cx="6581514" cy="5413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30938"/>
      </p:ext>
    </p:extLst>
  </p:cSld>
  <p:clrMapOvr>
    <a:masterClrMapping/>
  </p:clrMapOvr>
  <p:transition spd="slow">
    <p:push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11F22"/>
        </a:solidFill>
        <a:effectLst/>
      </p:bgPr>
    </p:bg>
    <p:spTree>
      <p:nvGrpSpPr>
        <p:cNvPr id="1" name="Shape 244">
          <a:extLst>
            <a:ext uri="{FF2B5EF4-FFF2-40B4-BE49-F238E27FC236}">
              <a16:creationId xmlns:a16="http://schemas.microsoft.com/office/drawing/2014/main" id="{01B66725-CEA9-679E-12C8-DC2E10E62E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24">
            <a:extLst>
              <a:ext uri="{FF2B5EF4-FFF2-40B4-BE49-F238E27FC236}">
                <a16:creationId xmlns:a16="http://schemas.microsoft.com/office/drawing/2014/main" id="{77FECFA5-AE0A-6FCB-AF8B-4C58F744830E}"/>
              </a:ext>
            </a:extLst>
          </p:cNvPr>
          <p:cNvSpPr/>
          <p:nvPr/>
        </p:nvSpPr>
        <p:spPr>
          <a:xfrm>
            <a:off x="0" y="3549225"/>
            <a:ext cx="9145504" cy="6737775"/>
          </a:xfrm>
          <a:custGeom>
            <a:avLst/>
            <a:gdLst/>
            <a:ahLst/>
            <a:cxnLst/>
            <a:rect l="l" t="t" r="r" b="b"/>
            <a:pathLst>
              <a:path w="2408296" h="1987326" extrusionOk="0">
                <a:moveTo>
                  <a:pt x="84667" y="0"/>
                </a:moveTo>
                <a:lnTo>
                  <a:pt x="2323629" y="0"/>
                </a:lnTo>
                <a:cubicBezTo>
                  <a:pt x="2370390" y="0"/>
                  <a:pt x="2408296" y="37907"/>
                  <a:pt x="2408296" y="84667"/>
                </a:cubicBezTo>
                <a:lnTo>
                  <a:pt x="2408296" y="1902659"/>
                </a:lnTo>
                <a:cubicBezTo>
                  <a:pt x="2408296" y="1949419"/>
                  <a:pt x="2370390" y="1987326"/>
                  <a:pt x="2323629" y="1987326"/>
                </a:cubicBezTo>
                <a:lnTo>
                  <a:pt x="84667" y="1987326"/>
                </a:lnTo>
                <a:cubicBezTo>
                  <a:pt x="37907" y="1987326"/>
                  <a:pt x="0" y="1949419"/>
                  <a:pt x="0" y="1902659"/>
                </a:cubicBezTo>
                <a:lnTo>
                  <a:pt x="0" y="84667"/>
                </a:lnTo>
                <a:cubicBezTo>
                  <a:pt x="0" y="37907"/>
                  <a:pt x="37907" y="0"/>
                  <a:pt x="84667" y="0"/>
                </a:cubicBezTo>
                <a:close/>
              </a:path>
            </a:pathLst>
          </a:custGeom>
          <a:solidFill>
            <a:srgbClr val="F6F0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7" name="Google Shape;247;p24">
            <a:extLst>
              <a:ext uri="{FF2B5EF4-FFF2-40B4-BE49-F238E27FC236}">
                <a16:creationId xmlns:a16="http://schemas.microsoft.com/office/drawing/2014/main" id="{1E8DAD8C-D7F4-BC91-E34B-30FA431A2791}"/>
              </a:ext>
            </a:extLst>
          </p:cNvPr>
          <p:cNvSpPr txBox="1"/>
          <p:nvPr/>
        </p:nvSpPr>
        <p:spPr>
          <a:xfrm>
            <a:off x="373791" y="531830"/>
            <a:ext cx="17605289" cy="10341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F6F0E4"/>
                </a:solidFill>
                <a:latin typeface="Times New Roman" panose="02020603050405020304" pitchFamily="18" charset="0"/>
                <a:ea typeface="Assistant ExtraBold"/>
                <a:cs typeface="Times New Roman" panose="02020603050405020304" pitchFamily="18" charset="0"/>
                <a:sym typeface="Assistant ExtraBold"/>
              </a:rPr>
              <a:t>Conclusion</a:t>
            </a:r>
            <a:endParaRPr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1" name="Google Shape;251;p24">
            <a:extLst>
              <a:ext uri="{FF2B5EF4-FFF2-40B4-BE49-F238E27FC236}">
                <a16:creationId xmlns:a16="http://schemas.microsoft.com/office/drawing/2014/main" id="{2BD322A2-014E-BD75-41A0-9AC82617FF06}"/>
              </a:ext>
            </a:extLst>
          </p:cNvPr>
          <p:cNvSpPr txBox="1"/>
          <p:nvPr/>
        </p:nvSpPr>
        <p:spPr>
          <a:xfrm>
            <a:off x="633284" y="4176751"/>
            <a:ext cx="7435678" cy="51706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Core insight: </a:t>
            </a:r>
            <a:r>
              <a:rPr lang="en-US" sz="240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AI creates most value when it amplifies human strengths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 err="1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Memorise</a:t>
            </a: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: </a:t>
            </a:r>
            <a:r>
              <a:rPr lang="en-US" sz="240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“High-tech for speed; high-touch for soul.”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1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Next steps: </a:t>
            </a:r>
            <a:r>
              <a:rPr lang="en-US" sz="240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audit touchpoints, map handoffs, train AI-assisted empathy, track trust KPIs</a:t>
            </a:r>
          </a:p>
          <a:p>
            <a:pPr marL="342900" marR="0" lvl="0" indent="-3429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i="0" u="none" strike="noStrike" cap="none" dirty="0">
                <a:solidFill>
                  <a:srgbClr val="211F22"/>
                </a:solidFill>
                <a:latin typeface="Times New Roman" panose="02020603050405020304" pitchFamily="18" charset="0"/>
                <a:ea typeface="Montserrat"/>
                <a:cs typeface="Times New Roman" panose="02020603050405020304" pitchFamily="18" charset="0"/>
                <a:sym typeface="Montserrat"/>
              </a:rPr>
              <a:t>Invite questions on handoffs, transparency scripts, and training pathways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909B55-F244-4B3F-6416-4A10CBCA96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3577" y="1853144"/>
            <a:ext cx="9145503" cy="6580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361767"/>
      </p:ext>
    </p:extLst>
  </p:cSld>
  <p:clrMapOvr>
    <a:masterClrMapping/>
  </p:clrMapOvr>
  <p:transition spd="slow">
    <p:push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0E4"/>
        </a:solidFill>
        <a:effectLst/>
      </p:bgPr>
    </p:bg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1" name="Google Shape;271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1020"/>
            <a:ext cx="18288000" cy="2558869"/>
          </a:xfrm>
          <a:prstGeom prst="rect">
            <a:avLst/>
          </a:prstGeom>
          <a:noFill/>
          <a:ln>
            <a:noFill/>
          </a:ln>
        </p:spPr>
      </p:pic>
      <p:sp>
        <p:nvSpPr>
          <p:cNvPr id="281" name="Google Shape;281;p26"/>
          <p:cNvSpPr txBox="1"/>
          <p:nvPr/>
        </p:nvSpPr>
        <p:spPr>
          <a:xfrm>
            <a:off x="327454" y="2696813"/>
            <a:ext cx="17633092" cy="74789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Anwar, F.A., Deliana, D. and </a:t>
            </a:r>
            <a:r>
              <a:rPr lang="en-US" sz="1800" b="0" i="0" u="none" strike="noStrike" cap="none" dirty="0" err="1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Suyamto</a:t>
            </a: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, S. (2024) ‘Digital transformation in the hospitality industry: Improving efficiency and guest experience’, International Journal of Management Science and Information Technology, 4(2), pp. 428–437.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Cooper, C. and Hall, M. (2019) Contemporary Tourism: An International Approach. 4th </a:t>
            </a:r>
            <a:r>
              <a:rPr lang="en-US" sz="1800" b="0" i="0" u="none" strike="noStrike" cap="none" dirty="0" err="1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edn</a:t>
            </a: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. Oxford: Goodfellow.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Ford, R.C. and Sturman, M.C. (2020) Managing Hospitality Organizations. 2nd </a:t>
            </a:r>
            <a:r>
              <a:rPr lang="en-US" sz="1800" b="0" i="0" u="none" strike="noStrike" cap="none" dirty="0" err="1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edn</a:t>
            </a: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. London: Sage.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Guo, L., Gong, L., Xu, Z., Wang, W. and Chen, M.H. (2024) ‘The role of service robots in enhancing customer satisfaction in embarrassing contexts’, Journal of Hospitality and Tourism Management, 59, pp. 116–126.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Hu, Y. and Min, H.K. (2025) ‘Information transparency, privacy concerns, and customers’ behavioral intentions regarding AI-powered hospitality robots: A situational awareness perspective’, Journal of Hospitality and Tourism Management, 63, pp. 177–184.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Huang, D., Chen, Q., Huang, J., Kong, S. and Li, Z. (2021) ‘Customer-robot interactions: Understanding customer experience with service robots’, International Journal of Hospitality Management, 99, 103078.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Malone, C. (2024) ‘Artificial Intelligence in the Hotel Industry: The Benefits and Effects on Corporations’. University of Arkansas </a:t>
            </a:r>
            <a:r>
              <a:rPr lang="en-US" sz="1800" b="0" i="0" u="none" strike="noStrike" cap="none" dirty="0" err="1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ScholarWorks</a:t>
            </a: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Rana, N.P., Begum, N., Faisal, M.N. and Mishra, A. (2025) ‘Customer experiences with service robots in hotels: a review and research agenda’, Journal of Hospitality Marketing &amp; Management, 34(2), pp. 145–174.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Seo, S. (2022) ‘When female (male) robot is talking to me: effect of service robots’ gender and anthropomorphism on customer satisfaction’, International Journal of Hospitality Management, 102, 103166.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Tan, K.L., Hofman, P.S., Noor, N., Tan, S.R., Hii, I.S. and Cham, T.H. (2024) ‘Does artificial intelligence improve hospitality employees’ individual competitive productivity? A time-lagged moderated-mediation model involving job crafting and meaningful work’, Current Issues in Tourism, pp. 1–18.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Wang, P. and Hou, Y. (2025) ‘The effects of hotel employees’ attitude toward the use of AI on customer orientation: The role of usage attitudes and proactive personality’, Behavioral Sciences, 15(2), 127.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Yang, D., Liu, S., Liang, Y., Li, K. and Zhao, Y. (2025) ‘The impact of human-robot collaboration work mode on hotel employees’ work well-being’, SAGE Open, 15(1), 21582440251323518.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Zahidi, F., </a:t>
            </a:r>
            <a:r>
              <a:rPr lang="en-US" sz="1800" b="0" i="0" u="none" strike="noStrike" cap="none" dirty="0" err="1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Kaluvilla</a:t>
            </a: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, B.B. and Mulla, T. (2024) ‘Embracing the new era: Artificial intelligence and its multifaceted impact on the hospitality industry’, Journal of Open Innovation: Technology, Market, and Complexity, 10(4), 100390.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Zhou, S. and Yi, N. (2025) ‘How and when does AI awareness affect hotel frontline employee’s unethical pro-organizational behavior? Insights from two longitudinal studies’, International Journal of Hospitality Management, 130, 104267.</a:t>
            </a: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211F22"/>
                </a:solidFill>
                <a:latin typeface="Montserrat"/>
                <a:ea typeface="Montserrat"/>
                <a:cs typeface="Montserrat"/>
                <a:sym typeface="Montserrat"/>
              </a:rPr>
              <a:t>Zhu, T., Xie, L. and Liu, C. (2025) ‘Driving human-robot value co-creation in hospitality: The role of artificial empathy’, International Journal of Hospitality Management, 126, 104075.</a:t>
            </a:r>
          </a:p>
        </p:txBody>
      </p:sp>
      <p:grpSp>
        <p:nvGrpSpPr>
          <p:cNvPr id="274" name="Google Shape;274;p26"/>
          <p:cNvGrpSpPr/>
          <p:nvPr/>
        </p:nvGrpSpPr>
        <p:grpSpPr>
          <a:xfrm>
            <a:off x="794767" y="755659"/>
            <a:ext cx="16278336" cy="1551071"/>
            <a:chOff x="0" y="0"/>
            <a:chExt cx="1491415" cy="477804"/>
          </a:xfrm>
        </p:grpSpPr>
        <p:sp>
          <p:nvSpPr>
            <p:cNvPr id="275" name="Google Shape;275;p26"/>
            <p:cNvSpPr/>
            <p:nvPr/>
          </p:nvSpPr>
          <p:spPr>
            <a:xfrm>
              <a:off x="0" y="0"/>
              <a:ext cx="1491415" cy="477804"/>
            </a:xfrm>
            <a:custGeom>
              <a:avLst/>
              <a:gdLst/>
              <a:ahLst/>
              <a:cxnLst/>
              <a:rect l="l" t="t" r="r" b="b"/>
              <a:pathLst>
                <a:path w="1491415" h="477804" extrusionOk="0">
                  <a:moveTo>
                    <a:pt x="745707" y="0"/>
                  </a:moveTo>
                  <a:cubicBezTo>
                    <a:pt x="333865" y="0"/>
                    <a:pt x="0" y="106960"/>
                    <a:pt x="0" y="238902"/>
                  </a:cubicBezTo>
                  <a:cubicBezTo>
                    <a:pt x="0" y="370844"/>
                    <a:pt x="333865" y="477804"/>
                    <a:pt x="745707" y="477804"/>
                  </a:cubicBezTo>
                  <a:cubicBezTo>
                    <a:pt x="1157550" y="477804"/>
                    <a:pt x="1491415" y="370844"/>
                    <a:pt x="1491415" y="238902"/>
                  </a:cubicBezTo>
                  <a:cubicBezTo>
                    <a:pt x="1491415" y="106960"/>
                    <a:pt x="1157550" y="0"/>
                    <a:pt x="745707" y="0"/>
                  </a:cubicBezTo>
                  <a:close/>
                </a:path>
              </a:pathLst>
            </a:custGeom>
            <a:solidFill>
              <a:srgbClr val="211F2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26"/>
            <p:cNvSpPr txBox="1"/>
            <p:nvPr/>
          </p:nvSpPr>
          <p:spPr>
            <a:xfrm>
              <a:off x="139820" y="6694"/>
              <a:ext cx="1211775" cy="42631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77" name="Google Shape;277;p26"/>
          <p:cNvSpPr txBox="1"/>
          <p:nvPr/>
        </p:nvSpPr>
        <p:spPr>
          <a:xfrm>
            <a:off x="3389509" y="1014129"/>
            <a:ext cx="11418243" cy="10341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F6F0E4"/>
                </a:solidFill>
                <a:latin typeface="Times New Roman" panose="02020603050405020304" pitchFamily="18" charset="0"/>
                <a:ea typeface="Assistant ExtraBold"/>
                <a:cs typeface="Times New Roman" panose="02020603050405020304" pitchFamily="18" charset="0"/>
                <a:sym typeface="Assistant ExtraBold"/>
              </a:rPr>
              <a:t>References</a:t>
            </a:r>
            <a:endParaRPr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sh/>
  </p:transition>
</p:sld>
</file>

<file path=ppt/theme/theme1.xml><?xml version="1.0" encoding="utf-8"?>
<a:theme xmlns:a="http://schemas.openxmlformats.org/drawingml/2006/main" name="Design Review Slides">
  <a:themeElements>
    <a:clrScheme name="Office">
      <a:dk1>
        <a:srgbClr val="211F22"/>
      </a:dk1>
      <a:lt1>
        <a:srgbClr val="F6F0E4"/>
      </a:lt1>
      <a:dk2>
        <a:srgbClr val="85AFFF"/>
      </a:dk2>
      <a:lt2>
        <a:srgbClr val="D7C050"/>
      </a:lt2>
      <a:accent1>
        <a:srgbClr val="C57BC6"/>
      </a:accent1>
      <a:accent2>
        <a:srgbClr val="C2C1A4"/>
      </a:accent2>
      <a:accent3>
        <a:srgbClr val="D7C050"/>
      </a:accent3>
      <a:accent4>
        <a:srgbClr val="ECA703"/>
      </a:accent4>
      <a:accent5>
        <a:srgbClr val="C57BC6"/>
      </a:accent5>
      <a:accent6>
        <a:srgbClr val="85AFFF"/>
      </a:accent6>
      <a:hlink>
        <a:srgbClr val="ECA703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3762</Words>
  <Application>Microsoft Office PowerPoint</Application>
  <PresentationFormat>Custom</PresentationFormat>
  <Paragraphs>157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Times New Roman</vt:lpstr>
      <vt:lpstr>Arial</vt:lpstr>
      <vt:lpstr>Assistant ExtraBold</vt:lpstr>
      <vt:lpstr>Assistant</vt:lpstr>
      <vt:lpstr>Calibri</vt:lpstr>
      <vt:lpstr>Montserrat</vt:lpstr>
      <vt:lpstr>Design Review Slides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Kalle Ditou (2029083)</cp:lastModifiedBy>
  <cp:revision>2</cp:revision>
  <dcterms:modified xsi:type="dcterms:W3CDTF">2025-11-04T22:20:32Z</dcterms:modified>
</cp:coreProperties>
</file>