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342" r:id="rId2"/>
    <p:sldId id="343" r:id="rId3"/>
    <p:sldId id="344" r:id="rId4"/>
    <p:sldId id="325" r:id="rId5"/>
    <p:sldId id="313" r:id="rId6"/>
    <p:sldId id="287" r:id="rId7"/>
    <p:sldId id="321" r:id="rId8"/>
    <p:sldId id="289" r:id="rId9"/>
    <p:sldId id="290" r:id="rId10"/>
    <p:sldId id="291" r:id="rId11"/>
    <p:sldId id="292" r:id="rId12"/>
    <p:sldId id="293" r:id="rId13"/>
    <p:sldId id="314" r:id="rId14"/>
    <p:sldId id="315" r:id="rId15"/>
    <p:sldId id="297" r:id="rId16"/>
    <p:sldId id="298" r:id="rId17"/>
    <p:sldId id="300" r:id="rId18"/>
    <p:sldId id="316" r:id="rId19"/>
    <p:sldId id="302" r:id="rId20"/>
    <p:sldId id="303" r:id="rId21"/>
    <p:sldId id="304" r:id="rId22"/>
    <p:sldId id="322" r:id="rId23"/>
    <p:sldId id="323" r:id="rId24"/>
    <p:sldId id="307" r:id="rId25"/>
    <p:sldId id="308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D1A917-1B69-4A19-999B-2B16D89D7810}" v="12" dt="2023-06-14T19:56:09.8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48" d="100"/>
          <a:sy n="148" d="100"/>
        </p:scale>
        <p:origin x="1974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9CD1A917-1B69-4A19-999B-2B16D89D7810}"/>
    <pc:docChg chg="undo custSel addSld delSld modSld sldOrd">
      <pc:chgData name="Ivana Rozic" userId="3146e45c-111e-47f4-abdb-d162ebf290e2" providerId="ADAL" clId="{9CD1A917-1B69-4A19-999B-2B16D89D7810}" dt="2023-06-14T19:56:13.128" v="58" actId="47"/>
      <pc:docMkLst>
        <pc:docMk/>
      </pc:docMkLst>
      <pc:sldChg chg="del">
        <pc:chgData name="Ivana Rozic" userId="3146e45c-111e-47f4-abdb-d162ebf290e2" providerId="ADAL" clId="{9CD1A917-1B69-4A19-999B-2B16D89D7810}" dt="2023-06-14T09:20:56.242" v="16" actId="47"/>
        <pc:sldMkLst>
          <pc:docMk/>
          <pc:sldMk cId="3180564613" sldId="284"/>
        </pc:sldMkLst>
      </pc:sldChg>
      <pc:sldChg chg="modSp mod">
        <pc:chgData name="Ivana Rozic" userId="3146e45c-111e-47f4-abdb-d162ebf290e2" providerId="ADAL" clId="{9CD1A917-1B69-4A19-999B-2B16D89D7810}" dt="2023-06-14T09:22:14.026" v="27" actId="1076"/>
        <pc:sldMkLst>
          <pc:docMk/>
          <pc:sldMk cId="1664145750" sldId="289"/>
        </pc:sldMkLst>
        <pc:spChg chg="mod">
          <ac:chgData name="Ivana Rozic" userId="3146e45c-111e-47f4-abdb-d162ebf290e2" providerId="ADAL" clId="{9CD1A917-1B69-4A19-999B-2B16D89D7810}" dt="2023-06-14T09:22:14.026" v="27" actId="1076"/>
          <ac:spMkLst>
            <pc:docMk/>
            <pc:sldMk cId="1664145750" sldId="289"/>
            <ac:spMk id="65539" creationId="{00000000-0000-0000-0000-000000000000}"/>
          </ac:spMkLst>
        </pc:spChg>
      </pc:sldChg>
      <pc:sldChg chg="modSp mod">
        <pc:chgData name="Ivana Rozic" userId="3146e45c-111e-47f4-abdb-d162ebf290e2" providerId="ADAL" clId="{9CD1A917-1B69-4A19-999B-2B16D89D7810}" dt="2023-06-14T09:22:26.576" v="29" actId="6549"/>
        <pc:sldMkLst>
          <pc:docMk/>
          <pc:sldMk cId="1367680317" sldId="292"/>
        </pc:sldMkLst>
        <pc:spChg chg="mod">
          <ac:chgData name="Ivana Rozic" userId="3146e45c-111e-47f4-abdb-d162ebf290e2" providerId="ADAL" clId="{9CD1A917-1B69-4A19-999B-2B16D89D7810}" dt="2023-06-14T09:22:26.576" v="29" actId="6549"/>
          <ac:spMkLst>
            <pc:docMk/>
            <pc:sldMk cId="1367680317" sldId="292"/>
            <ac:spMk id="68611" creationId="{00000000-0000-0000-0000-000000000000}"/>
          </ac:spMkLst>
        </pc:spChg>
      </pc:sldChg>
      <pc:sldChg chg="modSp mod">
        <pc:chgData name="Ivana Rozic" userId="3146e45c-111e-47f4-abdb-d162ebf290e2" providerId="ADAL" clId="{9CD1A917-1B69-4A19-999B-2B16D89D7810}" dt="2023-06-14T09:24:10.363" v="48" actId="1076"/>
        <pc:sldMkLst>
          <pc:docMk/>
          <pc:sldMk cId="2207051575" sldId="302"/>
        </pc:sldMkLst>
        <pc:spChg chg="mod">
          <ac:chgData name="Ivana Rozic" userId="3146e45c-111e-47f4-abdb-d162ebf290e2" providerId="ADAL" clId="{9CD1A917-1B69-4A19-999B-2B16D89D7810}" dt="2023-06-14T09:24:10.363" v="48" actId="1076"/>
          <ac:spMkLst>
            <pc:docMk/>
            <pc:sldMk cId="2207051575" sldId="302"/>
            <ac:spMk id="78851" creationId="{00000000-0000-0000-0000-000000000000}"/>
          </ac:spMkLst>
        </pc:spChg>
      </pc:sldChg>
      <pc:sldChg chg="modSp">
        <pc:chgData name="Ivana Rozic" userId="3146e45c-111e-47f4-abdb-d162ebf290e2" providerId="ADAL" clId="{9CD1A917-1B69-4A19-999B-2B16D89D7810}" dt="2023-06-14T09:24:21.859" v="49" actId="403"/>
        <pc:sldMkLst>
          <pc:docMk/>
          <pc:sldMk cId="209979596" sldId="303"/>
        </pc:sldMkLst>
        <pc:spChg chg="mod">
          <ac:chgData name="Ivana Rozic" userId="3146e45c-111e-47f4-abdb-d162ebf290e2" providerId="ADAL" clId="{9CD1A917-1B69-4A19-999B-2B16D89D7810}" dt="2023-06-14T09:24:21.859" v="49" actId="403"/>
          <ac:spMkLst>
            <pc:docMk/>
            <pc:sldMk cId="209979596" sldId="303"/>
            <ac:spMk id="5123" creationId="{00000000-0000-0000-0000-000000000000}"/>
          </ac:spMkLst>
        </pc:spChg>
      </pc:sldChg>
      <pc:sldChg chg="del">
        <pc:chgData name="Ivana Rozic" userId="3146e45c-111e-47f4-abdb-d162ebf290e2" providerId="ADAL" clId="{9CD1A917-1B69-4A19-999B-2B16D89D7810}" dt="2023-06-14T09:21:00.107" v="17" actId="47"/>
        <pc:sldMkLst>
          <pc:docMk/>
          <pc:sldMk cId="405705922" sldId="312"/>
        </pc:sldMkLst>
      </pc:sldChg>
      <pc:sldChg chg="modSp">
        <pc:chgData name="Ivana Rozic" userId="3146e45c-111e-47f4-abdb-d162ebf290e2" providerId="ADAL" clId="{9CD1A917-1B69-4A19-999B-2B16D89D7810}" dt="2023-06-14T09:22:41.396" v="32" actId="1076"/>
        <pc:sldMkLst>
          <pc:docMk/>
          <pc:sldMk cId="491733531" sldId="314"/>
        </pc:sldMkLst>
        <pc:spChg chg="mod">
          <ac:chgData name="Ivana Rozic" userId="3146e45c-111e-47f4-abdb-d162ebf290e2" providerId="ADAL" clId="{9CD1A917-1B69-4A19-999B-2B16D89D7810}" dt="2023-06-14T09:22:41.396" v="32" actId="1076"/>
          <ac:spMkLst>
            <pc:docMk/>
            <pc:sldMk cId="491733531" sldId="314"/>
            <ac:spMk id="70659" creationId="{00000000-0000-0000-0000-000000000000}"/>
          </ac:spMkLst>
        </pc:spChg>
      </pc:sldChg>
      <pc:sldChg chg="modSp mod">
        <pc:chgData name="Ivana Rozic" userId="3146e45c-111e-47f4-abdb-d162ebf290e2" providerId="ADAL" clId="{9CD1A917-1B69-4A19-999B-2B16D89D7810}" dt="2023-06-14T09:23:15.320" v="42" actId="20577"/>
        <pc:sldMkLst>
          <pc:docMk/>
          <pc:sldMk cId="3028520534" sldId="315"/>
        </pc:sldMkLst>
        <pc:spChg chg="mod">
          <ac:chgData name="Ivana Rozic" userId="3146e45c-111e-47f4-abdb-d162ebf290e2" providerId="ADAL" clId="{9CD1A917-1B69-4A19-999B-2B16D89D7810}" dt="2023-06-14T09:23:15.320" v="42" actId="20577"/>
          <ac:spMkLst>
            <pc:docMk/>
            <pc:sldMk cId="3028520534" sldId="315"/>
            <ac:spMk id="71682" creationId="{00000000-0000-0000-0000-000000000000}"/>
          </ac:spMkLst>
        </pc:spChg>
      </pc:sldChg>
      <pc:sldChg chg="modSp mod">
        <pc:chgData name="Ivana Rozic" userId="3146e45c-111e-47f4-abdb-d162ebf290e2" providerId="ADAL" clId="{9CD1A917-1B69-4A19-999B-2B16D89D7810}" dt="2023-06-14T09:21:42.848" v="22" actId="948"/>
        <pc:sldMkLst>
          <pc:docMk/>
          <pc:sldMk cId="3587261705" sldId="321"/>
        </pc:sldMkLst>
        <pc:spChg chg="mod">
          <ac:chgData name="Ivana Rozic" userId="3146e45c-111e-47f4-abdb-d162ebf290e2" providerId="ADAL" clId="{9CD1A917-1B69-4A19-999B-2B16D89D7810}" dt="2023-06-14T09:21:42.848" v="22" actId="948"/>
          <ac:spMkLst>
            <pc:docMk/>
            <pc:sldMk cId="3587261705" sldId="321"/>
            <ac:spMk id="64515" creationId="{00000000-0000-0000-0000-000000000000}"/>
          </ac:spMkLst>
        </pc:spChg>
      </pc:sldChg>
      <pc:sldChg chg="ord">
        <pc:chgData name="Ivana Rozic" userId="3146e45c-111e-47f4-abdb-d162ebf290e2" providerId="ADAL" clId="{9CD1A917-1B69-4A19-999B-2B16D89D7810}" dt="2023-06-14T09:50:13.112" v="54"/>
        <pc:sldMkLst>
          <pc:docMk/>
          <pc:sldMk cId="3659750745" sldId="325"/>
        </pc:sldMkLst>
      </pc:sldChg>
      <pc:sldChg chg="del">
        <pc:chgData name="Ivana Rozic" userId="3146e45c-111e-47f4-abdb-d162ebf290e2" providerId="ADAL" clId="{9CD1A917-1B69-4A19-999B-2B16D89D7810}" dt="2023-06-14T19:56:13.128" v="58" actId="47"/>
        <pc:sldMkLst>
          <pc:docMk/>
          <pc:sldMk cId="2668664215" sldId="327"/>
        </pc:sldMkLst>
      </pc:sldChg>
      <pc:sldChg chg="del">
        <pc:chgData name="Ivana Rozic" userId="3146e45c-111e-47f4-abdb-d162ebf290e2" providerId="ADAL" clId="{9CD1A917-1B69-4A19-999B-2B16D89D7810}" dt="2023-06-14T19:56:13.128" v="58" actId="47"/>
        <pc:sldMkLst>
          <pc:docMk/>
          <pc:sldMk cId="1989070691" sldId="328"/>
        </pc:sldMkLst>
      </pc:sldChg>
      <pc:sldChg chg="add del">
        <pc:chgData name="Ivana Rozic" userId="3146e45c-111e-47f4-abdb-d162ebf290e2" providerId="ADAL" clId="{9CD1A917-1B69-4A19-999B-2B16D89D7810}" dt="2023-06-14T09:20:54.008" v="15" actId="47"/>
        <pc:sldMkLst>
          <pc:docMk/>
          <pc:sldMk cId="3505233511" sldId="329"/>
        </pc:sldMkLst>
      </pc:sldChg>
      <pc:sldChg chg="addSp delSp modSp add mod">
        <pc:chgData name="Ivana Rozic" userId="3146e45c-111e-47f4-abdb-d162ebf290e2" providerId="ADAL" clId="{9CD1A917-1B69-4A19-999B-2B16D89D7810}" dt="2023-06-14T19:56:07.447" v="56"/>
        <pc:sldMkLst>
          <pc:docMk/>
          <pc:sldMk cId="1954859827" sldId="342"/>
        </pc:sldMkLst>
        <pc:spChg chg="mod">
          <ac:chgData name="Ivana Rozic" userId="3146e45c-111e-47f4-abdb-d162ebf290e2" providerId="ADAL" clId="{9CD1A917-1B69-4A19-999B-2B16D89D7810}" dt="2023-06-14T09:20:48.271" v="14" actId="20577"/>
          <ac:spMkLst>
            <pc:docMk/>
            <pc:sldMk cId="1954859827" sldId="342"/>
            <ac:spMk id="2" creationId="{3A5521FE-B377-A2AC-430A-4B0D8CC79EDE}"/>
          </ac:spMkLst>
        </pc:spChg>
        <pc:spChg chg="mod">
          <ac:chgData name="Ivana Rozic" userId="3146e45c-111e-47f4-abdb-d162ebf290e2" providerId="ADAL" clId="{9CD1A917-1B69-4A19-999B-2B16D89D7810}" dt="2023-06-14T09:20:36.901" v="2" actId="20577"/>
          <ac:spMkLst>
            <pc:docMk/>
            <pc:sldMk cId="1954859827" sldId="342"/>
            <ac:spMk id="2051" creationId="{00000000-0000-0000-0000-000000000000}"/>
          </ac:spMkLst>
        </pc:spChg>
        <pc:spChg chg="del">
          <ac:chgData name="Ivana Rozic" userId="3146e45c-111e-47f4-abdb-d162ebf290e2" providerId="ADAL" clId="{9CD1A917-1B69-4A19-999B-2B16D89D7810}" dt="2023-06-14T09:49:45.108" v="50" actId="478"/>
          <ac:spMkLst>
            <pc:docMk/>
            <pc:sldMk cId="1954859827" sldId="342"/>
            <ac:spMk id="59396" creationId="{00000000-0000-0000-0000-000000000000}"/>
          </ac:spMkLst>
        </pc:spChg>
        <pc:picChg chg="add del">
          <ac:chgData name="Ivana Rozic" userId="3146e45c-111e-47f4-abdb-d162ebf290e2" providerId="ADAL" clId="{9CD1A917-1B69-4A19-999B-2B16D89D7810}" dt="2023-06-14T19:56:07.447" v="56"/>
          <ac:picMkLst>
            <pc:docMk/>
            <pc:sldMk cId="1954859827" sldId="342"/>
            <ac:picMk id="3" creationId="{673CA89B-C709-0B48-80BA-D0132EBCB9E5}"/>
          </ac:picMkLst>
        </pc:picChg>
      </pc:sldChg>
      <pc:sldChg chg="add">
        <pc:chgData name="Ivana Rozic" userId="3146e45c-111e-47f4-abdb-d162ebf290e2" providerId="ADAL" clId="{9CD1A917-1B69-4A19-999B-2B16D89D7810}" dt="2023-06-14T19:56:09.887" v="57"/>
        <pc:sldMkLst>
          <pc:docMk/>
          <pc:sldMk cId="3859587258" sldId="343"/>
        </pc:sldMkLst>
      </pc:sldChg>
      <pc:sldChg chg="add">
        <pc:chgData name="Ivana Rozic" userId="3146e45c-111e-47f4-abdb-d162ebf290e2" providerId="ADAL" clId="{9CD1A917-1B69-4A19-999B-2B16D89D7810}" dt="2023-06-14T19:56:09.887" v="57"/>
        <pc:sldMkLst>
          <pc:docMk/>
          <pc:sldMk cId="478749505" sldId="34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14/06/2023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solidFill>
                  <a:srgbClr val="898989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Ge7Ofw2EHiQ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3405" y="1196752"/>
            <a:ext cx="7937189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cap="none" dirty="0">
                <a:solidFill>
                  <a:schemeClr val="accent2"/>
                </a:solidFill>
                <a:ea typeface="ＭＳ Ｐゴシック" charset="0"/>
              </a:rPr>
              <a:t>Week 1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563" y="4189504"/>
            <a:ext cx="7448871" cy="1008112"/>
          </a:xfrm>
        </p:spPr>
        <p:txBody>
          <a:bodyPr/>
          <a:lstStyle/>
          <a:p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Introduction</a:t>
            </a:r>
            <a:endParaRPr lang="en-GB" sz="4000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6661-C36C-D192-B239-9601B1908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143000"/>
          </a:xfrm>
        </p:spPr>
        <p:txBody>
          <a:bodyPr/>
          <a:lstStyle/>
          <a:p>
            <a:r>
              <a:rPr lang="en-GB" b="1" dirty="0"/>
              <a:t>Attendance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A3F5-528F-A967-D422-02A122CF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196752"/>
            <a:ext cx="8458200" cy="4052762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Arriving: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LATE</a:t>
            </a:r>
            <a:r>
              <a:rPr lang="en-GB" sz="3000" dirty="0"/>
              <a:t> if arriving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between 10 to 40 minutes </a:t>
            </a:r>
            <a:r>
              <a:rPr lang="en-GB" sz="3000" dirty="0"/>
              <a:t>after the beginning of their class/session.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if arriving </a:t>
            </a:r>
            <a:r>
              <a:rPr lang="en-GB" sz="3000" dirty="0">
                <a:solidFill>
                  <a:srgbClr val="FF0000"/>
                </a:solidFill>
              </a:rPr>
              <a:t>later than 40 minutes </a:t>
            </a:r>
            <a:r>
              <a:rPr lang="en-GB" sz="3000" dirty="0"/>
              <a:t>after the beginning of their class.</a:t>
            </a:r>
          </a:p>
          <a:p>
            <a:r>
              <a:rPr lang="en-GB" sz="3000" b="1" dirty="0"/>
              <a:t>Two late marks </a:t>
            </a:r>
            <a:r>
              <a:rPr lang="en-GB" sz="3000" dirty="0"/>
              <a:t>will be treated as an </a:t>
            </a:r>
            <a:r>
              <a:rPr lang="en-GB" sz="3000" b="1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</a:t>
            </a:r>
            <a:r>
              <a:rPr lang="en-GB" sz="3000" b="1" dirty="0">
                <a:solidFill>
                  <a:srgbClr val="FF0000"/>
                </a:solidFill>
              </a:rPr>
              <a:t>mark</a:t>
            </a:r>
            <a:r>
              <a:rPr lang="en-GB" sz="3000" dirty="0">
                <a:solidFill>
                  <a:srgbClr val="FF000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90B7D-704D-9048-D0A9-424AC698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rPr>
              <a:pPr>
                <a:defRPr/>
              </a:pPr>
              <a:t>2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59587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6661-C36C-D192-B239-9601B190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Attendance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A3F5-528F-A967-D422-02A122CF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1484784"/>
            <a:ext cx="8507288" cy="4061047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Leaving: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LATE</a:t>
            </a:r>
            <a:r>
              <a:rPr lang="en-GB" sz="3000" dirty="0"/>
              <a:t> if leaving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between 10 to 40 minutes</a:t>
            </a:r>
            <a:r>
              <a:rPr lang="en-GB" sz="3000" dirty="0"/>
              <a:t> before the end of their class/session.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if leaving </a:t>
            </a:r>
            <a:r>
              <a:rPr lang="en-GB" sz="3000" dirty="0">
                <a:solidFill>
                  <a:srgbClr val="FF0000"/>
                </a:solidFill>
              </a:rPr>
              <a:t>prior 40 minutes </a:t>
            </a:r>
            <a:r>
              <a:rPr lang="en-GB" sz="3000" dirty="0"/>
              <a:t>before the end of their class.</a:t>
            </a:r>
          </a:p>
          <a:p>
            <a:r>
              <a:rPr lang="en-GB" sz="3000" b="1" dirty="0"/>
              <a:t>Two late marks </a:t>
            </a:r>
            <a:r>
              <a:rPr lang="en-GB" sz="3000" dirty="0"/>
              <a:t>will be treated as an </a:t>
            </a:r>
            <a:r>
              <a:rPr lang="en-GB" sz="3000" b="1" dirty="0">
                <a:solidFill>
                  <a:srgbClr val="FF0000"/>
                </a:solidFill>
              </a:rPr>
              <a:t>ABSENT mark.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90B7D-704D-9048-D0A9-424AC698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z="1000" smtClean="0">
                <a:solidFill>
                  <a:schemeClr val="tx1"/>
                </a:solidFill>
                <a:latin typeface="Arial" panose="020B0604020202020204" pitchFamily="34" charset="0"/>
              </a:rPr>
              <a:pPr>
                <a:defRPr/>
              </a:pPr>
              <a:t>3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749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452616" y="3835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Core and Other Texts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1682649" y="1047870"/>
            <a:ext cx="7461352" cy="3594100"/>
          </a:xfrm>
        </p:spPr>
        <p:txBody>
          <a:bodyPr/>
          <a:lstStyle/>
          <a:p>
            <a:pPr eaLnBrk="1" hangingPunct="1">
              <a:spcBef>
                <a:spcPts val="2400"/>
              </a:spcBef>
              <a:spcAft>
                <a:spcPts val="600"/>
              </a:spcAft>
              <a:buNone/>
              <a:defRPr/>
            </a:pPr>
            <a:r>
              <a:rPr lang="en-GB" altLang="en-US" b="1" dirty="0"/>
              <a:t>Core text</a:t>
            </a:r>
          </a:p>
          <a:p>
            <a:pPr marL="0" indent="0" eaLnBrk="1" hangingPunct="1">
              <a:spcBef>
                <a:spcPts val="1200"/>
              </a:spcBef>
              <a:spcAft>
                <a:spcPts val="600"/>
              </a:spcAft>
              <a:buNone/>
              <a:defRPr/>
            </a:pPr>
            <a:r>
              <a:rPr lang="en-GB" sz="2000" dirty="0" err="1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Atrill</a:t>
            </a:r>
            <a:r>
              <a:rPr lang="en-GB" sz="2000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, P. and McLaney, E.  (2019) </a:t>
            </a:r>
            <a:r>
              <a:rPr lang="en-GB" sz="2000" i="1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Accounting and Finance for Non-Specialists. </a:t>
            </a:r>
            <a:r>
              <a:rPr lang="en-GB" sz="2000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11th </a:t>
            </a:r>
            <a:r>
              <a:rPr lang="en-GB" sz="2000" dirty="0" err="1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edn</a:t>
            </a:r>
            <a:r>
              <a:rPr lang="en-GB" sz="2000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. Harlow, England. Pearson education Limited.</a:t>
            </a:r>
          </a:p>
          <a:p>
            <a:pPr marL="0" indent="0" eaLnBrk="1" hangingPunct="1">
              <a:spcBef>
                <a:spcPts val="2400"/>
              </a:spcBef>
              <a:spcAft>
                <a:spcPts val="600"/>
              </a:spcAft>
              <a:buNone/>
              <a:defRPr/>
            </a:pPr>
            <a:r>
              <a:rPr lang="en-GB" sz="2000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Sangster </a:t>
            </a:r>
            <a:r>
              <a:rPr lang="en-GB" sz="2000" i="1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et al. </a:t>
            </a:r>
            <a:r>
              <a:rPr lang="en-GB" sz="2000" dirty="0">
                <a:solidFill>
                  <a:srgbClr val="0E101A"/>
                </a:solidFill>
                <a:effectLst/>
                <a:ea typeface="Calibri" panose="020F0502020204030204" pitchFamily="34" charset="0"/>
              </a:rPr>
              <a:t>(2018) </a:t>
            </a:r>
            <a:r>
              <a:rPr lang="en-GB" sz="2000" b="0" i="1" dirty="0">
                <a:effectLst/>
              </a:rPr>
              <a:t>Frank Wood's Business Accounting, Volume 1</a:t>
            </a:r>
            <a:r>
              <a:rPr lang="en-GB" sz="2000" b="0" dirty="0">
                <a:effectLst/>
              </a:rPr>
              <a:t>. 14</a:t>
            </a:r>
            <a:r>
              <a:rPr lang="en-GB" sz="2000" b="0" baseline="30000" dirty="0">
                <a:effectLst/>
              </a:rPr>
              <a:t>th</a:t>
            </a:r>
            <a:r>
              <a:rPr lang="en-GB" sz="2000" b="0" dirty="0">
                <a:effectLst/>
              </a:rPr>
              <a:t> </a:t>
            </a:r>
            <a:r>
              <a:rPr lang="en-GB" sz="2000" b="0" dirty="0" err="1">
                <a:effectLst/>
              </a:rPr>
              <a:t>edn</a:t>
            </a:r>
            <a:r>
              <a:rPr lang="en-GB" sz="2000" b="0" dirty="0">
                <a:effectLst/>
              </a:rPr>
              <a:t>. Harlow, England. Pearson education Limited.</a:t>
            </a:r>
          </a:p>
          <a:p>
            <a:pPr eaLnBrk="1" hangingPunct="1">
              <a:spcBef>
                <a:spcPts val="1800"/>
              </a:spcBef>
              <a:buNone/>
              <a:defRPr/>
            </a:pPr>
            <a:r>
              <a:rPr lang="en-GB" altLang="en-US" sz="2800" dirty="0"/>
              <a:t>All available on the Online Resources list on Moodle:</a:t>
            </a:r>
            <a:endParaRPr lang="en-GB" sz="2800" i="1" dirty="0">
              <a:solidFill>
                <a:srgbClr val="0E101A"/>
              </a:solidFill>
              <a:effectLst/>
              <a:ea typeface="Calibri" panose="020F0502020204030204" pitchFamily="34" charset="0"/>
            </a:endParaRPr>
          </a:p>
          <a:p>
            <a:pPr eaLnBrk="1" hangingPunct="1">
              <a:buFontTx/>
              <a:buNone/>
              <a:defRPr/>
            </a:pPr>
            <a:endParaRPr lang="en-GB" altLang="en-US" dirty="0"/>
          </a:p>
        </p:txBody>
      </p:sp>
      <p:sp>
        <p:nvSpPr>
          <p:cNvPr id="6144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55955F44-7A22-4170-BA5C-EA18FEFFD799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4</a:t>
            </a:fld>
            <a:endParaRPr lang="en-GB" altLang="en-US" sz="1000" dirty="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BC6F7-189B-99E8-F1A4-B34F0067B4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90" y="860088"/>
            <a:ext cx="1451558" cy="205964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8EFEF63-4DF1-3651-AF59-4F5C687A5A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63" y="3068960"/>
            <a:ext cx="1606213" cy="20596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EA92BFF-D563-02D3-0DF0-B4186D7666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6311" y="4836970"/>
            <a:ext cx="4484295" cy="1742539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E8E4517E-CDBC-2FCD-EEA1-ABCEEBE71F84}"/>
              </a:ext>
            </a:extLst>
          </p:cNvPr>
          <p:cNvSpPr/>
          <p:nvPr/>
        </p:nvSpPr>
        <p:spPr>
          <a:xfrm>
            <a:off x="3563888" y="5449984"/>
            <a:ext cx="3456384" cy="720291"/>
          </a:xfrm>
          <a:prstGeom prst="ellipse">
            <a:avLst/>
          </a:prstGeom>
          <a:noFill/>
          <a:ln w="1206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127000">
                <a:solidFill>
                  <a:schemeClr val="tx1"/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3659750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623494" y="61195"/>
            <a:ext cx="7634287" cy="962173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ASSESSMENT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95468" y="1052326"/>
            <a:ext cx="8839374" cy="464641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400" b="1" dirty="0">
                <a:solidFill>
                  <a:srgbClr val="002060"/>
                </a:solidFill>
              </a:rPr>
              <a:t>PART 1</a:t>
            </a:r>
            <a:r>
              <a:rPr lang="en-GB" altLang="en-US" sz="2400" b="1" dirty="0"/>
              <a:t>- Financial Accounting: </a:t>
            </a:r>
            <a:endParaRPr lang="en-GB" altLang="en-US" sz="2400" b="1" u="sng" dirty="0"/>
          </a:p>
          <a:p>
            <a:pPr eaLnBrk="1" hangingPunct="1">
              <a:defRPr/>
            </a:pPr>
            <a:r>
              <a:rPr lang="en-GB" altLang="en-US" sz="2400" b="1" dirty="0"/>
              <a:t>Calculations and essay format</a:t>
            </a:r>
          </a:p>
          <a:p>
            <a:pPr eaLnBrk="1" hangingPunct="1">
              <a:defRPr/>
            </a:pPr>
            <a:r>
              <a:rPr lang="en-GB" altLang="en-US" sz="2400" b="1" dirty="0"/>
              <a:t>Submission via Turnitin via Moodle </a:t>
            </a:r>
          </a:p>
          <a:p>
            <a:pPr eaLnBrk="1" hangingPunct="1">
              <a:spcAft>
                <a:spcPts val="1200"/>
              </a:spcAft>
              <a:defRPr/>
            </a:pPr>
            <a:r>
              <a:rPr lang="en-GB" sz="2400" b="1" dirty="0">
                <a:highlight>
                  <a:srgbClr val="FFFF00"/>
                </a:highlight>
              </a:rPr>
              <a:t>Submission Date to be confirmed</a:t>
            </a:r>
          </a:p>
          <a:p>
            <a:pPr marL="182563" indent="-182563" eaLnBrk="1" hangingPunct="1">
              <a:buFontTx/>
              <a:buNone/>
              <a:defRPr/>
            </a:pPr>
            <a:r>
              <a:rPr lang="en-GB" altLang="en-US" sz="2400" b="1" dirty="0">
                <a:solidFill>
                  <a:srgbClr val="002060"/>
                </a:solidFill>
              </a:rPr>
              <a:t>PART 2- </a:t>
            </a:r>
            <a:r>
              <a:rPr lang="en-GB" altLang="en-US" sz="2400" b="1" dirty="0"/>
              <a:t>Management Accounting:</a:t>
            </a:r>
            <a:endParaRPr lang="en-GB" altLang="en-US" sz="2400" b="1" u="sng" dirty="0"/>
          </a:p>
          <a:p>
            <a:pPr eaLnBrk="1" hangingPunct="1">
              <a:defRPr/>
            </a:pPr>
            <a:r>
              <a:rPr lang="en-GB" altLang="en-US" sz="2400" b="1" dirty="0"/>
              <a:t>Calculations and essay format</a:t>
            </a:r>
          </a:p>
          <a:p>
            <a:pPr eaLnBrk="1" hangingPunct="1">
              <a:defRPr/>
            </a:pPr>
            <a:r>
              <a:rPr lang="en-GB" sz="2400" b="1" dirty="0">
                <a:highlight>
                  <a:srgbClr val="FFFF00"/>
                </a:highlight>
              </a:rPr>
              <a:t>Exam Date to be confirmed </a:t>
            </a:r>
          </a:p>
          <a:p>
            <a:pPr marL="182563" indent="-182563" eaLnBrk="1" hangingPunct="1">
              <a:buFontTx/>
              <a:buNone/>
              <a:defRPr/>
            </a:pPr>
            <a:endParaRPr lang="en-GB" altLang="en-US" sz="2000" b="1" dirty="0"/>
          </a:p>
          <a:p>
            <a:pPr marL="182563" indent="-182563" eaLnBrk="1" hangingPunct="1">
              <a:lnSpc>
                <a:spcPct val="60000"/>
              </a:lnSpc>
              <a:buFontTx/>
              <a:buNone/>
              <a:defRPr/>
            </a:pPr>
            <a:endParaRPr lang="en-GB" altLang="en-US" sz="2000" b="1" dirty="0"/>
          </a:p>
          <a:p>
            <a:pPr eaLnBrk="1" hangingPunct="1">
              <a:lnSpc>
                <a:spcPct val="60000"/>
              </a:lnSpc>
              <a:buFont typeface="Wingdings" panose="05000000000000000000" pitchFamily="2" charset="2"/>
              <a:buChar char="§"/>
              <a:defRPr/>
            </a:pPr>
            <a:endParaRPr lang="en-GB" altLang="en-US" sz="2000" b="1" dirty="0"/>
          </a:p>
          <a:p>
            <a:pPr marL="182563" indent="-182563" eaLnBrk="1" hangingPunct="1">
              <a:lnSpc>
                <a:spcPct val="60000"/>
              </a:lnSpc>
              <a:buFontTx/>
              <a:buNone/>
              <a:defRPr/>
            </a:pPr>
            <a:endParaRPr lang="en-GB" altLang="en-US" sz="2000" b="1" dirty="0"/>
          </a:p>
          <a:p>
            <a:pPr marL="411163" lvl="1" indent="-182563" eaLnBrk="1" hangingPunct="1">
              <a:lnSpc>
                <a:spcPct val="60000"/>
              </a:lnSpc>
              <a:buFontTx/>
              <a:buNone/>
              <a:defRPr/>
            </a:pPr>
            <a:endParaRPr lang="en-GB" altLang="en-US" sz="2000" dirty="0"/>
          </a:p>
        </p:txBody>
      </p:sp>
      <p:sp>
        <p:nvSpPr>
          <p:cNvPr id="6246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429A93C2-91EE-4C31-8603-E43840EE46B0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5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4125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431601" y="39309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LEARNING ACTIVITIES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138398"/>
            <a:ext cx="7634287" cy="394678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b="1" dirty="0"/>
              <a:t>Lectures (2hours)</a:t>
            </a:r>
          </a:p>
          <a:p>
            <a:pPr eaLnBrk="1" hangingPunct="1">
              <a:defRPr/>
            </a:pPr>
            <a:r>
              <a:rPr lang="en-GB" altLang="en-US" sz="2400" b="1" dirty="0"/>
              <a:t>Seminars (2hours)</a:t>
            </a:r>
          </a:p>
          <a:p>
            <a:pPr eaLnBrk="1" hangingPunct="1">
              <a:defRPr/>
            </a:pPr>
            <a:endParaRPr lang="en-GB" altLang="en-US" sz="2400" b="1" dirty="0"/>
          </a:p>
          <a:p>
            <a:pPr eaLnBrk="1" hangingPunct="1">
              <a:defRPr/>
            </a:pPr>
            <a:r>
              <a:rPr lang="en-GB" altLang="en-US" sz="2400" b="1" dirty="0"/>
              <a:t>Office hours by appointment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b="1" dirty="0"/>
          </a:p>
          <a:p>
            <a:pPr eaLnBrk="1" hangingPunct="1">
              <a:defRPr/>
            </a:pPr>
            <a:r>
              <a:rPr lang="en-GB" altLang="en-US" sz="2400" b="1" dirty="0"/>
              <a:t>Individual work</a:t>
            </a:r>
          </a:p>
          <a:p>
            <a:pPr lvl="1" eaLnBrk="1" hangingPunct="1">
              <a:defRPr/>
            </a:pPr>
            <a:r>
              <a:rPr lang="en-GB" altLang="en-US" sz="2000" b="1" dirty="0">
                <a:ea typeface="+mn-ea"/>
              </a:rPr>
              <a:t>Text book</a:t>
            </a:r>
          </a:p>
          <a:p>
            <a:pPr lvl="1" eaLnBrk="1" hangingPunct="1">
              <a:defRPr/>
            </a:pPr>
            <a:r>
              <a:rPr lang="en-GB" altLang="en-US" sz="2000" b="1" dirty="0">
                <a:ea typeface="+mn-ea"/>
              </a:rPr>
              <a:t>Moodle </a:t>
            </a:r>
          </a:p>
          <a:p>
            <a:pPr lvl="1" eaLnBrk="1" hangingPunct="1">
              <a:defRPr/>
            </a:pPr>
            <a:r>
              <a:rPr lang="en-GB" altLang="en-US" sz="2000" b="1" dirty="0">
                <a:ea typeface="+mn-ea"/>
              </a:rPr>
              <a:t>Further reading</a:t>
            </a:r>
          </a:p>
        </p:txBody>
      </p:sp>
      <p:sp>
        <p:nvSpPr>
          <p:cNvPr id="6349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4C23D8A-D5FB-47AD-B6BE-75FF2853F560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63493" name="Picture 3" descr="C:\Users\SWB803\AppData\Local\Microsoft\Windows\Temporary Internet Files\Content.IE5\3S42FPBI\hands-up-color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787" y="884150"/>
            <a:ext cx="2041525" cy="1379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4" name="Picture 4" descr="C:\Users\SWB803\AppData\Local\Microsoft\Windows\Temporary Internet Files\Content.IE5\5HOSA9CC\preso-blah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463" y="2281398"/>
            <a:ext cx="2041525" cy="149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495" name="Picture 9" descr="j023718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413" y="3758617"/>
            <a:ext cx="2187575" cy="197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237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ea typeface="+mj-ea"/>
              </a:rPr>
              <a:t>Learning outcomes</a:t>
            </a:r>
          </a:p>
        </p:txBody>
      </p:sp>
      <p:sp>
        <p:nvSpPr>
          <p:cNvPr id="64515" name="Rectangle 3"/>
          <p:cNvSpPr>
            <a:spLocks noGrp="1"/>
          </p:cNvSpPr>
          <p:nvPr>
            <p:ph idx="1"/>
          </p:nvPr>
        </p:nvSpPr>
        <p:spPr>
          <a:xfrm>
            <a:off x="688901" y="1124744"/>
            <a:ext cx="7632774" cy="4175670"/>
          </a:xfrm>
        </p:spPr>
        <p:txBody>
          <a:bodyPr/>
          <a:lstStyle/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Define/ understand </a:t>
            </a:r>
            <a:r>
              <a:rPr lang="en-GB" altLang="en-US" sz="2400" b="1" dirty="0"/>
              <a:t>the meaning of accounting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Explain the nature and </a:t>
            </a:r>
            <a:r>
              <a:rPr lang="en-GB" altLang="en-US" sz="2400" b="1" dirty="0"/>
              <a:t>importance of accounting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Identify </a:t>
            </a:r>
            <a:r>
              <a:rPr lang="en-GB" altLang="en-US" sz="2400" b="1" dirty="0"/>
              <a:t>the main users of accounting  </a:t>
            </a:r>
            <a:r>
              <a:rPr lang="en-GB" altLang="en-US" sz="2400" dirty="0"/>
              <a:t>and discuss their information </a:t>
            </a:r>
            <a:r>
              <a:rPr lang="en-GB" altLang="en-US" sz="2400" b="1" dirty="0"/>
              <a:t>needs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sz="2400" dirty="0"/>
              <a:t>Discuss the need for regulation – agency theory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Explain the desirable characteristics of accounting information</a:t>
            </a:r>
          </a:p>
          <a:p>
            <a:pPr eaLnBrk="1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altLang="en-US" sz="2400" dirty="0"/>
              <a:t>Explain types / features of organisation/ businesses</a:t>
            </a:r>
          </a:p>
          <a:p>
            <a:pPr eaLnBrk="1" fontAlgn="auto" hangingPunct="1">
              <a:spcBef>
                <a:spcPts val="1200"/>
              </a:spcBef>
              <a:spcAft>
                <a:spcPts val="0"/>
              </a:spcAft>
              <a:defRPr/>
            </a:pPr>
            <a:r>
              <a:rPr lang="en-GB" sz="2400" dirty="0"/>
              <a:t>Explain the various regulatory frameworks</a:t>
            </a:r>
          </a:p>
          <a:p>
            <a:pPr eaLnBrk="1" hangingPunct="1">
              <a:lnSpc>
                <a:spcPct val="150000"/>
              </a:lnSpc>
              <a:defRPr/>
            </a:pPr>
            <a:endParaRPr lang="en-GB" altLang="en-US" sz="1800" b="1" dirty="0"/>
          </a:p>
          <a:p>
            <a:pPr eaLnBrk="1" hangingPunct="1">
              <a:defRPr/>
            </a:pPr>
            <a:endParaRPr lang="en-GB" altLang="en-US" sz="1800" dirty="0"/>
          </a:p>
          <a:p>
            <a:pPr eaLnBrk="1" hangingPunct="1">
              <a:defRPr/>
            </a:pPr>
            <a:endParaRPr lang="en-GB" altLang="en-US" sz="1800" dirty="0"/>
          </a:p>
        </p:txBody>
      </p:sp>
      <p:sp>
        <p:nvSpPr>
          <p:cNvPr id="6451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5219CA44-007D-44BC-A832-F9F6A0F5FBF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7261705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WHY </a:t>
            </a:r>
            <a:r>
              <a:rPr lang="en-GB" altLang="en-US" b="1" dirty="0"/>
              <a:t>ACCOUNTING</a:t>
            </a:r>
            <a:r>
              <a:rPr lang="en-GB" altLang="en-US" b="1" dirty="0">
                <a:ea typeface="+mj-ea"/>
              </a:rPr>
              <a:t>?</a:t>
            </a:r>
          </a:p>
        </p:txBody>
      </p:sp>
      <p:sp>
        <p:nvSpPr>
          <p:cNvPr id="65539" name="Content Placeholder 2"/>
          <p:cNvSpPr>
            <a:spLocks noGrp="1"/>
          </p:cNvSpPr>
          <p:nvPr>
            <p:ph idx="1"/>
          </p:nvPr>
        </p:nvSpPr>
        <p:spPr>
          <a:xfrm>
            <a:off x="457200" y="1358901"/>
            <a:ext cx="8229600" cy="3989388"/>
          </a:xfrm>
        </p:spPr>
        <p:txBody>
          <a:bodyPr/>
          <a:lstStyle/>
          <a:p>
            <a:pPr eaLnBrk="1" hangingPunct="1"/>
            <a:r>
              <a:rPr lang="en-GB" altLang="en-US" b="1" dirty="0"/>
              <a:t>You are here – so you must have reasons ?</a:t>
            </a:r>
          </a:p>
          <a:p>
            <a:pPr lvl="1" eaLnBrk="1" hangingPunct="1"/>
            <a:r>
              <a:rPr lang="en-GB" altLang="en-US" sz="2400" dirty="0"/>
              <a:t>You will be managers/senior managers</a:t>
            </a:r>
          </a:p>
          <a:p>
            <a:pPr lvl="1" eaLnBrk="1" hangingPunct="1"/>
            <a:r>
              <a:rPr lang="en-GB" altLang="en-US" sz="2400" dirty="0"/>
              <a:t>You will be evaluated based on your performance – how is this measured?</a:t>
            </a:r>
          </a:p>
          <a:p>
            <a:pPr lvl="1" eaLnBrk="1" hangingPunct="1">
              <a:spcBef>
                <a:spcPts val="1800"/>
              </a:spcBef>
            </a:pPr>
            <a:r>
              <a:rPr lang="en-GB" altLang="en-US" b="1" dirty="0"/>
              <a:t>Think about some basic business decisions</a:t>
            </a:r>
          </a:p>
          <a:p>
            <a:pPr lvl="2" eaLnBrk="1" hangingPunct="1"/>
            <a:r>
              <a:rPr lang="en-GB" altLang="en-US" dirty="0"/>
              <a:t>What products should we produce?</a:t>
            </a:r>
          </a:p>
          <a:p>
            <a:pPr lvl="2" eaLnBrk="1" hangingPunct="1"/>
            <a:r>
              <a:rPr lang="en-GB" altLang="en-US" dirty="0"/>
              <a:t>What should our selling price be?</a:t>
            </a:r>
          </a:p>
          <a:p>
            <a:pPr lvl="2" eaLnBrk="1" hangingPunct="1"/>
            <a:r>
              <a:rPr lang="en-GB" altLang="en-US" dirty="0"/>
              <a:t>How will we finance our expansion </a:t>
            </a:r>
            <a:r>
              <a:rPr lang="en-GB" altLang="en-US" dirty="0" err="1"/>
              <a:t>etc</a:t>
            </a:r>
            <a:r>
              <a:rPr lang="en-GB" altLang="en-US" dirty="0"/>
              <a:t>?</a:t>
            </a:r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AD3E7C4-9CC1-4766-B8FE-2ED7A153010A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4145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WHY DO BUSINESSES EXIST?</a:t>
            </a:r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>
          <a:xfrm>
            <a:off x="899592" y="1628800"/>
            <a:ext cx="7634287" cy="4005262"/>
          </a:xfrm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altLang="en-US" sz="2800" dirty="0"/>
              <a:t>To make </a:t>
            </a:r>
            <a:r>
              <a:rPr lang="en-GB" altLang="en-US" sz="2800" b="1" dirty="0">
                <a:solidFill>
                  <a:srgbClr val="00B050"/>
                </a:solidFill>
              </a:rPr>
              <a:t>profit</a:t>
            </a:r>
            <a:r>
              <a:rPr lang="en-GB" altLang="en-US" sz="2800" dirty="0"/>
              <a:t> (surplus)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altLang="en-US" sz="2800" dirty="0"/>
              <a:t>How do you make a ‘profit’</a:t>
            </a:r>
          </a:p>
          <a:p>
            <a:pPr marL="457200" lvl="1" indent="0" eaLnBrk="1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lang="en-GB" altLang="en-US" dirty="0"/>
              <a:t>		</a:t>
            </a:r>
            <a:r>
              <a:rPr lang="en-GB" altLang="en-US" dirty="0">
                <a:solidFill>
                  <a:srgbClr val="00B050"/>
                </a:solidFill>
              </a:rPr>
              <a:t>Revenues</a:t>
            </a:r>
            <a:r>
              <a:rPr lang="en-GB" altLang="en-US" dirty="0"/>
              <a:t> – </a:t>
            </a:r>
            <a:r>
              <a:rPr lang="en-GB" altLang="en-US" dirty="0">
                <a:solidFill>
                  <a:srgbClr val="FF0000"/>
                </a:solidFill>
              </a:rPr>
              <a:t>Costs</a:t>
            </a:r>
            <a:r>
              <a:rPr lang="en-GB" altLang="en-US" dirty="0"/>
              <a:t> = </a:t>
            </a:r>
            <a:r>
              <a:rPr lang="en-GB" altLang="en-US" b="1" dirty="0">
                <a:solidFill>
                  <a:srgbClr val="00B050"/>
                </a:solidFill>
              </a:rPr>
              <a:t>Profit</a:t>
            </a:r>
          </a:p>
          <a:p>
            <a:pPr eaLnBrk="1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altLang="en-US" sz="2800" dirty="0"/>
              <a:t>Who owns that profit?</a:t>
            </a:r>
          </a:p>
          <a:p>
            <a:pPr lvl="1" eaLnBrk="1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altLang="en-US" dirty="0"/>
              <a:t>The ‘owner’</a:t>
            </a:r>
          </a:p>
          <a:p>
            <a:pPr algn="just" eaLnBrk="1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</a:pPr>
            <a:r>
              <a:rPr lang="en-GB" altLang="en-US" sz="2800" dirty="0"/>
              <a:t>According to Drucker (1967), </a:t>
            </a:r>
            <a:r>
              <a:rPr lang="en-GB" altLang="en-US" sz="2800" i="1" dirty="0"/>
              <a:t>‘the purpose of a business is to create and keep a customer’</a:t>
            </a:r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A533BF1-014D-43AE-A4B1-66BB8004DFB3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998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 eaLnBrk="1" hangingPunct="1">
              <a:buFontTx/>
              <a:buNone/>
            </a:pPr>
            <a:r>
              <a:rPr lang="en-GB" altLang="en-US" sz="2400" dirty="0"/>
              <a:t>Real life example (short video) to show the importance of Accounting as the language of business.</a:t>
            </a:r>
          </a:p>
          <a:p>
            <a:pPr marL="0" indent="0" algn="just" eaLnBrk="1" hangingPunct="1">
              <a:buFontTx/>
              <a:buNone/>
            </a:pPr>
            <a:endParaRPr lang="en-GB" altLang="en-US" sz="2400" dirty="0"/>
          </a:p>
          <a:p>
            <a:pPr marL="0" indent="0" algn="just" eaLnBrk="1" hangingPunct="1">
              <a:buFontTx/>
              <a:buNone/>
            </a:pPr>
            <a:endParaRPr lang="en-GB" altLang="en-US" sz="2400" dirty="0"/>
          </a:p>
          <a:p>
            <a:pPr marL="0" indent="0" algn="just" eaLnBrk="1" hangingPunct="1">
              <a:buFontTx/>
              <a:buNone/>
            </a:pPr>
            <a:r>
              <a:rPr lang="en-GB" altLang="en-US" sz="2400" dirty="0">
                <a:hlinkClick r:id="rId2"/>
              </a:rPr>
              <a:t>https://www.youtube.com/watch?v=Ge7Ofw2EHiQ</a:t>
            </a:r>
            <a:endParaRPr lang="en-GB" altLang="en-US" sz="2400" dirty="0"/>
          </a:p>
        </p:txBody>
      </p:sp>
      <p:sp>
        <p:nvSpPr>
          <p:cNvPr id="67587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B8B79849-F69E-488D-9B66-386FBAE297CE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67588" name="Picture 5" descr="C:\Users\SWB803\AppData\Local\Microsoft\Windows\Temporary Internet Files\Content.IE5\XQLPLHK5\YouTube_logo_2013.svg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800" y="4149080"/>
            <a:ext cx="1079500" cy="42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12943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WHAT IS ACCOUNTING</a:t>
            </a:r>
          </a:p>
        </p:txBody>
      </p:sp>
      <p:sp>
        <p:nvSpPr>
          <p:cNvPr id="68611" name="Rectangle 3"/>
          <p:cNvSpPr>
            <a:spLocks noGrp="1"/>
          </p:cNvSpPr>
          <p:nvPr>
            <p:ph idx="1"/>
          </p:nvPr>
        </p:nvSpPr>
        <p:spPr>
          <a:xfrm>
            <a:off x="899592" y="1628800"/>
            <a:ext cx="7632700" cy="3592512"/>
          </a:xfrm>
        </p:spPr>
        <p:txBody>
          <a:bodyPr/>
          <a:lstStyle/>
          <a:p>
            <a:pPr marL="0" indent="0" eaLnBrk="1" hangingPunct="1">
              <a:lnSpc>
                <a:spcPct val="150000"/>
              </a:lnSpc>
              <a:buFontTx/>
              <a:buNone/>
            </a:pPr>
            <a:r>
              <a:rPr lang="en-GB" altLang="en-US" sz="2800" dirty="0"/>
              <a:t>The </a:t>
            </a:r>
            <a:r>
              <a:rPr lang="en-GB" altLang="en-US" sz="2800" b="1" dirty="0"/>
              <a:t>process</a:t>
            </a:r>
            <a:r>
              <a:rPr lang="en-GB" altLang="en-US" sz="2800" dirty="0"/>
              <a:t> of </a:t>
            </a:r>
            <a:r>
              <a:rPr lang="en-GB" altLang="en-US" sz="2800" b="1" dirty="0"/>
              <a:t>identifying</a:t>
            </a:r>
            <a:r>
              <a:rPr lang="en-GB" altLang="en-US" sz="2800" dirty="0"/>
              <a:t>, </a:t>
            </a:r>
            <a:r>
              <a:rPr lang="en-GB" altLang="en-US" sz="2800" b="1" dirty="0"/>
              <a:t>collecting</a:t>
            </a:r>
            <a:r>
              <a:rPr lang="en-GB" altLang="en-US" sz="2800" dirty="0"/>
              <a:t>, </a:t>
            </a:r>
            <a:r>
              <a:rPr lang="en-GB" altLang="en-US" sz="2800" b="1" dirty="0"/>
              <a:t>measuring</a:t>
            </a:r>
            <a:r>
              <a:rPr lang="en-GB" altLang="en-US" sz="2800" dirty="0"/>
              <a:t>, </a:t>
            </a:r>
            <a:r>
              <a:rPr lang="en-GB" altLang="en-US" sz="2800" b="1" dirty="0"/>
              <a:t>analysing</a:t>
            </a:r>
            <a:r>
              <a:rPr lang="en-GB" altLang="en-US" sz="2800" dirty="0"/>
              <a:t> and </a:t>
            </a:r>
            <a:r>
              <a:rPr lang="en-GB" altLang="en-US" sz="2800" b="1" dirty="0"/>
              <a:t>communicating</a:t>
            </a:r>
            <a:r>
              <a:rPr lang="en-GB" altLang="en-US" sz="2800" dirty="0"/>
              <a:t> </a:t>
            </a:r>
            <a:r>
              <a:rPr lang="en-GB" altLang="en-US" sz="2800" b="1" u="sng" dirty="0"/>
              <a:t>financial/economic information </a:t>
            </a:r>
            <a:r>
              <a:rPr lang="en-GB" altLang="en-US" sz="2800" dirty="0"/>
              <a:t>in order to permit informed judgements and decisions by users of the information.</a:t>
            </a:r>
          </a:p>
        </p:txBody>
      </p:sp>
      <p:sp>
        <p:nvSpPr>
          <p:cNvPr id="6861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0F8DD9F-BFF2-46E3-8ED3-DA438BCB5DEB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6803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/>
              <a:t>TWO MAIN TYPES OF ACCOUNTING</a:t>
            </a:r>
          </a:p>
        </p:txBody>
      </p:sp>
      <p:sp>
        <p:nvSpPr>
          <p:cNvPr id="69635" name="Content Placeholder 2"/>
          <p:cNvSpPr>
            <a:spLocks noGrp="1"/>
          </p:cNvSpPr>
          <p:nvPr>
            <p:ph idx="1"/>
          </p:nvPr>
        </p:nvSpPr>
        <p:spPr>
          <a:xfrm>
            <a:off x="827584" y="1179903"/>
            <a:ext cx="7634287" cy="4005262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endParaRPr lang="en-US" altLang="en-US" dirty="0"/>
          </a:p>
          <a:p>
            <a:pPr marL="0" indent="0" eaLnBrk="1" hangingPunct="1">
              <a:buFontTx/>
              <a:buNone/>
            </a:pPr>
            <a:endParaRPr lang="en-US" altLang="en-US" dirty="0"/>
          </a:p>
          <a:p>
            <a:pPr marL="0" indent="0" eaLnBrk="1" hangingPunct="1">
              <a:buFontTx/>
              <a:buNone/>
            </a:pPr>
            <a:endParaRPr lang="en-US" altLang="en-US" dirty="0"/>
          </a:p>
          <a:p>
            <a:pPr marL="0" indent="0" eaLnBrk="1" hangingPunct="1">
              <a:buFontTx/>
              <a:buNone/>
            </a:pPr>
            <a:endParaRPr lang="en-US" altLang="en-US" dirty="0"/>
          </a:p>
          <a:p>
            <a:pPr marL="0" indent="0" eaLnBrk="1" hangingPunct="1">
              <a:buFontTx/>
              <a:buNone/>
            </a:pPr>
            <a:endParaRPr lang="en-US" altLang="en-US" dirty="0"/>
          </a:p>
          <a:p>
            <a:pPr marL="0" indent="0" eaLnBrk="1" hangingPunct="1">
              <a:buFontTx/>
              <a:buNone/>
            </a:pPr>
            <a:endParaRPr lang="en-US" altLang="en-US" dirty="0"/>
          </a:p>
          <a:p>
            <a:pPr marL="0" indent="0" eaLnBrk="1" hangingPunct="1">
              <a:buFontTx/>
              <a:buNone/>
            </a:pPr>
            <a:endParaRPr lang="en-US" altLang="en-US" dirty="0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9A31224-00D6-4838-901A-315CE2A23D0C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5" name="Oval 4"/>
          <p:cNvSpPr/>
          <p:nvPr/>
        </p:nvSpPr>
        <p:spPr>
          <a:xfrm>
            <a:off x="3211738" y="1462208"/>
            <a:ext cx="2728413" cy="1440160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ACCOUNTING</a:t>
            </a:r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1129879" y="3745005"/>
            <a:ext cx="2736304" cy="1440160"/>
          </a:xfrm>
          <a:prstGeom prst="ellipse">
            <a:avLst/>
          </a:prstGeom>
          <a:solidFill>
            <a:srgbClr val="7030A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FINANCIAL ACCOUNTING</a:t>
            </a:r>
          </a:p>
        </p:txBody>
      </p:sp>
      <p:sp>
        <p:nvSpPr>
          <p:cNvPr id="7" name="Oval 6"/>
          <p:cNvSpPr/>
          <p:nvPr/>
        </p:nvSpPr>
        <p:spPr>
          <a:xfrm>
            <a:off x="5076056" y="3817509"/>
            <a:ext cx="2880320" cy="1368152"/>
          </a:xfrm>
          <a:prstGeom prst="ellipse">
            <a:avLst/>
          </a:prstGeom>
          <a:solidFill>
            <a:schemeClr val="accent5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MANAGEMENT ACCOUNTING</a:t>
            </a:r>
          </a:p>
        </p:txBody>
      </p:sp>
      <p:cxnSp>
        <p:nvCxnSpPr>
          <p:cNvPr id="69640" name="Straight Arrow Connector 8"/>
          <p:cNvCxnSpPr>
            <a:cxnSpLocks noChangeShapeType="1"/>
          </p:cNvCxnSpPr>
          <p:nvPr/>
        </p:nvCxnSpPr>
        <p:spPr bwMode="auto">
          <a:xfrm flipH="1">
            <a:off x="2586809" y="2594068"/>
            <a:ext cx="761229" cy="978948"/>
          </a:xfrm>
          <a:prstGeom prst="straightConnector1">
            <a:avLst/>
          </a:prstGeom>
          <a:noFill/>
          <a:ln w="6350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9641" name="Straight Arrow Connector 11"/>
          <p:cNvCxnSpPr>
            <a:cxnSpLocks noChangeShapeType="1"/>
          </p:cNvCxnSpPr>
          <p:nvPr/>
        </p:nvCxnSpPr>
        <p:spPr bwMode="auto">
          <a:xfrm>
            <a:off x="5795963" y="2594068"/>
            <a:ext cx="720725" cy="1079500"/>
          </a:xfrm>
          <a:prstGeom prst="straightConnector1">
            <a:avLst/>
          </a:prstGeom>
          <a:noFill/>
          <a:ln w="6350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69642" name="Straight Arrow Connector 13"/>
          <p:cNvCxnSpPr>
            <a:cxnSpLocks noChangeShapeType="1"/>
          </p:cNvCxnSpPr>
          <p:nvPr/>
        </p:nvCxnSpPr>
        <p:spPr bwMode="auto">
          <a:xfrm>
            <a:off x="3865563" y="4610193"/>
            <a:ext cx="1211262" cy="0"/>
          </a:xfrm>
          <a:prstGeom prst="straightConnector1">
            <a:avLst/>
          </a:prstGeom>
          <a:noFill/>
          <a:ln w="6350">
            <a:solidFill>
              <a:schemeClr val="tx1"/>
            </a:solidFill>
            <a:round/>
            <a:headEnd type="arrow" w="med" len="med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</p:spTree>
    <p:extLst>
      <p:ext uri="{BB962C8B-B14F-4D97-AF65-F5344CB8AC3E}">
        <p14:creationId xmlns:p14="http://schemas.microsoft.com/office/powerpoint/2010/main" val="32890524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525859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/>
              <a:t>DEFINITIONS</a:t>
            </a:r>
          </a:p>
        </p:txBody>
      </p:sp>
      <p:sp>
        <p:nvSpPr>
          <p:cNvPr id="70659" name="Content Placeholder 2"/>
          <p:cNvSpPr>
            <a:spLocks noGrp="1"/>
          </p:cNvSpPr>
          <p:nvPr>
            <p:ph idx="1"/>
          </p:nvPr>
        </p:nvSpPr>
        <p:spPr>
          <a:xfrm>
            <a:off x="525859" y="872716"/>
            <a:ext cx="8092282" cy="5112568"/>
          </a:xfrm>
        </p:spPr>
        <p:txBody>
          <a:bodyPr/>
          <a:lstStyle/>
          <a:p>
            <a:pPr marL="0" indent="0" algn="just" eaLnBrk="1" hangingPunct="1">
              <a:spcAft>
                <a:spcPts val="1800"/>
              </a:spcAft>
              <a:buNone/>
            </a:pP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Financial Accounting</a:t>
            </a:r>
          </a:p>
          <a:p>
            <a:pPr marL="182563" indent="-182563" eaLnBrk="1" hangingPunct="1">
              <a:spcAft>
                <a:spcPts val="1200"/>
              </a:spcAft>
              <a:buNone/>
            </a:pPr>
            <a:r>
              <a:rPr lang="en-GB" altLang="en-US" sz="2400" dirty="0"/>
              <a:t>	The area of accounting that provides </a:t>
            </a:r>
            <a:r>
              <a:rPr lang="en-GB" altLang="en-US" sz="2400" b="1" u="sng" dirty="0">
                <a:highlight>
                  <a:srgbClr val="FFFF00"/>
                </a:highlight>
              </a:rPr>
              <a:t>external users </a:t>
            </a:r>
            <a:r>
              <a:rPr lang="en-GB" altLang="en-US" sz="2400" dirty="0"/>
              <a:t>with </a:t>
            </a:r>
            <a:r>
              <a:rPr lang="en-GB" altLang="en-US" sz="2400" b="1" dirty="0"/>
              <a:t>relevant</a:t>
            </a:r>
            <a:r>
              <a:rPr lang="en-GB" altLang="en-US" sz="2400" dirty="0"/>
              <a:t> and </a:t>
            </a:r>
            <a:r>
              <a:rPr lang="en-GB" altLang="en-US" sz="2400" b="1" dirty="0"/>
              <a:t>timely information for their decision making.</a:t>
            </a:r>
          </a:p>
          <a:p>
            <a:pPr marL="182563" indent="-182563" eaLnBrk="1" hangingPunct="1">
              <a:spcAft>
                <a:spcPts val="600"/>
              </a:spcAft>
              <a:buFont typeface="Wingdings" panose="05000000000000000000" pitchFamily="2" charset="2"/>
              <a:buNone/>
            </a:pPr>
            <a:r>
              <a:rPr lang="en-GB" altLang="en-US" sz="2000" b="1" dirty="0"/>
              <a:t> </a:t>
            </a:r>
            <a:r>
              <a:rPr lang="en-GB" altLang="en-US" sz="2000" u="sng" dirty="0"/>
              <a:t>Examples</a:t>
            </a:r>
            <a:r>
              <a:rPr lang="en-GB" altLang="en-US" sz="2000" dirty="0"/>
              <a:t> of financial information include; financial reports and general purpose financial statements</a:t>
            </a:r>
            <a:endParaRPr lang="en-GB" altLang="en-US" sz="2000" b="1" dirty="0"/>
          </a:p>
          <a:p>
            <a:pPr marL="411163" lvl="1" indent="-182563" algn="just" eaLnBrk="1" hangingPunct="1">
              <a:spcAft>
                <a:spcPts val="1200"/>
              </a:spcAft>
            </a:pPr>
            <a:r>
              <a:rPr lang="en-GB" altLang="en-US" sz="1800" b="1" dirty="0"/>
              <a:t> The objective of financial statements is </a:t>
            </a:r>
            <a:r>
              <a:rPr lang="en-GB" altLang="en-US" sz="1800" b="1" u="sng" dirty="0"/>
              <a:t>to provide information about the financial position, financial performance and cash flows </a:t>
            </a:r>
            <a:r>
              <a:rPr lang="en-GB" altLang="en-US" sz="1800" dirty="0"/>
              <a:t>of an entity that is useful to a wide range of users in making economic decisions </a:t>
            </a:r>
            <a:r>
              <a:rPr lang="en-GB" altLang="en-US" sz="1800" b="1" dirty="0"/>
              <a:t>(IASB Framework).</a:t>
            </a:r>
          </a:p>
          <a:p>
            <a:pPr marL="411163" lvl="1" indent="-182563" algn="just" eaLnBrk="1" hangingPunct="1"/>
            <a:r>
              <a:rPr lang="en-GB" altLang="en-US" sz="1800" b="1" dirty="0"/>
              <a:t>Functions mainly concerned with recording, processing and presenting</a:t>
            </a:r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62AA230F-0E40-4D34-AC01-EC4E4784E778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17335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Content Placeholder 2"/>
          <p:cNvSpPr>
            <a:spLocks noGrp="1"/>
          </p:cNvSpPr>
          <p:nvPr>
            <p:ph idx="1"/>
          </p:nvPr>
        </p:nvSpPr>
        <p:spPr>
          <a:xfrm>
            <a:off x="683568" y="548680"/>
            <a:ext cx="8229600" cy="5360987"/>
          </a:xfrm>
        </p:spPr>
        <p:txBody>
          <a:bodyPr/>
          <a:lstStyle/>
          <a:p>
            <a:pPr marL="0" indent="0" algn="just" eaLnBrk="1" hangingPunct="1">
              <a:spcAft>
                <a:spcPts val="1800"/>
              </a:spcAft>
              <a:buNone/>
            </a:pP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Management</a:t>
            </a:r>
            <a:r>
              <a:rPr lang="en-GB" altLang="en-US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altLang="en-US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Accounting</a:t>
            </a:r>
            <a:endParaRPr lang="en-GB" altLang="en-US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 eaLnBrk="1" hangingPunct="1">
              <a:spcAft>
                <a:spcPts val="2400"/>
              </a:spcAft>
              <a:buFont typeface="Wingdings" panose="05000000000000000000" pitchFamily="2" charset="2"/>
              <a:buNone/>
            </a:pPr>
            <a:r>
              <a:rPr lang="en-GB" altLang="en-US" sz="2400" dirty="0"/>
              <a:t>The area of accounting that provides </a:t>
            </a:r>
            <a:r>
              <a:rPr lang="en-GB" altLang="en-US" sz="2400" b="1" u="sng" dirty="0">
                <a:highlight>
                  <a:srgbClr val="FFFF00"/>
                </a:highlight>
              </a:rPr>
              <a:t>internal users </a:t>
            </a:r>
            <a:r>
              <a:rPr lang="en-GB" altLang="en-US" sz="2400" b="1" dirty="0"/>
              <a:t>(like managers and employees) </a:t>
            </a:r>
            <a:r>
              <a:rPr lang="en-GB" altLang="en-US" sz="2400" dirty="0"/>
              <a:t>with</a:t>
            </a:r>
            <a:r>
              <a:rPr lang="en-GB" altLang="en-US" sz="2400" b="1" dirty="0"/>
              <a:t> timely and relevant information for decision making.</a:t>
            </a:r>
          </a:p>
          <a:p>
            <a:pPr marL="0" lvl="1" indent="0" algn="just" eaLnBrk="1" hangingPunct="1">
              <a:spcAft>
                <a:spcPts val="2400"/>
              </a:spcAft>
            </a:pPr>
            <a:r>
              <a:rPr lang="en-GB" altLang="en-US" sz="2400" dirty="0"/>
              <a:t> Function mainly concerned with </a:t>
            </a:r>
            <a:r>
              <a:rPr lang="en-GB" altLang="en-US" sz="2400" b="1" dirty="0"/>
              <a:t>planning</a:t>
            </a:r>
            <a:r>
              <a:rPr lang="en-GB" altLang="en-US" sz="2400" dirty="0"/>
              <a:t>, </a:t>
            </a:r>
            <a:r>
              <a:rPr lang="en-GB" altLang="en-US" sz="2400" b="1" dirty="0"/>
              <a:t>controlling</a:t>
            </a:r>
            <a:r>
              <a:rPr lang="en-GB" altLang="en-US" sz="2400" dirty="0"/>
              <a:t> and </a:t>
            </a:r>
            <a:r>
              <a:rPr lang="en-GB" altLang="en-US" sz="2400" b="1" dirty="0"/>
              <a:t>decision</a:t>
            </a:r>
            <a:r>
              <a:rPr lang="en-GB" altLang="en-US" sz="2400" dirty="0"/>
              <a:t> </a:t>
            </a:r>
            <a:r>
              <a:rPr lang="en-GB" altLang="en-US" sz="2400" b="1" dirty="0"/>
              <a:t>making</a:t>
            </a:r>
          </a:p>
        </p:txBody>
      </p:sp>
      <p:sp>
        <p:nvSpPr>
          <p:cNvPr id="71683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E8B8245-2545-40D9-BE3F-D7DCABFC43F1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520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684213" y="333375"/>
            <a:ext cx="8280400" cy="149066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/>
              <a:t>PART I: FINANCIAL ACCOUNTING</a:t>
            </a:r>
          </a:p>
        </p:txBody>
      </p:sp>
      <p:sp>
        <p:nvSpPr>
          <p:cNvPr id="73731" name="Content Placeholder 2"/>
          <p:cNvSpPr>
            <a:spLocks noGrp="1"/>
          </p:cNvSpPr>
          <p:nvPr>
            <p:ph idx="1"/>
          </p:nvPr>
        </p:nvSpPr>
        <p:spPr>
          <a:xfrm>
            <a:off x="735013" y="2060575"/>
            <a:ext cx="8229600" cy="3024188"/>
          </a:xfrm>
        </p:spPr>
        <p:txBody>
          <a:bodyPr/>
          <a:lstStyle/>
          <a:p>
            <a:pPr marL="182563" indent="-182563" algn="just" eaLnBrk="1" hangingPunct="1"/>
            <a:r>
              <a:rPr lang="en-GB" altLang="en-US" sz="2400" b="1" dirty="0"/>
              <a:t>Start with users and their needs</a:t>
            </a:r>
          </a:p>
          <a:p>
            <a:pPr marL="182563" indent="-182563" algn="just" eaLnBrk="1" hangingPunct="1">
              <a:buFontTx/>
              <a:buNone/>
            </a:pPr>
            <a:endParaRPr lang="en-GB" altLang="en-US" sz="2400" b="1" dirty="0"/>
          </a:p>
          <a:p>
            <a:pPr marL="182563" indent="-182563" algn="just" eaLnBrk="1" hangingPunct="1"/>
            <a:r>
              <a:rPr lang="en-GB" altLang="en-US" sz="2400" b="1" dirty="0"/>
              <a:t>Then think about what type of statements would help to meet those needs</a:t>
            </a:r>
          </a:p>
          <a:p>
            <a:pPr marL="182563" indent="-182563" eaLnBrk="1" hangingPunct="1"/>
            <a:endParaRPr lang="en-GB" altLang="en-US" sz="2400" dirty="0"/>
          </a:p>
        </p:txBody>
      </p:sp>
      <p:sp>
        <p:nvSpPr>
          <p:cNvPr id="7373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544F7F9-FAA4-4A77-9917-68A788DF2DD6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24827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900113" y="115888"/>
            <a:ext cx="8201025" cy="2376487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l" eaLnBrk="1" hangingPunct="1">
              <a:defRPr/>
            </a:pPr>
            <a:br>
              <a:rPr lang="en-GB" sz="4000" b="1" cap="none" dirty="0">
                <a:ea typeface="ＭＳ Ｐゴシック" charset="0"/>
              </a:rPr>
            </a:br>
            <a:r>
              <a:rPr lang="en-GB" sz="3200" b="1" cap="none" dirty="0">
                <a:ea typeface="ＭＳ Ｐゴシック" charset="0"/>
              </a:rPr>
              <a:t>1. WHO USES ACCOUNTS? </a:t>
            </a:r>
            <a:br>
              <a:rPr lang="en-GB" sz="3200" b="1" cap="none" dirty="0">
                <a:ea typeface="ＭＳ Ｐゴシック" charset="0"/>
              </a:rPr>
            </a:br>
            <a:br>
              <a:rPr lang="en-GB" sz="3200" b="1" cap="none" dirty="0">
                <a:ea typeface="ＭＳ Ｐゴシック" charset="0"/>
              </a:rPr>
            </a:br>
            <a:r>
              <a:rPr lang="en-GB" sz="3200" b="1" cap="none" dirty="0">
                <a:ea typeface="ＭＳ Ｐゴシック" charset="0"/>
              </a:rPr>
              <a:t>2. WHAT DO THEY USE THEM FOR?</a:t>
            </a:r>
          </a:p>
        </p:txBody>
      </p:sp>
      <p:sp>
        <p:nvSpPr>
          <p:cNvPr id="74755" name="Rectangle 3"/>
          <p:cNvSpPr>
            <a:spLocks noGrp="1"/>
          </p:cNvSpPr>
          <p:nvPr>
            <p:ph idx="1"/>
          </p:nvPr>
        </p:nvSpPr>
        <p:spPr>
          <a:xfrm>
            <a:off x="457200" y="2420938"/>
            <a:ext cx="8229600" cy="3705225"/>
          </a:xfrm>
        </p:spPr>
        <p:txBody>
          <a:bodyPr/>
          <a:lstStyle/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r>
              <a:rPr lang="en-GB" altLang="en-US" sz="2000" dirty="0"/>
              <a:t>Note down as many users as you can think of.</a:t>
            </a:r>
          </a:p>
          <a:p>
            <a:pPr algn="ctr" eaLnBrk="1" hangingPunct="1">
              <a:buFontTx/>
              <a:buNone/>
            </a:pPr>
            <a:r>
              <a:rPr lang="en-GB" altLang="en-US" sz="2000" dirty="0"/>
              <a:t>10 minutes</a:t>
            </a:r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ctr" eaLnBrk="1" hangingPunct="1">
              <a:buFontTx/>
              <a:buNone/>
            </a:pPr>
            <a:endParaRPr lang="en-GB" altLang="en-US" sz="2000" dirty="0"/>
          </a:p>
          <a:p>
            <a:pPr algn="r" eaLnBrk="1" hangingPunct="1">
              <a:buFontTx/>
              <a:buNone/>
            </a:pPr>
            <a:endParaRPr lang="en-GB" altLang="en-US" sz="2000" dirty="0"/>
          </a:p>
        </p:txBody>
      </p:sp>
      <p:sp>
        <p:nvSpPr>
          <p:cNvPr id="7475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FB21DFD8-AF85-4A63-BB3E-690FC65DDAA3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pic>
        <p:nvPicPr>
          <p:cNvPr id="74757" name="Picture 9" descr="j023718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3860800"/>
            <a:ext cx="2187575" cy="197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41158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555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>
                <a:ea typeface="+mj-ea"/>
              </a:rPr>
              <a:t>INFORMATION REQUIRED</a:t>
            </a:r>
          </a:p>
        </p:txBody>
      </p:sp>
      <p:sp>
        <p:nvSpPr>
          <p:cNvPr id="22531" name="Rectangle 3"/>
          <p:cNvSpPr>
            <a:spLocks noGrp="1"/>
          </p:cNvSpPr>
          <p:nvPr>
            <p:ph sz="half" idx="1"/>
          </p:nvPr>
        </p:nvSpPr>
        <p:spPr>
          <a:xfrm>
            <a:off x="899592" y="1417638"/>
            <a:ext cx="3594100" cy="4127500"/>
          </a:xfrm>
        </p:spPr>
        <p:txBody>
          <a:bodyPr/>
          <a:lstStyle/>
          <a:p>
            <a:pPr marL="182563" indent="-182563" eaLnBrk="1" hangingPunct="1">
              <a:lnSpc>
                <a:spcPct val="90000"/>
              </a:lnSpc>
              <a:buFontTx/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  <a:buFontTx/>
              <a:buNone/>
            </a:pPr>
            <a:endParaRPr lang="en-GB" altLang="en-US" sz="1900" b="1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  <a:buFontTx/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</p:txBody>
      </p:sp>
      <p:sp>
        <p:nvSpPr>
          <p:cNvPr id="22532" name="Rectangle 4"/>
          <p:cNvSpPr>
            <a:spLocks noGrp="1"/>
          </p:cNvSpPr>
          <p:nvPr>
            <p:ph sz="half" idx="2"/>
          </p:nvPr>
        </p:nvSpPr>
        <p:spPr>
          <a:xfrm>
            <a:off x="4788024" y="1431601"/>
            <a:ext cx="3592512" cy="3619500"/>
          </a:xfrm>
        </p:spPr>
        <p:txBody>
          <a:bodyPr/>
          <a:lstStyle/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</p:txBody>
      </p:sp>
      <p:sp>
        <p:nvSpPr>
          <p:cNvPr id="76805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47AEB6B-80DA-47BC-A4EA-626B5632A50F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D78B342-5AF2-6EC7-DCC9-28D44A81D30D}"/>
              </a:ext>
            </a:extLst>
          </p:cNvPr>
          <p:cNvGraphicFramePr>
            <a:graphicFrameLocks noGrp="1"/>
          </p:cNvGraphicFramePr>
          <p:nvPr/>
        </p:nvGraphicFramePr>
        <p:xfrm>
          <a:off x="251520" y="1196752"/>
          <a:ext cx="8640960" cy="4498034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3474143054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4004710360"/>
                    </a:ext>
                  </a:extLst>
                </a:gridCol>
              </a:tblGrid>
              <a:tr h="1144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173484"/>
                  </a:ext>
                </a:extLst>
              </a:tr>
              <a:tr h="14047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position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134101"/>
                  </a:ext>
                </a:extLst>
              </a:tr>
              <a:tr h="8749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Generation and use of cash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4205244"/>
                  </a:ext>
                </a:extLst>
              </a:tr>
              <a:tr h="10742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adaptability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84239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7503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8555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u="sng" dirty="0">
                <a:ea typeface="+mj-ea"/>
              </a:rPr>
              <a:t>INFORMATION REQUIRED</a:t>
            </a:r>
          </a:p>
        </p:txBody>
      </p:sp>
      <p:sp>
        <p:nvSpPr>
          <p:cNvPr id="22531" name="Rectangle 3"/>
          <p:cNvSpPr>
            <a:spLocks noGrp="1"/>
          </p:cNvSpPr>
          <p:nvPr>
            <p:ph sz="half" idx="1"/>
          </p:nvPr>
        </p:nvSpPr>
        <p:spPr>
          <a:xfrm>
            <a:off x="899592" y="1417638"/>
            <a:ext cx="3594100" cy="4127500"/>
          </a:xfrm>
        </p:spPr>
        <p:txBody>
          <a:bodyPr/>
          <a:lstStyle/>
          <a:p>
            <a:pPr marL="182563" indent="-182563" eaLnBrk="1" hangingPunct="1">
              <a:lnSpc>
                <a:spcPct val="90000"/>
              </a:lnSpc>
              <a:buFontTx/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  <a:buFontTx/>
              <a:buNone/>
            </a:pPr>
            <a:endParaRPr lang="en-GB" altLang="en-US" sz="1900" b="1" dirty="0"/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  <a:buFontTx/>
              <a:buNone/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</p:txBody>
      </p:sp>
      <p:sp>
        <p:nvSpPr>
          <p:cNvPr id="22532" name="Rectangle 4"/>
          <p:cNvSpPr>
            <a:spLocks noGrp="1"/>
          </p:cNvSpPr>
          <p:nvPr>
            <p:ph sz="half" idx="2"/>
          </p:nvPr>
        </p:nvSpPr>
        <p:spPr>
          <a:xfrm>
            <a:off x="4788024" y="1431601"/>
            <a:ext cx="3592512" cy="3619500"/>
          </a:xfrm>
        </p:spPr>
        <p:txBody>
          <a:bodyPr/>
          <a:lstStyle/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  <a:p>
            <a:pPr marL="182563" indent="-182563" eaLnBrk="1" hangingPunct="1">
              <a:lnSpc>
                <a:spcPct val="90000"/>
              </a:lnSpc>
            </a:pPr>
            <a:endParaRPr lang="en-GB" altLang="en-US" sz="1900" b="1" dirty="0"/>
          </a:p>
        </p:txBody>
      </p:sp>
      <p:sp>
        <p:nvSpPr>
          <p:cNvPr id="76805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47AEB6B-80DA-47BC-A4EA-626B5632A50F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9D78B342-5AF2-6EC7-DCC9-28D44A81D30D}"/>
              </a:ext>
            </a:extLst>
          </p:cNvPr>
          <p:cNvGraphicFramePr>
            <a:graphicFrameLocks noGrp="1"/>
          </p:cNvGraphicFramePr>
          <p:nvPr/>
        </p:nvGraphicFramePr>
        <p:xfrm>
          <a:off x="251520" y="1196752"/>
          <a:ext cx="8640960" cy="480682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3474143054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4004710360"/>
                    </a:ext>
                  </a:extLst>
                </a:gridCol>
              </a:tblGrid>
              <a:tr h="1144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performance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Income statement (called Profit and Loss before now)</a:t>
                      </a:r>
                    </a:p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5173484"/>
                  </a:ext>
                </a:extLst>
              </a:tr>
              <a:tr h="14047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position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Statement of Financial Position (called Balance sheet before now)</a:t>
                      </a:r>
                    </a:p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2134101"/>
                  </a:ext>
                </a:extLst>
              </a:tr>
              <a:tr h="87490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Generation and use of cash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Cash flow statement</a:t>
                      </a:r>
                    </a:p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34205244"/>
                  </a:ext>
                </a:extLst>
              </a:tr>
              <a:tr h="10742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Financial adaptability</a:t>
                      </a:r>
                    </a:p>
                    <a:p>
                      <a:pPr algn="l"/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400" b="1" dirty="0"/>
                        <a:t>All the above and Management information</a:t>
                      </a:r>
                    </a:p>
                    <a:p>
                      <a:pPr algn="ctr"/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784239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43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AGENCY THEORY</a:t>
            </a:r>
          </a:p>
        </p:txBody>
      </p:sp>
      <p:sp>
        <p:nvSpPr>
          <p:cNvPr id="78851" name="Content Placeholder 2"/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 algn="just" eaLnBrk="1" hangingPunct="1">
              <a:buFontTx/>
              <a:buNone/>
            </a:pPr>
            <a:r>
              <a:rPr lang="en-GB" altLang="en-US" sz="2800" dirty="0"/>
              <a:t>An </a:t>
            </a:r>
            <a:r>
              <a:rPr lang="en-GB" altLang="en-US" sz="2800" b="1" dirty="0"/>
              <a:t>agency relationship </a:t>
            </a:r>
            <a:r>
              <a:rPr lang="en-GB" altLang="en-US" sz="2800" dirty="0"/>
              <a:t>is “a </a:t>
            </a:r>
            <a:r>
              <a:rPr lang="en-GB" altLang="en-US" sz="2800" b="1" dirty="0"/>
              <a:t>contract</a:t>
            </a:r>
            <a:r>
              <a:rPr lang="en-GB" altLang="en-US" sz="2800" dirty="0"/>
              <a:t> under which one or more </a:t>
            </a:r>
            <a:r>
              <a:rPr lang="en-GB" altLang="en-US" sz="2800" b="1" dirty="0"/>
              <a:t>principals</a:t>
            </a:r>
            <a:r>
              <a:rPr lang="en-GB" altLang="en-US" sz="2800" dirty="0"/>
              <a:t> engage another person (</a:t>
            </a:r>
            <a:r>
              <a:rPr lang="en-GB" altLang="en-US" sz="2800" b="1" dirty="0"/>
              <a:t>the</a:t>
            </a:r>
            <a:r>
              <a:rPr lang="en-GB" altLang="en-US" sz="2800" dirty="0"/>
              <a:t> </a:t>
            </a:r>
            <a:r>
              <a:rPr lang="en-GB" altLang="en-US" sz="2800" b="1" dirty="0"/>
              <a:t>agent</a:t>
            </a:r>
            <a:r>
              <a:rPr lang="en-GB" altLang="en-US" sz="2800" dirty="0"/>
              <a:t>) to perform some service on their behalf which involves </a:t>
            </a:r>
            <a:r>
              <a:rPr lang="en-GB" altLang="en-US" sz="2800" u="sng" dirty="0"/>
              <a:t>delegating some decision making authority to the agent</a:t>
            </a:r>
            <a:r>
              <a:rPr lang="en-GB" altLang="en-US" sz="2800" dirty="0"/>
              <a:t>”</a:t>
            </a:r>
          </a:p>
          <a:p>
            <a:pPr marL="0" indent="0" algn="r" eaLnBrk="1" hangingPunct="1">
              <a:buFontTx/>
              <a:buNone/>
            </a:pPr>
            <a:r>
              <a:rPr lang="en-GB" altLang="en-US" sz="2400" dirty="0"/>
              <a:t>Jensen &amp; </a:t>
            </a:r>
            <a:r>
              <a:rPr lang="en-GB" altLang="en-US" sz="2400" dirty="0" err="1"/>
              <a:t>Meckling</a:t>
            </a:r>
            <a:r>
              <a:rPr lang="en-GB" altLang="en-US" sz="2400" dirty="0"/>
              <a:t>, 1976</a:t>
            </a:r>
          </a:p>
          <a:p>
            <a:pPr marL="0" indent="0" eaLnBrk="1" hangingPunct="1">
              <a:spcBef>
                <a:spcPts val="4200"/>
              </a:spcBef>
              <a:buFontTx/>
              <a:buNone/>
            </a:pPr>
            <a:r>
              <a:rPr lang="en-GB" altLang="en-US" sz="2400" b="1" u="sng" dirty="0"/>
              <a:t>The agent may not always act in the interests of the principal</a:t>
            </a:r>
            <a:r>
              <a:rPr lang="en-GB" altLang="en-US" sz="2400" dirty="0"/>
              <a:t>. This applies to the relationship between the directors and shareholders.</a:t>
            </a:r>
          </a:p>
          <a:p>
            <a:pPr marL="0" indent="0" algn="r" eaLnBrk="1" hangingPunct="1">
              <a:buFontTx/>
              <a:buNone/>
            </a:pPr>
            <a:endParaRPr lang="en-GB" altLang="en-US" sz="2000" dirty="0"/>
          </a:p>
        </p:txBody>
      </p:sp>
      <p:sp>
        <p:nvSpPr>
          <p:cNvPr id="78852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7F47375-F9B7-41DA-BBC5-890C378B6680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70515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AGENCY THEORY</a:t>
            </a:r>
          </a:p>
        </p:txBody>
      </p:sp>
      <p:sp>
        <p:nvSpPr>
          <p:cNvPr id="512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Actions taken: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Monitoring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Bonding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dirty="0"/>
              <a:t>This may be ineffective due to: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Information asymmetry and </a:t>
            </a:r>
            <a:r>
              <a:rPr lang="en-GB" altLang="en-US" sz="2800" dirty="0" err="1"/>
              <a:t>impactedness</a:t>
            </a:r>
            <a:endParaRPr lang="en-GB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Agency costs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Shareholder apathy</a:t>
            </a:r>
          </a:p>
        </p:txBody>
      </p:sp>
      <p:sp>
        <p:nvSpPr>
          <p:cNvPr id="8090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E7357F9-56B1-4382-A611-E6590C85F0F2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20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97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DESIRABLE CHARACTERISTICS of accounting information</a:t>
            </a:r>
          </a:p>
        </p:txBody>
      </p:sp>
      <p:sp>
        <p:nvSpPr>
          <p:cNvPr id="8192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eaLnBrk="1" hangingPunct="1">
              <a:lnSpc>
                <a:spcPct val="200000"/>
              </a:lnSpc>
              <a:buFont typeface="+mj-lt"/>
              <a:buAutoNum type="romanUcPeriod"/>
            </a:pPr>
            <a:r>
              <a:rPr lang="en-GB" altLang="en-US" sz="2800" dirty="0"/>
              <a:t>Understandability</a:t>
            </a:r>
          </a:p>
          <a:p>
            <a:pPr marL="571500" indent="-571500" eaLnBrk="1" hangingPunct="1">
              <a:lnSpc>
                <a:spcPct val="200000"/>
              </a:lnSpc>
              <a:buFont typeface="+mj-lt"/>
              <a:buAutoNum type="romanUcPeriod"/>
            </a:pPr>
            <a:r>
              <a:rPr lang="en-GB" altLang="en-US" sz="2800" dirty="0"/>
              <a:t>Relevance</a:t>
            </a:r>
          </a:p>
          <a:p>
            <a:pPr marL="571500" indent="-571500" eaLnBrk="1" hangingPunct="1">
              <a:lnSpc>
                <a:spcPct val="200000"/>
              </a:lnSpc>
              <a:buFont typeface="+mj-lt"/>
              <a:buAutoNum type="romanUcPeriod"/>
            </a:pPr>
            <a:r>
              <a:rPr lang="en-GB" altLang="en-US" sz="2800" dirty="0"/>
              <a:t>Reliability</a:t>
            </a:r>
          </a:p>
          <a:p>
            <a:pPr marL="571500" indent="-571500" eaLnBrk="1" hangingPunct="1">
              <a:lnSpc>
                <a:spcPct val="200000"/>
              </a:lnSpc>
              <a:buFont typeface="+mj-lt"/>
              <a:buAutoNum type="romanUcPeriod"/>
            </a:pPr>
            <a:r>
              <a:rPr lang="en-GB" altLang="en-US" sz="2800" dirty="0"/>
              <a:t>Comparability</a:t>
            </a:r>
          </a:p>
          <a:p>
            <a:pPr lvl="1" eaLnBrk="1" hangingPunct="1">
              <a:buFontTx/>
              <a:buNone/>
            </a:pPr>
            <a:endParaRPr lang="en-GB" altLang="en-US" sz="2000" dirty="0"/>
          </a:p>
          <a:p>
            <a:pPr eaLnBrk="1" hangingPunct="1">
              <a:buFontTx/>
              <a:buNone/>
            </a:pPr>
            <a:endParaRPr lang="en-GB" altLang="en-US" sz="2400" dirty="0"/>
          </a:p>
        </p:txBody>
      </p:sp>
      <p:sp>
        <p:nvSpPr>
          <p:cNvPr id="81924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892392B-923C-4BAE-A410-EE470F267901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5721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/>
              <a:defRPr/>
            </a:pPr>
            <a:r>
              <a:rPr lang="en-GB" altLang="en-US" b="1" dirty="0">
                <a:ea typeface="+mj-ea"/>
              </a:rPr>
              <a:t>UNDERSTANDABILITY</a:t>
            </a:r>
          </a:p>
        </p:txBody>
      </p:sp>
      <p:sp>
        <p:nvSpPr>
          <p:cNvPr id="23555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sz="2800" dirty="0"/>
              <a:t>Information should be understandable by users:</a:t>
            </a:r>
          </a:p>
          <a:p>
            <a:pPr marL="0" indent="0" eaLnBrk="1" hangingPunct="1">
              <a:buFontTx/>
              <a:buNone/>
            </a:pPr>
            <a:endParaRPr lang="en-GB" altLang="en-US" sz="2800" dirty="0"/>
          </a:p>
          <a:p>
            <a:pPr marL="723900" lvl="1" indent="-544513" eaLnBrk="1" hangingPunct="1"/>
            <a:r>
              <a:rPr lang="en-GB" altLang="en-US" sz="2400" dirty="0"/>
              <a:t>Assumptions on users knowledge and willingness to study information</a:t>
            </a:r>
          </a:p>
          <a:p>
            <a:pPr marL="0" indent="0" eaLnBrk="1" hangingPunct="1"/>
            <a:endParaRPr lang="en-GB" altLang="en-US" sz="2800" dirty="0"/>
          </a:p>
          <a:p>
            <a:pPr marL="723900" lvl="1" indent="-544513" eaLnBrk="1" hangingPunct="1"/>
            <a:r>
              <a:rPr lang="en-GB" altLang="en-US" sz="2400" dirty="0"/>
              <a:t>Complex information may need to be included</a:t>
            </a:r>
          </a:p>
        </p:txBody>
      </p:sp>
      <p:sp>
        <p:nvSpPr>
          <p:cNvPr id="82948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65A4968-EDCC-496D-8D3A-8D014227D407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390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 startAt="2"/>
              <a:defRPr/>
            </a:pPr>
            <a:r>
              <a:rPr lang="en-GB" altLang="en-US" b="1" dirty="0"/>
              <a:t>RELEVANCE</a:t>
            </a:r>
          </a:p>
        </p:txBody>
      </p:sp>
      <p:sp>
        <p:nvSpPr>
          <p:cNvPr id="83971" name="Rectangle 3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pPr marL="0" indent="0" eaLnBrk="1" hangingPunct="1">
              <a:spcAft>
                <a:spcPts val="1800"/>
              </a:spcAft>
              <a:buFontTx/>
              <a:buNone/>
            </a:pPr>
            <a:r>
              <a:rPr lang="en-GB" altLang="en-US" dirty="0"/>
              <a:t>Information is relevant when it influences the economic decisions of users</a:t>
            </a:r>
          </a:p>
          <a:p>
            <a:pPr marL="636587" lvl="1" indent="-457200" eaLnBrk="1" hangingPunct="1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altLang="en-US" sz="3200" dirty="0"/>
              <a:t>Predictive </a:t>
            </a:r>
          </a:p>
          <a:p>
            <a:pPr marL="636587" lvl="1" indent="-457200" eaLnBrk="1" hangingPunct="1">
              <a:spcAft>
                <a:spcPts val="1200"/>
              </a:spcAft>
              <a:buFont typeface="Wingdings" panose="05000000000000000000" pitchFamily="2" charset="2"/>
              <a:buChar char="§"/>
            </a:pPr>
            <a:r>
              <a:rPr lang="en-GB" altLang="en-US" sz="3200" dirty="0"/>
              <a:t>And confirmatory</a:t>
            </a:r>
          </a:p>
        </p:txBody>
      </p:sp>
      <p:sp>
        <p:nvSpPr>
          <p:cNvPr id="83972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F22B7B4-5337-444E-9AF5-E60A9D495E89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23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75067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 startAt="3"/>
              <a:defRPr/>
            </a:pPr>
            <a:r>
              <a:rPr lang="en-GB" altLang="en-US" b="1" dirty="0"/>
              <a:t>RELIABILITY</a:t>
            </a:r>
          </a:p>
        </p:txBody>
      </p:sp>
      <p:sp>
        <p:nvSpPr>
          <p:cNvPr id="2560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800"/>
              </a:spcAft>
              <a:buFontTx/>
              <a:buNone/>
            </a:pPr>
            <a:r>
              <a:rPr lang="en-GB" altLang="en-US" dirty="0"/>
              <a:t>Free from material error and bias:</a:t>
            </a:r>
          </a:p>
          <a:p>
            <a:pPr eaLnBrk="1" hangingPunct="1"/>
            <a:r>
              <a:rPr lang="en-GB" altLang="en-US" dirty="0"/>
              <a:t>Faithful representation</a:t>
            </a:r>
          </a:p>
          <a:p>
            <a:pPr eaLnBrk="1" hangingPunct="1"/>
            <a:r>
              <a:rPr lang="en-GB" altLang="en-US" dirty="0"/>
              <a:t>Substance over form</a:t>
            </a:r>
          </a:p>
          <a:p>
            <a:pPr eaLnBrk="1" hangingPunct="1"/>
            <a:r>
              <a:rPr lang="en-GB" altLang="en-US" dirty="0"/>
              <a:t>Neutrality</a:t>
            </a:r>
          </a:p>
          <a:p>
            <a:pPr eaLnBrk="1" hangingPunct="1"/>
            <a:r>
              <a:rPr lang="en-GB" altLang="en-US" dirty="0"/>
              <a:t>Prudence</a:t>
            </a:r>
          </a:p>
          <a:p>
            <a:pPr eaLnBrk="1" hangingPunct="1"/>
            <a:r>
              <a:rPr lang="en-GB" altLang="en-US" dirty="0"/>
              <a:t>Completeness</a:t>
            </a:r>
          </a:p>
        </p:txBody>
      </p:sp>
      <p:sp>
        <p:nvSpPr>
          <p:cNvPr id="849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0CED9D3-03D5-4A76-B2DA-7AEB2C72EA13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24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41980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57250" indent="-857250" eaLnBrk="1" fontAlgn="auto" hangingPunct="1">
              <a:spcAft>
                <a:spcPts val="0"/>
              </a:spcAft>
              <a:buFont typeface="+mj-lt"/>
              <a:buAutoNum type="romanUcPeriod" startAt="4"/>
              <a:defRPr/>
            </a:pPr>
            <a:r>
              <a:rPr lang="en-GB" altLang="en-US" b="1" dirty="0"/>
              <a:t>COMPARABILITY</a:t>
            </a:r>
          </a:p>
        </p:txBody>
      </p:sp>
      <p:sp>
        <p:nvSpPr>
          <p:cNvPr id="26627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800"/>
              </a:spcAft>
            </a:pPr>
            <a:r>
              <a:rPr lang="en-GB" altLang="en-US" dirty="0"/>
              <a:t>Within and between years</a:t>
            </a:r>
          </a:p>
          <a:p>
            <a:pPr eaLnBrk="1" hangingPunct="1">
              <a:spcAft>
                <a:spcPts val="1800"/>
              </a:spcAft>
            </a:pPr>
            <a:r>
              <a:rPr lang="en-GB" altLang="en-US" dirty="0"/>
              <a:t>Compliance with regulations</a:t>
            </a:r>
          </a:p>
          <a:p>
            <a:pPr eaLnBrk="1" hangingPunct="1">
              <a:spcAft>
                <a:spcPts val="1800"/>
              </a:spcAft>
            </a:pPr>
            <a:r>
              <a:rPr lang="en-GB" altLang="en-US" dirty="0"/>
              <a:t>Disclosures of methods</a:t>
            </a:r>
          </a:p>
          <a:p>
            <a:pPr eaLnBrk="1" hangingPunct="1">
              <a:spcAft>
                <a:spcPts val="1800"/>
              </a:spcAft>
            </a:pPr>
            <a:r>
              <a:rPr lang="en-GB" altLang="en-US" dirty="0"/>
              <a:t>Comparatives</a:t>
            </a:r>
          </a:p>
          <a:p>
            <a:pPr eaLnBrk="1" hangingPunct="1"/>
            <a:endParaRPr lang="en-GB" altLang="en-US" sz="2000" dirty="0"/>
          </a:p>
        </p:txBody>
      </p:sp>
      <p:sp>
        <p:nvSpPr>
          <p:cNvPr id="86020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A3AC2B9-4AAA-4A74-8ABF-537317EB7B58}" type="slidenum">
              <a:rPr lang="en-GB" altLang="en-US" sz="1000">
                <a:solidFill>
                  <a:srgbClr val="000000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25</a:t>
            </a:fld>
            <a:endParaRPr lang="en-GB" altLang="en-US" sz="10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007049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3542</TotalTime>
  <Words>913</Words>
  <Application>Microsoft Office PowerPoint</Application>
  <PresentationFormat>On-screen Show (4:3)</PresentationFormat>
  <Paragraphs>195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Myriad Pro</vt:lpstr>
      <vt:lpstr>Verdana</vt:lpstr>
      <vt:lpstr>Wingdings</vt:lpstr>
      <vt:lpstr>20140311PresentationUWTSDTemplate</vt:lpstr>
      <vt:lpstr>LCBB4001 Accounting Fundamentals Week 1 Session 1</vt:lpstr>
      <vt:lpstr>Attendance Policy </vt:lpstr>
      <vt:lpstr>Attendance Policy </vt:lpstr>
      <vt:lpstr>Core and Other Texts</vt:lpstr>
      <vt:lpstr>ASSESSMENT </vt:lpstr>
      <vt:lpstr>LEARNING ACTIVITIES</vt:lpstr>
      <vt:lpstr>Learning outcomes</vt:lpstr>
      <vt:lpstr>WHY ACCOUNTING?</vt:lpstr>
      <vt:lpstr>WHY DO BUSINESSES EXIST?</vt:lpstr>
      <vt:lpstr>PowerPoint Presentation</vt:lpstr>
      <vt:lpstr>WHAT IS ACCOUNTING</vt:lpstr>
      <vt:lpstr>TWO MAIN TYPES OF ACCOUNTING</vt:lpstr>
      <vt:lpstr>DEFINITIONS</vt:lpstr>
      <vt:lpstr>PowerPoint Presentation</vt:lpstr>
      <vt:lpstr>PART I: FINANCIAL ACCOUNTING</vt:lpstr>
      <vt:lpstr> 1. WHO USES ACCOUNTS?   2. WHAT DO THEY USE THEM FOR?</vt:lpstr>
      <vt:lpstr>INFORMATION REQUIRED</vt:lpstr>
      <vt:lpstr>INFORMATION REQUIRED</vt:lpstr>
      <vt:lpstr>AGENCY THEORY</vt:lpstr>
      <vt:lpstr>AGENCY THEORY</vt:lpstr>
      <vt:lpstr>DESIRABLE CHARACTERISTICS of accounting information</vt:lpstr>
      <vt:lpstr>UNDERSTANDABILITY</vt:lpstr>
      <vt:lpstr>RELEVANCE</vt:lpstr>
      <vt:lpstr>RELIABILITY</vt:lpstr>
      <vt:lpstr>COMPARABILITY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Emad Elkhashen</cp:lastModifiedBy>
  <cp:revision>152</cp:revision>
  <cp:lastPrinted>2018-07-09T15:27:01Z</cp:lastPrinted>
  <dcterms:created xsi:type="dcterms:W3CDTF">2002-10-07T19:43:58Z</dcterms:created>
  <dcterms:modified xsi:type="dcterms:W3CDTF">2023-06-14T21:48:52Z</dcterms:modified>
</cp:coreProperties>
</file>