
<file path=[Content_Types].xml><?xml version="1.0" encoding="utf-8"?>
<Types xmlns="http://schemas.openxmlformats.org/package/2006/content-types">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58" r:id="rId4"/>
    <p:sldId id="259" r:id="rId5"/>
    <p:sldId id="261" r:id="rId6"/>
    <p:sldId id="257"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57" d="100"/>
          <a:sy n="57" d="100"/>
        </p:scale>
        <p:origin x="629"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485DA-A665-02E4-AE55-B329BD148649}"/>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p>
        </p:txBody>
      </p:sp>
      <p:sp>
        <p:nvSpPr>
          <p:cNvPr id="3" name="Subtitle 2">
            <a:extLst>
              <a:ext uri="{FF2B5EF4-FFF2-40B4-BE49-F238E27FC236}">
                <a16:creationId xmlns:a16="http://schemas.microsoft.com/office/drawing/2014/main" id="{B5C61C2E-941D-16BD-D4E3-19F4980DEB8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p>
        </p:txBody>
      </p:sp>
      <p:sp>
        <p:nvSpPr>
          <p:cNvPr id="4" name="Date Placeholder 3">
            <a:extLst>
              <a:ext uri="{FF2B5EF4-FFF2-40B4-BE49-F238E27FC236}">
                <a16:creationId xmlns:a16="http://schemas.microsoft.com/office/drawing/2014/main" id="{B6B0599F-9725-BF4E-2A25-DFAB9E3B54CF}"/>
              </a:ext>
            </a:extLst>
          </p:cNvPr>
          <p:cNvSpPr txBox="1">
            <a:spLocks noGrp="1"/>
          </p:cNvSpPr>
          <p:nvPr>
            <p:ph type="dt" sz="half" idx="7"/>
          </p:nvPr>
        </p:nvSpPr>
        <p:spPr/>
        <p:txBody>
          <a:bodyPr/>
          <a:lstStyle>
            <a:lvl1pPr>
              <a:defRPr/>
            </a:lvl1pPr>
          </a:lstStyle>
          <a:p>
            <a:pPr lvl="0"/>
            <a:fld id="{3FF99EA4-4B63-4D80-98FE-BFB19AD810F8}" type="datetime1">
              <a:rPr lang="en-GB"/>
              <a:pPr lvl="0"/>
              <a:t>10/07/2024</a:t>
            </a:fld>
            <a:endParaRPr lang="en-GB"/>
          </a:p>
        </p:txBody>
      </p:sp>
      <p:sp>
        <p:nvSpPr>
          <p:cNvPr id="5" name="Footer Placeholder 4">
            <a:extLst>
              <a:ext uri="{FF2B5EF4-FFF2-40B4-BE49-F238E27FC236}">
                <a16:creationId xmlns:a16="http://schemas.microsoft.com/office/drawing/2014/main" id="{7E979E2E-6E79-8027-AD63-61AE0E917ED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B0B0E5A-6A57-1D42-253E-6F78EDEF071F}"/>
              </a:ext>
            </a:extLst>
          </p:cNvPr>
          <p:cNvSpPr txBox="1">
            <a:spLocks noGrp="1"/>
          </p:cNvSpPr>
          <p:nvPr>
            <p:ph type="sldNum" sz="quarter" idx="8"/>
          </p:nvPr>
        </p:nvSpPr>
        <p:spPr/>
        <p:txBody>
          <a:bodyPr/>
          <a:lstStyle>
            <a:lvl1pPr>
              <a:defRPr/>
            </a:lvl1pPr>
          </a:lstStyle>
          <a:p>
            <a:pPr lvl="0"/>
            <a:fld id="{25F70483-B1F4-487F-BEA6-214F8D5497E3}" type="slidenum">
              <a:t>‹#›</a:t>
            </a:fld>
            <a:endParaRPr lang="en-GB"/>
          </a:p>
        </p:txBody>
      </p:sp>
    </p:spTree>
    <p:extLst>
      <p:ext uri="{BB962C8B-B14F-4D97-AF65-F5344CB8AC3E}">
        <p14:creationId xmlns:p14="http://schemas.microsoft.com/office/powerpoint/2010/main" val="2593199457"/>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B4C86F-C6D7-2C05-3408-6655E46DAD84}"/>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4401E17C-F544-305B-AA6E-94B648FF33D1}"/>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5A53559-3F7C-ACB6-3AF5-E622DB3462F8}"/>
              </a:ext>
            </a:extLst>
          </p:cNvPr>
          <p:cNvSpPr txBox="1">
            <a:spLocks noGrp="1"/>
          </p:cNvSpPr>
          <p:nvPr>
            <p:ph type="dt" sz="half" idx="7"/>
          </p:nvPr>
        </p:nvSpPr>
        <p:spPr/>
        <p:txBody>
          <a:bodyPr/>
          <a:lstStyle>
            <a:lvl1pPr>
              <a:defRPr/>
            </a:lvl1pPr>
          </a:lstStyle>
          <a:p>
            <a:pPr lvl="0"/>
            <a:fld id="{124C8DCC-EECB-49DB-8185-0308A59B5D5A}" type="datetime1">
              <a:rPr lang="en-GB"/>
              <a:pPr lvl="0"/>
              <a:t>10/07/2024</a:t>
            </a:fld>
            <a:endParaRPr lang="en-GB"/>
          </a:p>
        </p:txBody>
      </p:sp>
      <p:sp>
        <p:nvSpPr>
          <p:cNvPr id="5" name="Footer Placeholder 4">
            <a:extLst>
              <a:ext uri="{FF2B5EF4-FFF2-40B4-BE49-F238E27FC236}">
                <a16:creationId xmlns:a16="http://schemas.microsoft.com/office/drawing/2014/main" id="{BD1E0262-9E1B-CDDA-E8F4-15088B13290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4277181-5577-8B69-760A-0CBD4C750A9D}"/>
              </a:ext>
            </a:extLst>
          </p:cNvPr>
          <p:cNvSpPr txBox="1">
            <a:spLocks noGrp="1"/>
          </p:cNvSpPr>
          <p:nvPr>
            <p:ph type="sldNum" sz="quarter" idx="8"/>
          </p:nvPr>
        </p:nvSpPr>
        <p:spPr/>
        <p:txBody>
          <a:bodyPr/>
          <a:lstStyle>
            <a:lvl1pPr>
              <a:defRPr/>
            </a:lvl1pPr>
          </a:lstStyle>
          <a:p>
            <a:pPr lvl="0"/>
            <a:fld id="{D9902A93-9438-4D1D-B100-22E47A4C23CA}" type="slidenum">
              <a:t>‹#›</a:t>
            </a:fld>
            <a:endParaRPr lang="en-GB"/>
          </a:p>
        </p:txBody>
      </p:sp>
    </p:spTree>
    <p:extLst>
      <p:ext uri="{BB962C8B-B14F-4D97-AF65-F5344CB8AC3E}">
        <p14:creationId xmlns:p14="http://schemas.microsoft.com/office/powerpoint/2010/main" val="30942575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A385E-5843-3E8B-4903-D49B429DE656}"/>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p>
        </p:txBody>
      </p:sp>
      <p:sp>
        <p:nvSpPr>
          <p:cNvPr id="3" name="Text Placeholder 2">
            <a:extLst>
              <a:ext uri="{FF2B5EF4-FFF2-40B4-BE49-F238E27FC236}">
                <a16:creationId xmlns:a16="http://schemas.microsoft.com/office/drawing/2014/main" id="{C2436D8C-1971-A1C8-5C60-531D13B8888F}"/>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83324DE3-E7D8-8466-3E4A-B0E1A2868862}"/>
              </a:ext>
            </a:extLst>
          </p:cNvPr>
          <p:cNvSpPr txBox="1">
            <a:spLocks noGrp="1"/>
          </p:cNvSpPr>
          <p:nvPr>
            <p:ph type="dt" sz="half" idx="7"/>
          </p:nvPr>
        </p:nvSpPr>
        <p:spPr/>
        <p:txBody>
          <a:bodyPr/>
          <a:lstStyle>
            <a:lvl1pPr>
              <a:defRPr/>
            </a:lvl1pPr>
          </a:lstStyle>
          <a:p>
            <a:pPr lvl="0"/>
            <a:fld id="{8921DD5D-A555-48DF-B6E9-82CC62CC7DD6}" type="datetime1">
              <a:rPr lang="en-GB"/>
              <a:pPr lvl="0"/>
              <a:t>10/07/2024</a:t>
            </a:fld>
            <a:endParaRPr lang="en-GB"/>
          </a:p>
        </p:txBody>
      </p:sp>
      <p:sp>
        <p:nvSpPr>
          <p:cNvPr id="5" name="Footer Placeholder 4">
            <a:extLst>
              <a:ext uri="{FF2B5EF4-FFF2-40B4-BE49-F238E27FC236}">
                <a16:creationId xmlns:a16="http://schemas.microsoft.com/office/drawing/2014/main" id="{7F947FBB-16B8-A19E-9FDD-E9D528199C20}"/>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B217DCF-A022-5CB5-EC28-2616EA0748B2}"/>
              </a:ext>
            </a:extLst>
          </p:cNvPr>
          <p:cNvSpPr txBox="1">
            <a:spLocks noGrp="1"/>
          </p:cNvSpPr>
          <p:nvPr>
            <p:ph type="sldNum" sz="quarter" idx="8"/>
          </p:nvPr>
        </p:nvSpPr>
        <p:spPr/>
        <p:txBody>
          <a:bodyPr/>
          <a:lstStyle>
            <a:lvl1pPr>
              <a:defRPr/>
            </a:lvl1pPr>
          </a:lstStyle>
          <a:p>
            <a:pPr lvl="0"/>
            <a:fld id="{8F4AEB1D-3645-4C2E-A6C8-888195AD0C5D}" type="slidenum">
              <a:t>‹#›</a:t>
            </a:fld>
            <a:endParaRPr lang="en-GB"/>
          </a:p>
        </p:txBody>
      </p:sp>
    </p:spTree>
    <p:extLst>
      <p:ext uri="{BB962C8B-B14F-4D97-AF65-F5344CB8AC3E}">
        <p14:creationId xmlns:p14="http://schemas.microsoft.com/office/powerpoint/2010/main" val="2327852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34E12-F0A8-FB02-FB31-3A9AA3F7386D}"/>
              </a:ext>
            </a:extLst>
          </p:cNvPr>
          <p:cNvSpPr txBox="1">
            <a:spLocks noGrp="1"/>
          </p:cNvSpPr>
          <p:nvPr>
            <p:ph type="title"/>
          </p:nvPr>
        </p:nvSpPr>
        <p:spPr/>
        <p:txBody>
          <a:bodyPr/>
          <a:lstStyle>
            <a:lvl1pPr>
              <a:defRPr/>
            </a:lvl1pPr>
          </a:lstStyle>
          <a:p>
            <a:pPr lvl="0"/>
            <a:r>
              <a:rPr lang="en-GB"/>
              <a:t>Click to edit Master title style</a:t>
            </a:r>
          </a:p>
        </p:txBody>
      </p:sp>
      <p:sp>
        <p:nvSpPr>
          <p:cNvPr id="3" name="Content Placeholder 2">
            <a:extLst>
              <a:ext uri="{FF2B5EF4-FFF2-40B4-BE49-F238E27FC236}">
                <a16:creationId xmlns:a16="http://schemas.microsoft.com/office/drawing/2014/main" id="{4DAC90FD-D9C0-B8E9-C414-4A36BCE10527}"/>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300A6E40-4C5A-7521-CAE9-C8DD091ACF55}"/>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6873FE9E-CCF8-60BA-DEC4-EDA76B7279F8}"/>
              </a:ext>
            </a:extLst>
          </p:cNvPr>
          <p:cNvSpPr txBox="1">
            <a:spLocks noGrp="1"/>
          </p:cNvSpPr>
          <p:nvPr>
            <p:ph type="dt" sz="half" idx="7"/>
          </p:nvPr>
        </p:nvSpPr>
        <p:spPr/>
        <p:txBody>
          <a:bodyPr/>
          <a:lstStyle>
            <a:lvl1pPr>
              <a:defRPr/>
            </a:lvl1pPr>
          </a:lstStyle>
          <a:p>
            <a:pPr lvl="0"/>
            <a:fld id="{DFE896F5-8C2C-49BA-A26D-33DA8C0EA46E}" type="datetime1">
              <a:rPr lang="en-GB"/>
              <a:pPr lvl="0"/>
              <a:t>10/07/2024</a:t>
            </a:fld>
            <a:endParaRPr lang="en-GB"/>
          </a:p>
        </p:txBody>
      </p:sp>
      <p:sp>
        <p:nvSpPr>
          <p:cNvPr id="6" name="Footer Placeholder 5">
            <a:extLst>
              <a:ext uri="{FF2B5EF4-FFF2-40B4-BE49-F238E27FC236}">
                <a16:creationId xmlns:a16="http://schemas.microsoft.com/office/drawing/2014/main" id="{67B704C9-4CCA-6CD5-01D3-9FFC8E0A8B15}"/>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3AF9D69-13E5-8068-6203-334935BE3169}"/>
              </a:ext>
            </a:extLst>
          </p:cNvPr>
          <p:cNvSpPr txBox="1">
            <a:spLocks noGrp="1"/>
          </p:cNvSpPr>
          <p:nvPr>
            <p:ph type="sldNum" sz="quarter" idx="8"/>
          </p:nvPr>
        </p:nvSpPr>
        <p:spPr/>
        <p:txBody>
          <a:bodyPr/>
          <a:lstStyle>
            <a:lvl1pPr>
              <a:defRPr/>
            </a:lvl1pPr>
          </a:lstStyle>
          <a:p>
            <a:pPr lvl="0"/>
            <a:fld id="{DC9F1A1E-6B44-42D8-B46F-4854DB85B0A9}" type="slidenum">
              <a:t>‹#›</a:t>
            </a:fld>
            <a:endParaRPr lang="en-GB"/>
          </a:p>
        </p:txBody>
      </p:sp>
    </p:spTree>
    <p:extLst>
      <p:ext uri="{BB962C8B-B14F-4D97-AF65-F5344CB8AC3E}">
        <p14:creationId xmlns:p14="http://schemas.microsoft.com/office/powerpoint/2010/main" val="39871175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7685F5-A72D-397A-9805-C0FF0C52EE48}"/>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p>
        </p:txBody>
      </p:sp>
      <p:sp>
        <p:nvSpPr>
          <p:cNvPr id="3" name="Text Placeholder 2">
            <a:extLst>
              <a:ext uri="{FF2B5EF4-FFF2-40B4-BE49-F238E27FC236}">
                <a16:creationId xmlns:a16="http://schemas.microsoft.com/office/drawing/2014/main" id="{4EBB67BD-2F86-45CB-636E-A4AB724AF5E2}"/>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3AB86FDA-BA53-0179-0CC7-FDDA1AD326C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2F1DFC9-0521-6124-4BB7-E13E5A822801}"/>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5C3FF191-3971-4EAE-D52B-D77A1038241B}"/>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A54613-CE94-4BF8-427B-0315B6BEFE64}"/>
              </a:ext>
            </a:extLst>
          </p:cNvPr>
          <p:cNvSpPr txBox="1">
            <a:spLocks noGrp="1"/>
          </p:cNvSpPr>
          <p:nvPr>
            <p:ph type="dt" sz="half" idx="7"/>
          </p:nvPr>
        </p:nvSpPr>
        <p:spPr/>
        <p:txBody>
          <a:bodyPr/>
          <a:lstStyle>
            <a:lvl1pPr>
              <a:defRPr/>
            </a:lvl1pPr>
          </a:lstStyle>
          <a:p>
            <a:pPr lvl="0"/>
            <a:fld id="{C92DA120-B546-4C2D-82D6-AEDDA3EE64D2}" type="datetime1">
              <a:rPr lang="en-GB"/>
              <a:pPr lvl="0"/>
              <a:t>10/07/2024</a:t>
            </a:fld>
            <a:endParaRPr lang="en-GB"/>
          </a:p>
        </p:txBody>
      </p:sp>
      <p:sp>
        <p:nvSpPr>
          <p:cNvPr id="8" name="Footer Placeholder 7">
            <a:extLst>
              <a:ext uri="{FF2B5EF4-FFF2-40B4-BE49-F238E27FC236}">
                <a16:creationId xmlns:a16="http://schemas.microsoft.com/office/drawing/2014/main" id="{F60F4AB9-2C31-205F-FCBD-4E4AC81BA60C}"/>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8A66414E-6DB5-BDAB-6BCF-19746830A58F}"/>
              </a:ext>
            </a:extLst>
          </p:cNvPr>
          <p:cNvSpPr txBox="1">
            <a:spLocks noGrp="1"/>
          </p:cNvSpPr>
          <p:nvPr>
            <p:ph type="sldNum" sz="quarter" idx="8"/>
          </p:nvPr>
        </p:nvSpPr>
        <p:spPr/>
        <p:txBody>
          <a:bodyPr/>
          <a:lstStyle>
            <a:lvl1pPr>
              <a:defRPr/>
            </a:lvl1pPr>
          </a:lstStyle>
          <a:p>
            <a:pPr lvl="0"/>
            <a:fld id="{3FB70088-738A-47C1-AAE0-7DF71E10F4B0}" type="slidenum">
              <a:t>‹#›</a:t>
            </a:fld>
            <a:endParaRPr lang="en-GB"/>
          </a:p>
        </p:txBody>
      </p:sp>
    </p:spTree>
    <p:extLst>
      <p:ext uri="{BB962C8B-B14F-4D97-AF65-F5344CB8AC3E}">
        <p14:creationId xmlns:p14="http://schemas.microsoft.com/office/powerpoint/2010/main" val="19245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7CDB4-0EA5-36D7-85E7-B2423633765C}"/>
              </a:ext>
            </a:extLst>
          </p:cNvPr>
          <p:cNvSpPr txBox="1">
            <a:spLocks noGrp="1"/>
          </p:cNvSpPr>
          <p:nvPr>
            <p:ph type="title"/>
          </p:nvPr>
        </p:nvSpPr>
        <p:spPr/>
        <p:txBody>
          <a:bodyPr/>
          <a:lstStyle>
            <a:lvl1pPr>
              <a:defRPr/>
            </a:lvl1pPr>
          </a:lstStyle>
          <a:p>
            <a:pPr lvl="0"/>
            <a:r>
              <a:rPr lang="en-GB"/>
              <a:t>Click to edit Master title style</a:t>
            </a:r>
          </a:p>
        </p:txBody>
      </p:sp>
      <p:sp>
        <p:nvSpPr>
          <p:cNvPr id="3" name="Date Placeholder 2">
            <a:extLst>
              <a:ext uri="{FF2B5EF4-FFF2-40B4-BE49-F238E27FC236}">
                <a16:creationId xmlns:a16="http://schemas.microsoft.com/office/drawing/2014/main" id="{249C21E3-DA05-863A-6E07-186BC7FF31FC}"/>
              </a:ext>
            </a:extLst>
          </p:cNvPr>
          <p:cNvSpPr txBox="1">
            <a:spLocks noGrp="1"/>
          </p:cNvSpPr>
          <p:nvPr>
            <p:ph type="dt" sz="half" idx="7"/>
          </p:nvPr>
        </p:nvSpPr>
        <p:spPr/>
        <p:txBody>
          <a:bodyPr/>
          <a:lstStyle>
            <a:lvl1pPr>
              <a:defRPr/>
            </a:lvl1pPr>
          </a:lstStyle>
          <a:p>
            <a:pPr lvl="0"/>
            <a:fld id="{7D9C71C8-A913-4B20-852D-D7ADA12A8E39}" type="datetime1">
              <a:rPr lang="en-GB"/>
              <a:pPr lvl="0"/>
              <a:t>10/07/2024</a:t>
            </a:fld>
            <a:endParaRPr lang="en-GB"/>
          </a:p>
        </p:txBody>
      </p:sp>
      <p:sp>
        <p:nvSpPr>
          <p:cNvPr id="4" name="Footer Placeholder 3">
            <a:extLst>
              <a:ext uri="{FF2B5EF4-FFF2-40B4-BE49-F238E27FC236}">
                <a16:creationId xmlns:a16="http://schemas.microsoft.com/office/drawing/2014/main" id="{06F649FB-3EA7-21A8-D5DF-1282615689CC}"/>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4E700FC7-231F-2FA0-1E9A-2EF8A55E1915}"/>
              </a:ext>
            </a:extLst>
          </p:cNvPr>
          <p:cNvSpPr txBox="1">
            <a:spLocks noGrp="1"/>
          </p:cNvSpPr>
          <p:nvPr>
            <p:ph type="sldNum" sz="quarter" idx="8"/>
          </p:nvPr>
        </p:nvSpPr>
        <p:spPr/>
        <p:txBody>
          <a:bodyPr/>
          <a:lstStyle>
            <a:lvl1pPr>
              <a:defRPr/>
            </a:lvl1pPr>
          </a:lstStyle>
          <a:p>
            <a:pPr lvl="0"/>
            <a:fld id="{CA9D7BF4-3118-4C91-8D20-1D5934A8E99C}" type="slidenum">
              <a:t>‹#›</a:t>
            </a:fld>
            <a:endParaRPr lang="en-GB"/>
          </a:p>
        </p:txBody>
      </p:sp>
    </p:spTree>
    <p:extLst>
      <p:ext uri="{BB962C8B-B14F-4D97-AF65-F5344CB8AC3E}">
        <p14:creationId xmlns:p14="http://schemas.microsoft.com/office/powerpoint/2010/main" val="332408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8FA05CD-EA2C-AA4E-EADB-BECA1B853283}"/>
              </a:ext>
            </a:extLst>
          </p:cNvPr>
          <p:cNvSpPr txBox="1">
            <a:spLocks noGrp="1"/>
          </p:cNvSpPr>
          <p:nvPr>
            <p:ph type="dt" sz="half" idx="7"/>
          </p:nvPr>
        </p:nvSpPr>
        <p:spPr/>
        <p:txBody>
          <a:bodyPr/>
          <a:lstStyle>
            <a:lvl1pPr>
              <a:defRPr/>
            </a:lvl1pPr>
          </a:lstStyle>
          <a:p>
            <a:pPr lvl="0"/>
            <a:fld id="{234AA198-B63F-46C4-AA8B-B2DDB43B3699}" type="datetime1">
              <a:rPr lang="en-GB"/>
              <a:pPr lvl="0"/>
              <a:t>10/07/2024</a:t>
            </a:fld>
            <a:endParaRPr lang="en-GB"/>
          </a:p>
        </p:txBody>
      </p:sp>
      <p:sp>
        <p:nvSpPr>
          <p:cNvPr id="3" name="Footer Placeholder 2">
            <a:extLst>
              <a:ext uri="{FF2B5EF4-FFF2-40B4-BE49-F238E27FC236}">
                <a16:creationId xmlns:a16="http://schemas.microsoft.com/office/drawing/2014/main" id="{A107A8E0-A7E6-42C1-5447-64B5FBFB45C0}"/>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FC7BF090-64AB-115C-ACC5-649148762E53}"/>
              </a:ext>
            </a:extLst>
          </p:cNvPr>
          <p:cNvSpPr txBox="1">
            <a:spLocks noGrp="1"/>
          </p:cNvSpPr>
          <p:nvPr>
            <p:ph type="sldNum" sz="quarter" idx="8"/>
          </p:nvPr>
        </p:nvSpPr>
        <p:spPr/>
        <p:txBody>
          <a:bodyPr/>
          <a:lstStyle>
            <a:lvl1pPr>
              <a:defRPr/>
            </a:lvl1pPr>
          </a:lstStyle>
          <a:p>
            <a:pPr lvl="0"/>
            <a:fld id="{0C8E0BFD-BF8D-474C-82A6-153F0897EC2E}" type="slidenum">
              <a:t>‹#›</a:t>
            </a:fld>
            <a:endParaRPr lang="en-GB"/>
          </a:p>
        </p:txBody>
      </p:sp>
    </p:spTree>
    <p:extLst>
      <p:ext uri="{BB962C8B-B14F-4D97-AF65-F5344CB8AC3E}">
        <p14:creationId xmlns:p14="http://schemas.microsoft.com/office/powerpoint/2010/main" val="3753836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F015FD-D21D-B92F-49B1-ECE425B2D139}"/>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Content Placeholder 2">
            <a:extLst>
              <a:ext uri="{FF2B5EF4-FFF2-40B4-BE49-F238E27FC236}">
                <a16:creationId xmlns:a16="http://schemas.microsoft.com/office/drawing/2014/main" id="{6C45C02C-39AB-38E8-EF69-E2F896A58A06}"/>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4E04417-7725-AEDC-0A89-9CFB8F1F0F9B}"/>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F63669CD-97D7-982E-71B5-ECDE9919F104}"/>
              </a:ext>
            </a:extLst>
          </p:cNvPr>
          <p:cNvSpPr txBox="1">
            <a:spLocks noGrp="1"/>
          </p:cNvSpPr>
          <p:nvPr>
            <p:ph type="dt" sz="half" idx="7"/>
          </p:nvPr>
        </p:nvSpPr>
        <p:spPr/>
        <p:txBody>
          <a:bodyPr/>
          <a:lstStyle>
            <a:lvl1pPr>
              <a:defRPr/>
            </a:lvl1pPr>
          </a:lstStyle>
          <a:p>
            <a:pPr lvl="0"/>
            <a:fld id="{9AB4C3D0-D0B7-4187-B064-65C613E0E098}" type="datetime1">
              <a:rPr lang="en-GB"/>
              <a:pPr lvl="0"/>
              <a:t>10/07/2024</a:t>
            </a:fld>
            <a:endParaRPr lang="en-GB"/>
          </a:p>
        </p:txBody>
      </p:sp>
      <p:sp>
        <p:nvSpPr>
          <p:cNvPr id="6" name="Footer Placeholder 5">
            <a:extLst>
              <a:ext uri="{FF2B5EF4-FFF2-40B4-BE49-F238E27FC236}">
                <a16:creationId xmlns:a16="http://schemas.microsoft.com/office/drawing/2014/main" id="{DD45AF87-6E89-0D7B-8188-9D35BB3DAE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0E7EE5-E51F-3096-8C2E-C2705A4F685F}"/>
              </a:ext>
            </a:extLst>
          </p:cNvPr>
          <p:cNvSpPr txBox="1">
            <a:spLocks noGrp="1"/>
          </p:cNvSpPr>
          <p:nvPr>
            <p:ph type="sldNum" sz="quarter" idx="8"/>
          </p:nvPr>
        </p:nvSpPr>
        <p:spPr/>
        <p:txBody>
          <a:bodyPr/>
          <a:lstStyle>
            <a:lvl1pPr>
              <a:defRPr/>
            </a:lvl1pPr>
          </a:lstStyle>
          <a:p>
            <a:pPr lvl="0"/>
            <a:fld id="{53E9FAA8-C458-43FB-B6AC-4D007CC97304}" type="slidenum">
              <a:t>‹#›</a:t>
            </a:fld>
            <a:endParaRPr lang="en-GB"/>
          </a:p>
        </p:txBody>
      </p:sp>
    </p:spTree>
    <p:extLst>
      <p:ext uri="{BB962C8B-B14F-4D97-AF65-F5344CB8AC3E}">
        <p14:creationId xmlns:p14="http://schemas.microsoft.com/office/powerpoint/2010/main" val="17578218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8BD97B-92F0-9B0F-F412-E65EDFD607A5}"/>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p>
        </p:txBody>
      </p:sp>
      <p:sp>
        <p:nvSpPr>
          <p:cNvPr id="3" name="Picture Placeholder 2">
            <a:extLst>
              <a:ext uri="{FF2B5EF4-FFF2-40B4-BE49-F238E27FC236}">
                <a16:creationId xmlns:a16="http://schemas.microsoft.com/office/drawing/2014/main" id="{40AD50BC-EB55-6FE9-C936-57BACD2DD1E7}"/>
              </a:ext>
            </a:extLst>
          </p:cNvPr>
          <p:cNvSpPr txBox="1">
            <a:spLocks noGrp="1"/>
          </p:cNvSpPr>
          <p:nvPr>
            <p:ph type="pic" idx="1"/>
          </p:nvPr>
        </p:nvSpPr>
        <p:spPr>
          <a:xfrm>
            <a:off x="5183184" y="987423"/>
            <a:ext cx="6172200" cy="4873623"/>
          </a:xfrm>
        </p:spPr>
        <p:txBody>
          <a:bodyPr/>
          <a:lstStyle>
            <a:lvl1pPr marL="0" indent="0">
              <a:buNone/>
              <a:defRPr sz="3200"/>
            </a:lvl1pPr>
          </a:lstStyle>
          <a:p>
            <a:pPr lvl="0"/>
            <a:endParaRPr lang="en-GB"/>
          </a:p>
        </p:txBody>
      </p:sp>
      <p:sp>
        <p:nvSpPr>
          <p:cNvPr id="4" name="Text Placeholder 3">
            <a:extLst>
              <a:ext uri="{FF2B5EF4-FFF2-40B4-BE49-F238E27FC236}">
                <a16:creationId xmlns:a16="http://schemas.microsoft.com/office/drawing/2014/main" id="{55449BFD-0854-89B0-8539-94CC34126E7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A387599B-7757-58A8-7F35-4F8667E7AC14}"/>
              </a:ext>
            </a:extLst>
          </p:cNvPr>
          <p:cNvSpPr txBox="1">
            <a:spLocks noGrp="1"/>
          </p:cNvSpPr>
          <p:nvPr>
            <p:ph type="dt" sz="half" idx="7"/>
          </p:nvPr>
        </p:nvSpPr>
        <p:spPr/>
        <p:txBody>
          <a:bodyPr/>
          <a:lstStyle>
            <a:lvl1pPr>
              <a:defRPr/>
            </a:lvl1pPr>
          </a:lstStyle>
          <a:p>
            <a:pPr lvl="0"/>
            <a:fld id="{46E5C1C9-5445-493C-9F68-DE577AC3CFBE}" type="datetime1">
              <a:rPr lang="en-GB"/>
              <a:pPr lvl="0"/>
              <a:t>10/07/2024</a:t>
            </a:fld>
            <a:endParaRPr lang="en-GB"/>
          </a:p>
        </p:txBody>
      </p:sp>
      <p:sp>
        <p:nvSpPr>
          <p:cNvPr id="6" name="Footer Placeholder 5">
            <a:extLst>
              <a:ext uri="{FF2B5EF4-FFF2-40B4-BE49-F238E27FC236}">
                <a16:creationId xmlns:a16="http://schemas.microsoft.com/office/drawing/2014/main" id="{61E2D829-8B96-369E-7FF1-5F54E6766B8F}"/>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D32A2A16-062E-8D04-4400-E7F4D8B40924}"/>
              </a:ext>
            </a:extLst>
          </p:cNvPr>
          <p:cNvSpPr txBox="1">
            <a:spLocks noGrp="1"/>
          </p:cNvSpPr>
          <p:nvPr>
            <p:ph type="sldNum" sz="quarter" idx="8"/>
          </p:nvPr>
        </p:nvSpPr>
        <p:spPr/>
        <p:txBody>
          <a:bodyPr/>
          <a:lstStyle>
            <a:lvl1pPr>
              <a:defRPr/>
            </a:lvl1pPr>
          </a:lstStyle>
          <a:p>
            <a:pPr lvl="0"/>
            <a:fld id="{B8F4BED9-75D8-4C4E-860B-D9C980C9C95E}" type="slidenum">
              <a:t>‹#›</a:t>
            </a:fld>
            <a:endParaRPr lang="en-GB"/>
          </a:p>
        </p:txBody>
      </p:sp>
    </p:spTree>
    <p:extLst>
      <p:ext uri="{BB962C8B-B14F-4D97-AF65-F5344CB8AC3E}">
        <p14:creationId xmlns:p14="http://schemas.microsoft.com/office/powerpoint/2010/main" val="20827583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771BA-1099-73D8-5242-AE8F0DC6B531}"/>
              </a:ext>
            </a:extLst>
          </p:cNvPr>
          <p:cNvSpPr txBox="1">
            <a:spLocks noGrp="1"/>
          </p:cNvSpPr>
          <p:nvPr>
            <p:ph type="title"/>
          </p:nvPr>
        </p:nvSpPr>
        <p:spPr/>
        <p:txBody>
          <a:bodyPr/>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1FA3C212-9EF8-BBB8-4DB9-D1F5861A03CA}"/>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50FD13-DA68-A862-E073-BFD483AE7EF6}"/>
              </a:ext>
            </a:extLst>
          </p:cNvPr>
          <p:cNvSpPr txBox="1">
            <a:spLocks noGrp="1"/>
          </p:cNvSpPr>
          <p:nvPr>
            <p:ph type="dt" sz="half" idx="7"/>
          </p:nvPr>
        </p:nvSpPr>
        <p:spPr/>
        <p:txBody>
          <a:bodyPr/>
          <a:lstStyle>
            <a:lvl1pPr>
              <a:defRPr/>
            </a:lvl1pPr>
          </a:lstStyle>
          <a:p>
            <a:pPr lvl="0"/>
            <a:fld id="{85AFFD34-414E-47B1-9969-DA996E654EE9}" type="datetime1">
              <a:rPr lang="en-GB"/>
              <a:pPr lvl="0"/>
              <a:t>10/07/2024</a:t>
            </a:fld>
            <a:endParaRPr lang="en-GB"/>
          </a:p>
        </p:txBody>
      </p:sp>
      <p:sp>
        <p:nvSpPr>
          <p:cNvPr id="5" name="Footer Placeholder 4">
            <a:extLst>
              <a:ext uri="{FF2B5EF4-FFF2-40B4-BE49-F238E27FC236}">
                <a16:creationId xmlns:a16="http://schemas.microsoft.com/office/drawing/2014/main" id="{460CF8E4-5988-A9CE-21A2-DD22ACA9B0E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67AF5B8-F467-B7C5-8BCE-48CD49633A65}"/>
              </a:ext>
            </a:extLst>
          </p:cNvPr>
          <p:cNvSpPr txBox="1">
            <a:spLocks noGrp="1"/>
          </p:cNvSpPr>
          <p:nvPr>
            <p:ph type="sldNum" sz="quarter" idx="8"/>
          </p:nvPr>
        </p:nvSpPr>
        <p:spPr/>
        <p:txBody>
          <a:bodyPr/>
          <a:lstStyle>
            <a:lvl1pPr>
              <a:defRPr/>
            </a:lvl1pPr>
          </a:lstStyle>
          <a:p>
            <a:pPr lvl="0"/>
            <a:fld id="{465A5143-BDD2-49AA-BD4B-7A0165F3F6CE}" type="slidenum">
              <a:t>‹#›</a:t>
            </a:fld>
            <a:endParaRPr lang="en-GB"/>
          </a:p>
        </p:txBody>
      </p:sp>
    </p:spTree>
    <p:extLst>
      <p:ext uri="{BB962C8B-B14F-4D97-AF65-F5344CB8AC3E}">
        <p14:creationId xmlns:p14="http://schemas.microsoft.com/office/powerpoint/2010/main" val="415656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CCBF732-C058-CBCB-FA3E-E51021A4EFCC}"/>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p>
        </p:txBody>
      </p:sp>
      <p:sp>
        <p:nvSpPr>
          <p:cNvPr id="3" name="Vertical Text Placeholder 2">
            <a:extLst>
              <a:ext uri="{FF2B5EF4-FFF2-40B4-BE49-F238E27FC236}">
                <a16:creationId xmlns:a16="http://schemas.microsoft.com/office/drawing/2014/main" id="{78E8ABBB-41D1-2E5E-6443-405D1ED23672}"/>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9393F2-AD96-27D8-F23D-95CDC228CE0A}"/>
              </a:ext>
            </a:extLst>
          </p:cNvPr>
          <p:cNvSpPr txBox="1">
            <a:spLocks noGrp="1"/>
          </p:cNvSpPr>
          <p:nvPr>
            <p:ph type="dt" sz="half" idx="7"/>
          </p:nvPr>
        </p:nvSpPr>
        <p:spPr/>
        <p:txBody>
          <a:bodyPr/>
          <a:lstStyle>
            <a:lvl1pPr>
              <a:defRPr/>
            </a:lvl1pPr>
          </a:lstStyle>
          <a:p>
            <a:pPr lvl="0"/>
            <a:fld id="{954B527A-8A13-4F2F-BECA-7F73C5C06EE9}" type="datetime1">
              <a:rPr lang="en-GB"/>
              <a:pPr lvl="0"/>
              <a:t>10/07/2024</a:t>
            </a:fld>
            <a:endParaRPr lang="en-GB"/>
          </a:p>
        </p:txBody>
      </p:sp>
      <p:sp>
        <p:nvSpPr>
          <p:cNvPr id="5" name="Footer Placeholder 4">
            <a:extLst>
              <a:ext uri="{FF2B5EF4-FFF2-40B4-BE49-F238E27FC236}">
                <a16:creationId xmlns:a16="http://schemas.microsoft.com/office/drawing/2014/main" id="{FF9E9DC3-C099-4214-B18E-15288C895C15}"/>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5BCC63B-E5DB-CF9C-1B05-A204C13548CE}"/>
              </a:ext>
            </a:extLst>
          </p:cNvPr>
          <p:cNvSpPr txBox="1">
            <a:spLocks noGrp="1"/>
          </p:cNvSpPr>
          <p:nvPr>
            <p:ph type="sldNum" sz="quarter" idx="8"/>
          </p:nvPr>
        </p:nvSpPr>
        <p:spPr/>
        <p:txBody>
          <a:bodyPr/>
          <a:lstStyle>
            <a:lvl1pPr>
              <a:defRPr/>
            </a:lvl1pPr>
          </a:lstStyle>
          <a:p>
            <a:pPr lvl="0"/>
            <a:fld id="{2CBBBBE5-DB40-4B5C-9F27-A4072529D31E}" type="slidenum">
              <a:t>‹#›</a:t>
            </a:fld>
            <a:endParaRPr lang="en-GB"/>
          </a:p>
        </p:txBody>
      </p:sp>
    </p:spTree>
    <p:extLst>
      <p:ext uri="{BB962C8B-B14F-4D97-AF65-F5344CB8AC3E}">
        <p14:creationId xmlns:p14="http://schemas.microsoft.com/office/powerpoint/2010/main" val="230416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89DD81D-EBB5-D79A-FD45-073F9D3A33B1}"/>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p>
        </p:txBody>
      </p:sp>
      <p:sp>
        <p:nvSpPr>
          <p:cNvPr id="3" name="Text Placeholder 2">
            <a:extLst>
              <a:ext uri="{FF2B5EF4-FFF2-40B4-BE49-F238E27FC236}">
                <a16:creationId xmlns:a16="http://schemas.microsoft.com/office/drawing/2014/main" id="{DB098FEB-1375-1DC0-324B-6C9CE5CA4C56}"/>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4B0854-B6D9-6DB6-C4FB-99C65D5E0EC3}"/>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839630ED-9BB2-4389-9976-13D5910FAAAE}" type="datetime1">
              <a:rPr lang="en-GB"/>
              <a:pPr lvl="0"/>
              <a:t>10/07/2024</a:t>
            </a:fld>
            <a:endParaRPr lang="en-GB"/>
          </a:p>
        </p:txBody>
      </p:sp>
      <p:sp>
        <p:nvSpPr>
          <p:cNvPr id="5" name="Footer Placeholder 4">
            <a:extLst>
              <a:ext uri="{FF2B5EF4-FFF2-40B4-BE49-F238E27FC236}">
                <a16:creationId xmlns:a16="http://schemas.microsoft.com/office/drawing/2014/main" id="{FB217FC7-F234-E7C3-293F-8F93C83934DB}"/>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endParaRPr lang="en-GB"/>
          </a:p>
        </p:txBody>
      </p:sp>
      <p:sp>
        <p:nvSpPr>
          <p:cNvPr id="6" name="Slide Number Placeholder 5">
            <a:extLst>
              <a:ext uri="{FF2B5EF4-FFF2-40B4-BE49-F238E27FC236}">
                <a16:creationId xmlns:a16="http://schemas.microsoft.com/office/drawing/2014/main" id="{3B4BB787-5335-6730-412A-FAAB49329F05}"/>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767676"/>
                </a:solidFill>
                <a:uFillTx/>
                <a:latin typeface="Aptos"/>
              </a:defRPr>
            </a:lvl1pPr>
          </a:lstStyle>
          <a:p>
            <a:pPr lvl="0"/>
            <a:fld id="{DE42331B-FBFF-44FA-9C94-2788C2699529}"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tmp"/><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tmp"/><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AD831-A723-3A63-0367-232598C1AE5A}"/>
              </a:ext>
            </a:extLst>
          </p:cNvPr>
          <p:cNvSpPr txBox="1">
            <a:spLocks noGrp="1"/>
          </p:cNvSpPr>
          <p:nvPr>
            <p:ph type="ctrTitle"/>
          </p:nvPr>
        </p:nvSpPr>
        <p:spPr>
          <a:xfrm>
            <a:off x="1524003" y="1122361"/>
            <a:ext cx="9144000" cy="4444724"/>
          </a:xfrm>
        </p:spPr>
        <p:txBody>
          <a:bodyPr/>
          <a:lstStyle/>
          <a:p>
            <a:pPr lvl="0"/>
            <a:r>
              <a:rPr lang="en-GB" sz="4900"/>
              <a:t>Name: Osman  Kamara</a:t>
            </a:r>
            <a:br>
              <a:rPr lang="en-GB" sz="4900"/>
            </a:br>
            <a:r>
              <a:rPr lang="en-GB" sz="4900"/>
              <a:t>Student ID:2324742</a:t>
            </a:r>
            <a:br>
              <a:rPr lang="en-GB" sz="4900"/>
            </a:br>
            <a:r>
              <a:rPr lang="en-GB" sz="4900"/>
              <a:t>Module Code and Name:LCHS4003 London</a:t>
            </a:r>
            <a:br>
              <a:rPr lang="en-GB" sz="4900"/>
            </a:br>
            <a:r>
              <a:rPr lang="en-GB" sz="4900"/>
              <a:t>Lecturer:Jolly Nwankwo</a:t>
            </a:r>
            <a:br>
              <a:rPr lang="en-GB" sz="4900"/>
            </a:br>
            <a:r>
              <a:rPr lang="en-GB" sz="4900"/>
              <a:t>Topic: Mental health services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7C093-FAB0-DF86-1A7A-E8435B9097AC}"/>
              </a:ext>
            </a:extLst>
          </p:cNvPr>
          <p:cNvSpPr txBox="1">
            <a:spLocks noGrp="1"/>
          </p:cNvSpPr>
          <p:nvPr>
            <p:ph type="title"/>
          </p:nvPr>
        </p:nvSpPr>
        <p:spPr/>
        <p:txBody>
          <a:bodyPr/>
          <a:lstStyle/>
          <a:p>
            <a:pPr lvl="0"/>
            <a:r>
              <a:rPr lang="en-GB" sz="4400"/>
              <a:t>Overview</a:t>
            </a:r>
            <a:endParaRPr lang="en-GB"/>
          </a:p>
        </p:txBody>
      </p:sp>
      <p:sp>
        <p:nvSpPr>
          <p:cNvPr id="3" name="Content Placeholder 2">
            <a:extLst>
              <a:ext uri="{FF2B5EF4-FFF2-40B4-BE49-F238E27FC236}">
                <a16:creationId xmlns:a16="http://schemas.microsoft.com/office/drawing/2014/main" id="{502E085C-3712-C092-ED2F-9E4276F5440B}"/>
              </a:ext>
            </a:extLst>
          </p:cNvPr>
          <p:cNvSpPr txBox="1">
            <a:spLocks noGrp="1"/>
          </p:cNvSpPr>
          <p:nvPr>
            <p:ph idx="1"/>
          </p:nvPr>
        </p:nvSpPr>
        <p:spPr/>
        <p:txBody>
          <a:bodyPr/>
          <a:lstStyle/>
          <a:p>
            <a:pPr marL="0" lvl="0" indent="0">
              <a:buNone/>
            </a:pPr>
            <a:br>
              <a:rPr lang="en-GB" sz="2800" dirty="0"/>
            </a:br>
            <a:r>
              <a:rPr lang="en-GB" sz="2800"/>
              <a:t>1.</a:t>
            </a:r>
            <a:r>
              <a:rPr lang="en-GB"/>
              <a:t>Introduction</a:t>
            </a:r>
            <a:br>
              <a:rPr lang="en-GB" sz="2800" dirty="0"/>
            </a:br>
            <a:r>
              <a:rPr lang="en-GB" sz="2800" dirty="0"/>
              <a:t>2.Past form of the mental health system</a:t>
            </a:r>
            <a:br>
              <a:rPr lang="en-GB" sz="2800" dirty="0"/>
            </a:br>
            <a:r>
              <a:rPr lang="en-GB" sz="2800" dirty="0"/>
              <a:t>3.Present form of the mental Health system</a:t>
            </a:r>
            <a:br>
              <a:rPr lang="en-GB" sz="2800" dirty="0"/>
            </a:br>
            <a:r>
              <a:rPr lang="en-GB" sz="2800" dirty="0"/>
              <a:t>4.Types of Mental Health illness</a:t>
            </a:r>
          </a:p>
          <a:p>
            <a:pPr marL="0" lvl="0" indent="0">
              <a:buNone/>
            </a:pPr>
            <a:r>
              <a:rPr lang="en-GB" sz="2800" dirty="0"/>
              <a:t>5.Future Aim</a:t>
            </a:r>
          </a:p>
          <a:p>
            <a:pPr marL="0" lvl="0" indent="0">
              <a:buNone/>
            </a:pPr>
            <a:r>
              <a:rPr lang="en-GB" sz="2800" dirty="0"/>
              <a:t>6.References</a:t>
            </a:r>
            <a:br>
              <a:rPr lang="en-GB" sz="2800" dirty="0"/>
            </a:b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E1176-02CB-1A24-6A4F-82DC0643AD8D}"/>
              </a:ext>
            </a:extLst>
          </p:cNvPr>
          <p:cNvSpPr txBox="1">
            <a:spLocks noGrp="1"/>
          </p:cNvSpPr>
          <p:nvPr>
            <p:ph type="ctrTitle"/>
          </p:nvPr>
        </p:nvSpPr>
        <p:spPr/>
        <p:txBody>
          <a:bodyPr/>
          <a:lstStyle/>
          <a:p>
            <a:pPr lvl="0"/>
            <a:r>
              <a:rPr lang="en-GB" sz="5400"/>
              <a:t>Past form of the mental health system</a:t>
            </a:r>
            <a:br>
              <a:rPr lang="en-GB" sz="5400"/>
            </a:br>
            <a:endParaRPr lang="en-GB" sz="5400"/>
          </a:p>
        </p:txBody>
      </p:sp>
      <p:sp>
        <p:nvSpPr>
          <p:cNvPr id="3" name="Subtitle 2">
            <a:extLst>
              <a:ext uri="{FF2B5EF4-FFF2-40B4-BE49-F238E27FC236}">
                <a16:creationId xmlns:a16="http://schemas.microsoft.com/office/drawing/2014/main" id="{87425F5C-4D5A-AD09-41A8-F1EA47CAEFC2}"/>
              </a:ext>
            </a:extLst>
          </p:cNvPr>
          <p:cNvSpPr txBox="1">
            <a:spLocks noGrp="1"/>
          </p:cNvSpPr>
          <p:nvPr>
            <p:ph type="subTitle" idx="1"/>
          </p:nvPr>
        </p:nvSpPr>
        <p:spPr/>
        <p:txBody>
          <a:bodyPr/>
          <a:lstStyle/>
          <a:p>
            <a:pPr lvl="0">
              <a:lnSpc>
                <a:spcPct val="70000"/>
              </a:lnSpc>
            </a:pPr>
            <a:r>
              <a:rPr lang="en-GB" sz="1900"/>
              <a:t>The commencement of  the Mental Health Research Fund(MHRF) in 1949 after the second world war  and the foundation of the NHS, was verified because of the urgent need </a:t>
            </a:r>
          </a:p>
          <a:p>
            <a:pPr lvl="0">
              <a:lnSpc>
                <a:spcPct val="70000"/>
              </a:lnSpc>
            </a:pPr>
            <a:r>
              <a:rPr lang="en-GB" sz="1900"/>
              <a:t>to get research funding for mental health.(Mental Health Foundation,2019).In the 1950s,the awareness about mental health signifies that there was extreme stigma and fear surrounding it. People with mental health problems were considered psychopath and flawed and were sent off to asylums.</a:t>
            </a:r>
          </a:p>
        </p:txBody>
      </p:sp>
      <p:pic>
        <p:nvPicPr>
          <p:cNvPr id="4" name="Picture 4" descr="A person sitting on the floor and yawning&#10;&#10;Description automatically generated">
            <a:extLst>
              <a:ext uri="{FF2B5EF4-FFF2-40B4-BE49-F238E27FC236}">
                <a16:creationId xmlns:a16="http://schemas.microsoft.com/office/drawing/2014/main" id="{C13FA2C8-A745-C992-1F73-79F072BDE376}"/>
              </a:ext>
            </a:extLst>
          </p:cNvPr>
          <p:cNvPicPr>
            <a:picLocks noChangeAspect="1"/>
          </p:cNvPicPr>
          <p:nvPr/>
        </p:nvPicPr>
        <p:blipFill>
          <a:blip r:embed="rId2"/>
          <a:stretch>
            <a:fillRect/>
          </a:stretch>
        </p:blipFill>
        <p:spPr>
          <a:xfrm>
            <a:off x="3973991" y="5349870"/>
            <a:ext cx="4755291" cy="2751054"/>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9B18B-558C-6536-3141-B0911719D30D}"/>
              </a:ext>
            </a:extLst>
          </p:cNvPr>
          <p:cNvSpPr txBox="1">
            <a:spLocks noGrp="1"/>
          </p:cNvSpPr>
          <p:nvPr>
            <p:ph type="ctrTitle"/>
          </p:nvPr>
        </p:nvSpPr>
        <p:spPr>
          <a:xfrm>
            <a:off x="1524003" y="1122360"/>
            <a:ext cx="9144000" cy="3233739"/>
          </a:xfrm>
        </p:spPr>
        <p:txBody>
          <a:bodyPr>
            <a:noAutofit/>
          </a:bodyPr>
          <a:lstStyle/>
          <a:p>
            <a:pPr lvl="0"/>
            <a:r>
              <a:rPr lang="en-GB" sz="4000" dirty="0"/>
              <a:t>Present form of the Mental Health System.</a:t>
            </a:r>
            <a:br>
              <a:rPr lang="en-GB" sz="4000" dirty="0"/>
            </a:br>
            <a:r>
              <a:rPr lang="en-GB" sz="4000" dirty="0"/>
              <a:t>Mental Health has been modified over the last seventy years. Closure of old asylums and moving care to the </a:t>
            </a:r>
            <a:r>
              <a:rPr lang="en-GB" sz="4000" dirty="0" err="1"/>
              <a:t>community,the</a:t>
            </a:r>
            <a:br>
              <a:rPr lang="en-GB" sz="4000" dirty="0"/>
            </a:br>
            <a:r>
              <a:rPr lang="en-GB" sz="4000" dirty="0"/>
              <a:t> broadening use of talking </a:t>
            </a:r>
            <a:r>
              <a:rPr lang="en-GB" sz="4000" dirty="0" err="1"/>
              <a:t>therapies.All</a:t>
            </a:r>
            <a:r>
              <a:rPr lang="en-GB" sz="4000" dirty="0"/>
              <a:t> of them have a big positive impact on patients and mental health care.(NHS,2018).</a:t>
            </a:r>
          </a:p>
        </p:txBody>
      </p:sp>
      <p:sp>
        <p:nvSpPr>
          <p:cNvPr id="3" name="Subtitle 2">
            <a:extLst>
              <a:ext uri="{FF2B5EF4-FFF2-40B4-BE49-F238E27FC236}">
                <a16:creationId xmlns:a16="http://schemas.microsoft.com/office/drawing/2014/main" id="{F800ED5B-FC7B-DBE7-C943-C26B4CD254FC}"/>
              </a:ext>
            </a:extLst>
          </p:cNvPr>
          <p:cNvSpPr txBox="1">
            <a:spLocks noGrp="1"/>
          </p:cNvSpPr>
          <p:nvPr>
            <p:ph type="subTitle" idx="1"/>
          </p:nvPr>
        </p:nvSpPr>
        <p:spPr/>
        <p:txBody>
          <a:bodyPr/>
          <a:lstStyle/>
          <a:p>
            <a:r>
              <a:rPr lang="en-GB"/>
              <a:t>  </a:t>
            </a:r>
          </a:p>
        </p:txBody>
      </p:sp>
      <p:pic>
        <p:nvPicPr>
          <p:cNvPr id="4" name="Picture 4" descr="A diagram of service users and carers&#10;&#10;Description automatically generated">
            <a:extLst>
              <a:ext uri="{FF2B5EF4-FFF2-40B4-BE49-F238E27FC236}">
                <a16:creationId xmlns:a16="http://schemas.microsoft.com/office/drawing/2014/main" id="{CF7CC22F-66D4-47EC-7350-634E47023D43}"/>
              </a:ext>
            </a:extLst>
          </p:cNvPr>
          <p:cNvPicPr>
            <a:picLocks noChangeAspect="1"/>
          </p:cNvPicPr>
          <p:nvPr/>
        </p:nvPicPr>
        <p:blipFill>
          <a:blip r:embed="rId2"/>
          <a:stretch>
            <a:fillRect/>
          </a:stretch>
        </p:blipFill>
        <p:spPr>
          <a:xfrm>
            <a:off x="7734300" y="4368122"/>
            <a:ext cx="3745406" cy="219344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6CA314-ABED-FEA6-BF35-44E2D0CDBCFE}"/>
              </a:ext>
            </a:extLst>
          </p:cNvPr>
          <p:cNvSpPr txBox="1">
            <a:spLocks noGrp="1"/>
          </p:cNvSpPr>
          <p:nvPr>
            <p:ph type="ctrTitle"/>
          </p:nvPr>
        </p:nvSpPr>
        <p:spPr>
          <a:xfrm>
            <a:off x="1524003" y="1122360"/>
            <a:ext cx="9144000" cy="5171759"/>
          </a:xfrm>
        </p:spPr>
        <p:txBody>
          <a:bodyPr>
            <a:normAutofit/>
          </a:bodyPr>
          <a:lstStyle/>
          <a:p>
            <a:pPr lvl="0" algn="l"/>
            <a:r>
              <a:rPr lang="en-GB" sz="4400" dirty="0"/>
              <a:t>Types of Mental Health illness</a:t>
            </a:r>
            <a:br>
              <a:rPr lang="en-GB" sz="4400" dirty="0"/>
            </a:br>
            <a:r>
              <a:rPr lang="en-GB" sz="4400" dirty="0"/>
              <a:t>- Anxiety disorders</a:t>
            </a:r>
            <a:br>
              <a:rPr lang="en-GB" sz="4400" dirty="0"/>
            </a:br>
            <a:r>
              <a:rPr lang="en-GB" sz="4400" dirty="0"/>
              <a:t>- Behavioural and emotional disorders in children</a:t>
            </a:r>
            <a:br>
              <a:rPr lang="en-GB" sz="4400" dirty="0"/>
            </a:br>
            <a:r>
              <a:rPr lang="en-GB" sz="4400" dirty="0"/>
              <a:t>- Bipolar affective disorder</a:t>
            </a:r>
            <a:br>
              <a:rPr lang="en-GB" sz="4400" dirty="0"/>
            </a:br>
            <a:r>
              <a:rPr lang="en-GB" sz="4400" dirty="0"/>
              <a:t>- Depression</a:t>
            </a:r>
            <a:br>
              <a:rPr lang="en-GB" sz="4400" dirty="0"/>
            </a:br>
            <a:r>
              <a:rPr lang="en-GB" sz="4400" dirty="0"/>
              <a:t>- Eating disorders</a:t>
            </a:r>
            <a:br>
              <a:rPr lang="en-GB" sz="4400" dirty="0"/>
            </a:br>
            <a:r>
              <a:rPr lang="en-GB" sz="4400" dirty="0"/>
              <a:t>- Paranoia (Better Health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370-E7F2-351E-F1AF-74793AA20A7E}"/>
              </a:ext>
            </a:extLst>
          </p:cNvPr>
          <p:cNvSpPr>
            <a:spLocks noGrp="1"/>
          </p:cNvSpPr>
          <p:nvPr>
            <p:ph type="ctrTitle"/>
          </p:nvPr>
        </p:nvSpPr>
        <p:spPr>
          <a:xfrm>
            <a:off x="1524003" y="1122361"/>
            <a:ext cx="9144000" cy="4135438"/>
          </a:xfrm>
        </p:spPr>
        <p:txBody>
          <a:bodyPr>
            <a:normAutofit fontScale="90000"/>
          </a:bodyPr>
          <a:lstStyle/>
          <a:p>
            <a:r>
              <a:rPr lang="en-GB" dirty="0"/>
              <a:t>Future aim</a:t>
            </a:r>
            <a:br>
              <a:rPr lang="en-GB" dirty="0"/>
            </a:br>
            <a:br>
              <a:rPr lang="en-GB" dirty="0"/>
            </a:br>
            <a:r>
              <a:rPr lang="en-GB" sz="3600" dirty="0"/>
              <a:t>People that are undergoing a mental health emergency will be able use more care in the </a:t>
            </a:r>
            <a:r>
              <a:rPr lang="en-GB" sz="3600" dirty="0" err="1"/>
              <a:t>community,such</a:t>
            </a:r>
            <a:r>
              <a:rPr lang="en-GB" sz="3600" dirty="0"/>
              <a:t> as through crisis houses and safe </a:t>
            </a:r>
            <a:r>
              <a:rPr lang="en-GB" sz="3600" dirty="0" err="1"/>
              <a:t>havens,and</a:t>
            </a:r>
            <a:r>
              <a:rPr lang="en-GB" sz="3600" dirty="0"/>
              <a:t> patients that are held under the mental health act</a:t>
            </a:r>
            <a:br>
              <a:rPr lang="en-GB" sz="3600" dirty="0"/>
            </a:br>
            <a:r>
              <a:rPr lang="en-GB" sz="3600" dirty="0"/>
              <a:t>will gain from landmark reforms which provide patients with more control over their care and treatment.(GOV.UK,2022)</a:t>
            </a:r>
            <a:br>
              <a:rPr lang="en-GB" sz="3600" dirty="0"/>
            </a:br>
            <a:endParaRPr lang="en-GB" sz="3600" dirty="0"/>
          </a:p>
        </p:txBody>
      </p:sp>
      <p:sp>
        <p:nvSpPr>
          <p:cNvPr id="3" name="Subtitle 2">
            <a:extLst>
              <a:ext uri="{FF2B5EF4-FFF2-40B4-BE49-F238E27FC236}">
                <a16:creationId xmlns:a16="http://schemas.microsoft.com/office/drawing/2014/main" id="{85A1627B-5C40-AB8D-A064-DCCABE427793}"/>
              </a:ext>
            </a:extLst>
          </p:cNvPr>
          <p:cNvSpPr>
            <a:spLocks noGrp="1"/>
          </p:cNvSpPr>
          <p:nvPr>
            <p:ph type="subTitle" idx="1"/>
          </p:nvPr>
        </p:nvSpPr>
        <p:spPr/>
        <p:txBody>
          <a:bodyPr/>
          <a:lstStyle/>
          <a:p>
            <a:endParaRPr lang="en-GB"/>
          </a:p>
        </p:txBody>
      </p:sp>
      <p:pic>
        <p:nvPicPr>
          <p:cNvPr id="5" name="Picture 4" descr="A colorful profile of a person&#10;&#10;Description automatically generated">
            <a:extLst>
              <a:ext uri="{FF2B5EF4-FFF2-40B4-BE49-F238E27FC236}">
                <a16:creationId xmlns:a16="http://schemas.microsoft.com/office/drawing/2014/main" id="{F2F411B2-C92F-2B4A-10B2-C56F03352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0776" y="4756008"/>
            <a:ext cx="4107247" cy="2400583"/>
          </a:xfrm>
          <a:prstGeom prst="rect">
            <a:avLst/>
          </a:prstGeom>
        </p:spPr>
      </p:pic>
    </p:spTree>
    <p:extLst>
      <p:ext uri="{BB962C8B-B14F-4D97-AF65-F5344CB8AC3E}">
        <p14:creationId xmlns:p14="http://schemas.microsoft.com/office/powerpoint/2010/main" val="27418475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69370-E7F2-351E-F1AF-74793AA20A7E}"/>
              </a:ext>
            </a:extLst>
          </p:cNvPr>
          <p:cNvSpPr>
            <a:spLocks noGrp="1"/>
          </p:cNvSpPr>
          <p:nvPr>
            <p:ph type="ctrTitle"/>
          </p:nvPr>
        </p:nvSpPr>
        <p:spPr/>
        <p:txBody>
          <a:bodyPr>
            <a:normAutofit fontScale="90000"/>
          </a:bodyPr>
          <a:lstStyle/>
          <a:p>
            <a:r>
              <a:rPr lang="en-GB" dirty="0"/>
              <a:t>Future aim</a:t>
            </a:r>
            <a:br>
              <a:rPr lang="en-GB" dirty="0"/>
            </a:br>
            <a:br>
              <a:rPr lang="en-GB" dirty="0"/>
            </a:br>
            <a:r>
              <a:rPr lang="en-GB" dirty="0"/>
              <a:t>People that are undergoing a mental health emergency will be able use more care in the </a:t>
            </a:r>
            <a:r>
              <a:rPr lang="en-GB" dirty="0" err="1"/>
              <a:t>community,such</a:t>
            </a:r>
            <a:r>
              <a:rPr lang="en-GB" dirty="0"/>
              <a:t> as through crisis houses and safe </a:t>
            </a:r>
            <a:r>
              <a:rPr lang="en-GB" dirty="0" err="1"/>
              <a:t>havens,and</a:t>
            </a:r>
            <a:r>
              <a:rPr lang="en-GB" dirty="0"/>
              <a:t> patients that are held under the mental health act</a:t>
            </a:r>
            <a:br>
              <a:rPr lang="en-GB" dirty="0"/>
            </a:br>
            <a:r>
              <a:rPr lang="en-GB" dirty="0"/>
              <a:t>will gain from landmark reforms which provide patients with more control over their care and treatment.(GOV.UK,2022)</a:t>
            </a:r>
            <a:br>
              <a:rPr lang="en-GB" dirty="0"/>
            </a:br>
            <a:endParaRPr lang="en-GB" dirty="0"/>
          </a:p>
        </p:txBody>
      </p:sp>
      <p:sp>
        <p:nvSpPr>
          <p:cNvPr id="3" name="Subtitle 2">
            <a:extLst>
              <a:ext uri="{FF2B5EF4-FFF2-40B4-BE49-F238E27FC236}">
                <a16:creationId xmlns:a16="http://schemas.microsoft.com/office/drawing/2014/main" id="{85A1627B-5C40-AB8D-A064-DCCABE427793}"/>
              </a:ext>
            </a:extLst>
          </p:cNvPr>
          <p:cNvSpPr>
            <a:spLocks noGrp="1"/>
          </p:cNvSpPr>
          <p:nvPr>
            <p:ph type="subTitle" idx="1"/>
          </p:nvPr>
        </p:nvSpPr>
        <p:spPr/>
        <p:txBody>
          <a:bodyPr/>
          <a:lstStyle/>
          <a:p>
            <a:endParaRPr lang="en-GB"/>
          </a:p>
        </p:txBody>
      </p:sp>
      <p:pic>
        <p:nvPicPr>
          <p:cNvPr id="5" name="Picture 4" descr="A colorful profile of a person&#10;&#10;Description automatically generated">
            <a:extLst>
              <a:ext uri="{FF2B5EF4-FFF2-40B4-BE49-F238E27FC236}">
                <a16:creationId xmlns:a16="http://schemas.microsoft.com/office/drawing/2014/main" id="{F2F411B2-C92F-2B4A-10B2-C56F03352CF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82392" y="2857217"/>
            <a:ext cx="4107247" cy="2400583"/>
          </a:xfrm>
          <a:prstGeom prst="rect">
            <a:avLst/>
          </a:prstGeom>
        </p:spPr>
      </p:pic>
    </p:spTree>
    <p:extLst>
      <p:ext uri="{BB962C8B-B14F-4D97-AF65-F5344CB8AC3E}">
        <p14:creationId xmlns:p14="http://schemas.microsoft.com/office/powerpoint/2010/main" val="16520385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8BB64-3A50-92F0-8397-EC97B7ACFF1D}"/>
              </a:ext>
            </a:extLst>
          </p:cNvPr>
          <p:cNvSpPr>
            <a:spLocks noGrp="1"/>
          </p:cNvSpPr>
          <p:nvPr>
            <p:ph type="ctrTitle"/>
          </p:nvPr>
        </p:nvSpPr>
        <p:spPr>
          <a:xfrm>
            <a:off x="1524003" y="1122361"/>
            <a:ext cx="7835897" cy="808039"/>
          </a:xfrm>
        </p:spPr>
        <p:txBody>
          <a:bodyPr>
            <a:normAutofit fontScale="90000"/>
          </a:bodyPr>
          <a:lstStyle/>
          <a:p>
            <a:r>
              <a:rPr lang="en-GB" dirty="0"/>
              <a:t>Referencing</a:t>
            </a:r>
          </a:p>
        </p:txBody>
      </p:sp>
      <p:sp>
        <p:nvSpPr>
          <p:cNvPr id="5" name="TextBox 4">
            <a:extLst>
              <a:ext uri="{FF2B5EF4-FFF2-40B4-BE49-F238E27FC236}">
                <a16:creationId xmlns:a16="http://schemas.microsoft.com/office/drawing/2014/main" id="{7B198799-F4F3-7051-07F5-73A136724C71}"/>
              </a:ext>
            </a:extLst>
          </p:cNvPr>
          <p:cNvSpPr txBox="1"/>
          <p:nvPr/>
        </p:nvSpPr>
        <p:spPr>
          <a:xfrm>
            <a:off x="2019300" y="2179640"/>
            <a:ext cx="5829300" cy="3416320"/>
          </a:xfrm>
          <a:prstGeom prst="rect">
            <a:avLst/>
          </a:prstGeom>
          <a:noFill/>
        </p:spPr>
        <p:txBody>
          <a:bodyPr wrap="square">
            <a:spAutoFit/>
          </a:bodyPr>
          <a:lstStyle/>
          <a:p>
            <a:r>
              <a:rPr lang="en-GB" b="0" i="0" dirty="0">
                <a:solidFill>
                  <a:srgbClr val="333333"/>
                </a:solidFill>
                <a:effectLst/>
                <a:highlight>
                  <a:srgbClr val="FBFBFB"/>
                </a:highlight>
                <a:latin typeface="avenir-regular-class"/>
              </a:rPr>
              <a:t>Dunn, P.  (2023) 'Nine major challenges facing health and care in England', </a:t>
            </a:r>
            <a:r>
              <a:rPr lang="en-GB" b="0" i="1" dirty="0">
                <a:solidFill>
                  <a:srgbClr val="333333"/>
                </a:solidFill>
                <a:effectLst/>
                <a:highlight>
                  <a:srgbClr val="FBFBFB"/>
                </a:highlight>
                <a:latin typeface="avenir-regular-class"/>
              </a:rPr>
              <a:t>The Health Foundation</a:t>
            </a:r>
            <a:r>
              <a:rPr lang="en-GB" b="0" i="0" dirty="0">
                <a:solidFill>
                  <a:srgbClr val="333333"/>
                </a:solidFill>
                <a:effectLst/>
                <a:highlight>
                  <a:srgbClr val="FBFBFB"/>
                </a:highlight>
                <a:latin typeface="avenir-regular-class"/>
              </a:rPr>
              <a:t>, 3 November. Available at: https://www.health.org.uk/publications/long-reads/nine-major-challenges-facing-health-and-care-in-england (Accessed: 2/07/2024).</a:t>
            </a:r>
          </a:p>
          <a:p>
            <a:endParaRPr lang="en-GB" dirty="0">
              <a:solidFill>
                <a:srgbClr val="333333"/>
              </a:solidFill>
              <a:highlight>
                <a:srgbClr val="FBFBFB"/>
              </a:highlight>
              <a:latin typeface="avenir-regular-class"/>
            </a:endParaRPr>
          </a:p>
          <a:p>
            <a:r>
              <a:rPr lang="en-GB" b="0" i="0" dirty="0">
                <a:solidFill>
                  <a:srgbClr val="333333"/>
                </a:solidFill>
                <a:effectLst/>
                <a:highlight>
                  <a:srgbClr val="FBFBFB"/>
                </a:highlight>
                <a:latin typeface="avenir-regular-class"/>
              </a:rPr>
              <a:t>NHS England (2018) </a:t>
            </a:r>
            <a:r>
              <a:rPr lang="en-GB" b="0" i="1" dirty="0">
                <a:solidFill>
                  <a:srgbClr val="231F20"/>
                </a:solidFill>
                <a:effectLst/>
                <a:highlight>
                  <a:srgbClr val="FBFBFB"/>
                </a:highlight>
                <a:latin typeface="Frutiger W01"/>
              </a:rPr>
              <a:t>The past, present and future of innovation in mental health</a:t>
            </a:r>
            <a:r>
              <a:rPr lang="en-GB" b="0" i="0" dirty="0">
                <a:solidFill>
                  <a:srgbClr val="333333"/>
                </a:solidFill>
                <a:effectLst/>
                <a:highlight>
                  <a:srgbClr val="FBFBFB"/>
                </a:highlight>
                <a:latin typeface="avenir-regular-class"/>
              </a:rPr>
              <a:t>. Available at: https://digital.nhs.uk/blog/transformation-blog/2018/the-past-present-and-future-of-innovation-in-mental-health (Accessed: 9/07/2024).</a:t>
            </a:r>
            <a:endParaRPr lang="en-GB" dirty="0"/>
          </a:p>
          <a:p>
            <a:endParaRPr lang="en-GB" dirty="0"/>
          </a:p>
        </p:txBody>
      </p:sp>
    </p:spTree>
    <p:extLst>
      <p:ext uri="{BB962C8B-B14F-4D97-AF65-F5344CB8AC3E}">
        <p14:creationId xmlns:p14="http://schemas.microsoft.com/office/powerpoint/2010/main" val="18910960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476</Words>
  <Application>Microsoft Office PowerPoint</Application>
  <PresentationFormat>Widescreen</PresentationFormat>
  <Paragraphs>17</Paragraphs>
  <Slides>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8</vt:i4>
      </vt:variant>
    </vt:vector>
  </HeadingPairs>
  <TitlesOfParts>
    <vt:vector size="14" baseType="lpstr">
      <vt:lpstr>Aptos</vt:lpstr>
      <vt:lpstr>Aptos Display</vt:lpstr>
      <vt:lpstr>Arial</vt:lpstr>
      <vt:lpstr>avenir-regular-class</vt:lpstr>
      <vt:lpstr>Frutiger W01</vt:lpstr>
      <vt:lpstr>Office Theme</vt:lpstr>
      <vt:lpstr>Name: Osman  Kamara Student ID:2324742 Module Code and Name:LCHS4003 London Lecturer:Jolly Nwankwo Topic: Mental health services</vt:lpstr>
      <vt:lpstr>Overview</vt:lpstr>
      <vt:lpstr>Past form of the mental health system </vt:lpstr>
      <vt:lpstr>Present form of the Mental Health System. Mental Health has been modified over the last seventy years. Closure of old asylums and moving care to the community,the  broadening use of talking therapies.All of them have a big positive impact on patients and mental health care.(NHS,2018).</vt:lpstr>
      <vt:lpstr>Types of Mental Health illness - Anxiety disorders - Behavioural and emotional disorders in children - Bipolar affective disorder - Depression - Eating disorders - Paranoia (Better Health ).</vt:lpstr>
      <vt:lpstr>Future aim  People that are undergoing a mental health emergency will be able use more care in the community,such as through crisis houses and safe havens,and patients that are held under the mental health act will gain from landmark reforms which provide patients with more control over their care and treatment.(GOV.UK,2022) </vt:lpstr>
      <vt:lpstr>Future aim  People that are undergoing a mental health emergency will be able use more care in the community,such as through crisis houses and safe havens,and patients that are held under the mental health act will gain from landmark reforms which provide patients with more control over their care and treatment.(GOV.UK,2022) </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osman</dc:creator>
  <cp:lastModifiedBy>osman kamara</cp:lastModifiedBy>
  <cp:revision>6</cp:revision>
  <dcterms:created xsi:type="dcterms:W3CDTF">2024-06-26T04:22:20Z</dcterms:created>
  <dcterms:modified xsi:type="dcterms:W3CDTF">2024-07-10T08:09:27Z</dcterms:modified>
</cp:coreProperties>
</file>