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6" r:id="rId4"/>
    <p:sldId id="262" r:id="rId5"/>
    <p:sldId id="275" r:id="rId6"/>
    <p:sldId id="282" r:id="rId7"/>
    <p:sldId id="283" r:id="rId8"/>
    <p:sldId id="287" r:id="rId9"/>
    <p:sldId id="288" r:id="rId10"/>
    <p:sldId id="289" r:id="rId11"/>
    <p:sldId id="291" r:id="rId12"/>
    <p:sldId id="292" r:id="rId13"/>
    <p:sldId id="293" r:id="rId14"/>
    <p:sldId id="294" r:id="rId15"/>
    <p:sldId id="295" r:id="rId16"/>
    <p:sldId id="263" r:id="rId17"/>
    <p:sldId id="266" r:id="rId18"/>
    <p:sldId id="264" r:id="rId19"/>
    <p:sldId id="270"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p:cViewPr varScale="1">
        <p:scale>
          <a:sx n="114" d="100"/>
          <a:sy n="114" d="100"/>
        </p:scale>
        <p:origin x="156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14/11/2023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14/11/2023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14/11/2023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14/11/2023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moodle.uwtsd.ac.uk/course/view.php?id=7214"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moodle.uwtsd.ac.uk/course/view.php?id=7214"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moodle.uwtsd.ac.uk/course/view.php?id=7214"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image" Target="../media/image8.png"/><Relationship Id="rId1" Type="http://schemas.openxmlformats.org/officeDocument/2006/relationships/slideLayout" Target="../slideLayouts/slideLayout1.xml"/><Relationship Id="rId6" Type="http://schemas.openxmlformats.org/officeDocument/2006/relationships/image" Target="../media/image12.jpg"/><Relationship Id="rId5" Type="http://schemas.openxmlformats.org/officeDocument/2006/relationships/image" Target="../media/image11.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mailto:studyskillsdistance@uwtsd.ac.uk"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hyperlink" Target="mailto:studyskillsdistance@uwtsd.ac.uk" TargetMode="External"/><Relationship Id="rId1" Type="http://schemas.openxmlformats.org/officeDocument/2006/relationships/slideLayout" Target="../slideLayouts/slideLayout7.xml"/><Relationship Id="rId4" Type="http://schemas.openxmlformats.org/officeDocument/2006/relationships/hyperlink" Target="mailto:moodle@uwtsd.ac.uk"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www.uwtsd.ac.uk/study-skills/"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423D15-6D71-46FC-8AC2-3DD734C2CBCD}"/>
              </a:ext>
            </a:extLst>
          </p:cNvPr>
          <p:cNvSpPr/>
          <p:nvPr/>
        </p:nvSpPr>
        <p:spPr>
          <a:xfrm>
            <a:off x="3491880" y="1196752"/>
            <a:ext cx="2232248"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4C1BEA7B-91F2-418C-98B8-0C844F845C65}"/>
              </a:ext>
            </a:extLst>
          </p:cNvPr>
          <p:cNvSpPr/>
          <p:nvPr/>
        </p:nvSpPr>
        <p:spPr>
          <a:xfrm>
            <a:off x="6696236" y="529052"/>
            <a:ext cx="1764196"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39EE6ED-030B-4629-AC68-23DF8F7FAD33}"/>
              </a:ext>
            </a:extLst>
          </p:cNvPr>
          <p:cNvSpPr/>
          <p:nvPr/>
        </p:nvSpPr>
        <p:spPr>
          <a:xfrm>
            <a:off x="6084168" y="2708920"/>
            <a:ext cx="2376264" cy="1481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3DAB6F4-BD48-4D21-955A-FB85ED381C8F}"/>
              </a:ext>
            </a:extLst>
          </p:cNvPr>
          <p:cNvSpPr/>
          <p:nvPr/>
        </p:nvSpPr>
        <p:spPr>
          <a:xfrm>
            <a:off x="1259632" y="2420888"/>
            <a:ext cx="1152128" cy="17692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7BDC00-626B-4D83-99E3-F82A998CAAA9}"/>
              </a:ext>
            </a:extLst>
          </p:cNvPr>
          <p:cNvSpPr/>
          <p:nvPr/>
        </p:nvSpPr>
        <p:spPr>
          <a:xfrm>
            <a:off x="683568" y="540536"/>
            <a:ext cx="2376264"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B1914BA-9589-4531-800E-BD1A3DA25442}"/>
              </a:ext>
            </a:extLst>
          </p:cNvPr>
          <p:cNvSpPr txBox="1"/>
          <p:nvPr/>
        </p:nvSpPr>
        <p:spPr>
          <a:xfrm>
            <a:off x="467544" y="4293096"/>
            <a:ext cx="7560840" cy="523220"/>
          </a:xfrm>
          <a:prstGeom prst="rect">
            <a:avLst/>
          </a:prstGeom>
          <a:noFill/>
        </p:spPr>
        <p:txBody>
          <a:bodyPr wrap="square" rtlCol="0">
            <a:spAutoFit/>
          </a:bodyPr>
          <a:lstStyle/>
          <a:p>
            <a:r>
              <a:rPr lang="en-GB" sz="2800" b="1" dirty="0"/>
              <a:t>ECSO4002: Who Are We?: Culture and Identity</a:t>
            </a:r>
          </a:p>
        </p:txBody>
      </p:sp>
      <p:sp>
        <p:nvSpPr>
          <p:cNvPr id="5" name="TextBox 4">
            <a:extLst>
              <a:ext uri="{FF2B5EF4-FFF2-40B4-BE49-F238E27FC236}">
                <a16:creationId xmlns:a16="http://schemas.microsoft.com/office/drawing/2014/main" id="{8847BA2E-E392-43AD-9DA9-0074AE4FFBB8}"/>
              </a:ext>
            </a:extLst>
          </p:cNvPr>
          <p:cNvSpPr txBox="1"/>
          <p:nvPr/>
        </p:nvSpPr>
        <p:spPr>
          <a:xfrm>
            <a:off x="471871" y="4960332"/>
            <a:ext cx="7560840" cy="954107"/>
          </a:xfrm>
          <a:prstGeom prst="rect">
            <a:avLst/>
          </a:prstGeom>
          <a:noFill/>
        </p:spPr>
        <p:txBody>
          <a:bodyPr wrap="square" rtlCol="0">
            <a:spAutoFit/>
          </a:bodyPr>
          <a:lstStyle/>
          <a:p>
            <a:r>
              <a:rPr lang="en-GB" sz="2800" b="1" dirty="0"/>
              <a:t>Theme 1: Module Overview, First Tutorial &amp; Important Reminders</a:t>
            </a:r>
          </a:p>
        </p:txBody>
      </p:sp>
      <p:pic>
        <p:nvPicPr>
          <p:cNvPr id="7" name="Picture 6">
            <a:extLst>
              <a:ext uri="{FF2B5EF4-FFF2-40B4-BE49-F238E27FC236}">
                <a16:creationId xmlns:a16="http://schemas.microsoft.com/office/drawing/2014/main" id="{041012B6-836E-4358-92CE-4BD8FDBC7EE4}"/>
              </a:ext>
            </a:extLst>
          </p:cNvPr>
          <p:cNvPicPr>
            <a:picLocks noChangeAspect="1"/>
          </p:cNvPicPr>
          <p:nvPr/>
        </p:nvPicPr>
        <p:blipFill>
          <a:blip r:embed="rId2"/>
          <a:stretch>
            <a:fillRect/>
          </a:stretch>
        </p:blipFill>
        <p:spPr>
          <a:xfrm>
            <a:off x="827584" y="692696"/>
            <a:ext cx="2095217" cy="1173322"/>
          </a:xfrm>
          <a:prstGeom prst="rect">
            <a:avLst/>
          </a:prstGeom>
        </p:spPr>
      </p:pic>
      <p:pic>
        <p:nvPicPr>
          <p:cNvPr id="9" name="Picture 8">
            <a:extLst>
              <a:ext uri="{FF2B5EF4-FFF2-40B4-BE49-F238E27FC236}">
                <a16:creationId xmlns:a16="http://schemas.microsoft.com/office/drawing/2014/main" id="{82FC9411-61E5-4E12-A82F-2F43B5AAFF1B}"/>
              </a:ext>
            </a:extLst>
          </p:cNvPr>
          <p:cNvPicPr>
            <a:picLocks noChangeAspect="1"/>
          </p:cNvPicPr>
          <p:nvPr/>
        </p:nvPicPr>
        <p:blipFill>
          <a:blip r:embed="rId3"/>
          <a:stretch>
            <a:fillRect/>
          </a:stretch>
        </p:blipFill>
        <p:spPr>
          <a:xfrm>
            <a:off x="3631220" y="1352599"/>
            <a:ext cx="1948892" cy="1459788"/>
          </a:xfrm>
          <a:prstGeom prst="rect">
            <a:avLst/>
          </a:prstGeom>
        </p:spPr>
      </p:pic>
      <p:pic>
        <p:nvPicPr>
          <p:cNvPr id="11" name="Picture 10">
            <a:extLst>
              <a:ext uri="{FF2B5EF4-FFF2-40B4-BE49-F238E27FC236}">
                <a16:creationId xmlns:a16="http://schemas.microsoft.com/office/drawing/2014/main" id="{1BC55A09-039A-43E0-ADD4-49AAFDD481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64630" y="2534446"/>
            <a:ext cx="949496" cy="1481214"/>
          </a:xfrm>
          <a:prstGeom prst="rect">
            <a:avLst/>
          </a:prstGeom>
        </p:spPr>
      </p:pic>
      <p:pic>
        <p:nvPicPr>
          <p:cNvPr id="12" name="Picture 11">
            <a:extLst>
              <a:ext uri="{FF2B5EF4-FFF2-40B4-BE49-F238E27FC236}">
                <a16:creationId xmlns:a16="http://schemas.microsoft.com/office/drawing/2014/main" id="{85CD7154-7883-4C54-960F-CDAC96935BA7}"/>
              </a:ext>
            </a:extLst>
          </p:cNvPr>
          <p:cNvPicPr>
            <a:picLocks noChangeAspect="1"/>
          </p:cNvPicPr>
          <p:nvPr/>
        </p:nvPicPr>
        <p:blipFill>
          <a:blip r:embed="rId5"/>
          <a:stretch>
            <a:fillRect/>
          </a:stretch>
        </p:blipFill>
        <p:spPr>
          <a:xfrm>
            <a:off x="6870093" y="664924"/>
            <a:ext cx="1446323" cy="1173322"/>
          </a:xfrm>
          <a:prstGeom prst="rect">
            <a:avLst/>
          </a:prstGeom>
        </p:spPr>
      </p:pic>
      <p:sp>
        <p:nvSpPr>
          <p:cNvPr id="20" name="Rectangle 19">
            <a:extLst>
              <a:ext uri="{FF2B5EF4-FFF2-40B4-BE49-F238E27FC236}">
                <a16:creationId xmlns:a16="http://schemas.microsoft.com/office/drawing/2014/main" id="{5CEB1680-B35D-4BE8-AFF7-C7DB142F8FA0}"/>
              </a:ext>
            </a:extLst>
          </p:cNvPr>
          <p:cNvSpPr/>
          <p:nvPr/>
        </p:nvSpPr>
        <p:spPr>
          <a:xfrm>
            <a:off x="683568" y="2132856"/>
            <a:ext cx="2664296" cy="1770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C5EA0D6E-8E70-4082-BA67-69342681B42E}"/>
              </a:ext>
            </a:extLst>
          </p:cNvPr>
          <p:cNvSpPr/>
          <p:nvPr/>
        </p:nvSpPr>
        <p:spPr>
          <a:xfrm>
            <a:off x="2555776" y="2420888"/>
            <a:ext cx="792088" cy="57606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9CD7AC3F-E820-4D0D-8941-FB4FDF6A8CD8}"/>
              </a:ext>
            </a:extLst>
          </p:cNvPr>
          <p:cNvSpPr/>
          <p:nvPr/>
        </p:nvSpPr>
        <p:spPr>
          <a:xfrm>
            <a:off x="683568" y="2420888"/>
            <a:ext cx="432048" cy="1769246"/>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7240D883-D107-4458-ACCE-2624687D9E75}"/>
              </a:ext>
            </a:extLst>
          </p:cNvPr>
          <p:cNvSpPr/>
          <p:nvPr/>
        </p:nvSpPr>
        <p:spPr>
          <a:xfrm>
            <a:off x="3131840" y="529052"/>
            <a:ext cx="223009" cy="145978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3CFF270E-D905-4B1C-B50B-C3FF1A7478C2}"/>
              </a:ext>
            </a:extLst>
          </p:cNvPr>
          <p:cNvSpPr/>
          <p:nvPr/>
        </p:nvSpPr>
        <p:spPr>
          <a:xfrm>
            <a:off x="2555776" y="3140968"/>
            <a:ext cx="3384376" cy="104916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F84A861-C7B2-4A9C-9A8C-7B2F98DE93FA}"/>
              </a:ext>
            </a:extLst>
          </p:cNvPr>
          <p:cNvSpPr/>
          <p:nvPr/>
        </p:nvSpPr>
        <p:spPr>
          <a:xfrm>
            <a:off x="3491880" y="529052"/>
            <a:ext cx="3060340" cy="52322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3D089BE6-073C-40DC-8536-78FCF7B6BADB}"/>
              </a:ext>
            </a:extLst>
          </p:cNvPr>
          <p:cNvSpPr/>
          <p:nvPr/>
        </p:nvSpPr>
        <p:spPr>
          <a:xfrm>
            <a:off x="5861158" y="1196752"/>
            <a:ext cx="691061" cy="1368152"/>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921D8B4E-4956-482F-AEDC-6342375ECE26}"/>
              </a:ext>
            </a:extLst>
          </p:cNvPr>
          <p:cNvSpPr/>
          <p:nvPr/>
        </p:nvSpPr>
        <p:spPr>
          <a:xfrm>
            <a:off x="6696236" y="2132856"/>
            <a:ext cx="1764196" cy="37920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64697" y="2793135"/>
            <a:ext cx="2223727" cy="1289008"/>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BA72C1-7246-4494-822E-FEE909411171}"/>
              </a:ext>
            </a:extLst>
          </p:cNvPr>
          <p:cNvSpPr txBox="1"/>
          <p:nvPr/>
        </p:nvSpPr>
        <p:spPr>
          <a:xfrm>
            <a:off x="611560" y="260648"/>
            <a:ext cx="7488832" cy="707886"/>
          </a:xfrm>
          <a:prstGeom prst="rect">
            <a:avLst/>
          </a:prstGeom>
          <a:noFill/>
        </p:spPr>
        <p:txBody>
          <a:bodyPr wrap="square" rtlCol="0">
            <a:spAutoFit/>
          </a:bodyPr>
          <a:lstStyle/>
          <a:p>
            <a:pPr algn="ctr"/>
            <a:r>
              <a:rPr lang="en-GB" sz="4000" b="1" dirty="0"/>
              <a:t>Module Overview</a:t>
            </a:r>
          </a:p>
        </p:txBody>
      </p:sp>
      <p:sp>
        <p:nvSpPr>
          <p:cNvPr id="5" name="TextBox 4">
            <a:extLst>
              <a:ext uri="{FF2B5EF4-FFF2-40B4-BE49-F238E27FC236}">
                <a16:creationId xmlns:a16="http://schemas.microsoft.com/office/drawing/2014/main" id="{F90B5521-E7A7-4D77-A8A0-C186712A4501}"/>
              </a:ext>
            </a:extLst>
          </p:cNvPr>
          <p:cNvSpPr txBox="1"/>
          <p:nvPr/>
        </p:nvSpPr>
        <p:spPr>
          <a:xfrm>
            <a:off x="539552" y="1412776"/>
            <a:ext cx="7560840" cy="1077218"/>
          </a:xfrm>
          <a:prstGeom prst="rect">
            <a:avLst/>
          </a:prstGeom>
          <a:noFill/>
        </p:spPr>
        <p:txBody>
          <a:bodyPr wrap="square" rtlCol="0">
            <a:spAutoFit/>
          </a:bodyPr>
          <a:lstStyle/>
          <a:p>
            <a:pPr algn="ctr"/>
            <a:r>
              <a:rPr lang="en-GB" sz="3200" b="1" dirty="0"/>
              <a:t>The Module Overview Document is in the Turnitin Section on Moodle</a:t>
            </a:r>
          </a:p>
        </p:txBody>
      </p:sp>
      <p:pic>
        <p:nvPicPr>
          <p:cNvPr id="3" name="Picture 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63888" y="3212976"/>
            <a:ext cx="2285714" cy="2285714"/>
          </a:xfrm>
          <a:prstGeom prst="rect">
            <a:avLst/>
          </a:prstGeom>
        </p:spPr>
      </p:pic>
    </p:spTree>
    <p:extLst>
      <p:ext uri="{BB962C8B-B14F-4D97-AF65-F5344CB8AC3E}">
        <p14:creationId xmlns:p14="http://schemas.microsoft.com/office/powerpoint/2010/main" val="681205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348880"/>
            <a:ext cx="8229600" cy="1143000"/>
          </a:xfrm>
        </p:spPr>
        <p:txBody>
          <a:bodyPr/>
          <a:lstStyle/>
          <a:p>
            <a:r>
              <a:rPr lang="en-GB" b="1" dirty="0"/>
              <a:t>Academic Group Tutorial 1</a:t>
            </a:r>
          </a:p>
        </p:txBody>
      </p:sp>
    </p:spTree>
    <p:extLst>
      <p:ext uri="{BB962C8B-B14F-4D97-AF65-F5344CB8AC3E}">
        <p14:creationId xmlns:p14="http://schemas.microsoft.com/office/powerpoint/2010/main" val="246791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0DF43B-DB1B-4840-8D98-5B27FFC905C5}"/>
              </a:ext>
            </a:extLst>
          </p:cNvPr>
          <p:cNvSpPr txBox="1"/>
          <p:nvPr/>
        </p:nvSpPr>
        <p:spPr>
          <a:xfrm>
            <a:off x="467544" y="326276"/>
            <a:ext cx="7776864" cy="707886"/>
          </a:xfrm>
          <a:prstGeom prst="rect">
            <a:avLst/>
          </a:prstGeom>
          <a:noFill/>
        </p:spPr>
        <p:txBody>
          <a:bodyPr wrap="square" rtlCol="0">
            <a:spAutoFit/>
          </a:bodyPr>
          <a:lstStyle/>
          <a:p>
            <a:pPr algn="ctr"/>
            <a:r>
              <a:rPr lang="en-GB" sz="4000" b="1" dirty="0"/>
              <a:t>Assignment 1</a:t>
            </a:r>
          </a:p>
        </p:txBody>
      </p:sp>
      <p:sp>
        <p:nvSpPr>
          <p:cNvPr id="4" name="TextBox 3">
            <a:extLst>
              <a:ext uri="{FF2B5EF4-FFF2-40B4-BE49-F238E27FC236}">
                <a16:creationId xmlns:a16="http://schemas.microsoft.com/office/drawing/2014/main" id="{F90B5521-E7A7-4D77-A8A0-C186712A4501}"/>
              </a:ext>
            </a:extLst>
          </p:cNvPr>
          <p:cNvSpPr txBox="1"/>
          <p:nvPr/>
        </p:nvSpPr>
        <p:spPr>
          <a:xfrm>
            <a:off x="539552" y="1412776"/>
            <a:ext cx="7560840" cy="1077218"/>
          </a:xfrm>
          <a:prstGeom prst="rect">
            <a:avLst/>
          </a:prstGeom>
          <a:noFill/>
        </p:spPr>
        <p:txBody>
          <a:bodyPr wrap="square" rtlCol="0">
            <a:spAutoFit/>
          </a:bodyPr>
          <a:lstStyle/>
          <a:p>
            <a:pPr algn="ctr"/>
            <a:r>
              <a:rPr lang="en-GB" sz="3200" b="1" dirty="0"/>
              <a:t>Assignment 1 is in the Turnitin Section on Moodle</a:t>
            </a:r>
          </a:p>
        </p:txBody>
      </p:sp>
      <p:pic>
        <p:nvPicPr>
          <p:cNvPr id="5" name="Picture 4">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19872" y="3068960"/>
            <a:ext cx="2285714" cy="2285714"/>
          </a:xfrm>
          <a:prstGeom prst="rect">
            <a:avLst/>
          </a:prstGeom>
        </p:spPr>
      </p:pic>
    </p:spTree>
    <p:extLst>
      <p:ext uri="{BB962C8B-B14F-4D97-AF65-F5344CB8AC3E}">
        <p14:creationId xmlns:p14="http://schemas.microsoft.com/office/powerpoint/2010/main" val="525615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0DF43B-DB1B-4840-8D98-5B27FFC905C5}"/>
              </a:ext>
            </a:extLst>
          </p:cNvPr>
          <p:cNvSpPr txBox="1"/>
          <p:nvPr/>
        </p:nvSpPr>
        <p:spPr>
          <a:xfrm>
            <a:off x="467544" y="326276"/>
            <a:ext cx="7776864" cy="707886"/>
          </a:xfrm>
          <a:prstGeom prst="rect">
            <a:avLst/>
          </a:prstGeom>
          <a:noFill/>
        </p:spPr>
        <p:txBody>
          <a:bodyPr wrap="square" rtlCol="0">
            <a:spAutoFit/>
          </a:bodyPr>
          <a:lstStyle/>
          <a:p>
            <a:pPr algn="ctr"/>
            <a:r>
              <a:rPr lang="en-GB" sz="4000" b="1" dirty="0"/>
              <a:t>Assignment 2</a:t>
            </a:r>
          </a:p>
        </p:txBody>
      </p:sp>
      <p:sp>
        <p:nvSpPr>
          <p:cNvPr id="4" name="TextBox 3">
            <a:extLst>
              <a:ext uri="{FF2B5EF4-FFF2-40B4-BE49-F238E27FC236}">
                <a16:creationId xmlns:a16="http://schemas.microsoft.com/office/drawing/2014/main" id="{F90B5521-E7A7-4D77-A8A0-C186712A4501}"/>
              </a:ext>
            </a:extLst>
          </p:cNvPr>
          <p:cNvSpPr txBox="1"/>
          <p:nvPr/>
        </p:nvSpPr>
        <p:spPr>
          <a:xfrm>
            <a:off x="539552" y="1412776"/>
            <a:ext cx="7560840" cy="1077218"/>
          </a:xfrm>
          <a:prstGeom prst="rect">
            <a:avLst/>
          </a:prstGeom>
          <a:noFill/>
        </p:spPr>
        <p:txBody>
          <a:bodyPr wrap="square" rtlCol="0">
            <a:spAutoFit/>
          </a:bodyPr>
          <a:lstStyle/>
          <a:p>
            <a:pPr algn="ctr"/>
            <a:r>
              <a:rPr lang="en-GB" sz="3200" b="1" dirty="0"/>
              <a:t>Assignment 2 is in the Turnitin Section on Moodle</a:t>
            </a:r>
          </a:p>
        </p:txBody>
      </p:sp>
      <p:pic>
        <p:nvPicPr>
          <p:cNvPr id="3" name="Picture 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91880" y="3140968"/>
            <a:ext cx="2285714" cy="2285714"/>
          </a:xfrm>
          <a:prstGeom prst="rect">
            <a:avLst/>
          </a:prstGeom>
        </p:spPr>
      </p:pic>
    </p:spTree>
    <p:extLst>
      <p:ext uri="{BB962C8B-B14F-4D97-AF65-F5344CB8AC3E}">
        <p14:creationId xmlns:p14="http://schemas.microsoft.com/office/powerpoint/2010/main" val="2427269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Assignment Feedback</a:t>
            </a:r>
          </a:p>
        </p:txBody>
      </p:sp>
      <p:sp>
        <p:nvSpPr>
          <p:cNvPr id="3" name="TextBox 2"/>
          <p:cNvSpPr txBox="1"/>
          <p:nvPr/>
        </p:nvSpPr>
        <p:spPr>
          <a:xfrm>
            <a:off x="935596" y="1628800"/>
            <a:ext cx="7272808" cy="954107"/>
          </a:xfrm>
          <a:prstGeom prst="rect">
            <a:avLst/>
          </a:prstGeom>
          <a:noFill/>
        </p:spPr>
        <p:txBody>
          <a:bodyPr wrap="square" rtlCol="0">
            <a:spAutoFit/>
          </a:bodyPr>
          <a:lstStyle/>
          <a:p>
            <a:pPr algn="ctr"/>
            <a:r>
              <a:rPr lang="en-GB" sz="2800" i="1" dirty="0"/>
              <a:t>Where do you find feedback on your assignments?</a:t>
            </a:r>
          </a:p>
        </p:txBody>
      </p:sp>
      <p:sp>
        <p:nvSpPr>
          <p:cNvPr id="4" name="TextBox 3"/>
          <p:cNvSpPr txBox="1"/>
          <p:nvPr/>
        </p:nvSpPr>
        <p:spPr>
          <a:xfrm>
            <a:off x="1187624" y="3356992"/>
            <a:ext cx="7128792" cy="1384995"/>
          </a:xfrm>
          <a:prstGeom prst="rect">
            <a:avLst/>
          </a:prstGeom>
          <a:noFill/>
        </p:spPr>
        <p:txBody>
          <a:bodyPr wrap="square" rtlCol="0">
            <a:spAutoFit/>
          </a:bodyPr>
          <a:lstStyle/>
          <a:p>
            <a:pPr algn="ctr"/>
            <a:r>
              <a:rPr lang="en-GB" sz="2800" dirty="0"/>
              <a:t>We will now take a little time to look at accessing your feedback for a Module that you have studied previously.</a:t>
            </a:r>
          </a:p>
        </p:txBody>
      </p:sp>
    </p:spTree>
    <p:extLst>
      <p:ext uri="{BB962C8B-B14F-4D97-AF65-F5344CB8AC3E}">
        <p14:creationId xmlns:p14="http://schemas.microsoft.com/office/powerpoint/2010/main" val="559865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492896"/>
            <a:ext cx="8229600" cy="922114"/>
          </a:xfrm>
        </p:spPr>
        <p:txBody>
          <a:bodyPr/>
          <a:lstStyle/>
          <a:p>
            <a:r>
              <a:rPr lang="en-GB" b="1" dirty="0"/>
              <a:t>Additional Support</a:t>
            </a:r>
          </a:p>
        </p:txBody>
      </p:sp>
    </p:spTree>
    <p:extLst>
      <p:ext uri="{BB962C8B-B14F-4D97-AF65-F5344CB8AC3E}">
        <p14:creationId xmlns:p14="http://schemas.microsoft.com/office/powerpoint/2010/main" val="3730876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5013176"/>
            <a:ext cx="7772400" cy="821953"/>
          </a:xfrm>
        </p:spPr>
        <p:txBody>
          <a:bodyPr>
            <a:normAutofit/>
          </a:bodyPr>
          <a:lstStyle/>
          <a:p>
            <a:pPr algn="l"/>
            <a:r>
              <a:rPr lang="en-GB" sz="4000" b="1" dirty="0"/>
              <a:t>Student Support: Study Skills</a:t>
            </a:r>
          </a:p>
        </p:txBody>
      </p:sp>
      <p:sp>
        <p:nvSpPr>
          <p:cNvPr id="5" name="Rectangle 4"/>
          <p:cNvSpPr/>
          <p:nvPr/>
        </p:nvSpPr>
        <p:spPr>
          <a:xfrm>
            <a:off x="755576" y="3544645"/>
            <a:ext cx="1108491" cy="110849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156176" y="3140968"/>
            <a:ext cx="2232248" cy="1512168"/>
          </a:xfrm>
          <a:prstGeom prst="rect">
            <a:avLst/>
          </a:prstGeom>
          <a:solidFill>
            <a:srgbClr val="66FF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755576" y="1412776"/>
            <a:ext cx="1872208" cy="1440160"/>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72327" y="3544645"/>
            <a:ext cx="1108491" cy="1108491"/>
          </a:xfrm>
          <a:prstGeom prst="rect">
            <a:avLst/>
          </a:prstGeom>
        </p:spPr>
      </p:pic>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00192" y="3275608"/>
            <a:ext cx="1967503" cy="1305520"/>
          </a:xfrm>
          <a:prstGeom prst="rect">
            <a:avLst/>
          </a:prstGeom>
        </p:spPr>
      </p:pic>
      <p:sp>
        <p:nvSpPr>
          <p:cNvPr id="14" name="Rectangle 13"/>
          <p:cNvSpPr/>
          <p:nvPr/>
        </p:nvSpPr>
        <p:spPr>
          <a:xfrm>
            <a:off x="3491880" y="836712"/>
            <a:ext cx="2016224" cy="1368152"/>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6876256" y="836712"/>
            <a:ext cx="1512168" cy="1584176"/>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06761" y="1534458"/>
            <a:ext cx="1761693" cy="1174462"/>
          </a:xfrm>
          <a:prstGeom prst="rect">
            <a:avLst/>
          </a:prstGeom>
        </p:spPr>
      </p:pic>
      <p:pic>
        <p:nvPicPr>
          <p:cNvPr id="8" name="Picture 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975648" y="1008112"/>
            <a:ext cx="1268760" cy="1268760"/>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3623254" y="916323"/>
            <a:ext cx="1753476" cy="1166859"/>
          </a:xfrm>
          <a:prstGeom prst="rect">
            <a:avLst/>
          </a:prstGeom>
        </p:spPr>
      </p:pic>
      <p:sp>
        <p:nvSpPr>
          <p:cNvPr id="11" name="Rectangle 10"/>
          <p:cNvSpPr/>
          <p:nvPr/>
        </p:nvSpPr>
        <p:spPr>
          <a:xfrm>
            <a:off x="2915816" y="2443222"/>
            <a:ext cx="3168352" cy="220991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014947" y="2585229"/>
            <a:ext cx="2937756" cy="1958504"/>
          </a:xfrm>
          <a:prstGeom prst="rect">
            <a:avLst/>
          </a:prstGeom>
        </p:spPr>
      </p:pic>
      <p:sp>
        <p:nvSpPr>
          <p:cNvPr id="17" name="Rectangle 16"/>
          <p:cNvSpPr/>
          <p:nvPr/>
        </p:nvSpPr>
        <p:spPr>
          <a:xfrm>
            <a:off x="755576" y="836712"/>
            <a:ext cx="2592288" cy="432048"/>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2915816" y="1412776"/>
            <a:ext cx="432048"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755576" y="2924944"/>
            <a:ext cx="1872208" cy="504056"/>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1979712" y="3544645"/>
            <a:ext cx="648072" cy="1108491"/>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5652120" y="836712"/>
            <a:ext cx="1080120" cy="1368152"/>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p:cNvSpPr/>
          <p:nvPr/>
        </p:nvSpPr>
        <p:spPr>
          <a:xfrm>
            <a:off x="6183299" y="2443222"/>
            <a:ext cx="561583" cy="5537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6876256" y="2585229"/>
            <a:ext cx="1512168" cy="411723"/>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p:cNvSpPr txBox="1"/>
          <p:nvPr/>
        </p:nvSpPr>
        <p:spPr>
          <a:xfrm>
            <a:off x="3131840" y="5965249"/>
            <a:ext cx="5616624" cy="400110"/>
          </a:xfrm>
          <a:prstGeom prst="rect">
            <a:avLst/>
          </a:prstGeom>
          <a:noFill/>
        </p:spPr>
        <p:txBody>
          <a:bodyPr wrap="square" rtlCol="0">
            <a:spAutoFit/>
          </a:bodyPr>
          <a:lstStyle/>
          <a:p>
            <a:r>
              <a:rPr lang="en-GB" sz="2000" b="1" dirty="0"/>
              <a:t>A Guide for Sociology and Advocacy students</a:t>
            </a:r>
          </a:p>
        </p:txBody>
      </p:sp>
    </p:spTree>
    <p:extLst>
      <p:ext uri="{BB962C8B-B14F-4D97-AF65-F5344CB8AC3E}">
        <p14:creationId xmlns:p14="http://schemas.microsoft.com/office/powerpoint/2010/main" val="34979398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3528" y="188640"/>
            <a:ext cx="7772400" cy="821953"/>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4000" b="1" dirty="0"/>
              <a:t>Where are they?</a:t>
            </a:r>
          </a:p>
        </p:txBody>
      </p:sp>
      <p:pic>
        <p:nvPicPr>
          <p:cNvPr id="3" name="Picture 2"/>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555776" y="1010593"/>
            <a:ext cx="6290817" cy="5410982"/>
          </a:xfrm>
          <a:prstGeom prst="rect">
            <a:avLst/>
          </a:prstGeom>
        </p:spPr>
      </p:pic>
      <p:sp>
        <p:nvSpPr>
          <p:cNvPr id="4" name="TextBox 3"/>
          <p:cNvSpPr txBox="1"/>
          <p:nvPr/>
        </p:nvSpPr>
        <p:spPr>
          <a:xfrm>
            <a:off x="395536" y="1772816"/>
            <a:ext cx="1944216" cy="923330"/>
          </a:xfrm>
          <a:prstGeom prst="rect">
            <a:avLst/>
          </a:prstGeom>
          <a:solidFill>
            <a:schemeClr val="accent4">
              <a:lumMod val="60000"/>
              <a:lumOff val="40000"/>
            </a:schemeClr>
          </a:solidFill>
        </p:spPr>
        <p:txBody>
          <a:bodyPr wrap="square" rtlCol="0">
            <a:spAutoFit/>
          </a:bodyPr>
          <a:lstStyle/>
          <a:p>
            <a:pPr algn="ctr"/>
            <a:r>
              <a:rPr lang="en-GB" b="1" dirty="0"/>
              <a:t>Student Services are in the Dewi Building</a:t>
            </a:r>
          </a:p>
        </p:txBody>
      </p:sp>
      <p:cxnSp>
        <p:nvCxnSpPr>
          <p:cNvPr id="6" name="Straight Arrow Connector 5"/>
          <p:cNvCxnSpPr>
            <a:cxnSpLocks/>
            <a:stCxn id="4" idx="3"/>
          </p:cNvCxnSpPr>
          <p:nvPr/>
        </p:nvCxnSpPr>
        <p:spPr>
          <a:xfrm>
            <a:off x="2339752" y="2234481"/>
            <a:ext cx="3168352" cy="762471"/>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264402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6" presetClass="emph" presetSubtype="0" fill="hold" nodeType="clickEffect">
                                  <p:stCondLst>
                                    <p:cond delay="0"/>
                                  </p:stCondLst>
                                  <p:childTnLst>
                                    <p:animEffect transition="out" filter="fade">
                                      <p:cBhvr>
                                        <p:cTn id="18" dur="1250" tmFilter="0, 0; .2, .5; .8, .5; 1, 0"/>
                                        <p:tgtEl>
                                          <p:spTgt spid="6"/>
                                        </p:tgtEl>
                                      </p:cBhvr>
                                    </p:animEffect>
                                    <p:animScale>
                                      <p:cBhvr>
                                        <p:cTn id="19" dur="625" autoRev="1" fill="hold"/>
                                        <p:tgtEl>
                                          <p:spTgt spid="6"/>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79512" y="457508"/>
            <a:ext cx="7772400" cy="821953"/>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4000" b="1" dirty="0"/>
              <a:t>What support do they offer?</a:t>
            </a:r>
          </a:p>
        </p:txBody>
      </p:sp>
      <p:sp>
        <p:nvSpPr>
          <p:cNvPr id="3" name="TextBox 2"/>
          <p:cNvSpPr txBox="1"/>
          <p:nvPr/>
        </p:nvSpPr>
        <p:spPr>
          <a:xfrm>
            <a:off x="611560" y="1249596"/>
            <a:ext cx="4536504" cy="523220"/>
          </a:xfrm>
          <a:prstGeom prst="rect">
            <a:avLst/>
          </a:prstGeom>
          <a:noFill/>
        </p:spPr>
        <p:txBody>
          <a:bodyPr wrap="square" rtlCol="0">
            <a:spAutoFit/>
          </a:bodyPr>
          <a:lstStyle/>
          <a:p>
            <a:r>
              <a:rPr lang="en-GB" sz="2800" dirty="0"/>
              <a:t>The services offered include:</a:t>
            </a:r>
          </a:p>
        </p:txBody>
      </p:sp>
      <p:sp>
        <p:nvSpPr>
          <p:cNvPr id="4" name="TextBox 3"/>
          <p:cNvSpPr txBox="1"/>
          <p:nvPr/>
        </p:nvSpPr>
        <p:spPr>
          <a:xfrm>
            <a:off x="539552" y="1886629"/>
            <a:ext cx="8064896" cy="4062651"/>
          </a:xfrm>
          <a:prstGeom prst="rect">
            <a:avLst/>
          </a:prstGeom>
          <a:noFill/>
        </p:spPr>
        <p:txBody>
          <a:bodyPr wrap="square" rtlCol="0">
            <a:spAutoFit/>
          </a:bodyPr>
          <a:lstStyle/>
          <a:p>
            <a:pPr marL="285750" lvl="0" indent="-285750">
              <a:buFont typeface="Arial" panose="020B0604020202020204" pitchFamily="34" charset="0"/>
              <a:buChar char="•"/>
            </a:pPr>
            <a:r>
              <a:rPr lang="en-GB" sz="2400" dirty="0"/>
              <a:t>Academic writing for university</a:t>
            </a:r>
          </a:p>
          <a:p>
            <a:pPr marL="285750" lvl="0" indent="-285750">
              <a:buFont typeface="Arial" panose="020B0604020202020204" pitchFamily="34" charset="0"/>
              <a:buChar char="•"/>
            </a:pPr>
            <a:r>
              <a:rPr lang="en-GB" sz="2400" dirty="0"/>
              <a:t>IT Support including help with presentations</a:t>
            </a:r>
          </a:p>
          <a:p>
            <a:pPr marL="285750" lvl="0" indent="-285750">
              <a:buFont typeface="Arial" panose="020B0604020202020204" pitchFamily="34" charset="0"/>
              <a:buChar char="•"/>
            </a:pPr>
            <a:r>
              <a:rPr lang="en-GB" sz="2400" dirty="0"/>
              <a:t>Revision and exam strategies</a:t>
            </a:r>
          </a:p>
          <a:p>
            <a:pPr marL="285750" lvl="0" indent="-285750">
              <a:buFont typeface="Arial" panose="020B0604020202020204" pitchFamily="34" charset="0"/>
              <a:buChar char="•"/>
            </a:pPr>
            <a:r>
              <a:rPr lang="en-GB" sz="2400" dirty="0"/>
              <a:t>Resources and how to find them and how to reference them</a:t>
            </a:r>
          </a:p>
          <a:p>
            <a:pPr marL="285750" lvl="0" indent="-285750">
              <a:buFont typeface="Arial" panose="020B0604020202020204" pitchFamily="34" charset="0"/>
              <a:buChar char="•"/>
            </a:pPr>
            <a:r>
              <a:rPr lang="en-GB" sz="2400" dirty="0"/>
              <a:t>Grammar, spelling and punctuation</a:t>
            </a:r>
          </a:p>
          <a:p>
            <a:pPr marL="285750" lvl="0" indent="-285750">
              <a:buFont typeface="Arial" panose="020B0604020202020204" pitchFamily="34" charset="0"/>
              <a:buChar char="•"/>
            </a:pPr>
            <a:r>
              <a:rPr lang="en-GB" sz="2400" dirty="0"/>
              <a:t>Techniques for effective note taking</a:t>
            </a:r>
          </a:p>
          <a:p>
            <a:pPr marL="285750" lvl="0" indent="-285750">
              <a:buFont typeface="Arial" panose="020B0604020202020204" pitchFamily="34" charset="0"/>
              <a:buChar char="•"/>
            </a:pPr>
            <a:r>
              <a:rPr lang="en-GB" sz="2400" dirty="0"/>
              <a:t>An opportunity to talk through ideas</a:t>
            </a:r>
          </a:p>
          <a:p>
            <a:pPr marL="285750" lvl="0" indent="-285750">
              <a:buFont typeface="Arial" panose="020B0604020202020204" pitchFamily="34" charset="0"/>
              <a:buChar char="•"/>
            </a:pPr>
            <a:r>
              <a:rPr lang="en-GB" sz="2400" dirty="0"/>
              <a:t>Stress management</a:t>
            </a:r>
          </a:p>
          <a:p>
            <a:pPr marL="285750" lvl="0" indent="-285750">
              <a:buFont typeface="Arial" panose="020B0604020202020204" pitchFamily="34" charset="0"/>
              <a:buChar char="•"/>
            </a:pPr>
            <a:r>
              <a:rPr lang="en-GB" sz="2400" dirty="0"/>
              <a:t>Organisation and time management</a:t>
            </a:r>
          </a:p>
          <a:p>
            <a:pPr marL="285750" lvl="0" indent="-285750">
              <a:buFont typeface="Arial" panose="020B0604020202020204" pitchFamily="34" charset="0"/>
              <a:buChar char="•"/>
            </a:pPr>
            <a:r>
              <a:rPr lang="en-GB" sz="2400" dirty="0"/>
              <a:t>Effective use of feedback</a:t>
            </a:r>
          </a:p>
          <a:p>
            <a:endParaRPr lang="en-GB" dirty="0"/>
          </a:p>
        </p:txBody>
      </p:sp>
      <p:sp>
        <p:nvSpPr>
          <p:cNvPr id="5" name="TextBox 4"/>
          <p:cNvSpPr txBox="1"/>
          <p:nvPr/>
        </p:nvSpPr>
        <p:spPr>
          <a:xfrm>
            <a:off x="3131840" y="5733256"/>
            <a:ext cx="5328592" cy="646331"/>
          </a:xfrm>
          <a:prstGeom prst="rect">
            <a:avLst/>
          </a:prstGeom>
          <a:noFill/>
        </p:spPr>
        <p:txBody>
          <a:bodyPr wrap="square" rtlCol="0">
            <a:spAutoFit/>
          </a:bodyPr>
          <a:lstStyle/>
          <a:p>
            <a:r>
              <a:rPr lang="en-GB" b="1" dirty="0"/>
              <a:t>Study Skills sessions are provided on a drop-in basis - there is no need to book.</a:t>
            </a:r>
          </a:p>
        </p:txBody>
      </p:sp>
    </p:spTree>
    <p:extLst>
      <p:ext uri="{BB962C8B-B14F-4D97-AF65-F5344CB8AC3E}">
        <p14:creationId xmlns:p14="http://schemas.microsoft.com/office/powerpoint/2010/main" val="4042254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3528" y="764704"/>
            <a:ext cx="7772400" cy="821953"/>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4000" b="1" dirty="0"/>
              <a:t>What if I can’t make those times?</a:t>
            </a:r>
          </a:p>
        </p:txBody>
      </p:sp>
      <p:sp>
        <p:nvSpPr>
          <p:cNvPr id="3" name="TextBox 2"/>
          <p:cNvSpPr txBox="1"/>
          <p:nvPr/>
        </p:nvSpPr>
        <p:spPr>
          <a:xfrm>
            <a:off x="611560" y="1628800"/>
            <a:ext cx="7484368" cy="3108543"/>
          </a:xfrm>
          <a:prstGeom prst="rect">
            <a:avLst/>
          </a:prstGeom>
          <a:noFill/>
        </p:spPr>
        <p:txBody>
          <a:bodyPr wrap="square" rtlCol="0">
            <a:spAutoFit/>
          </a:bodyPr>
          <a:lstStyle/>
          <a:p>
            <a:pPr marL="457200" indent="-457200">
              <a:buFont typeface="Arial" panose="020B0604020202020204" pitchFamily="34" charset="0"/>
              <a:buChar char="•"/>
            </a:pPr>
            <a:r>
              <a:rPr lang="en-GB" sz="2800" dirty="0"/>
              <a:t>Other support is also available for students who are unable to attend at these times for whatever reason.</a:t>
            </a:r>
          </a:p>
          <a:p>
            <a:pPr marL="457200" indent="-457200">
              <a:buFont typeface="Arial" panose="020B0604020202020204" pitchFamily="34" charset="0"/>
              <a:buChar char="•"/>
            </a:pPr>
            <a:r>
              <a:rPr lang="en-GB" sz="2800" dirty="0"/>
              <a:t>These may be accessed via </a:t>
            </a:r>
          </a:p>
          <a:p>
            <a:pPr marL="457200" indent="-457200">
              <a:buFont typeface="Arial" panose="020B0604020202020204" pitchFamily="34" charset="0"/>
              <a:buChar char="•"/>
            </a:pPr>
            <a:r>
              <a:rPr lang="en-GB" sz="2800" dirty="0"/>
              <a:t>Skype  or Telephone - 01267 676830.</a:t>
            </a:r>
          </a:p>
          <a:p>
            <a:pPr marL="457200" indent="-457200">
              <a:buFont typeface="Arial" panose="020B0604020202020204" pitchFamily="34" charset="0"/>
              <a:buChar char="•"/>
            </a:pPr>
            <a:r>
              <a:rPr lang="en-GB" sz="2800" dirty="0"/>
              <a:t>Emails will be answered as soon as possible	</a:t>
            </a:r>
            <a:r>
              <a:rPr lang="en-GB" sz="2800" u="sng" dirty="0">
                <a:hlinkClick r:id="rId2"/>
              </a:rPr>
              <a:t> studyskillsdistance@uwtsd.ac.uk</a:t>
            </a:r>
            <a:endParaRPr lang="en-GB" sz="2800" dirty="0"/>
          </a:p>
        </p:txBody>
      </p:sp>
    </p:spTree>
    <p:extLst>
      <p:ext uri="{BB962C8B-B14F-4D97-AF65-F5344CB8AC3E}">
        <p14:creationId xmlns:p14="http://schemas.microsoft.com/office/powerpoint/2010/main" val="3486797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67544" y="332656"/>
            <a:ext cx="7772400" cy="648071"/>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2400" b="1" dirty="0"/>
              <a:t>That’s great but what if Technology is an issue?</a:t>
            </a:r>
          </a:p>
          <a:p>
            <a:pPr algn="l"/>
            <a:endParaRPr lang="en-GB" sz="2400" b="1" dirty="0"/>
          </a:p>
          <a:p>
            <a:pPr algn="l"/>
            <a:r>
              <a:rPr lang="en-GB" sz="2400" b="1" dirty="0"/>
              <a:t>There are three sources of support;</a:t>
            </a:r>
          </a:p>
        </p:txBody>
      </p:sp>
      <p:sp>
        <p:nvSpPr>
          <p:cNvPr id="3" name="TextBox 2"/>
          <p:cNvSpPr txBox="1"/>
          <p:nvPr/>
        </p:nvSpPr>
        <p:spPr>
          <a:xfrm>
            <a:off x="323528" y="1772816"/>
            <a:ext cx="8496944" cy="384720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3200" dirty="0"/>
              <a:t>You can also ask for support from the Assistive Technology support team via </a:t>
            </a:r>
            <a:r>
              <a:rPr lang="en-GB" sz="3200" u="sng" dirty="0">
                <a:hlinkClick r:id="rId2"/>
              </a:rPr>
              <a:t> studyskillsdistance@uwtsd.ac.uk</a:t>
            </a:r>
            <a:endParaRPr lang="en-GB" sz="3200" dirty="0"/>
          </a:p>
          <a:p>
            <a:pPr marL="457200" indent="-457200">
              <a:spcBef>
                <a:spcPts val="600"/>
              </a:spcBef>
              <a:spcAft>
                <a:spcPts val="600"/>
              </a:spcAft>
              <a:buFont typeface="Arial" panose="020B0604020202020204" pitchFamily="34" charset="0"/>
              <a:buChar char="•"/>
            </a:pPr>
            <a:r>
              <a:rPr lang="en-GB" sz="3200" dirty="0"/>
              <a:t>For technical issues (e.g. with your computer etc. via </a:t>
            </a:r>
            <a:r>
              <a:rPr lang="en-GB" sz="3200" u="sng" dirty="0">
                <a:hlinkClick r:id="rId3"/>
              </a:rPr>
              <a:t>itservicedesk@uwtsd.ac.uk</a:t>
            </a:r>
            <a:r>
              <a:rPr lang="en-GB" sz="3200" u="sng" dirty="0"/>
              <a:t> </a:t>
            </a:r>
            <a:r>
              <a:rPr lang="en-GB" sz="3200" dirty="0"/>
              <a:t> </a:t>
            </a:r>
          </a:p>
          <a:p>
            <a:pPr marL="457200" indent="-457200">
              <a:spcBef>
                <a:spcPts val="600"/>
              </a:spcBef>
              <a:spcAft>
                <a:spcPts val="600"/>
              </a:spcAft>
              <a:buFont typeface="Arial" panose="020B0604020202020204" pitchFamily="34" charset="0"/>
              <a:buChar char="•"/>
            </a:pPr>
            <a:r>
              <a:rPr lang="en-GB" sz="3200" dirty="0"/>
              <a:t>For issues with Moodle via </a:t>
            </a:r>
            <a:r>
              <a:rPr lang="en-GB" sz="3200" dirty="0">
                <a:hlinkClick r:id="rId4"/>
              </a:rPr>
              <a:t>moodle@uwtsd.ac.uk</a:t>
            </a:r>
            <a:r>
              <a:rPr lang="en-GB" sz="3200" dirty="0"/>
              <a:t> </a:t>
            </a:r>
          </a:p>
        </p:txBody>
      </p:sp>
    </p:spTree>
    <p:extLst>
      <p:ext uri="{BB962C8B-B14F-4D97-AF65-F5344CB8AC3E}">
        <p14:creationId xmlns:p14="http://schemas.microsoft.com/office/powerpoint/2010/main" val="1869274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3528" y="440080"/>
            <a:ext cx="7772400" cy="648071"/>
          </a:xfrm>
          <a:prstGeom prst="rect">
            <a:avLst/>
          </a:prstGeom>
        </p:spPr>
        <p:txBody>
          <a:bodyPr>
            <a:normAutofit fontScale="9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4000" b="1" dirty="0"/>
              <a:t>Who is the support for?</a:t>
            </a:r>
          </a:p>
        </p:txBody>
      </p:sp>
      <p:sp>
        <p:nvSpPr>
          <p:cNvPr id="3" name="TextBox 2"/>
          <p:cNvSpPr txBox="1"/>
          <p:nvPr/>
        </p:nvSpPr>
        <p:spPr>
          <a:xfrm>
            <a:off x="467544" y="1376184"/>
            <a:ext cx="7848872" cy="5509200"/>
          </a:xfrm>
          <a:prstGeom prst="rect">
            <a:avLst/>
          </a:prstGeom>
          <a:noFill/>
        </p:spPr>
        <p:txBody>
          <a:bodyPr wrap="square" rtlCol="0">
            <a:spAutoFit/>
          </a:bodyPr>
          <a:lstStyle/>
          <a:p>
            <a:pPr marL="457200" indent="-457200">
              <a:buFont typeface="Arial" panose="020B0604020202020204" pitchFamily="34" charset="0"/>
              <a:buChar char="•"/>
            </a:pPr>
            <a:r>
              <a:rPr lang="en-GB" sz="3200" dirty="0"/>
              <a:t>Study Skills support is for </a:t>
            </a:r>
            <a:r>
              <a:rPr lang="en-GB" sz="3200" b="1" u="sng" dirty="0"/>
              <a:t>all</a:t>
            </a:r>
            <a:r>
              <a:rPr lang="en-GB" sz="3200" dirty="0"/>
              <a:t> students</a:t>
            </a:r>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dirty="0"/>
              <a:t>If you want to improve your academic skills (and your Grades!) then drop in to see the team</a:t>
            </a:r>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dirty="0"/>
              <a:t>Find out more @</a:t>
            </a:r>
          </a:p>
          <a:p>
            <a:pPr marL="457200" indent="-457200">
              <a:buFont typeface="Arial" panose="020B0604020202020204" pitchFamily="34" charset="0"/>
              <a:buChar char="•"/>
            </a:pPr>
            <a:endParaRPr lang="en-GB" sz="3200" dirty="0"/>
          </a:p>
          <a:p>
            <a:pPr algn="ctr"/>
            <a:r>
              <a:rPr lang="en-GB" sz="3200" dirty="0">
                <a:hlinkClick r:id="rId2"/>
              </a:rPr>
              <a:t>http://www.uwtsd.ac.uk/study-skills/</a:t>
            </a:r>
            <a:r>
              <a:rPr lang="en-GB" sz="3200" dirty="0"/>
              <a:t> </a:t>
            </a:r>
          </a:p>
          <a:p>
            <a:pPr marL="457200" indent="-457200">
              <a:buFont typeface="Arial" panose="020B0604020202020204" pitchFamily="34" charset="0"/>
              <a:buChar char="•"/>
            </a:pPr>
            <a:endParaRPr lang="en-GB" sz="3200" dirty="0"/>
          </a:p>
          <a:p>
            <a:endParaRPr lang="en-GB" sz="3200" dirty="0"/>
          </a:p>
        </p:txBody>
      </p:sp>
    </p:spTree>
    <p:extLst>
      <p:ext uri="{BB962C8B-B14F-4D97-AF65-F5344CB8AC3E}">
        <p14:creationId xmlns:p14="http://schemas.microsoft.com/office/powerpoint/2010/main" val="2225259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Other Support</a:t>
            </a:r>
          </a:p>
        </p:txBody>
      </p:sp>
      <p:sp>
        <p:nvSpPr>
          <p:cNvPr id="3" name="TextBox 2"/>
          <p:cNvSpPr txBox="1"/>
          <p:nvPr/>
        </p:nvSpPr>
        <p:spPr>
          <a:xfrm>
            <a:off x="899592" y="1556792"/>
            <a:ext cx="7344816"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a:t>Careers Service</a:t>
            </a:r>
          </a:p>
          <a:p>
            <a:pPr marL="457200" indent="-457200">
              <a:buFont typeface="Arial" panose="020B0604020202020204" pitchFamily="34" charset="0"/>
              <a:buChar char="•"/>
            </a:pPr>
            <a:r>
              <a:rPr lang="en-GB" sz="2800" dirty="0"/>
              <a:t>Counselling Service</a:t>
            </a:r>
          </a:p>
          <a:p>
            <a:pPr marL="457200" indent="-457200">
              <a:buFont typeface="Arial" panose="020B0604020202020204" pitchFamily="34" charset="0"/>
              <a:buChar char="•"/>
            </a:pPr>
            <a:r>
              <a:rPr lang="en-GB" sz="2800" dirty="0"/>
              <a:t>Financial Support</a:t>
            </a:r>
          </a:p>
          <a:p>
            <a:pPr marL="457200" indent="-457200">
              <a:buFont typeface="Arial" panose="020B0604020202020204" pitchFamily="34" charset="0"/>
              <a:buChar char="•"/>
            </a:pPr>
            <a:r>
              <a:rPr lang="en-GB" sz="2800" dirty="0"/>
              <a:t>International Student Support</a:t>
            </a:r>
          </a:p>
          <a:p>
            <a:pPr marL="457200" indent="-457200">
              <a:buFont typeface="Arial" panose="020B0604020202020204" pitchFamily="34" charset="0"/>
              <a:buChar char="•"/>
            </a:pPr>
            <a:r>
              <a:rPr lang="en-GB" sz="2800" dirty="0"/>
              <a:t>Services for Disabled Students</a:t>
            </a:r>
          </a:p>
          <a:p>
            <a:pPr marL="457200" indent="-457200">
              <a:buFont typeface="Arial" panose="020B0604020202020204" pitchFamily="34" charset="0"/>
              <a:buChar char="•"/>
            </a:pPr>
            <a:r>
              <a:rPr lang="en-GB" sz="2800" dirty="0"/>
              <a:t>Mental Health Advisory Service</a:t>
            </a:r>
          </a:p>
          <a:p>
            <a:pPr marL="457200" indent="-457200">
              <a:buFont typeface="Arial" panose="020B0604020202020204" pitchFamily="34" charset="0"/>
              <a:buChar char="•"/>
            </a:pPr>
            <a:r>
              <a:rPr lang="en-GB" sz="2800" dirty="0"/>
              <a:t>Study Skills Support</a:t>
            </a:r>
          </a:p>
          <a:p>
            <a:pPr marL="457200" indent="-457200">
              <a:buFont typeface="Arial" panose="020B0604020202020204" pitchFamily="34" charset="0"/>
              <a:buChar char="•"/>
            </a:pPr>
            <a:r>
              <a:rPr lang="en-GB" sz="2800" dirty="0"/>
              <a:t>Support for Students From Care</a:t>
            </a:r>
          </a:p>
          <a:p>
            <a:pPr marL="457200" indent="-457200">
              <a:buFont typeface="Arial" panose="020B0604020202020204" pitchFamily="34" charset="0"/>
              <a:buChar char="•"/>
            </a:pPr>
            <a:r>
              <a:rPr lang="en-GB" sz="2800" dirty="0"/>
              <a:t>Student Wellbeing</a:t>
            </a:r>
          </a:p>
        </p:txBody>
      </p:sp>
    </p:spTree>
    <p:extLst>
      <p:ext uri="{BB962C8B-B14F-4D97-AF65-F5344CB8AC3E}">
        <p14:creationId xmlns:p14="http://schemas.microsoft.com/office/powerpoint/2010/main" val="2382346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Other Support</a:t>
            </a:r>
          </a:p>
        </p:txBody>
      </p:sp>
      <p:sp>
        <p:nvSpPr>
          <p:cNvPr id="3" name="TextBox 2"/>
          <p:cNvSpPr txBox="1"/>
          <p:nvPr/>
        </p:nvSpPr>
        <p:spPr>
          <a:xfrm>
            <a:off x="611560" y="1340768"/>
            <a:ext cx="7344816" cy="523220"/>
          </a:xfrm>
          <a:prstGeom prst="rect">
            <a:avLst/>
          </a:prstGeom>
          <a:noFill/>
        </p:spPr>
        <p:txBody>
          <a:bodyPr wrap="square" rtlCol="0">
            <a:spAutoFit/>
          </a:bodyPr>
          <a:lstStyle/>
          <a:p>
            <a:r>
              <a:rPr lang="en-GB" sz="2800" b="1" dirty="0"/>
              <a:t>Peer Assisted Learning</a:t>
            </a:r>
          </a:p>
        </p:txBody>
      </p:sp>
      <p:sp>
        <p:nvSpPr>
          <p:cNvPr id="4" name="TextBox 3">
            <a:extLst>
              <a:ext uri="{FF2B5EF4-FFF2-40B4-BE49-F238E27FC236}">
                <a16:creationId xmlns:a16="http://schemas.microsoft.com/office/drawing/2014/main" id="{0615A1FF-9862-59DD-A67F-41CF95346CF4}"/>
              </a:ext>
            </a:extLst>
          </p:cNvPr>
          <p:cNvSpPr txBox="1"/>
          <p:nvPr/>
        </p:nvSpPr>
        <p:spPr>
          <a:xfrm>
            <a:off x="611560" y="1988840"/>
            <a:ext cx="8280920" cy="3970318"/>
          </a:xfrm>
          <a:prstGeom prst="rect">
            <a:avLst/>
          </a:prstGeom>
          <a:noFill/>
        </p:spPr>
        <p:txBody>
          <a:bodyPr wrap="square" rtlCol="0">
            <a:spAutoFit/>
          </a:bodyPr>
          <a:lstStyle/>
          <a:p>
            <a:r>
              <a:rPr lang="en-GB" dirty="0"/>
              <a:t>Peer-Assisted Learning (PAL) is a peer-learning scheme designed to help you settle into university life. Starting university can be a difficult time for anybody, and speaking to students who have been through a similar experience may help.</a:t>
            </a:r>
          </a:p>
          <a:p>
            <a:endParaRPr lang="en-GB" dirty="0"/>
          </a:p>
          <a:p>
            <a:pPr marL="285750" indent="-285750">
              <a:buFont typeface="Arial" panose="020B0604020202020204" pitchFamily="34" charset="0"/>
              <a:buChar char="•"/>
            </a:pPr>
            <a:r>
              <a:rPr lang="en-GB" dirty="0"/>
              <a:t>Are you a student who started with us here at UWTSD for the very first time?   </a:t>
            </a:r>
          </a:p>
          <a:p>
            <a:pPr marL="285750" indent="-285750">
              <a:buFont typeface="Arial" panose="020B0604020202020204" pitchFamily="34" charset="0"/>
              <a:buChar char="•"/>
            </a:pPr>
            <a:r>
              <a:rPr lang="en-GB" dirty="0"/>
              <a:t>Do you have questions that need answering?   </a:t>
            </a:r>
          </a:p>
          <a:p>
            <a:pPr marL="285750" indent="-285750">
              <a:buFont typeface="Arial" panose="020B0604020202020204" pitchFamily="34" charset="0"/>
              <a:buChar char="•"/>
            </a:pPr>
            <a:r>
              <a:rPr lang="en-GB" dirty="0"/>
              <a:t>Are you worried about your assignments?   </a:t>
            </a:r>
          </a:p>
          <a:p>
            <a:pPr marL="285750" indent="-285750">
              <a:buFont typeface="Arial" panose="020B0604020202020204" pitchFamily="34" charset="0"/>
              <a:buChar char="•"/>
            </a:pPr>
            <a:r>
              <a:rPr lang="en-GB" dirty="0"/>
              <a:t>Do you need help with knowing who to speak to for help?   </a:t>
            </a:r>
          </a:p>
          <a:p>
            <a:pPr marL="285750" indent="-285750">
              <a:buFont typeface="Arial" panose="020B0604020202020204" pitchFamily="34" charset="0"/>
              <a:buChar char="•"/>
            </a:pPr>
            <a:r>
              <a:rPr lang="en-GB" dirty="0"/>
              <a:t>Would you like to speak to an existing student who knows what it’s like to be a new student?  </a:t>
            </a:r>
          </a:p>
          <a:p>
            <a:r>
              <a:rPr lang="en-GB" dirty="0"/>
              <a:t> </a:t>
            </a:r>
          </a:p>
          <a:p>
            <a:r>
              <a:rPr lang="en-GB" dirty="0"/>
              <a:t>If you answered YES to any of these questions, then you may benefit from speaking to our team of PAL student mentors. One of the PAL mentors will contact you with more details if PAL is available in your subject area. </a:t>
            </a:r>
          </a:p>
        </p:txBody>
      </p:sp>
    </p:spTree>
    <p:extLst>
      <p:ext uri="{BB962C8B-B14F-4D97-AF65-F5344CB8AC3E}">
        <p14:creationId xmlns:p14="http://schemas.microsoft.com/office/powerpoint/2010/main" val="3114843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6A9D44-36C9-4A57-A28E-5EEEB5496DC1}"/>
              </a:ext>
            </a:extLst>
          </p:cNvPr>
          <p:cNvSpPr txBox="1"/>
          <p:nvPr/>
        </p:nvSpPr>
        <p:spPr>
          <a:xfrm>
            <a:off x="1187624" y="260648"/>
            <a:ext cx="6408712" cy="707886"/>
          </a:xfrm>
          <a:prstGeom prst="rect">
            <a:avLst/>
          </a:prstGeom>
          <a:noFill/>
        </p:spPr>
        <p:txBody>
          <a:bodyPr wrap="square" rtlCol="0">
            <a:spAutoFit/>
          </a:bodyPr>
          <a:lstStyle/>
          <a:p>
            <a:pPr algn="ctr"/>
            <a:r>
              <a:rPr lang="en-GB" sz="4000" b="1" dirty="0"/>
              <a:t>Key Concepts</a:t>
            </a:r>
          </a:p>
        </p:txBody>
      </p:sp>
      <p:sp>
        <p:nvSpPr>
          <p:cNvPr id="3" name="TextBox 2">
            <a:extLst>
              <a:ext uri="{FF2B5EF4-FFF2-40B4-BE49-F238E27FC236}">
                <a16:creationId xmlns:a16="http://schemas.microsoft.com/office/drawing/2014/main" id="{C06EAEA2-9C48-48D7-89A6-C38BDBD1D179}"/>
              </a:ext>
            </a:extLst>
          </p:cNvPr>
          <p:cNvSpPr txBox="1"/>
          <p:nvPr/>
        </p:nvSpPr>
        <p:spPr>
          <a:xfrm>
            <a:off x="1763688" y="1412776"/>
            <a:ext cx="5328592" cy="646331"/>
          </a:xfrm>
          <a:prstGeom prst="rect">
            <a:avLst/>
          </a:prstGeom>
          <a:noFill/>
        </p:spPr>
        <p:txBody>
          <a:bodyPr wrap="square" rtlCol="0">
            <a:spAutoFit/>
          </a:bodyPr>
          <a:lstStyle/>
          <a:p>
            <a:pPr algn="ctr"/>
            <a:r>
              <a:rPr lang="en-GB" sz="3600" b="1" dirty="0"/>
              <a:t>Culture </a:t>
            </a:r>
          </a:p>
        </p:txBody>
      </p:sp>
      <p:sp>
        <p:nvSpPr>
          <p:cNvPr id="4" name="TextBox 3">
            <a:extLst>
              <a:ext uri="{FF2B5EF4-FFF2-40B4-BE49-F238E27FC236}">
                <a16:creationId xmlns:a16="http://schemas.microsoft.com/office/drawing/2014/main" id="{FFEC376B-2CC6-412B-8A2B-8B8E1367CDCB}"/>
              </a:ext>
            </a:extLst>
          </p:cNvPr>
          <p:cNvSpPr txBox="1"/>
          <p:nvPr/>
        </p:nvSpPr>
        <p:spPr>
          <a:xfrm>
            <a:off x="1775656" y="2348880"/>
            <a:ext cx="5328592" cy="646331"/>
          </a:xfrm>
          <a:prstGeom prst="rect">
            <a:avLst/>
          </a:prstGeom>
          <a:noFill/>
        </p:spPr>
        <p:txBody>
          <a:bodyPr wrap="square" rtlCol="0">
            <a:spAutoFit/>
          </a:bodyPr>
          <a:lstStyle/>
          <a:p>
            <a:pPr algn="ctr"/>
            <a:r>
              <a:rPr lang="en-GB" sz="3600" b="1" dirty="0"/>
              <a:t>Identity </a:t>
            </a:r>
          </a:p>
        </p:txBody>
      </p:sp>
      <p:sp>
        <p:nvSpPr>
          <p:cNvPr id="5" name="TextBox 4">
            <a:extLst>
              <a:ext uri="{FF2B5EF4-FFF2-40B4-BE49-F238E27FC236}">
                <a16:creationId xmlns:a16="http://schemas.microsoft.com/office/drawing/2014/main" id="{968892D7-1BFD-4E17-ABB7-0C936F2D169D}"/>
              </a:ext>
            </a:extLst>
          </p:cNvPr>
          <p:cNvSpPr txBox="1"/>
          <p:nvPr/>
        </p:nvSpPr>
        <p:spPr>
          <a:xfrm>
            <a:off x="1775656" y="3356992"/>
            <a:ext cx="5328592" cy="646331"/>
          </a:xfrm>
          <a:prstGeom prst="rect">
            <a:avLst/>
          </a:prstGeom>
          <a:noFill/>
        </p:spPr>
        <p:txBody>
          <a:bodyPr wrap="square" rtlCol="0">
            <a:spAutoFit/>
          </a:bodyPr>
          <a:lstStyle/>
          <a:p>
            <a:pPr algn="ctr"/>
            <a:r>
              <a:rPr lang="en-GB" sz="3600" b="1" dirty="0"/>
              <a:t>Social Norms &amp; Values </a:t>
            </a:r>
          </a:p>
        </p:txBody>
      </p:sp>
      <p:sp>
        <p:nvSpPr>
          <p:cNvPr id="6" name="TextBox 5">
            <a:extLst>
              <a:ext uri="{FF2B5EF4-FFF2-40B4-BE49-F238E27FC236}">
                <a16:creationId xmlns:a16="http://schemas.microsoft.com/office/drawing/2014/main" id="{4F675D98-E031-44F8-A15F-15C9B8EA035E}"/>
              </a:ext>
            </a:extLst>
          </p:cNvPr>
          <p:cNvSpPr txBox="1"/>
          <p:nvPr/>
        </p:nvSpPr>
        <p:spPr>
          <a:xfrm>
            <a:off x="467544" y="4293096"/>
            <a:ext cx="8352928"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These are all words that we take for granted but when we use them in the study of people and society then we need to be clear what they mean</a:t>
            </a:r>
          </a:p>
        </p:txBody>
      </p:sp>
    </p:spTree>
    <p:extLst>
      <p:ext uri="{BB962C8B-B14F-4D97-AF65-F5344CB8AC3E}">
        <p14:creationId xmlns:p14="http://schemas.microsoft.com/office/powerpoint/2010/main" val="1140195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A6A2EA-B4A5-4211-BB59-49022A1F90CF}"/>
              </a:ext>
            </a:extLst>
          </p:cNvPr>
          <p:cNvSpPr txBox="1"/>
          <p:nvPr/>
        </p:nvSpPr>
        <p:spPr>
          <a:xfrm>
            <a:off x="1691680" y="260648"/>
            <a:ext cx="5328592" cy="646331"/>
          </a:xfrm>
          <a:prstGeom prst="rect">
            <a:avLst/>
          </a:prstGeom>
          <a:noFill/>
        </p:spPr>
        <p:txBody>
          <a:bodyPr wrap="square" rtlCol="0">
            <a:spAutoFit/>
          </a:bodyPr>
          <a:lstStyle/>
          <a:p>
            <a:pPr algn="ctr"/>
            <a:r>
              <a:rPr lang="en-GB" sz="3600" b="1" dirty="0"/>
              <a:t>Identity </a:t>
            </a:r>
          </a:p>
        </p:txBody>
      </p:sp>
      <p:sp>
        <p:nvSpPr>
          <p:cNvPr id="3" name="TextBox 2">
            <a:extLst>
              <a:ext uri="{FF2B5EF4-FFF2-40B4-BE49-F238E27FC236}">
                <a16:creationId xmlns:a16="http://schemas.microsoft.com/office/drawing/2014/main" id="{ECDEE7E9-0997-4007-9CF5-AB4974FD0047}"/>
              </a:ext>
            </a:extLst>
          </p:cNvPr>
          <p:cNvSpPr txBox="1"/>
          <p:nvPr/>
        </p:nvSpPr>
        <p:spPr>
          <a:xfrm>
            <a:off x="467544" y="1772816"/>
            <a:ext cx="8208912" cy="3447098"/>
          </a:xfrm>
          <a:prstGeom prst="rect">
            <a:avLst/>
          </a:prstGeom>
          <a:noFill/>
        </p:spPr>
        <p:txBody>
          <a:bodyPr wrap="square" rtlCol="0">
            <a:spAutoFit/>
          </a:bodyPr>
          <a:lstStyle/>
          <a:p>
            <a:pPr algn="ctr"/>
            <a:r>
              <a:rPr lang="en-GB" sz="2800" dirty="0"/>
              <a:t>For the next Lecture, research the concept of ‘identity’.</a:t>
            </a:r>
          </a:p>
          <a:p>
            <a:pPr algn="ctr"/>
            <a:endParaRPr lang="en-GB" sz="2800" dirty="0"/>
          </a:p>
          <a:p>
            <a:pPr algn="ctr">
              <a:spcBef>
                <a:spcPts val="1200"/>
              </a:spcBef>
              <a:spcAft>
                <a:spcPts val="1200"/>
              </a:spcAft>
            </a:pPr>
            <a:r>
              <a:rPr lang="en-GB" sz="2800" dirty="0"/>
              <a:t> </a:t>
            </a:r>
            <a:r>
              <a:rPr lang="en-GB" sz="2800" i="1" dirty="0"/>
              <a:t>What do you understand this to mean? </a:t>
            </a:r>
          </a:p>
          <a:p>
            <a:pPr algn="ctr">
              <a:spcBef>
                <a:spcPts val="1200"/>
              </a:spcBef>
              <a:spcAft>
                <a:spcPts val="1200"/>
              </a:spcAft>
            </a:pPr>
            <a:r>
              <a:rPr lang="en-GB" sz="2800" i="1" dirty="0"/>
              <a:t>What other words and concepts do we associate with the word identity?</a:t>
            </a:r>
          </a:p>
          <a:p>
            <a:pPr algn="ctr">
              <a:spcBef>
                <a:spcPts val="1200"/>
              </a:spcBef>
              <a:spcAft>
                <a:spcPts val="1200"/>
              </a:spcAft>
            </a:pPr>
            <a:endParaRPr lang="en-GB" sz="2800" i="1" dirty="0"/>
          </a:p>
        </p:txBody>
      </p:sp>
      <p:pic>
        <p:nvPicPr>
          <p:cNvPr id="5" name="Picture 4">
            <a:extLst>
              <a:ext uri="{FF2B5EF4-FFF2-40B4-BE49-F238E27FC236}">
                <a16:creationId xmlns:a16="http://schemas.microsoft.com/office/drawing/2014/main" id="{DB466202-5CC5-42D9-87EC-DA6D80817B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1840" y="908720"/>
            <a:ext cx="854825" cy="854825"/>
          </a:xfrm>
          <a:prstGeom prst="rect">
            <a:avLst/>
          </a:prstGeom>
        </p:spPr>
      </p:pic>
      <p:sp>
        <p:nvSpPr>
          <p:cNvPr id="6" name="TextBox 5">
            <a:extLst>
              <a:ext uri="{FF2B5EF4-FFF2-40B4-BE49-F238E27FC236}">
                <a16:creationId xmlns:a16="http://schemas.microsoft.com/office/drawing/2014/main" id="{213F2FB6-7358-4FBA-9745-D9E8E49A733C}"/>
              </a:ext>
            </a:extLst>
          </p:cNvPr>
          <p:cNvSpPr txBox="1"/>
          <p:nvPr/>
        </p:nvSpPr>
        <p:spPr>
          <a:xfrm>
            <a:off x="4067944" y="1116077"/>
            <a:ext cx="2160240" cy="369332"/>
          </a:xfrm>
          <a:prstGeom prst="rect">
            <a:avLst/>
          </a:prstGeom>
          <a:noFill/>
        </p:spPr>
        <p:txBody>
          <a:bodyPr wrap="square" rtlCol="0">
            <a:spAutoFit/>
          </a:bodyPr>
          <a:lstStyle/>
          <a:p>
            <a:r>
              <a:rPr lang="en-GB" dirty="0"/>
              <a:t>Group Activity</a:t>
            </a:r>
          </a:p>
        </p:txBody>
      </p:sp>
      <p:pic>
        <p:nvPicPr>
          <p:cNvPr id="11" name="Picture 10">
            <a:extLst>
              <a:ext uri="{FF2B5EF4-FFF2-40B4-BE49-F238E27FC236}">
                <a16:creationId xmlns:a16="http://schemas.microsoft.com/office/drawing/2014/main" id="{2AAF8449-03EC-4735-A88F-6A7B23AF9E9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19523" y="4797152"/>
            <a:ext cx="624634" cy="608087"/>
          </a:xfrm>
          <a:prstGeom prst="rect">
            <a:avLst/>
          </a:prstGeom>
        </p:spPr>
      </p:pic>
      <p:sp>
        <p:nvSpPr>
          <p:cNvPr id="12" name="TextBox 11">
            <a:extLst>
              <a:ext uri="{FF2B5EF4-FFF2-40B4-BE49-F238E27FC236}">
                <a16:creationId xmlns:a16="http://schemas.microsoft.com/office/drawing/2014/main" id="{4F5280F0-1BF4-43A2-A25C-4FF87FB60D11}"/>
              </a:ext>
            </a:extLst>
          </p:cNvPr>
          <p:cNvSpPr txBox="1"/>
          <p:nvPr/>
        </p:nvSpPr>
        <p:spPr>
          <a:xfrm>
            <a:off x="3563888" y="4914496"/>
            <a:ext cx="2664296" cy="369332"/>
          </a:xfrm>
          <a:prstGeom prst="rect">
            <a:avLst/>
          </a:prstGeom>
          <a:noFill/>
        </p:spPr>
        <p:txBody>
          <a:bodyPr wrap="square" rtlCol="0">
            <a:spAutoFit/>
          </a:bodyPr>
          <a:lstStyle/>
          <a:p>
            <a:r>
              <a:rPr lang="en-GB" dirty="0"/>
              <a:t>Guided Study Worksheet 1</a:t>
            </a:r>
          </a:p>
        </p:txBody>
      </p:sp>
      <p:sp>
        <p:nvSpPr>
          <p:cNvPr id="9" name="TextBox 8">
            <a:extLst>
              <a:ext uri="{FF2B5EF4-FFF2-40B4-BE49-F238E27FC236}">
                <a16:creationId xmlns:a16="http://schemas.microsoft.com/office/drawing/2014/main" id="{5BA32A1E-515B-4095-B8FE-ADD989BD40AC}"/>
              </a:ext>
            </a:extLst>
          </p:cNvPr>
          <p:cNvSpPr txBox="1"/>
          <p:nvPr/>
        </p:nvSpPr>
        <p:spPr>
          <a:xfrm>
            <a:off x="2699792" y="5733256"/>
            <a:ext cx="3528392" cy="954107"/>
          </a:xfrm>
          <a:prstGeom prst="rect">
            <a:avLst/>
          </a:prstGeom>
          <a:noFill/>
        </p:spPr>
        <p:txBody>
          <a:bodyPr wrap="square" rtlCol="0">
            <a:spAutoFit/>
          </a:bodyPr>
          <a:lstStyle/>
          <a:p>
            <a:pPr algn="ctr"/>
            <a:r>
              <a:rPr lang="en-GB" sz="2800" dirty="0"/>
              <a:t>Feedback to your Tutor in the Next Lecture</a:t>
            </a:r>
          </a:p>
        </p:txBody>
      </p:sp>
    </p:spTree>
    <p:extLst>
      <p:ext uri="{BB962C8B-B14F-4D97-AF65-F5344CB8AC3E}">
        <p14:creationId xmlns:p14="http://schemas.microsoft.com/office/powerpoint/2010/main" val="2684623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12" grpId="0"/>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A6A2EA-B4A5-4211-BB59-49022A1F90CF}"/>
              </a:ext>
            </a:extLst>
          </p:cNvPr>
          <p:cNvSpPr txBox="1"/>
          <p:nvPr/>
        </p:nvSpPr>
        <p:spPr>
          <a:xfrm>
            <a:off x="1691680" y="260648"/>
            <a:ext cx="5328592" cy="646331"/>
          </a:xfrm>
          <a:prstGeom prst="rect">
            <a:avLst/>
          </a:prstGeom>
          <a:noFill/>
        </p:spPr>
        <p:txBody>
          <a:bodyPr wrap="square" rtlCol="0">
            <a:spAutoFit/>
          </a:bodyPr>
          <a:lstStyle/>
          <a:p>
            <a:pPr algn="ctr"/>
            <a:r>
              <a:rPr lang="en-GB" sz="3600" b="1" dirty="0"/>
              <a:t>Culture </a:t>
            </a:r>
          </a:p>
        </p:txBody>
      </p:sp>
      <p:sp>
        <p:nvSpPr>
          <p:cNvPr id="3" name="TextBox 2">
            <a:extLst>
              <a:ext uri="{FF2B5EF4-FFF2-40B4-BE49-F238E27FC236}">
                <a16:creationId xmlns:a16="http://schemas.microsoft.com/office/drawing/2014/main" id="{ECDEE7E9-0997-4007-9CF5-AB4974FD0047}"/>
              </a:ext>
            </a:extLst>
          </p:cNvPr>
          <p:cNvSpPr txBox="1"/>
          <p:nvPr/>
        </p:nvSpPr>
        <p:spPr>
          <a:xfrm>
            <a:off x="467544" y="2132856"/>
            <a:ext cx="8208912" cy="2677656"/>
          </a:xfrm>
          <a:prstGeom prst="rect">
            <a:avLst/>
          </a:prstGeom>
          <a:noFill/>
        </p:spPr>
        <p:txBody>
          <a:bodyPr wrap="square" rtlCol="0">
            <a:spAutoFit/>
          </a:bodyPr>
          <a:lstStyle/>
          <a:p>
            <a:pPr algn="ctr"/>
            <a:r>
              <a:rPr lang="en-GB" sz="2800" dirty="0"/>
              <a:t>For the next Lecture, research the concept of ‘culture’.</a:t>
            </a:r>
          </a:p>
          <a:p>
            <a:pPr algn="ctr"/>
            <a:endParaRPr lang="en-GB" sz="2800" dirty="0"/>
          </a:p>
          <a:p>
            <a:pPr algn="ctr"/>
            <a:r>
              <a:rPr lang="en-GB" sz="2800" dirty="0"/>
              <a:t> </a:t>
            </a:r>
            <a:r>
              <a:rPr lang="en-GB" sz="2800" i="1" dirty="0"/>
              <a:t>What do you understand this to mean? </a:t>
            </a:r>
          </a:p>
          <a:p>
            <a:pPr algn="ctr"/>
            <a:endParaRPr lang="en-GB" sz="2800" i="1" dirty="0"/>
          </a:p>
          <a:p>
            <a:pPr algn="ctr"/>
            <a:r>
              <a:rPr lang="en-GB" sz="2800" i="1" dirty="0"/>
              <a:t>What other words and concepts do we associate with the word culture?</a:t>
            </a:r>
          </a:p>
        </p:txBody>
      </p:sp>
      <p:pic>
        <p:nvPicPr>
          <p:cNvPr id="5" name="Picture 4">
            <a:extLst>
              <a:ext uri="{FF2B5EF4-FFF2-40B4-BE49-F238E27FC236}">
                <a16:creationId xmlns:a16="http://schemas.microsoft.com/office/drawing/2014/main" id="{DB466202-5CC5-42D9-87EC-DA6D80817B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75856" y="1061403"/>
            <a:ext cx="854825" cy="854825"/>
          </a:xfrm>
          <a:prstGeom prst="rect">
            <a:avLst/>
          </a:prstGeom>
        </p:spPr>
      </p:pic>
      <p:sp>
        <p:nvSpPr>
          <p:cNvPr id="6" name="TextBox 5">
            <a:extLst>
              <a:ext uri="{FF2B5EF4-FFF2-40B4-BE49-F238E27FC236}">
                <a16:creationId xmlns:a16="http://schemas.microsoft.com/office/drawing/2014/main" id="{213F2FB6-7358-4FBA-9745-D9E8E49A733C}"/>
              </a:ext>
            </a:extLst>
          </p:cNvPr>
          <p:cNvSpPr txBox="1"/>
          <p:nvPr/>
        </p:nvSpPr>
        <p:spPr>
          <a:xfrm>
            <a:off x="4211960" y="1268760"/>
            <a:ext cx="2160240" cy="369332"/>
          </a:xfrm>
          <a:prstGeom prst="rect">
            <a:avLst/>
          </a:prstGeom>
          <a:noFill/>
        </p:spPr>
        <p:txBody>
          <a:bodyPr wrap="square" rtlCol="0">
            <a:spAutoFit/>
          </a:bodyPr>
          <a:lstStyle/>
          <a:p>
            <a:r>
              <a:rPr lang="en-GB" dirty="0"/>
              <a:t>Group Activity</a:t>
            </a:r>
          </a:p>
        </p:txBody>
      </p:sp>
      <p:sp>
        <p:nvSpPr>
          <p:cNvPr id="7" name="TextBox 6">
            <a:extLst>
              <a:ext uri="{FF2B5EF4-FFF2-40B4-BE49-F238E27FC236}">
                <a16:creationId xmlns:a16="http://schemas.microsoft.com/office/drawing/2014/main" id="{5BA32A1E-515B-4095-B8FE-ADD989BD40AC}"/>
              </a:ext>
            </a:extLst>
          </p:cNvPr>
          <p:cNvSpPr txBox="1"/>
          <p:nvPr/>
        </p:nvSpPr>
        <p:spPr>
          <a:xfrm>
            <a:off x="2699792" y="5733256"/>
            <a:ext cx="3528392" cy="954107"/>
          </a:xfrm>
          <a:prstGeom prst="rect">
            <a:avLst/>
          </a:prstGeom>
          <a:noFill/>
        </p:spPr>
        <p:txBody>
          <a:bodyPr wrap="square" rtlCol="0">
            <a:spAutoFit/>
          </a:bodyPr>
          <a:lstStyle/>
          <a:p>
            <a:pPr algn="ctr"/>
            <a:r>
              <a:rPr lang="en-GB" sz="2800" dirty="0"/>
              <a:t>Feedback to your Tutor in the Next Lecture</a:t>
            </a:r>
          </a:p>
        </p:txBody>
      </p:sp>
      <p:pic>
        <p:nvPicPr>
          <p:cNvPr id="11" name="Picture 10">
            <a:extLst>
              <a:ext uri="{FF2B5EF4-FFF2-40B4-BE49-F238E27FC236}">
                <a16:creationId xmlns:a16="http://schemas.microsoft.com/office/drawing/2014/main" id="{2AAF8449-03EC-4735-A88F-6A7B23AF9E9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87475" y="4967840"/>
            <a:ext cx="624634" cy="608087"/>
          </a:xfrm>
          <a:prstGeom prst="rect">
            <a:avLst/>
          </a:prstGeom>
        </p:spPr>
      </p:pic>
      <p:sp>
        <p:nvSpPr>
          <p:cNvPr id="12" name="TextBox 11">
            <a:extLst>
              <a:ext uri="{FF2B5EF4-FFF2-40B4-BE49-F238E27FC236}">
                <a16:creationId xmlns:a16="http://schemas.microsoft.com/office/drawing/2014/main" id="{4F5280F0-1BF4-43A2-A25C-4FF87FB60D11}"/>
              </a:ext>
            </a:extLst>
          </p:cNvPr>
          <p:cNvSpPr txBox="1"/>
          <p:nvPr/>
        </p:nvSpPr>
        <p:spPr>
          <a:xfrm>
            <a:off x="3131840" y="5085184"/>
            <a:ext cx="2664296" cy="369332"/>
          </a:xfrm>
          <a:prstGeom prst="rect">
            <a:avLst/>
          </a:prstGeom>
          <a:noFill/>
        </p:spPr>
        <p:txBody>
          <a:bodyPr wrap="square" rtlCol="0">
            <a:spAutoFit/>
          </a:bodyPr>
          <a:lstStyle/>
          <a:p>
            <a:r>
              <a:rPr lang="en-GB" dirty="0"/>
              <a:t>Guided Study Worksheet 1</a:t>
            </a:r>
          </a:p>
        </p:txBody>
      </p:sp>
    </p:spTree>
    <p:extLst>
      <p:ext uri="{BB962C8B-B14F-4D97-AF65-F5344CB8AC3E}">
        <p14:creationId xmlns:p14="http://schemas.microsoft.com/office/powerpoint/2010/main" val="1675131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P spid="1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A6A2EA-B4A5-4211-BB59-49022A1F90CF}"/>
              </a:ext>
            </a:extLst>
          </p:cNvPr>
          <p:cNvSpPr txBox="1"/>
          <p:nvPr/>
        </p:nvSpPr>
        <p:spPr>
          <a:xfrm>
            <a:off x="1691680" y="260648"/>
            <a:ext cx="5328592" cy="646331"/>
          </a:xfrm>
          <a:prstGeom prst="rect">
            <a:avLst/>
          </a:prstGeom>
          <a:noFill/>
        </p:spPr>
        <p:txBody>
          <a:bodyPr wrap="square" rtlCol="0">
            <a:spAutoFit/>
          </a:bodyPr>
          <a:lstStyle/>
          <a:p>
            <a:pPr algn="ctr"/>
            <a:r>
              <a:rPr lang="en-GB" sz="3600" b="1" dirty="0"/>
              <a:t>Social Norms &amp; Values </a:t>
            </a:r>
          </a:p>
        </p:txBody>
      </p:sp>
      <p:sp>
        <p:nvSpPr>
          <p:cNvPr id="3" name="TextBox 2">
            <a:extLst>
              <a:ext uri="{FF2B5EF4-FFF2-40B4-BE49-F238E27FC236}">
                <a16:creationId xmlns:a16="http://schemas.microsoft.com/office/drawing/2014/main" id="{ECDEE7E9-0997-4007-9CF5-AB4974FD0047}"/>
              </a:ext>
            </a:extLst>
          </p:cNvPr>
          <p:cNvSpPr txBox="1"/>
          <p:nvPr/>
        </p:nvSpPr>
        <p:spPr>
          <a:xfrm>
            <a:off x="467544" y="1772816"/>
            <a:ext cx="8208912" cy="3139321"/>
          </a:xfrm>
          <a:prstGeom prst="rect">
            <a:avLst/>
          </a:prstGeom>
          <a:noFill/>
        </p:spPr>
        <p:txBody>
          <a:bodyPr wrap="square" rtlCol="0">
            <a:spAutoFit/>
          </a:bodyPr>
          <a:lstStyle/>
          <a:p>
            <a:pPr algn="ctr"/>
            <a:r>
              <a:rPr lang="en-GB" sz="2800" dirty="0"/>
              <a:t>For the next Lecture, research the concepts of  ‘Social Norms &amp; Values’.</a:t>
            </a:r>
          </a:p>
          <a:p>
            <a:pPr algn="ctr"/>
            <a:endParaRPr lang="en-GB" sz="2800" dirty="0"/>
          </a:p>
          <a:p>
            <a:pPr algn="ctr">
              <a:spcBef>
                <a:spcPts val="1200"/>
              </a:spcBef>
              <a:spcAft>
                <a:spcPts val="1200"/>
              </a:spcAft>
            </a:pPr>
            <a:r>
              <a:rPr lang="en-GB" sz="2800" dirty="0"/>
              <a:t> </a:t>
            </a:r>
            <a:r>
              <a:rPr lang="en-GB" sz="2800" i="1" dirty="0"/>
              <a:t>What do you understand this to mean? </a:t>
            </a:r>
          </a:p>
          <a:p>
            <a:pPr algn="ctr">
              <a:spcBef>
                <a:spcPts val="1200"/>
              </a:spcBef>
              <a:spcAft>
                <a:spcPts val="1200"/>
              </a:spcAft>
            </a:pPr>
            <a:r>
              <a:rPr lang="en-GB" sz="2800" i="1" dirty="0"/>
              <a:t>What other words and concepts do we associate with these phrases?</a:t>
            </a:r>
          </a:p>
        </p:txBody>
      </p:sp>
      <p:pic>
        <p:nvPicPr>
          <p:cNvPr id="5" name="Picture 4">
            <a:extLst>
              <a:ext uri="{FF2B5EF4-FFF2-40B4-BE49-F238E27FC236}">
                <a16:creationId xmlns:a16="http://schemas.microsoft.com/office/drawing/2014/main" id="{DB466202-5CC5-42D9-87EC-DA6D80817B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1840" y="908720"/>
            <a:ext cx="854825" cy="854825"/>
          </a:xfrm>
          <a:prstGeom prst="rect">
            <a:avLst/>
          </a:prstGeom>
        </p:spPr>
      </p:pic>
      <p:sp>
        <p:nvSpPr>
          <p:cNvPr id="6" name="TextBox 5">
            <a:extLst>
              <a:ext uri="{FF2B5EF4-FFF2-40B4-BE49-F238E27FC236}">
                <a16:creationId xmlns:a16="http://schemas.microsoft.com/office/drawing/2014/main" id="{213F2FB6-7358-4FBA-9745-D9E8E49A733C}"/>
              </a:ext>
            </a:extLst>
          </p:cNvPr>
          <p:cNvSpPr txBox="1"/>
          <p:nvPr/>
        </p:nvSpPr>
        <p:spPr>
          <a:xfrm>
            <a:off x="4067944" y="1116077"/>
            <a:ext cx="2160240" cy="369332"/>
          </a:xfrm>
          <a:prstGeom prst="rect">
            <a:avLst/>
          </a:prstGeom>
          <a:noFill/>
        </p:spPr>
        <p:txBody>
          <a:bodyPr wrap="square" rtlCol="0">
            <a:spAutoFit/>
          </a:bodyPr>
          <a:lstStyle/>
          <a:p>
            <a:r>
              <a:rPr lang="en-GB" dirty="0"/>
              <a:t>Group Activity</a:t>
            </a:r>
          </a:p>
        </p:txBody>
      </p:sp>
      <p:pic>
        <p:nvPicPr>
          <p:cNvPr id="11" name="Picture 10">
            <a:extLst>
              <a:ext uri="{FF2B5EF4-FFF2-40B4-BE49-F238E27FC236}">
                <a16:creationId xmlns:a16="http://schemas.microsoft.com/office/drawing/2014/main" id="{2AAF8449-03EC-4735-A88F-6A7B23AF9E9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19523" y="5013176"/>
            <a:ext cx="624634" cy="608087"/>
          </a:xfrm>
          <a:prstGeom prst="rect">
            <a:avLst/>
          </a:prstGeom>
        </p:spPr>
      </p:pic>
      <p:sp>
        <p:nvSpPr>
          <p:cNvPr id="12" name="TextBox 11">
            <a:extLst>
              <a:ext uri="{FF2B5EF4-FFF2-40B4-BE49-F238E27FC236}">
                <a16:creationId xmlns:a16="http://schemas.microsoft.com/office/drawing/2014/main" id="{4F5280F0-1BF4-43A2-A25C-4FF87FB60D11}"/>
              </a:ext>
            </a:extLst>
          </p:cNvPr>
          <p:cNvSpPr txBox="1"/>
          <p:nvPr/>
        </p:nvSpPr>
        <p:spPr>
          <a:xfrm>
            <a:off x="3563888" y="5130520"/>
            <a:ext cx="2664296" cy="369332"/>
          </a:xfrm>
          <a:prstGeom prst="rect">
            <a:avLst/>
          </a:prstGeom>
          <a:noFill/>
        </p:spPr>
        <p:txBody>
          <a:bodyPr wrap="square" rtlCol="0">
            <a:spAutoFit/>
          </a:bodyPr>
          <a:lstStyle/>
          <a:p>
            <a:r>
              <a:rPr lang="en-GB" dirty="0"/>
              <a:t>Guided Study Worksheet 1</a:t>
            </a:r>
          </a:p>
        </p:txBody>
      </p:sp>
      <p:sp>
        <p:nvSpPr>
          <p:cNvPr id="9" name="TextBox 8">
            <a:extLst>
              <a:ext uri="{FF2B5EF4-FFF2-40B4-BE49-F238E27FC236}">
                <a16:creationId xmlns:a16="http://schemas.microsoft.com/office/drawing/2014/main" id="{5BA32A1E-515B-4095-B8FE-ADD989BD40AC}"/>
              </a:ext>
            </a:extLst>
          </p:cNvPr>
          <p:cNvSpPr txBox="1"/>
          <p:nvPr/>
        </p:nvSpPr>
        <p:spPr>
          <a:xfrm>
            <a:off x="2699792" y="5733256"/>
            <a:ext cx="3528392" cy="954107"/>
          </a:xfrm>
          <a:prstGeom prst="rect">
            <a:avLst/>
          </a:prstGeom>
          <a:noFill/>
        </p:spPr>
        <p:txBody>
          <a:bodyPr wrap="square" rtlCol="0">
            <a:spAutoFit/>
          </a:bodyPr>
          <a:lstStyle/>
          <a:p>
            <a:pPr algn="ctr"/>
            <a:r>
              <a:rPr lang="en-GB" sz="2800" dirty="0"/>
              <a:t>Feedback to your Tutor in the Next Lecture</a:t>
            </a:r>
          </a:p>
        </p:txBody>
      </p:sp>
    </p:spTree>
    <p:extLst>
      <p:ext uri="{BB962C8B-B14F-4D97-AF65-F5344CB8AC3E}">
        <p14:creationId xmlns:p14="http://schemas.microsoft.com/office/powerpoint/2010/main" val="1587851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12" grpId="0"/>
      <p:bldP spid="9" grpId="0"/>
    </p:bldLst>
  </p:timing>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766</TotalTime>
  <Words>747</Words>
  <Application>Microsoft Office PowerPoint</Application>
  <PresentationFormat>On-screen Show (4:3)</PresentationFormat>
  <Paragraphs>100</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vt:lpstr>
      <vt:lpstr>UWTSD blue background</vt:lpstr>
      <vt:lpstr>PowerPoint Presentation</vt:lpstr>
      <vt:lpstr>PowerPoint Presentation</vt:lpstr>
      <vt:lpstr>Academic Group Tutorial 1</vt:lpstr>
      <vt:lpstr>PowerPoint Presentation</vt:lpstr>
      <vt:lpstr>PowerPoint Presentation</vt:lpstr>
      <vt:lpstr>Assignment Feedback</vt:lpstr>
      <vt:lpstr>Additional Support</vt:lpstr>
      <vt:lpstr>Student Support: Study Skills</vt:lpstr>
      <vt:lpstr>PowerPoint Presentation</vt:lpstr>
      <vt:lpstr>PowerPoint Presentation</vt:lpstr>
      <vt:lpstr>PowerPoint Presentation</vt:lpstr>
      <vt:lpstr>PowerPoint Presentation</vt:lpstr>
      <vt:lpstr>PowerPoint Presentation</vt:lpstr>
      <vt:lpstr>Other Support</vt:lpstr>
      <vt:lpstr>Other Support</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54</cp:revision>
  <dcterms:created xsi:type="dcterms:W3CDTF">2018-09-30T11:39:06Z</dcterms:created>
  <dcterms:modified xsi:type="dcterms:W3CDTF">2023-11-14T10:34:28Z</dcterms:modified>
</cp:coreProperties>
</file>