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67" r:id="rId3"/>
    <p:sldId id="257" r:id="rId4"/>
    <p:sldId id="258" r:id="rId5"/>
    <p:sldId id="259" r:id="rId6"/>
    <p:sldId id="260" r:id="rId7"/>
    <p:sldId id="262" r:id="rId8"/>
    <p:sldId id="263" r:id="rId9"/>
    <p:sldId id="264" r:id="rId10"/>
    <p:sldId id="269" r:id="rId11"/>
    <p:sldId id="26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40" autoAdjust="0"/>
    <p:restoredTop sz="81600" autoAdjust="0"/>
  </p:normalViewPr>
  <p:slideViewPr>
    <p:cSldViewPr snapToGrid="0">
      <p:cViewPr varScale="1">
        <p:scale>
          <a:sx n="55" d="100"/>
          <a:sy n="55" d="100"/>
        </p:scale>
        <p:origin x="1056" y="40"/>
      </p:cViewPr>
      <p:guideLst/>
    </p:cSldViewPr>
  </p:slideViewPr>
  <p:notesTextViewPr>
    <p:cViewPr>
      <p:scale>
        <a:sx n="1" d="1"/>
        <a:sy n="1" d="1"/>
      </p:scale>
      <p:origin x="0" y="-52"/>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1DF143-FD9A-40BB-9B3F-A2DEDF0780A1}" type="datetimeFigureOut">
              <a:rPr lang="en-GB" smtClean="0"/>
              <a:t>19/12/2018</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0A04CC7-AB22-4012-A49D-B51D8A37EB17}" type="slidenum">
              <a:rPr lang="en-GB" smtClean="0"/>
              <a:t>‹#›</a:t>
            </a:fld>
            <a:endParaRPr lang="en-GB" dirty="0"/>
          </a:p>
        </p:txBody>
      </p:sp>
    </p:spTree>
    <p:extLst>
      <p:ext uri="{BB962C8B-B14F-4D97-AF65-F5344CB8AC3E}">
        <p14:creationId xmlns:p14="http://schemas.microsoft.com/office/powerpoint/2010/main" val="2266677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Both"/>
            </a:pPr>
            <a:r>
              <a:rPr lang="en-GB" dirty="0"/>
              <a:t>Xen. Cav. 1</a:t>
            </a:r>
          </a:p>
          <a:p>
            <a:pPr marL="228600" indent="-228600">
              <a:buAutoNum type="arabicParenBoth"/>
            </a:pPr>
            <a:r>
              <a:rPr lang="en-GB" dirty="0"/>
              <a:t>Ibid</a:t>
            </a:r>
          </a:p>
          <a:p>
            <a:pPr marL="228600" indent="-228600">
              <a:buAutoNum type="arabicParenBoth"/>
            </a:pPr>
            <a:r>
              <a:rPr lang="en-GB" dirty="0"/>
              <a:t>Xen. Cav. 3. 1.</a:t>
            </a:r>
          </a:p>
        </p:txBody>
      </p:sp>
      <p:sp>
        <p:nvSpPr>
          <p:cNvPr id="4" name="Slide Number Placeholder 3"/>
          <p:cNvSpPr>
            <a:spLocks noGrp="1"/>
          </p:cNvSpPr>
          <p:nvPr>
            <p:ph type="sldNum" sz="quarter" idx="5"/>
          </p:nvPr>
        </p:nvSpPr>
        <p:spPr/>
        <p:txBody>
          <a:bodyPr/>
          <a:lstStyle/>
          <a:p>
            <a:fld id="{30A04CC7-AB22-4012-A49D-B51D8A37EB17}" type="slidenum">
              <a:rPr lang="en-GB" smtClean="0"/>
              <a:t>4</a:t>
            </a:fld>
            <a:endParaRPr lang="en-GB" dirty="0"/>
          </a:p>
        </p:txBody>
      </p:sp>
    </p:spTree>
    <p:extLst>
      <p:ext uri="{BB962C8B-B14F-4D97-AF65-F5344CB8AC3E}">
        <p14:creationId xmlns:p14="http://schemas.microsoft.com/office/powerpoint/2010/main" val="38468448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Sources: Xen. Cav. 1. 6-7. </a:t>
            </a:r>
          </a:p>
        </p:txBody>
      </p:sp>
      <p:sp>
        <p:nvSpPr>
          <p:cNvPr id="4" name="Slide Number Placeholder 3"/>
          <p:cNvSpPr>
            <a:spLocks noGrp="1"/>
          </p:cNvSpPr>
          <p:nvPr>
            <p:ph type="sldNum" sz="quarter" idx="5"/>
          </p:nvPr>
        </p:nvSpPr>
        <p:spPr/>
        <p:txBody>
          <a:bodyPr/>
          <a:lstStyle/>
          <a:p>
            <a:fld id="{30A04CC7-AB22-4012-A49D-B51D8A37EB17}" type="slidenum">
              <a:rPr lang="en-GB" smtClean="0"/>
              <a:t>5</a:t>
            </a:fld>
            <a:endParaRPr lang="en-GB" dirty="0"/>
          </a:p>
        </p:txBody>
      </p:sp>
    </p:spTree>
    <p:extLst>
      <p:ext uri="{BB962C8B-B14F-4D97-AF65-F5344CB8AC3E}">
        <p14:creationId xmlns:p14="http://schemas.microsoft.com/office/powerpoint/2010/main" val="26074937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Both"/>
            </a:pPr>
            <a:r>
              <a:rPr lang="en-GB" dirty="0"/>
              <a:t>- Ann Hyland, The Horse in the Ancient World (Westport: Praeger Publishers, 2003) 141.</a:t>
            </a:r>
          </a:p>
          <a:p>
            <a:pPr marL="228600" indent="-228600">
              <a:buAutoNum type="arabicParenBoth"/>
            </a:pPr>
            <a:r>
              <a:rPr lang="en-GB" dirty="0"/>
              <a:t>Ibid. 139</a:t>
            </a:r>
          </a:p>
          <a:p>
            <a:pPr marL="228600" indent="-228600">
              <a:buAutoNum type="arabicParenBoth"/>
            </a:pPr>
            <a:r>
              <a:rPr lang="en-GB" dirty="0"/>
              <a:t>Ann Hyland, The Horse in the Ancient World (Westport: Praeger Publishers, 2003), 142 - 143</a:t>
            </a:r>
          </a:p>
          <a:p>
            <a:pPr marL="228600" indent="-228600">
              <a:buAutoNum type="arabicParenBoth"/>
            </a:pPr>
            <a:r>
              <a:rPr lang="en-GB" dirty="0"/>
              <a:t> Philip Sidnell, Warhorse:  Cavalry in Ancient Warfare (New York: Continuum US, 2006), 25</a:t>
            </a:r>
          </a:p>
          <a:p>
            <a:pPr marL="228600" indent="-228600">
              <a:buAutoNum type="arabicParenBoth"/>
            </a:pPr>
            <a:r>
              <a:rPr lang="en-GB" dirty="0"/>
              <a:t>Ann Hyland, The Horse in the Ancient World (Westport: Praeger Publishers, 2003) 139.</a:t>
            </a:r>
          </a:p>
          <a:p>
            <a:pPr marL="228600" indent="-228600">
              <a:buAutoNum type="arabicParenBoth"/>
            </a:pPr>
            <a:endParaRPr lang="en-GB" dirty="0"/>
          </a:p>
          <a:p>
            <a:pPr marL="228600" indent="-228600">
              <a:buAutoNum type="arabicParenBoth"/>
            </a:pPr>
            <a:endParaRPr lang="en-GB" dirty="0"/>
          </a:p>
        </p:txBody>
      </p:sp>
      <p:sp>
        <p:nvSpPr>
          <p:cNvPr id="4" name="Slide Number Placeholder 3"/>
          <p:cNvSpPr>
            <a:spLocks noGrp="1"/>
          </p:cNvSpPr>
          <p:nvPr>
            <p:ph type="sldNum" sz="quarter" idx="5"/>
          </p:nvPr>
        </p:nvSpPr>
        <p:spPr/>
        <p:txBody>
          <a:bodyPr/>
          <a:lstStyle/>
          <a:p>
            <a:fld id="{30A04CC7-AB22-4012-A49D-B51D8A37EB17}" type="slidenum">
              <a:rPr lang="en-GB" smtClean="0"/>
              <a:t>6</a:t>
            </a:fld>
            <a:endParaRPr lang="en-GB" dirty="0"/>
          </a:p>
        </p:txBody>
      </p:sp>
    </p:spTree>
    <p:extLst>
      <p:ext uri="{BB962C8B-B14F-4D97-AF65-F5344CB8AC3E}">
        <p14:creationId xmlns:p14="http://schemas.microsoft.com/office/powerpoint/2010/main" val="20337278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Both"/>
            </a:pPr>
            <a:r>
              <a:rPr lang="en-GB" dirty="0"/>
              <a:t>J. E. Lendon, Soldiers and Ghosts:  A History of Battle in Classical Antiquity (New Haven: Yale University Press, 2005), 106.</a:t>
            </a:r>
          </a:p>
          <a:p>
            <a:pPr marL="228600" indent="-228600">
              <a:buAutoNum type="arabicParenBoth"/>
            </a:pPr>
            <a:r>
              <a:rPr lang="en-GB" dirty="0"/>
              <a:t>HDT, 9.23. </a:t>
            </a:r>
          </a:p>
        </p:txBody>
      </p:sp>
      <p:sp>
        <p:nvSpPr>
          <p:cNvPr id="4" name="Slide Number Placeholder 3"/>
          <p:cNvSpPr>
            <a:spLocks noGrp="1"/>
          </p:cNvSpPr>
          <p:nvPr>
            <p:ph type="sldNum" sz="quarter" idx="5"/>
          </p:nvPr>
        </p:nvSpPr>
        <p:spPr/>
        <p:txBody>
          <a:bodyPr/>
          <a:lstStyle/>
          <a:p>
            <a:fld id="{30A04CC7-AB22-4012-A49D-B51D8A37EB17}" type="slidenum">
              <a:rPr lang="en-GB" smtClean="0"/>
              <a:t>7</a:t>
            </a:fld>
            <a:endParaRPr lang="en-GB" dirty="0"/>
          </a:p>
        </p:txBody>
      </p:sp>
    </p:spTree>
    <p:extLst>
      <p:ext uri="{BB962C8B-B14F-4D97-AF65-F5344CB8AC3E}">
        <p14:creationId xmlns:p14="http://schemas.microsoft.com/office/powerpoint/2010/main" val="32931485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Both"/>
            </a:pPr>
            <a:r>
              <a:rPr lang="en-GB" dirty="0"/>
              <a:t>Ann Hyland, The Horse in the Ancient World (Westport: Praeger Publishers, 2003), 140.</a:t>
            </a:r>
          </a:p>
          <a:p>
            <a:pPr marL="228600" indent="-228600">
              <a:buAutoNum type="arabicParenBoth"/>
            </a:pPr>
            <a:r>
              <a:rPr lang="en-GB" dirty="0"/>
              <a:t> Victor Davis Hanson, A War Like No Other: How the Athenians and Spartans Fought the Peloponnesian War (New York: Random House, 2005), 208. </a:t>
            </a:r>
          </a:p>
          <a:p>
            <a:pPr marL="228600" marR="0" lvl="0" indent="-228600" algn="l" defTabSz="914400" rtl="0" eaLnBrk="1" fontAlgn="auto" latinLnBrk="0" hangingPunct="1">
              <a:lnSpc>
                <a:spcPct val="100000"/>
              </a:lnSpc>
              <a:spcBef>
                <a:spcPts val="0"/>
              </a:spcBef>
              <a:spcAft>
                <a:spcPts val="0"/>
              </a:spcAft>
              <a:buClrTx/>
              <a:buSzTx/>
              <a:buFontTx/>
              <a:buAutoNum type="arabicParenBoth"/>
              <a:tabLst/>
              <a:defRPr/>
            </a:pPr>
            <a:r>
              <a:rPr lang="en-GB" dirty="0"/>
              <a:t>Thuc. 1.108.1</a:t>
            </a:r>
          </a:p>
          <a:p>
            <a:pPr marL="228600" indent="-228600">
              <a:buAutoNum type="arabicParenBoth"/>
            </a:pPr>
            <a:endParaRPr lang="en-GB" dirty="0"/>
          </a:p>
        </p:txBody>
      </p:sp>
      <p:sp>
        <p:nvSpPr>
          <p:cNvPr id="4" name="Slide Number Placeholder 3"/>
          <p:cNvSpPr>
            <a:spLocks noGrp="1"/>
          </p:cNvSpPr>
          <p:nvPr>
            <p:ph type="sldNum" sz="quarter" idx="5"/>
          </p:nvPr>
        </p:nvSpPr>
        <p:spPr/>
        <p:txBody>
          <a:bodyPr/>
          <a:lstStyle/>
          <a:p>
            <a:fld id="{30A04CC7-AB22-4012-A49D-B51D8A37EB17}" type="slidenum">
              <a:rPr lang="en-GB" smtClean="0"/>
              <a:t>8</a:t>
            </a:fld>
            <a:endParaRPr lang="en-GB" dirty="0"/>
          </a:p>
        </p:txBody>
      </p:sp>
    </p:spTree>
    <p:extLst>
      <p:ext uri="{BB962C8B-B14F-4D97-AF65-F5344CB8AC3E}">
        <p14:creationId xmlns:p14="http://schemas.microsoft.com/office/powerpoint/2010/main" val="22538436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Both"/>
            </a:pPr>
            <a:r>
              <a:rPr lang="en-GB" dirty="0"/>
              <a:t>Thuc. 2.13.8</a:t>
            </a:r>
          </a:p>
          <a:p>
            <a:pPr marL="228600" indent="-228600">
              <a:buAutoNum type="arabicParenBoth"/>
            </a:pPr>
            <a:r>
              <a:rPr lang="en-GB" dirty="0"/>
              <a:t>Thuc. 2.79.1.</a:t>
            </a:r>
          </a:p>
          <a:p>
            <a:pPr marL="228600" indent="-228600">
              <a:buAutoNum type="arabicParenBoth"/>
            </a:pPr>
            <a:r>
              <a:rPr lang="en-GB" dirty="0"/>
              <a:t>Thuc., 4.93.2. </a:t>
            </a:r>
          </a:p>
          <a:p>
            <a:pPr marL="228600" indent="-228600">
              <a:buAutoNum type="arabicParenBoth"/>
            </a:pPr>
            <a:r>
              <a:rPr lang="en-GB" dirty="0"/>
              <a:t>Thuc., 5.2.1 and 5.6-11</a:t>
            </a:r>
          </a:p>
          <a:p>
            <a:pPr marL="228600" indent="-228600">
              <a:buAutoNum type="arabicParenBoth"/>
            </a:pPr>
            <a:r>
              <a:rPr lang="en-GB" dirty="0"/>
              <a:t>Thuc., 6.22. </a:t>
            </a:r>
          </a:p>
        </p:txBody>
      </p:sp>
      <p:sp>
        <p:nvSpPr>
          <p:cNvPr id="4" name="Slide Number Placeholder 3"/>
          <p:cNvSpPr>
            <a:spLocks noGrp="1"/>
          </p:cNvSpPr>
          <p:nvPr>
            <p:ph type="sldNum" sz="quarter" idx="5"/>
          </p:nvPr>
        </p:nvSpPr>
        <p:spPr/>
        <p:txBody>
          <a:bodyPr/>
          <a:lstStyle/>
          <a:p>
            <a:fld id="{30A04CC7-AB22-4012-A49D-B51D8A37EB17}" type="slidenum">
              <a:rPr lang="en-GB" smtClean="0"/>
              <a:t>9</a:t>
            </a:fld>
            <a:endParaRPr lang="en-GB" dirty="0"/>
          </a:p>
        </p:txBody>
      </p:sp>
    </p:spTree>
    <p:extLst>
      <p:ext uri="{BB962C8B-B14F-4D97-AF65-F5344CB8AC3E}">
        <p14:creationId xmlns:p14="http://schemas.microsoft.com/office/powerpoint/2010/main" val="225864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F8E1C05-85C4-47EC-AAC3-ABC186A3A8CC}" type="datetimeFigureOut">
              <a:rPr lang="en-GB" smtClean="0"/>
              <a:t>19/12/2018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2CB8E2B-FD66-4339-B769-82E46E2660B7}" type="slidenum">
              <a:rPr lang="en-GB" smtClean="0"/>
              <a:t>‹#›</a:t>
            </a:fld>
            <a:endParaRPr lang="en-GB"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62079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8E1C05-85C4-47EC-AAC3-ABC186A3A8CC}" type="datetimeFigureOut">
              <a:rPr lang="en-GB" smtClean="0"/>
              <a:t>19/12/2018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2CB8E2B-FD66-4339-B769-82E46E2660B7}" type="slidenum">
              <a:rPr lang="en-GB" smtClean="0"/>
              <a:t>‹#›</a:t>
            </a:fld>
            <a:endParaRPr lang="en-GB" dirty="0"/>
          </a:p>
        </p:txBody>
      </p:sp>
    </p:spTree>
    <p:extLst>
      <p:ext uri="{BB962C8B-B14F-4D97-AF65-F5344CB8AC3E}">
        <p14:creationId xmlns:p14="http://schemas.microsoft.com/office/powerpoint/2010/main" val="33230521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F8E1C05-85C4-47EC-AAC3-ABC186A3A8CC}" type="datetimeFigureOut">
              <a:rPr lang="en-GB" smtClean="0"/>
              <a:t>19/12/2018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2CB8E2B-FD66-4339-B769-82E46E2660B7}" type="slidenum">
              <a:rPr lang="en-GB" smtClean="0"/>
              <a:t>‹#›</a:t>
            </a:fld>
            <a:endParaRPr lang="en-GB"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27796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F8E1C05-85C4-47EC-AAC3-ABC186A3A8CC}" type="datetimeFigureOut">
              <a:rPr lang="en-GB" smtClean="0"/>
              <a:t>19/12/2018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2CB8E2B-FD66-4339-B769-82E46E2660B7}" type="slidenum">
              <a:rPr lang="en-GB" smtClean="0"/>
              <a:t>‹#›</a:t>
            </a:fld>
            <a:endParaRPr lang="en-GB" dirty="0"/>
          </a:p>
        </p:txBody>
      </p:sp>
    </p:spTree>
    <p:extLst>
      <p:ext uri="{BB962C8B-B14F-4D97-AF65-F5344CB8AC3E}">
        <p14:creationId xmlns:p14="http://schemas.microsoft.com/office/powerpoint/2010/main" val="20371693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F8E1C05-85C4-47EC-AAC3-ABC186A3A8CC}" type="datetimeFigureOut">
              <a:rPr lang="en-GB" smtClean="0"/>
              <a:t>19/12/2018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D2CB8E2B-FD66-4339-B769-82E46E2660B7}" type="slidenum">
              <a:rPr lang="en-GB" smtClean="0"/>
              <a:t>‹#›</a:t>
            </a:fld>
            <a:endParaRPr lang="en-GB" dirty="0"/>
          </a:p>
        </p:txBody>
      </p:sp>
    </p:spTree>
    <p:extLst>
      <p:ext uri="{BB962C8B-B14F-4D97-AF65-F5344CB8AC3E}">
        <p14:creationId xmlns:p14="http://schemas.microsoft.com/office/powerpoint/2010/main" val="27873521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F8E1C05-85C4-47EC-AAC3-ABC186A3A8CC}" type="datetimeFigureOut">
              <a:rPr lang="en-GB" smtClean="0"/>
              <a:t>19/12/2018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D2CB8E2B-FD66-4339-B769-82E46E2660B7}" type="slidenum">
              <a:rPr lang="en-GB" smtClean="0"/>
              <a:t>‹#›</a:t>
            </a:fld>
            <a:endParaRPr lang="en-GB" dirty="0"/>
          </a:p>
        </p:txBody>
      </p:sp>
    </p:spTree>
    <p:extLst>
      <p:ext uri="{BB962C8B-B14F-4D97-AF65-F5344CB8AC3E}">
        <p14:creationId xmlns:p14="http://schemas.microsoft.com/office/powerpoint/2010/main" val="22372044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6F8E1C05-85C4-47EC-AAC3-ABC186A3A8CC}" type="datetimeFigureOut">
              <a:rPr lang="en-GB" smtClean="0"/>
              <a:t>19/12/2018</a:t>
            </a:fld>
            <a:endParaRPr lang="en-GB"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dirty="0"/>
          </a:p>
        </p:txBody>
      </p:sp>
      <p:sp>
        <p:nvSpPr>
          <p:cNvPr id="9" name="Slide Number Placeholder 8"/>
          <p:cNvSpPr>
            <a:spLocks noGrp="1"/>
          </p:cNvSpPr>
          <p:nvPr>
            <p:ph type="sldNum" sz="quarter" idx="12"/>
          </p:nvPr>
        </p:nvSpPr>
        <p:spPr/>
        <p:txBody>
          <a:bodyPr/>
          <a:lstStyle/>
          <a:p>
            <a:fld id="{D2CB8E2B-FD66-4339-B769-82E46E2660B7}" type="slidenum">
              <a:rPr lang="en-GB" smtClean="0"/>
              <a:t>‹#›</a:t>
            </a:fld>
            <a:endParaRPr lang="en-GB" dirty="0"/>
          </a:p>
        </p:txBody>
      </p:sp>
    </p:spTree>
    <p:extLst>
      <p:ext uri="{BB962C8B-B14F-4D97-AF65-F5344CB8AC3E}">
        <p14:creationId xmlns:p14="http://schemas.microsoft.com/office/powerpoint/2010/main" val="19751806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6F8E1C05-85C4-47EC-AAC3-ABC186A3A8CC}" type="datetimeFigureOut">
              <a:rPr lang="en-GB" smtClean="0"/>
              <a:t>19/12/2018</a:t>
            </a:fld>
            <a:endParaRPr lang="en-GB"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D2CB8E2B-FD66-4339-B769-82E46E2660B7}" type="slidenum">
              <a:rPr lang="en-GB" smtClean="0"/>
              <a:t>‹#›</a:t>
            </a:fld>
            <a:endParaRPr lang="en-GB" dirty="0"/>
          </a:p>
        </p:txBody>
      </p:sp>
    </p:spTree>
    <p:extLst>
      <p:ext uri="{BB962C8B-B14F-4D97-AF65-F5344CB8AC3E}">
        <p14:creationId xmlns:p14="http://schemas.microsoft.com/office/powerpoint/2010/main" val="1914835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F8E1C05-85C4-47EC-AAC3-ABC186A3A8CC}" type="datetimeFigureOut">
              <a:rPr lang="en-GB" smtClean="0"/>
              <a:t>19/12/2018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2CB8E2B-FD66-4339-B769-82E46E2660B7}" type="slidenum">
              <a:rPr lang="en-GB" smtClean="0"/>
              <a:t>‹#›</a:t>
            </a:fld>
            <a:endParaRPr lang="en-GB" dirty="0"/>
          </a:p>
        </p:txBody>
      </p:sp>
    </p:spTree>
    <p:extLst>
      <p:ext uri="{BB962C8B-B14F-4D97-AF65-F5344CB8AC3E}">
        <p14:creationId xmlns:p14="http://schemas.microsoft.com/office/powerpoint/2010/main" val="9025025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8E1C05-85C4-47EC-AAC3-ABC186A3A8CC}" type="datetimeFigureOut">
              <a:rPr lang="en-GB" smtClean="0"/>
              <a:t>19/12/2018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2CB8E2B-FD66-4339-B769-82E46E2660B7}" type="slidenum">
              <a:rPr lang="en-GB" smtClean="0"/>
              <a:t>‹#›</a:t>
            </a:fld>
            <a:endParaRPr lang="en-GB" dirty="0"/>
          </a:p>
        </p:txBody>
      </p:sp>
    </p:spTree>
    <p:extLst>
      <p:ext uri="{BB962C8B-B14F-4D97-AF65-F5344CB8AC3E}">
        <p14:creationId xmlns:p14="http://schemas.microsoft.com/office/powerpoint/2010/main" val="9294110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8E1C05-85C4-47EC-AAC3-ABC186A3A8CC}" type="datetimeFigureOut">
              <a:rPr lang="en-GB" smtClean="0"/>
              <a:t>19/12/2018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2CB8E2B-FD66-4339-B769-82E46E2660B7}" type="slidenum">
              <a:rPr lang="en-GB" smtClean="0"/>
              <a:t>‹#›</a:t>
            </a:fld>
            <a:endParaRPr lang="en-GB" dirty="0"/>
          </a:p>
        </p:txBody>
      </p:sp>
    </p:spTree>
    <p:extLst>
      <p:ext uri="{BB962C8B-B14F-4D97-AF65-F5344CB8AC3E}">
        <p14:creationId xmlns:p14="http://schemas.microsoft.com/office/powerpoint/2010/main" val="522287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6F8E1C05-85C4-47EC-AAC3-ABC186A3A8CC}" type="datetimeFigureOut">
              <a:rPr lang="en-GB" smtClean="0"/>
              <a:t>19/12/2018</a:t>
            </a:fld>
            <a:endParaRPr lang="en-GB"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2CB8E2B-FD66-4339-B769-82E46E2660B7}" type="slidenum">
              <a:rPr lang="en-GB" smtClean="0"/>
              <a:t>‹#›</a:t>
            </a:fld>
            <a:endParaRPr lang="en-GB"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975533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data.perseus.org/citations/urn:cts:greekLit:tlg0032.tlg012.perseus-eng1:1.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A0F14-B78E-4C97-A714-F0DA72FEA270}"/>
              </a:ext>
            </a:extLst>
          </p:cNvPr>
          <p:cNvSpPr>
            <a:spLocks noGrp="1"/>
          </p:cNvSpPr>
          <p:nvPr>
            <p:ph type="ctrTitle"/>
          </p:nvPr>
        </p:nvSpPr>
        <p:spPr/>
        <p:txBody>
          <a:bodyPr/>
          <a:lstStyle/>
          <a:p>
            <a:r>
              <a:rPr lang="en-GB" dirty="0"/>
              <a:t>How effective was Athenian Cavalry in Classical Greek warfare?</a:t>
            </a:r>
          </a:p>
        </p:txBody>
      </p:sp>
      <p:sp>
        <p:nvSpPr>
          <p:cNvPr id="3" name="Subtitle 2">
            <a:extLst>
              <a:ext uri="{FF2B5EF4-FFF2-40B4-BE49-F238E27FC236}">
                <a16:creationId xmlns:a16="http://schemas.microsoft.com/office/drawing/2014/main" id="{BF3EACCA-4E73-4D35-BA58-93F74DABC43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8565152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5DD18-40F2-4938-BD82-4DEBF96183BC}"/>
              </a:ext>
            </a:extLst>
          </p:cNvPr>
          <p:cNvSpPr>
            <a:spLocks noGrp="1"/>
          </p:cNvSpPr>
          <p:nvPr>
            <p:ph type="title"/>
          </p:nvPr>
        </p:nvSpPr>
        <p:spPr/>
        <p:txBody>
          <a:bodyPr/>
          <a:lstStyle/>
          <a:p>
            <a:r>
              <a:rPr lang="en-GB" dirty="0"/>
              <a:t>What is meant by effectiveness?</a:t>
            </a:r>
          </a:p>
        </p:txBody>
      </p:sp>
      <p:sp>
        <p:nvSpPr>
          <p:cNvPr id="3" name="Content Placeholder 2">
            <a:extLst>
              <a:ext uri="{FF2B5EF4-FFF2-40B4-BE49-F238E27FC236}">
                <a16:creationId xmlns:a16="http://schemas.microsoft.com/office/drawing/2014/main" id="{BDB88046-7417-42DF-8B11-6B02B8A42B5B}"/>
              </a:ext>
            </a:extLst>
          </p:cNvPr>
          <p:cNvSpPr>
            <a:spLocks noGrp="1"/>
          </p:cNvSpPr>
          <p:nvPr>
            <p:ph idx="1"/>
          </p:nvPr>
        </p:nvSpPr>
        <p:spPr/>
        <p:txBody>
          <a:bodyPr/>
          <a:lstStyle/>
          <a:p>
            <a:r>
              <a:rPr lang="en-GB" sz="4000" dirty="0"/>
              <a:t>Focusing on their use on the battlefield </a:t>
            </a:r>
          </a:p>
          <a:p>
            <a:r>
              <a:rPr lang="en-GB" sz="4000" dirty="0"/>
              <a:t>Were they able to make an impact on the battlefield?</a:t>
            </a:r>
          </a:p>
          <a:p>
            <a:r>
              <a:rPr lang="en-GB" sz="4000" dirty="0"/>
              <a:t>For their size, did they perform well?</a:t>
            </a:r>
          </a:p>
          <a:p>
            <a:endParaRPr lang="en-GB" dirty="0"/>
          </a:p>
        </p:txBody>
      </p:sp>
    </p:spTree>
    <p:extLst>
      <p:ext uri="{BB962C8B-B14F-4D97-AF65-F5344CB8AC3E}">
        <p14:creationId xmlns:p14="http://schemas.microsoft.com/office/powerpoint/2010/main" val="13490182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8253F-E7AD-4641-AD47-DA37DBEAC981}"/>
              </a:ext>
            </a:extLst>
          </p:cNvPr>
          <p:cNvSpPr>
            <a:spLocks noGrp="1"/>
          </p:cNvSpPr>
          <p:nvPr>
            <p:ph type="title"/>
          </p:nvPr>
        </p:nvSpPr>
        <p:spPr/>
        <p:txBody>
          <a:bodyPr/>
          <a:lstStyle/>
          <a:p>
            <a:r>
              <a:rPr lang="en-GB" dirty="0"/>
              <a:t>Main Argument </a:t>
            </a:r>
          </a:p>
        </p:txBody>
      </p:sp>
      <p:sp>
        <p:nvSpPr>
          <p:cNvPr id="3" name="Content Placeholder 2">
            <a:extLst>
              <a:ext uri="{FF2B5EF4-FFF2-40B4-BE49-F238E27FC236}">
                <a16:creationId xmlns:a16="http://schemas.microsoft.com/office/drawing/2014/main" id="{77A5E406-71CF-4AC1-9384-83F793DD78D8}"/>
              </a:ext>
            </a:extLst>
          </p:cNvPr>
          <p:cNvSpPr>
            <a:spLocks noGrp="1"/>
          </p:cNvSpPr>
          <p:nvPr>
            <p:ph idx="1"/>
          </p:nvPr>
        </p:nvSpPr>
        <p:spPr/>
        <p:txBody>
          <a:bodyPr>
            <a:normAutofit lnSpcReduction="10000"/>
          </a:bodyPr>
          <a:lstStyle/>
          <a:p>
            <a:r>
              <a:rPr lang="en-GB" sz="3600" dirty="0"/>
              <a:t>The main argument of this presentation shall be:</a:t>
            </a:r>
          </a:p>
          <a:p>
            <a:r>
              <a:rPr lang="en-GB" sz="4000" b="1" i="1" dirty="0"/>
              <a:t>“The Athenian Cavalry was, while slow to initially develop and appearing late in the Classical period, mostly an ineffective fighting force on the battlefield in the Athenian armies, proving themselves to be outmatched by other cavalry on the battlefield.”</a:t>
            </a:r>
          </a:p>
        </p:txBody>
      </p:sp>
    </p:spTree>
    <p:extLst>
      <p:ext uri="{BB962C8B-B14F-4D97-AF65-F5344CB8AC3E}">
        <p14:creationId xmlns:p14="http://schemas.microsoft.com/office/powerpoint/2010/main" val="28940674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2C445-DA93-4A93-BA1C-FC124B198AA9}"/>
              </a:ext>
            </a:extLst>
          </p:cNvPr>
          <p:cNvSpPr>
            <a:spLocks noGrp="1"/>
          </p:cNvSpPr>
          <p:nvPr>
            <p:ph type="title"/>
          </p:nvPr>
        </p:nvSpPr>
        <p:spPr/>
        <p:txBody>
          <a:bodyPr/>
          <a:lstStyle/>
          <a:p>
            <a:r>
              <a:rPr lang="en-GB" dirty="0"/>
              <a:t>Athenian Cavalry – Organisation </a:t>
            </a:r>
          </a:p>
        </p:txBody>
      </p:sp>
      <p:sp>
        <p:nvSpPr>
          <p:cNvPr id="10" name="Content Placeholder 9">
            <a:extLst>
              <a:ext uri="{FF2B5EF4-FFF2-40B4-BE49-F238E27FC236}">
                <a16:creationId xmlns:a16="http://schemas.microsoft.com/office/drawing/2014/main" id="{DCEB5E6A-47D0-40B9-8F38-6212578A2877}"/>
              </a:ext>
            </a:extLst>
          </p:cNvPr>
          <p:cNvSpPr>
            <a:spLocks noGrp="1"/>
          </p:cNvSpPr>
          <p:nvPr>
            <p:ph sz="half" idx="1"/>
          </p:nvPr>
        </p:nvSpPr>
        <p:spPr>
          <a:xfrm>
            <a:off x="1097279" y="1845734"/>
            <a:ext cx="4937760" cy="3655906"/>
          </a:xfrm>
        </p:spPr>
        <p:txBody>
          <a:bodyPr>
            <a:normAutofit/>
          </a:bodyPr>
          <a:lstStyle/>
          <a:p>
            <a:r>
              <a:rPr lang="en-GB" sz="4000" dirty="0"/>
              <a:t>Force size: 1,000 men </a:t>
            </a:r>
          </a:p>
          <a:p>
            <a:pPr lvl="1"/>
            <a:r>
              <a:rPr lang="en-GB" sz="3600" dirty="0"/>
              <a:t>Organised into 100 men squadrons (1)</a:t>
            </a:r>
          </a:p>
          <a:p>
            <a:pPr marL="201168" lvl="1" indent="0">
              <a:buNone/>
            </a:pPr>
            <a:r>
              <a:rPr lang="en-GB" sz="3600" dirty="0"/>
              <a:t>200 mounted archers – slaves. (2)</a:t>
            </a:r>
          </a:p>
          <a:p>
            <a:pPr marL="201168" lvl="1" indent="0">
              <a:buNone/>
            </a:pPr>
            <a:endParaRPr lang="en-GB" sz="3600" i="1" dirty="0"/>
          </a:p>
        </p:txBody>
      </p:sp>
      <p:sp>
        <p:nvSpPr>
          <p:cNvPr id="11" name="Content Placeholder 10">
            <a:extLst>
              <a:ext uri="{FF2B5EF4-FFF2-40B4-BE49-F238E27FC236}">
                <a16:creationId xmlns:a16="http://schemas.microsoft.com/office/drawing/2014/main" id="{04CF6F13-3888-4A00-8CBA-0D52407C3766}"/>
              </a:ext>
            </a:extLst>
          </p:cNvPr>
          <p:cNvSpPr>
            <a:spLocks noGrp="1"/>
          </p:cNvSpPr>
          <p:nvPr>
            <p:ph sz="half" idx="2"/>
          </p:nvPr>
        </p:nvSpPr>
        <p:spPr/>
        <p:txBody>
          <a:bodyPr>
            <a:normAutofit/>
          </a:bodyPr>
          <a:lstStyle/>
          <a:p>
            <a:r>
              <a:rPr lang="en-GB" sz="3600" dirty="0"/>
              <a:t>Cavalry Commanders – two hipparchs (3)</a:t>
            </a:r>
          </a:p>
          <a:p>
            <a:pPr marL="0" indent="0">
              <a:buNone/>
            </a:pPr>
            <a:r>
              <a:rPr lang="en-GB" sz="3600" dirty="0"/>
              <a:t>Each squadron – a phylarch (4)</a:t>
            </a:r>
          </a:p>
          <a:p>
            <a:pPr marL="0" indent="0">
              <a:buNone/>
            </a:pPr>
            <a:endParaRPr lang="en-GB" sz="3600" i="1" dirty="0"/>
          </a:p>
        </p:txBody>
      </p:sp>
    </p:spTree>
    <p:extLst>
      <p:ext uri="{BB962C8B-B14F-4D97-AF65-F5344CB8AC3E}">
        <p14:creationId xmlns:p14="http://schemas.microsoft.com/office/powerpoint/2010/main" val="29515011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8DD96-AE90-47D0-80D8-4B756F12E01D}"/>
              </a:ext>
            </a:extLst>
          </p:cNvPr>
          <p:cNvSpPr>
            <a:spLocks noGrp="1"/>
          </p:cNvSpPr>
          <p:nvPr>
            <p:ph type="title"/>
          </p:nvPr>
        </p:nvSpPr>
        <p:spPr/>
        <p:txBody>
          <a:bodyPr/>
          <a:lstStyle/>
          <a:p>
            <a:r>
              <a:rPr lang="en-GB" dirty="0"/>
              <a:t>Athenian Cavalry - Equipment</a:t>
            </a:r>
          </a:p>
        </p:txBody>
      </p:sp>
      <p:sp>
        <p:nvSpPr>
          <p:cNvPr id="5" name="Content Placeholder 4">
            <a:extLst>
              <a:ext uri="{FF2B5EF4-FFF2-40B4-BE49-F238E27FC236}">
                <a16:creationId xmlns:a16="http://schemas.microsoft.com/office/drawing/2014/main" id="{1F71F823-F082-4967-A848-0D483DA88D36}"/>
              </a:ext>
            </a:extLst>
          </p:cNvPr>
          <p:cNvSpPr>
            <a:spLocks noGrp="1"/>
          </p:cNvSpPr>
          <p:nvPr>
            <p:ph idx="1"/>
          </p:nvPr>
        </p:nvSpPr>
        <p:spPr>
          <a:xfrm>
            <a:off x="1097280" y="1845734"/>
            <a:ext cx="10058400" cy="4242550"/>
          </a:xfrm>
        </p:spPr>
        <p:txBody>
          <a:bodyPr>
            <a:normAutofit/>
          </a:bodyPr>
          <a:lstStyle/>
          <a:p>
            <a:r>
              <a:rPr lang="en-GB" sz="4000" dirty="0"/>
              <a:t>The typical equipment of an Athenian Cavalry man consisted of:</a:t>
            </a:r>
          </a:p>
          <a:p>
            <a:pPr lvl="1"/>
            <a:r>
              <a:rPr lang="en-GB" sz="3600" dirty="0"/>
              <a:t>Light Leather Body Armour</a:t>
            </a:r>
          </a:p>
          <a:p>
            <a:pPr lvl="1"/>
            <a:r>
              <a:rPr lang="en-GB" sz="3600" dirty="0"/>
              <a:t>Helmet</a:t>
            </a:r>
          </a:p>
          <a:p>
            <a:pPr lvl="1"/>
            <a:r>
              <a:rPr lang="en-GB" sz="3600" dirty="0"/>
              <a:t>2 Throwing Javelins</a:t>
            </a:r>
          </a:p>
          <a:p>
            <a:pPr lvl="1"/>
            <a:r>
              <a:rPr lang="en-GB" sz="3600" dirty="0"/>
              <a:t>Defence edged weapons – i.e.: swords </a:t>
            </a:r>
          </a:p>
          <a:p>
            <a:r>
              <a:rPr lang="en-GB" sz="2800" i="1" dirty="0"/>
              <a:t>(Xen. Cav. 1. 6-7.)</a:t>
            </a:r>
          </a:p>
        </p:txBody>
      </p:sp>
    </p:spTree>
    <p:extLst>
      <p:ext uri="{BB962C8B-B14F-4D97-AF65-F5344CB8AC3E}">
        <p14:creationId xmlns:p14="http://schemas.microsoft.com/office/powerpoint/2010/main" val="934272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A88EF-54FD-4539-9ECF-7BB94ACB78BA}"/>
              </a:ext>
            </a:extLst>
          </p:cNvPr>
          <p:cNvSpPr>
            <a:spLocks noGrp="1"/>
          </p:cNvSpPr>
          <p:nvPr>
            <p:ph type="title"/>
          </p:nvPr>
        </p:nvSpPr>
        <p:spPr/>
        <p:txBody>
          <a:bodyPr/>
          <a:lstStyle/>
          <a:p>
            <a:r>
              <a:rPr lang="en-GB" dirty="0"/>
              <a:t>Social Status of Athenian Cavalry</a:t>
            </a:r>
          </a:p>
        </p:txBody>
      </p:sp>
      <p:sp>
        <p:nvSpPr>
          <p:cNvPr id="3" name="Content Placeholder 2">
            <a:extLst>
              <a:ext uri="{FF2B5EF4-FFF2-40B4-BE49-F238E27FC236}">
                <a16:creationId xmlns:a16="http://schemas.microsoft.com/office/drawing/2014/main" id="{E33F848E-2C96-4178-962F-CA87DB96B33E}"/>
              </a:ext>
            </a:extLst>
          </p:cNvPr>
          <p:cNvSpPr>
            <a:spLocks noGrp="1"/>
          </p:cNvSpPr>
          <p:nvPr>
            <p:ph idx="1"/>
          </p:nvPr>
        </p:nvSpPr>
        <p:spPr>
          <a:xfrm>
            <a:off x="1097280" y="1845733"/>
            <a:ext cx="10058400" cy="4335147"/>
          </a:xfrm>
        </p:spPr>
        <p:txBody>
          <a:bodyPr>
            <a:normAutofit fontScale="92500"/>
          </a:bodyPr>
          <a:lstStyle/>
          <a:p>
            <a:r>
              <a:rPr lang="en-GB" sz="2800" dirty="0"/>
              <a:t>To be a cavalryman required a large amount of income.</a:t>
            </a:r>
          </a:p>
          <a:p>
            <a:r>
              <a:rPr lang="en-GB" sz="2800" dirty="0"/>
              <a:t>A good warhorse would cost up to 800 drachmae in the 4</a:t>
            </a:r>
            <a:r>
              <a:rPr lang="en-GB" sz="2800" baseline="30000" dirty="0"/>
              <a:t>th</a:t>
            </a:r>
            <a:r>
              <a:rPr lang="en-GB" sz="2800" dirty="0"/>
              <a:t> century BC.(1)</a:t>
            </a:r>
          </a:p>
          <a:p>
            <a:r>
              <a:rPr lang="en-GB" sz="2800" dirty="0"/>
              <a:t>Up keep of the horse would cost on average 30 drachmae a month. (2)</a:t>
            </a:r>
          </a:p>
          <a:p>
            <a:r>
              <a:rPr lang="en-GB" sz="2800" dirty="0"/>
              <a:t>The cavalryman was also expected to provide most of his own equipment, as well as the horse. (3).</a:t>
            </a:r>
          </a:p>
          <a:p>
            <a:r>
              <a:rPr lang="en-GB" sz="2800" dirty="0"/>
              <a:t>Therefore it was only aristocrats and those of incredible wealth who could afford to join the cavalry. (4).</a:t>
            </a:r>
          </a:p>
          <a:p>
            <a:r>
              <a:rPr lang="en-GB" sz="2800" dirty="0"/>
              <a:t>However, Athens later adopted a “buy in” strategy in the late 4</a:t>
            </a:r>
            <a:r>
              <a:rPr lang="en-GB" sz="2800" baseline="30000" dirty="0"/>
              <a:t>th</a:t>
            </a:r>
            <a:r>
              <a:rPr lang="en-GB" sz="2800" dirty="0"/>
              <a:t> century that allowed male citizens to join the cavalry on government loan. (5)</a:t>
            </a:r>
          </a:p>
        </p:txBody>
      </p:sp>
    </p:spTree>
    <p:extLst>
      <p:ext uri="{BB962C8B-B14F-4D97-AF65-F5344CB8AC3E}">
        <p14:creationId xmlns:p14="http://schemas.microsoft.com/office/powerpoint/2010/main" val="32542224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B7387-9AA4-4835-9867-B373696A1BC2}"/>
              </a:ext>
            </a:extLst>
          </p:cNvPr>
          <p:cNvSpPr>
            <a:spLocks noGrp="1"/>
          </p:cNvSpPr>
          <p:nvPr>
            <p:ph type="title"/>
          </p:nvPr>
        </p:nvSpPr>
        <p:spPr/>
        <p:txBody>
          <a:bodyPr/>
          <a:lstStyle/>
          <a:p>
            <a:r>
              <a:rPr lang="en-GB" dirty="0"/>
              <a:t>Uses in Warfare – Prior to 450 BC.</a:t>
            </a:r>
          </a:p>
        </p:txBody>
      </p:sp>
      <p:sp>
        <p:nvSpPr>
          <p:cNvPr id="3" name="Content Placeholder 2">
            <a:extLst>
              <a:ext uri="{FF2B5EF4-FFF2-40B4-BE49-F238E27FC236}">
                <a16:creationId xmlns:a16="http://schemas.microsoft.com/office/drawing/2014/main" id="{48162309-7BAE-4988-B92F-17523C0B33E8}"/>
              </a:ext>
            </a:extLst>
          </p:cNvPr>
          <p:cNvSpPr>
            <a:spLocks noGrp="1"/>
          </p:cNvSpPr>
          <p:nvPr>
            <p:ph idx="1"/>
          </p:nvPr>
        </p:nvSpPr>
        <p:spPr/>
        <p:txBody>
          <a:bodyPr>
            <a:normAutofit lnSpcReduction="10000"/>
          </a:bodyPr>
          <a:lstStyle/>
          <a:p>
            <a:r>
              <a:rPr lang="en-GB" sz="4000" dirty="0"/>
              <a:t>Limited use prior to the Persian Wars of 492-450 BCE.</a:t>
            </a:r>
          </a:p>
          <a:p>
            <a:r>
              <a:rPr lang="en-GB" sz="4000" dirty="0"/>
              <a:t>Nature of warfare in this period meant cavalry was almost ceremonial and shunned due to societal views. (1)</a:t>
            </a:r>
          </a:p>
          <a:p>
            <a:r>
              <a:rPr lang="en-GB" sz="4000" dirty="0"/>
              <a:t>After the Battle of Plataea, Athens changed their approach to Cavalry. (2)</a:t>
            </a:r>
          </a:p>
        </p:txBody>
      </p:sp>
    </p:spTree>
    <p:extLst>
      <p:ext uri="{BB962C8B-B14F-4D97-AF65-F5344CB8AC3E}">
        <p14:creationId xmlns:p14="http://schemas.microsoft.com/office/powerpoint/2010/main" val="25366201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914CE-9FD9-4CE0-936F-9A9B0548AA6C}"/>
              </a:ext>
            </a:extLst>
          </p:cNvPr>
          <p:cNvSpPr>
            <a:spLocks noGrp="1"/>
          </p:cNvSpPr>
          <p:nvPr>
            <p:ph type="title"/>
          </p:nvPr>
        </p:nvSpPr>
        <p:spPr/>
        <p:txBody>
          <a:bodyPr/>
          <a:lstStyle/>
          <a:p>
            <a:r>
              <a:rPr lang="en-GB" dirty="0"/>
              <a:t>Effectiveness in War – Post Persian Wars </a:t>
            </a:r>
          </a:p>
        </p:txBody>
      </p:sp>
      <p:sp>
        <p:nvSpPr>
          <p:cNvPr id="3" name="Content Placeholder 2">
            <a:extLst>
              <a:ext uri="{FF2B5EF4-FFF2-40B4-BE49-F238E27FC236}">
                <a16:creationId xmlns:a16="http://schemas.microsoft.com/office/drawing/2014/main" id="{EC2BB87B-27F2-49F4-B2F9-C4E4E1A8063B}"/>
              </a:ext>
            </a:extLst>
          </p:cNvPr>
          <p:cNvSpPr>
            <a:spLocks noGrp="1"/>
          </p:cNvSpPr>
          <p:nvPr>
            <p:ph idx="1"/>
          </p:nvPr>
        </p:nvSpPr>
        <p:spPr/>
        <p:txBody>
          <a:bodyPr>
            <a:normAutofit fontScale="92500" lnSpcReduction="10000"/>
          </a:bodyPr>
          <a:lstStyle/>
          <a:p>
            <a:r>
              <a:rPr lang="en-GB" sz="3200" dirty="0"/>
              <a:t>The Persian Wars radically altered Athens view towards Cavalry. </a:t>
            </a:r>
          </a:p>
          <a:p>
            <a:r>
              <a:rPr lang="en-GB" sz="3200" dirty="0"/>
              <a:t>Archaeological evidence points to the development of a Hipparcheion near the agora of Athens. (1)</a:t>
            </a:r>
          </a:p>
          <a:p>
            <a:r>
              <a:rPr lang="en-GB" sz="3200" dirty="0"/>
              <a:t>It would be during the Peloponnesian War that Athenian cavalry would make its most prominent appearances.</a:t>
            </a:r>
          </a:p>
          <a:p>
            <a:r>
              <a:rPr lang="en-GB" sz="3200" dirty="0"/>
              <a:t>In fact during the Peloponnesian War, only a few major battles took place exclusively with hoplite phalanxes. (2)</a:t>
            </a:r>
          </a:p>
          <a:p>
            <a:r>
              <a:rPr lang="en-GB" sz="3200" dirty="0"/>
              <a:t>The Battle of Tanagra – 457 BC (3)</a:t>
            </a:r>
          </a:p>
          <a:p>
            <a:endParaRPr lang="en-GB" sz="3200" dirty="0"/>
          </a:p>
        </p:txBody>
      </p:sp>
    </p:spTree>
    <p:extLst>
      <p:ext uri="{BB962C8B-B14F-4D97-AF65-F5344CB8AC3E}">
        <p14:creationId xmlns:p14="http://schemas.microsoft.com/office/powerpoint/2010/main" val="13546690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600A6-39FD-4C8F-BF3E-C16D92B5DCA0}"/>
              </a:ext>
            </a:extLst>
          </p:cNvPr>
          <p:cNvSpPr>
            <a:spLocks noGrp="1"/>
          </p:cNvSpPr>
          <p:nvPr>
            <p:ph type="title"/>
          </p:nvPr>
        </p:nvSpPr>
        <p:spPr/>
        <p:txBody>
          <a:bodyPr/>
          <a:lstStyle/>
          <a:p>
            <a:r>
              <a:rPr lang="en-GB" dirty="0"/>
              <a:t>The Peloponnesian War</a:t>
            </a:r>
          </a:p>
        </p:txBody>
      </p:sp>
      <p:sp>
        <p:nvSpPr>
          <p:cNvPr id="3" name="Content Placeholder 2">
            <a:extLst>
              <a:ext uri="{FF2B5EF4-FFF2-40B4-BE49-F238E27FC236}">
                <a16:creationId xmlns:a16="http://schemas.microsoft.com/office/drawing/2014/main" id="{181E3056-B73E-41C9-A88F-4174AA03FE09}"/>
              </a:ext>
            </a:extLst>
          </p:cNvPr>
          <p:cNvSpPr>
            <a:spLocks noGrp="1"/>
          </p:cNvSpPr>
          <p:nvPr>
            <p:ph idx="1"/>
          </p:nvPr>
        </p:nvSpPr>
        <p:spPr>
          <a:xfrm>
            <a:off x="1097280" y="1845734"/>
            <a:ext cx="10058400" cy="4364566"/>
          </a:xfrm>
        </p:spPr>
        <p:txBody>
          <a:bodyPr>
            <a:normAutofit fontScale="92500" lnSpcReduction="10000"/>
          </a:bodyPr>
          <a:lstStyle/>
          <a:p>
            <a:r>
              <a:rPr lang="en-GB" sz="3200" dirty="0"/>
              <a:t>While recognising the importance of cavalry, Athens increased their numbers to 1000 cavalry and 200 mounted archers. (1).</a:t>
            </a:r>
          </a:p>
          <a:p>
            <a:r>
              <a:rPr lang="en-GB" sz="3200" dirty="0"/>
              <a:t>Yet Athens would fail to deploy or utilise their cavalry effectively in numerous battles during the Peloponnesian War, allowing superior cavalry to win the day. </a:t>
            </a:r>
          </a:p>
          <a:p>
            <a:r>
              <a:rPr lang="en-GB" sz="3200" dirty="0"/>
              <a:t>Thrace (429 BC) (2)</a:t>
            </a:r>
          </a:p>
          <a:p>
            <a:r>
              <a:rPr lang="en-GB" sz="3200" dirty="0"/>
              <a:t>Battle of Delium (424 BC) (3)</a:t>
            </a:r>
          </a:p>
          <a:p>
            <a:r>
              <a:rPr lang="en-GB" sz="3200" dirty="0"/>
              <a:t>Battle of Amphipolis (422 BC) (4)</a:t>
            </a:r>
          </a:p>
          <a:p>
            <a:r>
              <a:rPr lang="en-GB" sz="3200" dirty="0"/>
              <a:t>The Sicilian Expedition (415 – 413 BC) (5)</a:t>
            </a:r>
          </a:p>
        </p:txBody>
      </p:sp>
    </p:spTree>
    <p:extLst>
      <p:ext uri="{BB962C8B-B14F-4D97-AF65-F5344CB8AC3E}">
        <p14:creationId xmlns:p14="http://schemas.microsoft.com/office/powerpoint/2010/main" val="32845756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E17B7-3AD7-41FB-A571-284463FF6ED7}"/>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09224A36-9772-4FBE-97CB-630F44152E77}"/>
              </a:ext>
            </a:extLst>
          </p:cNvPr>
          <p:cNvSpPr>
            <a:spLocks noGrp="1"/>
          </p:cNvSpPr>
          <p:nvPr>
            <p:ph idx="1"/>
          </p:nvPr>
        </p:nvSpPr>
        <p:spPr>
          <a:xfrm>
            <a:off x="1097280" y="1845734"/>
            <a:ext cx="10058400" cy="4364566"/>
          </a:xfrm>
        </p:spPr>
        <p:txBody>
          <a:bodyPr>
            <a:noAutofit/>
          </a:bodyPr>
          <a:lstStyle/>
          <a:p>
            <a:r>
              <a:rPr lang="en-GB" sz="3900" dirty="0"/>
              <a:t>Athenian Cavalry was mostly ineffective on the battlefield for a number of reasons:</a:t>
            </a:r>
          </a:p>
          <a:p>
            <a:pPr lvl="1"/>
            <a:r>
              <a:rPr lang="en-GB" sz="3900" dirty="0"/>
              <a:t>Late development of cavalry in a military capacity</a:t>
            </a:r>
          </a:p>
          <a:p>
            <a:pPr lvl="1"/>
            <a:r>
              <a:rPr lang="en-GB" sz="3900" dirty="0"/>
              <a:t>Number of cavalry fielded</a:t>
            </a:r>
          </a:p>
          <a:p>
            <a:pPr lvl="1"/>
            <a:r>
              <a:rPr lang="en-GB" sz="3900" dirty="0"/>
              <a:t>Ineffective placement and use on the battlefield</a:t>
            </a:r>
          </a:p>
          <a:p>
            <a:pPr lvl="1"/>
            <a:r>
              <a:rPr lang="en-GB" sz="3900" dirty="0"/>
              <a:t>Lack of use or concern from commanders.</a:t>
            </a:r>
          </a:p>
        </p:txBody>
      </p:sp>
    </p:spTree>
    <p:extLst>
      <p:ext uri="{BB962C8B-B14F-4D97-AF65-F5344CB8AC3E}">
        <p14:creationId xmlns:p14="http://schemas.microsoft.com/office/powerpoint/2010/main" val="42074216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D27E0-DEB3-4676-B7AC-963DEF973A6F}"/>
              </a:ext>
            </a:extLst>
          </p:cNvPr>
          <p:cNvSpPr>
            <a:spLocks noGrp="1"/>
          </p:cNvSpPr>
          <p:nvPr>
            <p:ph type="title"/>
          </p:nvPr>
        </p:nvSpPr>
        <p:spPr/>
        <p:txBody>
          <a:bodyPr/>
          <a:lstStyle/>
          <a:p>
            <a:r>
              <a:rPr lang="en-GB" dirty="0"/>
              <a:t>Sources</a:t>
            </a:r>
          </a:p>
        </p:txBody>
      </p:sp>
      <p:sp>
        <p:nvSpPr>
          <p:cNvPr id="3" name="Content Placeholder 2">
            <a:extLst>
              <a:ext uri="{FF2B5EF4-FFF2-40B4-BE49-F238E27FC236}">
                <a16:creationId xmlns:a16="http://schemas.microsoft.com/office/drawing/2014/main" id="{599AE340-E604-4B69-B847-22EF9646A1FA}"/>
              </a:ext>
            </a:extLst>
          </p:cNvPr>
          <p:cNvSpPr>
            <a:spLocks noGrp="1"/>
          </p:cNvSpPr>
          <p:nvPr>
            <p:ph idx="1"/>
          </p:nvPr>
        </p:nvSpPr>
        <p:spPr>
          <a:xfrm>
            <a:off x="1097280" y="1845734"/>
            <a:ext cx="10058400" cy="4311998"/>
          </a:xfrm>
        </p:spPr>
        <p:txBody>
          <a:bodyPr>
            <a:normAutofit/>
          </a:bodyPr>
          <a:lstStyle/>
          <a:p>
            <a:r>
              <a:rPr lang="en-GB" dirty="0"/>
              <a:t>Ann Hyland, The Horse in the Ancient World (Westport: Praeger Publishers, 2003)</a:t>
            </a:r>
          </a:p>
          <a:p>
            <a:r>
              <a:rPr lang="en-GB" dirty="0"/>
              <a:t>Herodotus (1910), The Histories. Translated by George Rawlinson. London: J.M.Dent. </a:t>
            </a:r>
          </a:p>
          <a:p>
            <a:r>
              <a:rPr lang="en-GB" dirty="0"/>
              <a:t>Philip Sidnell, Warhorse:  Cavalry in Ancient Warfare (New York: Continuum US, 2006),</a:t>
            </a:r>
          </a:p>
          <a:p>
            <a:r>
              <a:rPr lang="en-GB" dirty="0"/>
              <a:t>Thucydides (2009), The Peloponnesian War. Translate by M. Hammond. Introduction and notes by P. J. Rhodes. Oxford: Oxford University Press. </a:t>
            </a:r>
          </a:p>
          <a:p>
            <a:r>
              <a:rPr lang="en-GB" dirty="0"/>
              <a:t>Victor Davis Hanson, A War Like No Other: How the Athenians and Spartans Fought the Peloponnesian War (New York: Random House, 2005), </a:t>
            </a:r>
          </a:p>
          <a:p>
            <a:r>
              <a:rPr lang="en-GB" dirty="0"/>
              <a:t>Xenophon. Xenophon in Seven Volumes, 7. E. C. Marchant, G. W. Bowersock, tr. Constitution of the Athenians. Harvard University Press, Cambridge, MA; William Heinemann, Ltd., London. 1925.  Available online: </a:t>
            </a:r>
            <a:r>
              <a:rPr lang="en-GB" dirty="0">
                <a:hlinkClick r:id="rId2"/>
              </a:rPr>
              <a:t>http://data.perseus.org/citations/urn:cts:greekLit:tlg0032.tlg012.perseus-eng1:1.1</a:t>
            </a:r>
            <a:endParaRPr lang="en-GB" dirty="0"/>
          </a:p>
          <a:p>
            <a:endParaRPr lang="en-GB" dirty="0"/>
          </a:p>
        </p:txBody>
      </p:sp>
    </p:spTree>
    <p:extLst>
      <p:ext uri="{BB962C8B-B14F-4D97-AF65-F5344CB8AC3E}">
        <p14:creationId xmlns:p14="http://schemas.microsoft.com/office/powerpoint/2010/main" val="3239841045"/>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1204</TotalTime>
  <Words>981</Words>
  <Application>Microsoft Office PowerPoint</Application>
  <PresentationFormat>Widescreen</PresentationFormat>
  <Paragraphs>83</Paragraphs>
  <Slides>11</Slides>
  <Notes>6</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Calibri</vt:lpstr>
      <vt:lpstr>Calibri Light</vt:lpstr>
      <vt:lpstr>Retrospect</vt:lpstr>
      <vt:lpstr>How effective was Athenian Cavalry in Classical Greek warfare?</vt:lpstr>
      <vt:lpstr>What is meant by effectiveness?</vt:lpstr>
      <vt:lpstr>Main Argument </vt:lpstr>
      <vt:lpstr>Athenian Cavalry – Organisation </vt:lpstr>
      <vt:lpstr>Athenian Cavalry - Equipment</vt:lpstr>
      <vt:lpstr>Social Status of Athenian Cavalry</vt:lpstr>
      <vt:lpstr>Uses in Warfare – Prior to 450 BC.</vt:lpstr>
      <vt:lpstr>Effectiveness in War – Post Persian Wars </vt:lpstr>
      <vt:lpstr>The Peloponnesian War</vt:lpstr>
      <vt:lpstr>Conclusion</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effective was Cavalry in ancient warfare?</dc:title>
  <dc:creator>Thomas Smith</dc:creator>
  <cp:lastModifiedBy>Thomas Smith</cp:lastModifiedBy>
  <cp:revision>59</cp:revision>
  <dcterms:created xsi:type="dcterms:W3CDTF">2018-12-17T20:01:02Z</dcterms:created>
  <dcterms:modified xsi:type="dcterms:W3CDTF">2018-12-20T00:46:13Z</dcterms:modified>
</cp:coreProperties>
</file>