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</p:sldMasterIdLst>
  <p:notesMasterIdLst>
    <p:notesMasterId r:id="rId23"/>
  </p:notesMasterIdLst>
  <p:sldIdLst>
    <p:sldId id="384" r:id="rId7"/>
    <p:sldId id="360" r:id="rId8"/>
    <p:sldId id="371" r:id="rId9"/>
    <p:sldId id="370" r:id="rId10"/>
    <p:sldId id="353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356" r:id="rId21"/>
    <p:sldId id="312" r:id="rId22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84"/>
            <p14:sldId id="360"/>
            <p14:sldId id="371"/>
            <p14:sldId id="370"/>
            <p14:sldId id="353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356"/>
            <p14:sldId id="31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AFDED5F-532A-4342-9730-AB9EED4E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3D6F3-587B-3F45-8B02-FDB016E43868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5696FDB-0F93-9D44-85A8-C5DDA7E32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2FF32-920B-7F46-A008-DD4B8718D2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529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948" r:id="rId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ohnjohnston.info/blog/e-portfolios-in-practis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D3B4-CD0A-604D-A61D-36C8C6C5F4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Creating an e-portfolio</a:t>
            </a:r>
          </a:p>
        </p:txBody>
      </p:sp>
    </p:spTree>
    <p:extLst>
      <p:ext uri="{BB962C8B-B14F-4D97-AF65-F5344CB8AC3E}">
        <p14:creationId xmlns:p14="http://schemas.microsoft.com/office/powerpoint/2010/main" val="3002699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E-portfolio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b="1" dirty="0"/>
              <a:t>Assignment 1 asks you to create an e-portfolio as a content holder for your task answers: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Produce an Online e-portfolio that includes your answers to the 4 assignment tasks.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You can choose how to create your e-portfolio e.g. Free Online builder such as </a:t>
            </a:r>
            <a:r>
              <a:rPr lang="en-GB" sz="2800" dirty="0" err="1"/>
              <a:t>Wix</a:t>
            </a:r>
            <a:r>
              <a:rPr lang="en-GB" sz="2800" dirty="0"/>
              <a:t>, Weebly or </a:t>
            </a:r>
            <a:r>
              <a:rPr lang="en-GB" sz="2800" dirty="0" err="1"/>
              <a:t>Wordpress</a:t>
            </a:r>
            <a:r>
              <a:rPr lang="en-GB" sz="2800" dirty="0"/>
              <a:t>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Keep it clear and simple e.g. a Welcome page and a page for each Assignment Task.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8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0635E1E-CA7E-4531-ABFD-CF7D0795D7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88269" y="5063984"/>
            <a:ext cx="4223252" cy="14886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1B7C17-2DEC-4623-93F1-26EBB122CB03}"/>
              </a:ext>
            </a:extLst>
          </p:cNvPr>
          <p:cNvSpPr txBox="1"/>
          <p:nvPr/>
        </p:nvSpPr>
        <p:spPr>
          <a:xfrm>
            <a:off x="8613143" y="6552680"/>
            <a:ext cx="1098378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johnjohnston.info/blog/e-portfolios-in-practis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5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5F5FADF2-FD10-CC4F-9D86-C1307B259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563" y="987426"/>
            <a:ext cx="6589712" cy="1090613"/>
          </a:xfrm>
        </p:spPr>
        <p:txBody>
          <a:bodyPr/>
          <a:lstStyle/>
          <a:p>
            <a:r>
              <a:rPr lang="en-GB" altLang="en-US"/>
              <a:t>E-portfolio Tips.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B93FE0F-EFCC-8C44-9F39-E180A59BDF0B}"/>
              </a:ext>
            </a:extLst>
          </p:cNvPr>
          <p:cNvCxnSpPr/>
          <p:nvPr/>
        </p:nvCxnSpPr>
        <p:spPr>
          <a:xfrm>
            <a:off x="1854200" y="1171576"/>
            <a:ext cx="0" cy="722313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B6FDED91-10CB-FB4E-B8B4-E693F1893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4201" y="2293938"/>
            <a:ext cx="8488363" cy="3789362"/>
          </a:xfrm>
        </p:spPr>
        <p:txBody>
          <a:bodyPr/>
          <a:lstStyle/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Publish the site (e.g., wix).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Keep the design simple and consistent.</a:t>
            </a:r>
            <a:endParaRPr lang="en-GB" altLang="en-US" sz="2100">
              <a:solidFill>
                <a:schemeClr val="tx2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50"/>
              </a:spcBef>
            </a:pPr>
            <a:r>
              <a:rPr lang="en-GB" altLang="en-US" sz="210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Use 2/3 colours.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Consistent font face and sizes for text titles and body text throughout.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Consistent Navigation menu throughout.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View the e-portfolio in an incognito tab and test you can access it as the marker would.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2D2B961F-0A5F-1247-9305-7FF077C27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1209675"/>
          </a:xfrm>
        </p:spPr>
        <p:txBody>
          <a:bodyPr/>
          <a:lstStyle/>
          <a:p>
            <a:r>
              <a:rPr lang="en-US" altLang="en-US" sz="4000" dirty="0"/>
              <a:t>Step by step guide for creating an e-portfolio using </a:t>
            </a:r>
            <a:r>
              <a:rPr lang="en-US" altLang="en-US" sz="4000" dirty="0" err="1"/>
              <a:t>Wix</a:t>
            </a:r>
            <a:r>
              <a:rPr lang="en-US" altLang="en-US" sz="4000" dirty="0"/>
              <a:t> (Class Activity)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3595C-553A-FA4E-AB0C-C28395766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entire process of portfolio creation is fast and intuitive with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go ahead to explore the main steps below.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 Up for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a Website Editing Option.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Pick a Portfolio Template.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 The Theme.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Connect the Extensions.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Activate the Mobile Mode.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 SEO Parameters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Marketing Tools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 the Domain Name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 live </a:t>
            </a:r>
          </a:p>
          <a:p>
            <a:pPr marL="0" indent="0">
              <a:buNone/>
              <a:defRPr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any further help please visit: https://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superbwebsitebuilders.com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/how-to-create-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eportfolio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-on-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</a:p>
          <a:p>
            <a:pPr marL="0" indent="0">
              <a:buNone/>
              <a:defRPr/>
            </a:pPr>
            <a:br>
              <a:rPr lang="en-GB" sz="1400" dirty="0"/>
            </a:br>
            <a:endParaRPr lang="en-GB" sz="1400" dirty="0">
              <a:solidFill>
                <a:srgbClr val="373737"/>
              </a:solidFill>
              <a:latin typeface="Helvetica Neue" panose="02000503000000020004" pitchFamily="2" charset="0"/>
            </a:endParaRPr>
          </a:p>
          <a:p>
            <a:pPr>
              <a:buFont typeface="+mj-lt"/>
              <a:buAutoNum type="arabicPeriod"/>
              <a:defRPr/>
            </a:pPr>
            <a:endParaRPr lang="en-GB" sz="1800" dirty="0">
              <a:latin typeface="arial" panose="020B0604020202020204" pitchFamily="34" charset="0"/>
            </a:endParaRPr>
          </a:p>
          <a:p>
            <a:pPr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08FEC-47A4-104D-BBC3-3792858C815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34F86AF-BC4D-7B47-8A4A-3F0854101DFF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0A277A26-2A0A-FB42-99EF-09A58D77346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5CBE0AB-028B-FA4A-93CE-4B465D9B797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CBD645C9-3094-C943-9479-99BB2F8C2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One example e-portfolio </a:t>
            </a: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8D341E08-F9C7-6048-9C17-7B267EC5E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r>
              <a:rPr lang="en-US" altLang="en-US"/>
              <a:t>Created using Wix </a:t>
            </a:r>
          </a:p>
          <a:p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BC8D3-9CF1-2245-BABB-99C1D7CD5E3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34F86AF-BC4D-7B47-8A4A-3F0854101DFF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CE948775-0D71-824D-B03E-1050D99F0D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0E4C31-EA40-0042-8708-FB8DF02FA67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ject 2">
            <a:extLst>
              <a:ext uri="{FF2B5EF4-FFF2-40B4-BE49-F238E27FC236}">
                <a16:creationId xmlns:a16="http://schemas.microsoft.com/office/drawing/2014/main" id="{69D7C836-6004-B842-9349-09F748D43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476" y="1862138"/>
            <a:ext cx="7566025" cy="397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6" name="object 3">
            <a:extLst>
              <a:ext uri="{FF2B5EF4-FFF2-40B4-BE49-F238E27FC236}">
                <a16:creationId xmlns:a16="http://schemas.microsoft.com/office/drawing/2014/main" id="{AF3111BA-E2D9-E74E-934C-94C922E3C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AF7711E1-2BE7-984F-9360-2E77AAD5EB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5426" y="981076"/>
            <a:ext cx="2779713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581" dirty="0"/>
              <a:t>BIOGRAPHY</a:t>
            </a:r>
            <a:endParaRPr sz="45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ject 2">
            <a:extLst>
              <a:ext uri="{FF2B5EF4-FFF2-40B4-BE49-F238E27FC236}">
                <a16:creationId xmlns:a16="http://schemas.microsoft.com/office/drawing/2014/main" id="{F8E0D1F1-7723-6649-9F0A-9F34E81C7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1833564"/>
            <a:ext cx="7504112" cy="399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0" name="object 3">
            <a:extLst>
              <a:ext uri="{FF2B5EF4-FFF2-40B4-BE49-F238E27FC236}">
                <a16:creationId xmlns:a16="http://schemas.microsoft.com/office/drawing/2014/main" id="{E4D80EE6-FEB9-FA4F-B284-95BAEF2E9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A165020E-AA01-B149-8634-BFDA1A8F64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95926" y="1049339"/>
            <a:ext cx="4183063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652" dirty="0"/>
              <a:t>C</a:t>
            </a:r>
            <a:r>
              <a:rPr sz="4500" spc="-593" dirty="0"/>
              <a:t>O</a:t>
            </a:r>
            <a:r>
              <a:rPr sz="4500" spc="-581" dirty="0"/>
              <a:t>N</a:t>
            </a:r>
            <a:r>
              <a:rPr sz="4500" spc="-1028" dirty="0"/>
              <a:t>T</a:t>
            </a:r>
            <a:r>
              <a:rPr sz="4500" spc="-623" dirty="0"/>
              <a:t>A</a:t>
            </a:r>
            <a:r>
              <a:rPr sz="4500" spc="-570" dirty="0"/>
              <a:t>C</a:t>
            </a:r>
            <a:r>
              <a:rPr sz="4500" spc="-585" dirty="0"/>
              <a:t>T</a:t>
            </a:r>
            <a:r>
              <a:rPr sz="4500" spc="-233" dirty="0"/>
              <a:t> </a:t>
            </a:r>
            <a:r>
              <a:rPr sz="4500" spc="-566" dirty="0"/>
              <a:t>D</a:t>
            </a:r>
            <a:r>
              <a:rPr sz="4500" spc="-574" dirty="0"/>
              <a:t>E</a:t>
            </a:r>
            <a:r>
              <a:rPr sz="4500" spc="-1009" dirty="0"/>
              <a:t>T</a:t>
            </a:r>
            <a:r>
              <a:rPr sz="4500" spc="-578" dirty="0"/>
              <a:t>A</a:t>
            </a:r>
            <a:r>
              <a:rPr sz="4500" spc="-566" dirty="0"/>
              <a:t>I</a:t>
            </a:r>
            <a:r>
              <a:rPr sz="4500" spc="-574" dirty="0"/>
              <a:t>LS</a:t>
            </a:r>
            <a:endParaRPr sz="4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ject 2">
            <a:extLst>
              <a:ext uri="{FF2B5EF4-FFF2-40B4-BE49-F238E27FC236}">
                <a16:creationId xmlns:a16="http://schemas.microsoft.com/office/drawing/2014/main" id="{EFCF58F1-D8D4-F742-B639-2377ADE52E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5601"/>
            <a:ext cx="7473950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4" name="object 3">
            <a:extLst>
              <a:ext uri="{FF2B5EF4-FFF2-40B4-BE49-F238E27FC236}">
                <a16:creationId xmlns:a16="http://schemas.microsoft.com/office/drawing/2014/main" id="{35229FB2-7AF3-D14D-8F85-BA7B38F7C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F677AB67-19F3-0C43-862B-217542BA82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5426" y="981076"/>
            <a:ext cx="2663825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769" dirty="0"/>
              <a:t>SELF</a:t>
            </a:r>
            <a:r>
              <a:rPr sz="4500" spc="-233" dirty="0"/>
              <a:t> </a:t>
            </a:r>
            <a:r>
              <a:rPr sz="4500" spc="-503" dirty="0"/>
              <a:t>INTRO</a:t>
            </a:r>
            <a:endParaRPr sz="45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31C227D3-34B5-B049-814B-7BE77BE03C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84925" y="1176338"/>
            <a:ext cx="2859088" cy="379412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270" dirty="0"/>
              <a:t>WORKING</a:t>
            </a:r>
            <a:r>
              <a:rPr sz="2400" spc="-116" dirty="0"/>
              <a:t> </a:t>
            </a:r>
            <a:r>
              <a:rPr sz="2400" spc="-375" dirty="0"/>
              <a:t>EXPERIENCE</a:t>
            </a:r>
            <a:endParaRPr sz="2400"/>
          </a:p>
        </p:txBody>
      </p:sp>
      <p:grpSp>
        <p:nvGrpSpPr>
          <p:cNvPr id="29698" name="object 3">
            <a:extLst>
              <a:ext uri="{FF2B5EF4-FFF2-40B4-BE49-F238E27FC236}">
                <a16:creationId xmlns:a16="http://schemas.microsoft.com/office/drawing/2014/main" id="{2C24C94E-9EB5-354A-9300-D01B2B994A28}"/>
              </a:ext>
            </a:extLst>
          </p:cNvPr>
          <p:cNvGrpSpPr>
            <a:grpSpLocks/>
          </p:cNvGrpSpPr>
          <p:nvPr/>
        </p:nvGrpSpPr>
        <p:grpSpPr bwMode="auto">
          <a:xfrm>
            <a:off x="2967039" y="1639889"/>
            <a:ext cx="6257925" cy="3578225"/>
            <a:chOff x="1924050" y="1042669"/>
            <a:chExt cx="8343900" cy="4771390"/>
          </a:xfrm>
        </p:grpSpPr>
        <p:pic>
          <p:nvPicPr>
            <p:cNvPr id="29700" name="object 4">
              <a:extLst>
                <a:ext uri="{FF2B5EF4-FFF2-40B4-BE49-F238E27FC236}">
                  <a16:creationId xmlns:a16="http://schemas.microsoft.com/office/drawing/2014/main" id="{B5004ADC-D917-6046-B427-C81C7A4AF97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4050" y="1042669"/>
              <a:ext cx="8343900" cy="4771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01" name="object 5">
              <a:extLst>
                <a:ext uri="{FF2B5EF4-FFF2-40B4-BE49-F238E27FC236}">
                  <a16:creationId xmlns:a16="http://schemas.microsoft.com/office/drawing/2014/main" id="{6F5AC31B-06A5-114E-8EB9-76E88EAF1A23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2029" y="2743199"/>
              <a:ext cx="3371850" cy="1541780"/>
            </a:xfrm>
            <a:custGeom>
              <a:avLst/>
              <a:gdLst>
                <a:gd name="T0" fmla="*/ 3371850 w 3371850"/>
                <a:gd name="T1" fmla="*/ 0 h 1541779"/>
                <a:gd name="T2" fmla="*/ 0 w 3371850"/>
                <a:gd name="T3" fmla="*/ 0 h 1541779"/>
                <a:gd name="T4" fmla="*/ 0 w 3371850"/>
                <a:gd name="T5" fmla="*/ 1541783 h 1541779"/>
                <a:gd name="T6" fmla="*/ 1685290 w 3371850"/>
                <a:gd name="T7" fmla="*/ 1541783 h 1541779"/>
                <a:gd name="T8" fmla="*/ 3371850 w 3371850"/>
                <a:gd name="T9" fmla="*/ 1541783 h 1541779"/>
                <a:gd name="T10" fmla="*/ 3371850 w 3371850"/>
                <a:gd name="T11" fmla="*/ 0 h 154177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371850" h="1541779">
                  <a:moveTo>
                    <a:pt x="3371850" y="0"/>
                  </a:moveTo>
                  <a:lnTo>
                    <a:pt x="0" y="0"/>
                  </a:lnTo>
                  <a:lnTo>
                    <a:pt x="0" y="1541780"/>
                  </a:lnTo>
                  <a:lnTo>
                    <a:pt x="1685290" y="1541780"/>
                  </a:lnTo>
                  <a:lnTo>
                    <a:pt x="3371850" y="1541780"/>
                  </a:lnTo>
                  <a:lnTo>
                    <a:pt x="3371850" y="0"/>
                  </a:lnTo>
                  <a:close/>
                </a:path>
              </a:pathLst>
            </a:custGeom>
            <a:solidFill>
              <a:srgbClr val="E421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9699" name="object 6">
            <a:extLst>
              <a:ext uri="{FF2B5EF4-FFF2-40B4-BE49-F238E27FC236}">
                <a16:creationId xmlns:a16="http://schemas.microsoft.com/office/drawing/2014/main" id="{83BA2154-A532-6F46-9F20-6ECEA06D0A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7389" y="2914651"/>
            <a:ext cx="2528887" cy="906463"/>
          </a:xfrm>
          <a:prstGeom prst="rect">
            <a:avLst/>
          </a:prstGeom>
          <a:noFill/>
          <a:ln w="12579">
            <a:solidFill>
              <a:srgbClr val="A8183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953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ts val="13"/>
              </a:spcBef>
              <a:buNone/>
            </a:pPr>
            <a:endParaRPr lang="en-US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00">
                <a:solidFill>
                  <a:srgbClr val="FFFFFF"/>
                </a:solidFill>
                <a:latin typeface="Arial" panose="020B0604020202020204" pitchFamily="34" charset="0"/>
              </a:rPr>
              <a:t>WORKING EXPERIENCE OR ANY PROJECTS/VOLUNTEER SERVICE</a:t>
            </a:r>
            <a:endParaRPr lang="en-US" altLang="en-US" sz="13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ject 2">
            <a:extLst>
              <a:ext uri="{FF2B5EF4-FFF2-40B4-BE49-F238E27FC236}">
                <a16:creationId xmlns:a16="http://schemas.microsoft.com/office/drawing/2014/main" id="{4172BB33-99D5-A24C-9824-05E18C5F0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2" name="object 3">
            <a:extLst>
              <a:ext uri="{FF2B5EF4-FFF2-40B4-BE49-F238E27FC236}">
                <a16:creationId xmlns:a16="http://schemas.microsoft.com/office/drawing/2014/main" id="{7F5A3B50-57FB-C045-BC5C-9A469978F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963" y="2047875"/>
            <a:ext cx="6832600" cy="360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50BFFC36-1F78-144C-83C1-2163545575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49914" y="1328738"/>
            <a:ext cx="4086225" cy="425450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398" dirty="0"/>
              <a:t>PERSONAL</a:t>
            </a:r>
            <a:r>
              <a:rPr sz="2700" spc="-135" dirty="0"/>
              <a:t> </a:t>
            </a:r>
            <a:r>
              <a:rPr sz="2700" spc="-401" dirty="0"/>
              <a:t>CHARACTERISTICS</a:t>
            </a:r>
            <a:endParaRPr sz="27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ject 2">
            <a:extLst>
              <a:ext uri="{FF2B5EF4-FFF2-40B4-BE49-F238E27FC236}">
                <a16:creationId xmlns:a16="http://schemas.microsoft.com/office/drawing/2014/main" id="{39C66353-4A8E-6E46-8CD9-C9BF4796A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51" y="1687514"/>
            <a:ext cx="7281863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6" name="object 3">
            <a:extLst>
              <a:ext uri="{FF2B5EF4-FFF2-40B4-BE49-F238E27FC236}">
                <a16:creationId xmlns:a16="http://schemas.microsoft.com/office/drawing/2014/main" id="{38654904-C82C-5C4A-92A0-40E2AA4E2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1883CEEC-A416-7A45-B17D-B44474FEDD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05363" y="1268414"/>
            <a:ext cx="5815012" cy="37782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338" dirty="0"/>
              <a:t>AWARDS</a:t>
            </a:r>
            <a:r>
              <a:rPr sz="2400" spc="-105" dirty="0"/>
              <a:t> </a:t>
            </a:r>
            <a:r>
              <a:rPr sz="2400" dirty="0"/>
              <a:t>&amp;</a:t>
            </a:r>
            <a:r>
              <a:rPr sz="2400" spc="-116" dirty="0"/>
              <a:t> </a:t>
            </a:r>
            <a:r>
              <a:rPr sz="2400" spc="-281" dirty="0"/>
              <a:t>RECOGNITION/BEST</a:t>
            </a:r>
            <a:r>
              <a:rPr sz="2400" spc="-113" dirty="0"/>
              <a:t> </a:t>
            </a:r>
            <a:r>
              <a:rPr sz="2400" spc="-307" dirty="0"/>
              <a:t>ASSIGNMENTS</a:t>
            </a:r>
            <a:endParaRPr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object 2">
            <a:extLst>
              <a:ext uri="{FF2B5EF4-FFF2-40B4-BE49-F238E27FC236}">
                <a16:creationId xmlns:a16="http://schemas.microsoft.com/office/drawing/2014/main" id="{B570B8EA-EC19-B249-BE88-914FE4B32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463" y="1708151"/>
            <a:ext cx="7600950" cy="418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0" name="object 3">
            <a:extLst>
              <a:ext uri="{FF2B5EF4-FFF2-40B4-BE49-F238E27FC236}">
                <a16:creationId xmlns:a16="http://schemas.microsoft.com/office/drawing/2014/main" id="{EE4AFFEE-A104-4548-9198-D3D3F3600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F166FF01-578A-7B45-8E15-2EA90C4234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35738" y="1155701"/>
            <a:ext cx="2451100" cy="423863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158" dirty="0"/>
              <a:t>General</a:t>
            </a:r>
            <a:r>
              <a:rPr sz="2700" spc="-94" dirty="0"/>
              <a:t> </a:t>
            </a:r>
            <a:r>
              <a:rPr sz="2700" spc="-68" dirty="0"/>
              <a:t>Activities</a:t>
            </a:r>
            <a:endParaRPr sz="27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object 2">
            <a:extLst>
              <a:ext uri="{FF2B5EF4-FFF2-40B4-BE49-F238E27FC236}">
                <a16:creationId xmlns:a16="http://schemas.microsoft.com/office/drawing/2014/main" id="{590D0FC8-2634-914F-A732-2BC674E4B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1693864"/>
            <a:ext cx="6915150" cy="421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4" name="object 3">
            <a:extLst>
              <a:ext uri="{FF2B5EF4-FFF2-40B4-BE49-F238E27FC236}">
                <a16:creationId xmlns:a16="http://schemas.microsoft.com/office/drawing/2014/main" id="{55417AAA-0A23-0749-A698-805676653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6DBE3B46-3181-F347-9623-57819811A1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30975" y="1155701"/>
            <a:ext cx="1684338" cy="423863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386" dirty="0"/>
              <a:t>WORKSHOP</a:t>
            </a:r>
            <a:endParaRPr sz="27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object 2">
            <a:extLst>
              <a:ext uri="{FF2B5EF4-FFF2-40B4-BE49-F238E27FC236}">
                <a16:creationId xmlns:a16="http://schemas.microsoft.com/office/drawing/2014/main" id="{7D9CC5D5-8B05-214D-9C20-A3F224FB9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846E90C1-D2EA-6C4E-96D6-8072832112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639" y="1220789"/>
            <a:ext cx="5538787" cy="37782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127" dirty="0"/>
              <a:t>2</a:t>
            </a:r>
            <a:r>
              <a:rPr sz="2400" spc="-124" dirty="0"/>
              <a:t> </a:t>
            </a:r>
            <a:r>
              <a:rPr sz="2400" spc="-79" dirty="0"/>
              <a:t>MIN</a:t>
            </a:r>
            <a:r>
              <a:rPr sz="2400" spc="-120" dirty="0"/>
              <a:t> </a:t>
            </a:r>
            <a:r>
              <a:rPr sz="2400" spc="-270" dirty="0"/>
              <a:t>VIDEO</a:t>
            </a:r>
            <a:r>
              <a:rPr sz="2400" spc="-116" dirty="0"/>
              <a:t> </a:t>
            </a:r>
            <a:r>
              <a:rPr sz="2400" spc="-270" dirty="0"/>
              <a:t>ABOUT</a:t>
            </a:r>
            <a:r>
              <a:rPr sz="2400" spc="-120" dirty="0"/>
              <a:t> </a:t>
            </a:r>
            <a:r>
              <a:rPr sz="2400" spc="-341" dirty="0"/>
              <a:t>YOU</a:t>
            </a:r>
            <a:r>
              <a:rPr sz="2400" spc="-116" dirty="0"/>
              <a:t> </a:t>
            </a:r>
            <a:r>
              <a:rPr sz="2400" spc="-304" dirty="0"/>
              <a:t>LIFE</a:t>
            </a:r>
            <a:r>
              <a:rPr sz="2400" spc="-120" dirty="0"/>
              <a:t> </a:t>
            </a:r>
            <a:r>
              <a:rPr sz="2400" spc="-326" dirty="0"/>
              <a:t>FUTURE</a:t>
            </a:r>
            <a:r>
              <a:rPr sz="2400" spc="-120" dirty="0"/>
              <a:t> </a:t>
            </a:r>
            <a:r>
              <a:rPr sz="2400" spc="-296" dirty="0"/>
              <a:t>PLAN</a:t>
            </a:r>
            <a:endParaRPr sz="2400"/>
          </a:p>
        </p:txBody>
      </p:sp>
      <p:pic>
        <p:nvPicPr>
          <p:cNvPr id="34819" name="object 4">
            <a:extLst>
              <a:ext uri="{FF2B5EF4-FFF2-40B4-BE49-F238E27FC236}">
                <a16:creationId xmlns:a16="http://schemas.microsoft.com/office/drawing/2014/main" id="{17029610-2313-B74E-97FB-EC486D619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989" y="1639888"/>
            <a:ext cx="7405687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649" y="0"/>
            <a:ext cx="8223330" cy="676290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Tips: E-portfolio.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59" y="559263"/>
            <a:ext cx="11796880" cy="505268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an Online e-portfolio or if you are struggling with the task, go to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YouTube and search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for: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sz="20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 or </a:t>
            </a:r>
            <a:r>
              <a:rPr lang="en-GB" sz="20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5 min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ute tutorials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to help you complete the e-portfolio with ease.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can easily include or embed some of the task answers in your e-portfolio. But if you are unable to include any of the task answers directly, you can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simply include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an image of the task answer and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link to the task answer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 the portfolio.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E.g.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user/marker will be able to view the image and click on the link to view the answer in it’s native cloud application e.g., a link to the </a:t>
            </a:r>
            <a:r>
              <a:rPr lang="en-GB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MindMap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Cogge.it/GitMind.com or an image and a link to the poster in your OneDrive.</a:t>
            </a:r>
            <a:endParaRPr lang="en-GB" sz="2000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Whichever technology you choose to create your task answers, ensure the tutors are able to easily view the e-portfolio and all the task answers for marking purposes. Make sure the e-portfolio and task answers are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+ For now, only include the Assignment task answers. You can include more content and develop it after the module has finished if desired.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951160" y="312455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E3677921-412E-BD42-AD5F-62CE5F05F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Class 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52690F-C5F4-BD42-ACD4-7CC4B888B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488" y="2347913"/>
            <a:ext cx="8426450" cy="31559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>
                <a:ea typeface="Times New Roman" panose="02020603050405020304" pitchFamily="18" charset="0"/>
              </a:rPr>
              <a:t>Create an </a:t>
            </a:r>
            <a:r>
              <a:rPr lang="en-GB" sz="2400" b="1" dirty="0">
                <a:ea typeface="Times New Roman" panose="02020603050405020304" pitchFamily="18" charset="0"/>
              </a:rPr>
              <a:t>online e-portfolio.</a:t>
            </a:r>
          </a:p>
          <a:p>
            <a:pPr>
              <a:lnSpc>
                <a:spcPct val="115000"/>
              </a:lnSpc>
              <a:defRPr/>
            </a:pPr>
            <a:r>
              <a:rPr lang="en-GB" sz="2100" dirty="0">
                <a:ea typeface="Times New Roman" panose="02020603050405020304" pitchFamily="18" charset="0"/>
                <a:cs typeface="Arial" panose="020B0604020202020204" pitchFamily="34" charset="0"/>
              </a:rPr>
              <a:t>Choose a platform to create your Online e-portfolio: </a:t>
            </a:r>
          </a:p>
          <a:p>
            <a:pPr lvl="1">
              <a:lnSpc>
                <a:spcPct val="115000"/>
              </a:lnSpc>
              <a:defRPr/>
            </a:pPr>
            <a:r>
              <a:rPr lang="en-GB" sz="1800" dirty="0">
                <a:ea typeface="Times New Roman" panose="02020603050405020304" pitchFamily="18" charset="0"/>
                <a:cs typeface="Arial" panose="020B0604020202020204" pitchFamily="34" charset="0"/>
              </a:rPr>
              <a:t>E.g. a free Online Website builder such as Google Sites, </a:t>
            </a:r>
            <a:r>
              <a:rPr lang="en-GB" sz="1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1800" dirty="0">
                <a:ea typeface="Times New Roman" panose="02020603050405020304" pitchFamily="18" charset="0"/>
                <a:cs typeface="Arial" panose="020B0604020202020204" pitchFamily="34" charset="0"/>
              </a:rPr>
              <a:t>, Weebly, a free e-Portfolio builder, Adobe Spark, or an Office 365 App. such as OneNote.</a:t>
            </a:r>
          </a:p>
          <a:p>
            <a:pPr>
              <a:lnSpc>
                <a:spcPct val="115000"/>
              </a:lnSpc>
              <a:defRPr/>
            </a:pPr>
            <a:r>
              <a:rPr lang="en-GB" sz="2100" dirty="0">
                <a:ea typeface="Times New Roman" panose="02020603050405020304" pitchFamily="18" charset="0"/>
                <a:cs typeface="Arial" panose="020B0604020202020204" pitchFamily="34" charset="0"/>
              </a:rPr>
              <a:t>The e-portfolio should have a welcome/title page.</a:t>
            </a:r>
          </a:p>
          <a:p>
            <a:pPr>
              <a:lnSpc>
                <a:spcPct val="115000"/>
              </a:lnSpc>
              <a:defRPr/>
            </a:pPr>
            <a:r>
              <a:rPr lang="en-GB" sz="2100" dirty="0">
                <a:ea typeface="Times New Roman" panose="02020603050405020304" pitchFamily="18" charset="0"/>
                <a:cs typeface="Arial" panose="020B0604020202020204" pitchFamily="34" charset="0"/>
              </a:rPr>
              <a:t>And navigation links to allow easy navigation to each task answer.</a:t>
            </a:r>
            <a:endParaRPr lang="en-GB" sz="2100" dirty="0">
              <a:solidFill>
                <a:schemeClr val="tx2"/>
              </a:solidFill>
            </a:endParaRPr>
          </a:p>
          <a:p>
            <a:pPr marL="0" indent="0">
              <a:buNone/>
              <a:defRPr/>
            </a:pPr>
            <a:endParaRPr lang="en-GB" sz="2400" dirty="0"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55</TotalTime>
  <Words>602</Words>
  <Application>Microsoft Macintosh PowerPoint</Application>
  <PresentationFormat>Widescreen</PresentationFormat>
  <Paragraphs>63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Arial</vt:lpstr>
      <vt:lpstr>Calibri</vt:lpstr>
      <vt:lpstr>Helvetica Neue</vt:lpstr>
      <vt:lpstr>Myriad Pro</vt:lpstr>
      <vt:lpstr>Times New Roman</vt:lpstr>
      <vt:lpstr>20140311PresentationUWTSDTemplate</vt:lpstr>
      <vt:lpstr>1_20140311PresentationUWTSDTemplate</vt:lpstr>
      <vt:lpstr>2_20140311PresentationUWTSDTemplate</vt:lpstr>
      <vt:lpstr>Creating an e-portfolio</vt:lpstr>
      <vt:lpstr>Assignment 1: E-portfolio </vt:lpstr>
      <vt:lpstr>E-portfolio Tips.</vt:lpstr>
      <vt:lpstr>Step by step guide for creating an e-portfolio using Wix (Class Activity)</vt:lpstr>
      <vt:lpstr>One example e-portfolio </vt:lpstr>
      <vt:lpstr>BIOGRAPHY</vt:lpstr>
      <vt:lpstr>CONTACT DETAILS</vt:lpstr>
      <vt:lpstr>SELF INTRO</vt:lpstr>
      <vt:lpstr>WORKING EXPERIENCE</vt:lpstr>
      <vt:lpstr>PERSONAL CHARACTERISTICS</vt:lpstr>
      <vt:lpstr>AWARDS &amp; RECOGNITION/BEST ASSIGNMENTS</vt:lpstr>
      <vt:lpstr>General Activities</vt:lpstr>
      <vt:lpstr>WORKSHOP</vt:lpstr>
      <vt:lpstr>2 MIN VIDEO ABOUT YOU LIFE FUTURE PLAN</vt:lpstr>
      <vt:lpstr>Tips: E-portfolio.</vt:lpstr>
      <vt:lpstr>Class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Koushik Modak</cp:lastModifiedBy>
  <cp:revision>45</cp:revision>
  <dcterms:created xsi:type="dcterms:W3CDTF">2021-05-24T14:04:41Z</dcterms:created>
  <dcterms:modified xsi:type="dcterms:W3CDTF">2022-10-18T06:28:41Z</dcterms:modified>
</cp:coreProperties>
</file>