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0" r:id="rId14"/>
    <p:sldId id="269" r:id="rId15"/>
    <p:sldId id="271" r:id="rId16"/>
    <p:sldId id="275" r:id="rId17"/>
    <p:sldId id="272" r:id="rId18"/>
    <p:sldId id="274" r:id="rId19"/>
    <p:sldId id="277" r:id="rId20"/>
    <p:sldId id="276" r:id="rId21"/>
    <p:sldId id="278" r:id="rId22"/>
    <p:sldId id="279" r:id="rId23"/>
    <p:sldId id="280" r:id="rId24"/>
    <p:sldId id="281" r:id="rId25"/>
    <p:sldId id="284" r:id="rId26"/>
    <p:sldId id="287" r:id="rId27"/>
    <p:sldId id="288" r:id="rId28"/>
    <p:sldId id="289" r:id="rId29"/>
    <p:sldId id="273" r:id="rId30"/>
    <p:sldId id="260" r:id="rId3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6" d="100"/>
          <a:sy n="86" d="100"/>
        </p:scale>
        <p:origin x="1339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24E4-C720-459B-9C2D-7BB1A66A548D}" type="datetimeFigureOut">
              <a:rPr lang="en-GB" smtClean="0"/>
              <a:t>17/10/2018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5823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24E4-C720-459B-9C2D-7BB1A66A548D}" type="datetimeFigureOut">
              <a:rPr lang="en-GB" smtClean="0"/>
              <a:t>17/10/2018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646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24E4-C720-459B-9C2D-7BB1A66A548D}" type="datetimeFigureOut">
              <a:rPr lang="en-GB" smtClean="0"/>
              <a:t>17/10/2018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604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24E4-C720-459B-9C2D-7BB1A66A548D}" type="datetimeFigureOut">
              <a:rPr lang="en-GB" smtClean="0"/>
              <a:t>17/10/2018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2017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24E4-C720-459B-9C2D-7BB1A66A548D}" type="datetimeFigureOut">
              <a:rPr lang="en-GB" smtClean="0"/>
              <a:t>17/10/2018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052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24E4-C720-459B-9C2D-7BB1A66A548D}" type="datetimeFigureOut">
              <a:rPr lang="en-GB" smtClean="0"/>
              <a:t>17/10/2018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8286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24E4-C720-459B-9C2D-7BB1A66A548D}" type="datetimeFigureOut">
              <a:rPr lang="en-GB" smtClean="0"/>
              <a:t>17/10/2018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143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24E4-C720-459B-9C2D-7BB1A66A548D}" type="datetimeFigureOut">
              <a:rPr lang="en-GB" smtClean="0"/>
              <a:t>17/10/2018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885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24E4-C720-459B-9C2D-7BB1A66A548D}" type="datetimeFigureOut">
              <a:rPr lang="en-GB" smtClean="0"/>
              <a:t>17/10/2018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3707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24E4-C720-459B-9C2D-7BB1A66A548D}" type="datetimeFigureOut">
              <a:rPr lang="en-GB" smtClean="0"/>
              <a:t>17/10/2018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9151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24E4-C720-459B-9C2D-7BB1A66A548D}" type="datetimeFigureOut">
              <a:rPr lang="en-GB" smtClean="0"/>
              <a:t>17/10/2018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3133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E224E4-C720-459B-9C2D-7BB1A66A548D}" type="datetimeFigureOut">
              <a:rPr lang="en-GB" smtClean="0"/>
              <a:t>17/10/2018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34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pNgDYLQW7A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afodmorfacopperworks.com/" TargetMode="External"/><Relationship Id="rId2" Type="http://schemas.openxmlformats.org/officeDocument/2006/relationships/hyperlink" Target="http://www.information-britain.co.uk/history/town/Swansea67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britishnewspaperarchive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4000"/>
            <a:lum/>
          </a:blip>
          <a:srcRect/>
          <a:stretch>
            <a:fillRect l="-9000" r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C553C-BBF8-4DA2-A7ED-8605C7A7BD9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 Environmental history of Swansea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E6A75B-EBE2-492D-8A96-92D715D0FF9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Lara Hopkinson</a:t>
            </a:r>
          </a:p>
          <a:p>
            <a:r>
              <a:rPr lang="en-GB" dirty="0"/>
              <a:t>M2X9620 – Environmental Law &amp; Economics</a:t>
            </a:r>
          </a:p>
        </p:txBody>
      </p:sp>
    </p:spTree>
    <p:extLst>
      <p:ext uri="{BB962C8B-B14F-4D97-AF65-F5344CB8AC3E}">
        <p14:creationId xmlns:p14="http://schemas.microsoft.com/office/powerpoint/2010/main" val="25891222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6196E-95A4-43EF-8610-5417C3DFA4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Early history…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44005F2-8FBA-4CE6-A33C-B9D79DD793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important prehistoric settlement (~2000BC)</a:t>
            </a:r>
          </a:p>
          <a:p>
            <a:r>
              <a:rPr lang="en-GB" dirty="0"/>
              <a:t>The ‘Red Lady’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English name derived from ‘</a:t>
            </a:r>
            <a:r>
              <a:rPr lang="en-GB" dirty="0" err="1"/>
              <a:t>Sweynesse</a:t>
            </a:r>
            <a:r>
              <a:rPr lang="en-GB" dirty="0"/>
              <a:t>’ (12</a:t>
            </a:r>
            <a:r>
              <a:rPr lang="en-GB" baseline="30000" dirty="0"/>
              <a:t>th</a:t>
            </a:r>
            <a:r>
              <a:rPr lang="en-GB" dirty="0"/>
              <a:t> Century)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B74A698-9A17-4958-B793-A1F6CCAA46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9438" y="2513066"/>
            <a:ext cx="3552825" cy="22193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F1A9EE1-AF46-4324-8F7E-10E705870337}"/>
              </a:ext>
            </a:extLst>
          </p:cNvPr>
          <p:cNvSpPr txBox="1"/>
          <p:nvPr/>
        </p:nvSpPr>
        <p:spPr>
          <a:xfrm>
            <a:off x="0" y="6519446"/>
            <a:ext cx="22965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Picture source: Daily Mail</a:t>
            </a:r>
          </a:p>
        </p:txBody>
      </p:sp>
    </p:spTree>
    <p:extLst>
      <p:ext uri="{BB962C8B-B14F-4D97-AF65-F5344CB8AC3E}">
        <p14:creationId xmlns:p14="http://schemas.microsoft.com/office/powerpoint/2010/main" val="532189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7EBD4-B29B-4CD1-9F91-F26861E612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Sea-faring potential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63B6B-6F12-41DF-9754-E4D16101DB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Developed by the French Normans</a:t>
            </a:r>
          </a:p>
          <a:p>
            <a:r>
              <a:rPr lang="en-GB" dirty="0"/>
              <a:t>Ship-building began c.14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223278-E27A-4D36-956A-C6DAC7FA36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3202256"/>
            <a:ext cx="2733467" cy="29195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28061E3-A8FD-4FC0-939F-21C1008206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1109" y="3202256"/>
            <a:ext cx="3810000" cy="29337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9A19DC2-EF04-4013-93A9-BF6D7C728DBE}"/>
              </a:ext>
            </a:extLst>
          </p:cNvPr>
          <p:cNvSpPr txBox="1"/>
          <p:nvPr/>
        </p:nvSpPr>
        <p:spPr>
          <a:xfrm>
            <a:off x="0" y="6519446"/>
            <a:ext cx="222009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Picture source: Pinterest</a:t>
            </a:r>
          </a:p>
        </p:txBody>
      </p:sp>
    </p:spTree>
    <p:extLst>
      <p:ext uri="{BB962C8B-B14F-4D97-AF65-F5344CB8AC3E}">
        <p14:creationId xmlns:p14="http://schemas.microsoft.com/office/powerpoint/2010/main" val="3792824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36BE28-FE8E-42DB-BC99-F9F6058FC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Early industry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0A8159-81DA-4655-935E-330BB3953A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Medieval times, leather &amp; wool were key</a:t>
            </a:r>
          </a:p>
          <a:p>
            <a:r>
              <a:rPr lang="en-GB" dirty="0"/>
              <a:t>Wool was woven &amp; processed</a:t>
            </a:r>
          </a:p>
          <a:p>
            <a:r>
              <a:rPr lang="en-GB" dirty="0"/>
              <a:t>Cleansing &amp; thickening using water &amp; clay</a:t>
            </a:r>
          </a:p>
          <a:p>
            <a:r>
              <a:rPr lang="en-GB" dirty="0"/>
              <a:t>Exported for use in England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54471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FC5B2-FE2A-408C-AFFC-62FB376C69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42EBE8-9D02-4FD5-BAB1-4C7B67B024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67FE511-B7C2-4C54-8585-60EC75DD88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0"/>
            <a:ext cx="9144000" cy="66675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94E0BC0-922C-46B8-ADE2-BD88FFBC35B5}"/>
              </a:ext>
            </a:extLst>
          </p:cNvPr>
          <p:cNvSpPr txBox="1"/>
          <p:nvPr/>
        </p:nvSpPr>
        <p:spPr>
          <a:xfrm>
            <a:off x="0" y="6519446"/>
            <a:ext cx="222009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Picture source: Pinterest</a:t>
            </a:r>
          </a:p>
        </p:txBody>
      </p:sp>
    </p:spTree>
    <p:extLst>
      <p:ext uri="{BB962C8B-B14F-4D97-AF65-F5344CB8AC3E}">
        <p14:creationId xmlns:p14="http://schemas.microsoft.com/office/powerpoint/2010/main" val="35653012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9" y="4572000"/>
            <a:ext cx="5293730" cy="19642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EC6813-DFB2-4729-9501-2A2C9CE13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2" y="4767072"/>
            <a:ext cx="4945641" cy="1625210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Swansea from the Middle Ages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540CBA-AB14-4D49-9B9A-37F4056E50A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66" r="19414"/>
          <a:stretch/>
        </p:blipFill>
        <p:spPr>
          <a:xfrm>
            <a:off x="245660" y="321733"/>
            <a:ext cx="5293729" cy="410739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1" y="321732"/>
            <a:ext cx="3251710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24BC6B-DF5C-4E72-9FA7-3D19CB4BB4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1989" y="917725"/>
            <a:ext cx="2568554" cy="4852362"/>
          </a:xfrm>
        </p:spPr>
        <p:txBody>
          <a:bodyPr anchor="ctr">
            <a:normAutofit/>
          </a:bodyPr>
          <a:lstStyle/>
          <a:p>
            <a:r>
              <a:rPr lang="en-GB" sz="1700">
                <a:solidFill>
                  <a:srgbClr val="FFFFFF"/>
                </a:solidFill>
              </a:rPr>
              <a:t>Coal mining began to prosper c.1550</a:t>
            </a:r>
          </a:p>
          <a:p>
            <a:r>
              <a:rPr lang="en-GB" sz="1700">
                <a:solidFill>
                  <a:srgbClr val="FFFFFF"/>
                </a:solidFill>
              </a:rPr>
              <a:t>Export by port</a:t>
            </a:r>
          </a:p>
          <a:p>
            <a:r>
              <a:rPr lang="en-GB" sz="1700">
                <a:solidFill>
                  <a:srgbClr val="FFFFFF"/>
                </a:solidFill>
              </a:rPr>
              <a:t>Limestone – quarried locally for export</a:t>
            </a:r>
          </a:p>
          <a:p>
            <a:r>
              <a:rPr lang="en-GB" sz="1700">
                <a:solidFill>
                  <a:srgbClr val="FFFFFF"/>
                </a:solidFill>
              </a:rPr>
              <a:t>Tourism growth – sell as a ‘resort’</a:t>
            </a:r>
          </a:p>
        </p:txBody>
      </p:sp>
    </p:spTree>
    <p:extLst>
      <p:ext uri="{BB962C8B-B14F-4D97-AF65-F5344CB8AC3E}">
        <p14:creationId xmlns:p14="http://schemas.microsoft.com/office/powerpoint/2010/main" val="35211923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E7F53-F314-444B-B69C-A31F6B31A7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Metal extraction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B80AAC-D573-48CC-9B14-50D4FB75E6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First began in Roman times</a:t>
            </a:r>
          </a:p>
          <a:p>
            <a:r>
              <a:rPr lang="en-GB" dirty="0"/>
              <a:t>Gave rise to first copper &amp; tin-plating industries</a:t>
            </a:r>
          </a:p>
          <a:p>
            <a:r>
              <a:rPr lang="en-GB" dirty="0"/>
              <a:t>1717 – John Lane, copper-smelting works</a:t>
            </a:r>
          </a:p>
          <a:p>
            <a:r>
              <a:rPr lang="en-GB" dirty="0"/>
              <a:t>By 1726, Swansea was thriving</a:t>
            </a:r>
          </a:p>
          <a:p>
            <a:r>
              <a:rPr lang="en-GB" dirty="0"/>
              <a:t>Ferrous &amp; non-ferrous metal industries</a:t>
            </a:r>
          </a:p>
          <a:p>
            <a:r>
              <a:rPr lang="en-GB" dirty="0"/>
              <a:t>Copper ore came from Cornwall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25282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162888-8301-4DC6-B67F-369B461A32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3305D7-451E-40FE-B464-3548C06B07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51163"/>
            <a:ext cx="9144000" cy="5555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43206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95604-FBC8-4B54-A072-F8F2D5D739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C2D78C-A073-4D64-948F-13DB289A73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95C3C3-FB46-4B6D-9104-CA9259140B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65126"/>
            <a:ext cx="9144000" cy="6074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6537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26DB2D1C-49FB-46EF-9463-1F4565FA38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6132" y="643467"/>
            <a:ext cx="7211735" cy="557106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3CA0785-31D8-421A-8E6F-D0515CB3DB08}"/>
              </a:ext>
            </a:extLst>
          </p:cNvPr>
          <p:cNvSpPr txBox="1"/>
          <p:nvPr/>
        </p:nvSpPr>
        <p:spPr>
          <a:xfrm>
            <a:off x="0" y="6519446"/>
            <a:ext cx="188147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Picture source: USW</a:t>
            </a:r>
          </a:p>
        </p:txBody>
      </p:sp>
    </p:spTree>
    <p:extLst>
      <p:ext uri="{BB962C8B-B14F-4D97-AF65-F5344CB8AC3E}">
        <p14:creationId xmlns:p14="http://schemas.microsoft.com/office/powerpoint/2010/main" val="41085420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52AA2-4D2B-4A78-B888-22F946F7E3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tale of 2 Swansea’s…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3EF9BC2-2076-4FA8-8E71-F45E54C38D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8072" y="3216153"/>
            <a:ext cx="5000625" cy="336232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2A3C89D-75F0-4FCA-B30E-18681DC74C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999" y="1631339"/>
            <a:ext cx="4613031" cy="259483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04743D3-97B6-4790-A933-28A23CE8594F}"/>
              </a:ext>
            </a:extLst>
          </p:cNvPr>
          <p:cNvSpPr txBox="1"/>
          <p:nvPr/>
        </p:nvSpPr>
        <p:spPr>
          <a:xfrm>
            <a:off x="0" y="6519446"/>
            <a:ext cx="287873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Picture source: BBC / </a:t>
            </a:r>
            <a:r>
              <a:rPr lang="en-GB" sz="1600" dirty="0" err="1"/>
              <a:t>Wordpress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895396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FBFE37-B74E-4973-AF77-DF48485BF4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Copperopolis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AB29388-6230-4A10-AA0B-EBE0ED3FEB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072" y="1690689"/>
            <a:ext cx="7351528" cy="459848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8367BBE-AEDB-4AC5-96D3-ED42469B4D4D}"/>
              </a:ext>
            </a:extLst>
          </p:cNvPr>
          <p:cNvSpPr txBox="1"/>
          <p:nvPr/>
        </p:nvSpPr>
        <p:spPr>
          <a:xfrm>
            <a:off x="0" y="6519446"/>
            <a:ext cx="298017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Picture source: Swansea Museum</a:t>
            </a:r>
          </a:p>
        </p:txBody>
      </p:sp>
    </p:spTree>
    <p:extLst>
      <p:ext uri="{BB962C8B-B14F-4D97-AF65-F5344CB8AC3E}">
        <p14:creationId xmlns:p14="http://schemas.microsoft.com/office/powerpoint/2010/main" val="24482842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5C5C8D-388B-4550-B44A-7E1A7B4AA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Hafod</a:t>
            </a:r>
            <a:r>
              <a:rPr lang="en-GB" dirty="0"/>
              <a:t>-Morfa Copperworks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A1CF83A-3D61-4A45-89B2-85E7A70397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47118"/>
            <a:ext cx="9144000" cy="3964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B99EAC6-C0E2-4989-81C4-9FDB78974727}"/>
              </a:ext>
            </a:extLst>
          </p:cNvPr>
          <p:cNvSpPr txBox="1"/>
          <p:nvPr/>
        </p:nvSpPr>
        <p:spPr>
          <a:xfrm>
            <a:off x="0" y="6519446"/>
            <a:ext cx="370127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Picture source: </a:t>
            </a:r>
            <a:r>
              <a:rPr lang="en-GB" sz="1600" dirty="0" err="1"/>
              <a:t>Hafod</a:t>
            </a:r>
            <a:r>
              <a:rPr lang="en-GB" sz="1600" dirty="0"/>
              <a:t>-Morfa Copperworks</a:t>
            </a:r>
          </a:p>
        </p:txBody>
      </p:sp>
    </p:spTree>
    <p:extLst>
      <p:ext uri="{BB962C8B-B14F-4D97-AF65-F5344CB8AC3E}">
        <p14:creationId xmlns:p14="http://schemas.microsoft.com/office/powerpoint/2010/main" val="38869639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CBE1851-2230-47A9-B000-CE9046EA6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101411" cy="6858000"/>
          </a:xfrm>
          <a:prstGeom prst="rect">
            <a:avLst/>
          </a:prstGeom>
          <a:solidFill>
            <a:srgbClr val="C78A2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E4ABC1-E398-4DAF-898C-D95EEF9C30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707" y="803705"/>
            <a:ext cx="3156492" cy="303485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Prosperity – at what cost?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3B93832-6514-44F4-849B-5EE2C8A233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0009" y="3928939"/>
            <a:ext cx="2948940" cy="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292767E6-3EA8-406C-9A68-1AAC1EAE26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0" y="1382187"/>
            <a:ext cx="4094602" cy="409460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11B0BB7-28F4-4469-BB23-B2B42717D9EB}"/>
              </a:ext>
            </a:extLst>
          </p:cNvPr>
          <p:cNvSpPr txBox="1"/>
          <p:nvPr/>
        </p:nvSpPr>
        <p:spPr>
          <a:xfrm>
            <a:off x="0" y="6519446"/>
            <a:ext cx="370127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Picture source: </a:t>
            </a:r>
            <a:r>
              <a:rPr lang="en-GB" sz="1600" dirty="0" err="1"/>
              <a:t>Hafod</a:t>
            </a:r>
            <a:r>
              <a:rPr lang="en-GB" sz="1600" dirty="0"/>
              <a:t>-Morfa Copperworks</a:t>
            </a:r>
          </a:p>
        </p:txBody>
      </p:sp>
    </p:spTree>
    <p:extLst>
      <p:ext uri="{BB962C8B-B14F-4D97-AF65-F5344CB8AC3E}">
        <p14:creationId xmlns:p14="http://schemas.microsoft.com/office/powerpoint/2010/main" val="15755815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11F75-49C7-4943-AA58-124C76346E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Difficulties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3274D5-B613-4FC6-BE00-0C7A2464E1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Long stage and difficult process</a:t>
            </a:r>
          </a:p>
          <a:p>
            <a:r>
              <a:rPr lang="en-GB" dirty="0"/>
              <a:t>Quantity rather than quality preferred</a:t>
            </a:r>
          </a:p>
          <a:p>
            <a:r>
              <a:rPr lang="en-GB" dirty="0"/>
              <a:t>Vivian’s had a 6-stage ‘Welsh Process’ for smelting</a:t>
            </a:r>
          </a:p>
          <a:p>
            <a:pPr lvl="1"/>
            <a:r>
              <a:rPr lang="en-GB" dirty="0"/>
              <a:t>Multiple burnings within reverberatory furnaces</a:t>
            </a:r>
          </a:p>
          <a:p>
            <a:pPr lvl="1"/>
            <a:r>
              <a:rPr lang="en-GB" dirty="0"/>
              <a:t>A long and expensive process…</a:t>
            </a:r>
          </a:p>
          <a:p>
            <a:r>
              <a:rPr lang="en-GB" dirty="0"/>
              <a:t>Michael Faraday / Sir Humphrey Davy – evidence around industrial pollution</a:t>
            </a:r>
          </a:p>
        </p:txBody>
      </p:sp>
    </p:spTree>
    <p:extLst>
      <p:ext uri="{BB962C8B-B14F-4D97-AF65-F5344CB8AC3E}">
        <p14:creationId xmlns:p14="http://schemas.microsoft.com/office/powerpoint/2010/main" val="7033246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D8B7E-2E03-4633-B55B-2AF433C202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John Murray, 1860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92E15A-34C4-483E-BC0F-3C77EBF93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“T</a:t>
            </a:r>
            <a:r>
              <a:rPr lang="en-GB" i="1" dirty="0"/>
              <a:t>o the traveller who crosses the </a:t>
            </a:r>
            <a:r>
              <a:rPr lang="en-GB" i="1" dirty="0" err="1"/>
              <a:t>Llandore</a:t>
            </a:r>
            <a:r>
              <a:rPr lang="en-GB" i="1" dirty="0"/>
              <a:t> bridge at night, the livid glare from the numerous chimneys, the rolling, fleecy, white clouds that fill up the valley beneath him, the desolate-looking heaps of slag on either side, might well recalls Dante's line - "</a:t>
            </a:r>
            <a:r>
              <a:rPr lang="en-GB" i="1" dirty="0" err="1"/>
              <a:t>voi</a:t>
            </a:r>
            <a:r>
              <a:rPr lang="en-GB" i="1" dirty="0"/>
              <a:t> </a:t>
            </a:r>
            <a:r>
              <a:rPr lang="en-GB" i="1" dirty="0" err="1"/>
              <a:t>che</a:t>
            </a:r>
            <a:r>
              <a:rPr lang="en-GB" i="1" dirty="0"/>
              <a:t> </a:t>
            </a:r>
            <a:r>
              <a:rPr lang="en-GB" i="1" dirty="0" err="1"/>
              <a:t>entrate</a:t>
            </a:r>
            <a:r>
              <a:rPr lang="en-GB" i="1" dirty="0"/>
              <a:t> </a:t>
            </a:r>
            <a:r>
              <a:rPr lang="en-GB" i="1" dirty="0" err="1"/>
              <a:t>lasciate</a:t>
            </a:r>
            <a:r>
              <a:rPr lang="en-GB" i="1" dirty="0"/>
              <a:t> </a:t>
            </a:r>
            <a:r>
              <a:rPr lang="en-GB" i="1" dirty="0" err="1"/>
              <a:t>ogni</a:t>
            </a:r>
            <a:r>
              <a:rPr lang="en-GB" i="1" dirty="0"/>
              <a:t> </a:t>
            </a:r>
            <a:r>
              <a:rPr lang="en-GB" i="1" dirty="0" err="1"/>
              <a:t>speranza</a:t>
            </a:r>
            <a:r>
              <a:rPr lang="en-GB" i="1" dirty="0"/>
              <a:t>"</a:t>
            </a:r>
            <a:endParaRPr lang="en-GB" dirty="0"/>
          </a:p>
          <a:p>
            <a:r>
              <a:rPr lang="en-GB" i="1" dirty="0"/>
              <a:t>“there are no trees, and instead of grass a yellow sickly growth of chamomile scarcely covers the ground”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661416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D6A07-67F4-46A9-A824-9D26FEEDA9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Scale of industry in Swansea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9DFCC-1ACE-4B75-91D0-6E4F49CA60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By 1883:</a:t>
            </a:r>
          </a:p>
          <a:p>
            <a:r>
              <a:rPr lang="en-GB" dirty="0"/>
              <a:t>53 types of works</a:t>
            </a:r>
          </a:p>
          <a:p>
            <a:r>
              <a:rPr lang="en-GB" dirty="0"/>
              <a:t>5-mile radius of Swansea centre</a:t>
            </a:r>
          </a:p>
          <a:p>
            <a:r>
              <a:rPr lang="en-GB" dirty="0"/>
              <a:t>Including:</a:t>
            </a:r>
          </a:p>
          <a:p>
            <a:pPr lvl="1"/>
            <a:r>
              <a:rPr lang="en-GB" dirty="0"/>
              <a:t>36 collieries</a:t>
            </a:r>
          </a:p>
          <a:p>
            <a:pPr lvl="1"/>
            <a:r>
              <a:rPr lang="en-GB" dirty="0"/>
              <a:t>12 copperworks</a:t>
            </a:r>
          </a:p>
          <a:p>
            <a:pPr lvl="1"/>
            <a:r>
              <a:rPr lang="en-GB" dirty="0"/>
              <a:t>8 ironworks</a:t>
            </a:r>
          </a:p>
          <a:p>
            <a:pPr lvl="1"/>
            <a:r>
              <a:rPr lang="en-GB" dirty="0"/>
              <a:t>6 tinworks</a:t>
            </a:r>
          </a:p>
        </p:txBody>
      </p:sp>
    </p:spTree>
    <p:extLst>
      <p:ext uri="{BB962C8B-B14F-4D97-AF65-F5344CB8AC3E}">
        <p14:creationId xmlns:p14="http://schemas.microsoft.com/office/powerpoint/2010/main" val="4958216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9B5B8-B602-4BDF-ACD4-6099640BB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Move away from copper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220508-3588-4DB4-BAC9-967BCFBEEC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By mid-1880s Cornish ore quality was poor</a:t>
            </a:r>
          </a:p>
          <a:p>
            <a:r>
              <a:rPr lang="en-GB" dirty="0"/>
              <a:t>Increased expense of British production</a:t>
            </a:r>
          </a:p>
          <a:p>
            <a:r>
              <a:rPr lang="en-GB" dirty="0"/>
              <a:t>Smelting of copper ceased in 1921</a:t>
            </a:r>
          </a:p>
          <a:p>
            <a:r>
              <a:rPr lang="en-GB" dirty="0"/>
              <a:t>Diversification to other metallurgical products</a:t>
            </a:r>
          </a:p>
          <a:p>
            <a:r>
              <a:rPr lang="en-GB" dirty="0"/>
              <a:t>Tin plate and zinc especially</a:t>
            </a:r>
          </a:p>
        </p:txBody>
      </p:sp>
    </p:spTree>
    <p:extLst>
      <p:ext uri="{BB962C8B-B14F-4D97-AF65-F5344CB8AC3E}">
        <p14:creationId xmlns:p14="http://schemas.microsoft.com/office/powerpoint/2010/main" val="34624304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A52DE-C463-4F37-B891-C19377F0C8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effects of copper smoke…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16CC0C-ACD3-49B4-AE70-995843C203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Workers and locals – inhalation issues</a:t>
            </a:r>
          </a:p>
          <a:p>
            <a:pPr lvl="1"/>
            <a:r>
              <a:rPr lang="en-GB" dirty="0"/>
              <a:t>Some regarded the smoke as beneficial to health..</a:t>
            </a:r>
          </a:p>
          <a:p>
            <a:r>
              <a:rPr lang="en-GB" dirty="0"/>
              <a:t>Plants &amp; animals – dry deposition</a:t>
            </a:r>
          </a:p>
          <a:p>
            <a:pPr lvl="1"/>
            <a:r>
              <a:rPr lang="en-GB" dirty="0"/>
              <a:t>“</a:t>
            </a:r>
            <a:r>
              <a:rPr lang="en-GB" dirty="0" err="1"/>
              <a:t>Efrydd-dod</a:t>
            </a:r>
            <a:r>
              <a:rPr lang="en-GB" dirty="0"/>
              <a:t>” (smoke disease)</a:t>
            </a:r>
          </a:p>
          <a:p>
            <a:pPr lvl="1"/>
            <a:r>
              <a:rPr lang="en-GB" dirty="0"/>
              <a:t>When mixed with rain = acid rain</a:t>
            </a:r>
          </a:p>
          <a:p>
            <a:pPr lvl="1"/>
            <a:r>
              <a:rPr lang="en-GB" dirty="0"/>
              <a:t>“</a:t>
            </a:r>
            <a:r>
              <a:rPr lang="en-GB" i="1" dirty="0"/>
              <a:t>..it shrivels up the grass and straw as though a flash of lightening had gone over it…”</a:t>
            </a:r>
          </a:p>
          <a:p>
            <a:r>
              <a:rPr lang="en-GB" dirty="0"/>
              <a:t>Damage to agricultural land</a:t>
            </a:r>
          </a:p>
        </p:txBody>
      </p:sp>
    </p:spTree>
    <p:extLst>
      <p:ext uri="{BB962C8B-B14F-4D97-AF65-F5344CB8AC3E}">
        <p14:creationId xmlns:p14="http://schemas.microsoft.com/office/powerpoint/2010/main" val="437338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Cholera – Sir John Snow </a:t>
            </a:r>
          </a:p>
        </p:txBody>
      </p:sp>
      <p:pic>
        <p:nvPicPr>
          <p:cNvPr id="1026" name="Picture 2" descr="John Sno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9967" y="3796306"/>
            <a:ext cx="1825047" cy="2482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11B0BB7-28F4-4469-BB23-B2B42717D9EB}"/>
              </a:ext>
            </a:extLst>
          </p:cNvPr>
          <p:cNvSpPr txBox="1"/>
          <p:nvPr/>
        </p:nvSpPr>
        <p:spPr>
          <a:xfrm>
            <a:off x="0" y="6519446"/>
            <a:ext cx="336617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Picture source: BBC History / Pinterest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036" y="1690690"/>
            <a:ext cx="5458394" cy="444796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7795DA9-EED2-476B-9B50-2A25EFCC37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77114" y="1237741"/>
            <a:ext cx="2247900" cy="1914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33856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160B2-91C7-4AA5-A736-0106C11BB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947" y="365133"/>
            <a:ext cx="3840085" cy="1692794"/>
          </a:xfrm>
        </p:spPr>
        <p:txBody>
          <a:bodyPr>
            <a:normAutofit/>
          </a:bodyPr>
          <a:lstStyle/>
          <a:p>
            <a:r>
              <a:rPr lang="en-GB" dirty="0"/>
              <a:t>Developments to UKC / UCB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490" y="2316480"/>
            <a:ext cx="3429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1694B-4C9D-426E-8825-44D0568377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490" y="2575033"/>
            <a:ext cx="3840085" cy="3683711"/>
          </a:xfrm>
        </p:spPr>
        <p:txBody>
          <a:bodyPr>
            <a:normAutofit/>
          </a:bodyPr>
          <a:lstStyle/>
          <a:p>
            <a:r>
              <a:rPr lang="en-GB" sz="2000" dirty="0"/>
              <a:t>1926 – industrial stagnation</a:t>
            </a:r>
          </a:p>
          <a:p>
            <a:r>
              <a:rPr lang="en-GB" sz="2000" dirty="0"/>
              <a:t>Port Tennant area – Charles Lambert copper works in 1852, diversified into other areas</a:t>
            </a:r>
          </a:p>
          <a:p>
            <a:r>
              <a:rPr lang="en-GB" sz="2000" dirty="0"/>
              <a:t>1898 – opening of the Prince of Wales Dock</a:t>
            </a:r>
          </a:p>
          <a:p>
            <a:r>
              <a:rPr lang="en-GB" sz="2000" dirty="0"/>
              <a:t>Magnesium Metal Corporation</a:t>
            </a:r>
          </a:p>
          <a:p>
            <a:r>
              <a:rPr lang="en-GB" sz="2000" dirty="0"/>
              <a:t>“</a:t>
            </a:r>
            <a:r>
              <a:rPr lang="en-GB" sz="2000" i="1" dirty="0"/>
              <a:t>Every endeavour should be made to re-establish industry in the town</a:t>
            </a:r>
            <a:r>
              <a:rPr lang="en-GB" sz="2000" dirty="0"/>
              <a:t>”</a:t>
            </a:r>
          </a:p>
          <a:p>
            <a:endParaRPr lang="en-GB" sz="1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107F35-2770-46CB-A650-3ECE655428C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301" t="8285" r="35863" b="4854"/>
          <a:stretch/>
        </p:blipFill>
        <p:spPr>
          <a:xfrm>
            <a:off x="3798758" y="66584"/>
            <a:ext cx="5345242" cy="6724831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427030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21908-8C45-4520-A9FA-FBBC9081DC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Enter United Kingdom Chemical / United Carbon Black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755545-ADFA-451A-A765-E1E89CFAD6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Plant opened June 1948, using MMC site</a:t>
            </a:r>
          </a:p>
          <a:p>
            <a:r>
              <a:rPr lang="en-GB" dirty="0"/>
              <a:t>Carbon Black – ‘sophisticated soot’</a:t>
            </a:r>
          </a:p>
          <a:p>
            <a:pPr lvl="1"/>
            <a:r>
              <a:rPr lang="en-GB" dirty="0"/>
              <a:t>Combustion of heavy oil in restricted air supply</a:t>
            </a:r>
          </a:p>
          <a:p>
            <a:r>
              <a:rPr lang="en-GB" dirty="0"/>
              <a:t>“</a:t>
            </a:r>
            <a:r>
              <a:rPr lang="en-GB" i="1" dirty="0"/>
              <a:t>Inventions from chemicals could be more numerous and more important than inventions from anything else</a:t>
            </a:r>
            <a:r>
              <a:rPr lang="en-GB" dirty="0"/>
              <a:t>” Lord Brockett MD UKC, 1948</a:t>
            </a:r>
          </a:p>
          <a:p>
            <a:r>
              <a:rPr lang="en-GB" dirty="0"/>
              <a:t>Plant expanded in 1949</a:t>
            </a:r>
          </a:p>
          <a:p>
            <a:r>
              <a:rPr lang="en-GB" dirty="0"/>
              <a:t>Provided employment for the area (500+)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18149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64CB3-A221-468F-A53D-E6B406207B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Pollution complaints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DDC77-3683-41A0-BC1B-1EB07F5EF8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1" y="1624614"/>
            <a:ext cx="4823460" cy="4589755"/>
          </a:xfrm>
        </p:spPr>
        <p:txBody>
          <a:bodyPr/>
          <a:lstStyle/>
          <a:p>
            <a:r>
              <a:rPr lang="en-GB" dirty="0"/>
              <a:t>Air pollution – black, greasy residue coating everything</a:t>
            </a:r>
          </a:p>
          <a:p>
            <a:pPr lvl="1"/>
            <a:r>
              <a:rPr lang="en-GB" dirty="0"/>
              <a:t>UCB denied this</a:t>
            </a:r>
          </a:p>
          <a:p>
            <a:r>
              <a:rPr lang="en-GB" dirty="0"/>
              <a:t>‘Rotten egg’ smell</a:t>
            </a:r>
          </a:p>
          <a:p>
            <a:r>
              <a:rPr lang="en-GB" dirty="0"/>
              <a:t>Noise, especially on still days</a:t>
            </a:r>
          </a:p>
          <a:p>
            <a:r>
              <a:rPr lang="en-GB" dirty="0"/>
              <a:t>“..</a:t>
            </a:r>
            <a:r>
              <a:rPr lang="en-GB" i="1" dirty="0"/>
              <a:t>people of the area were living in slums anyway, we why were they complaining about dirt?</a:t>
            </a:r>
            <a:r>
              <a:rPr lang="en-GB" dirty="0"/>
              <a:t>”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EBF321-2BA2-45CB-B80E-9D59D4C0D1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2110" y="1624614"/>
            <a:ext cx="3423525" cy="44654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55E43CB-A497-48B7-A4CD-7EA7F6F1950D}"/>
              </a:ext>
            </a:extLst>
          </p:cNvPr>
          <p:cNvSpPr txBox="1"/>
          <p:nvPr/>
        </p:nvSpPr>
        <p:spPr>
          <a:xfrm>
            <a:off x="0" y="6519446"/>
            <a:ext cx="337746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Picture source: Library of Congress, </a:t>
            </a:r>
            <a:r>
              <a:rPr lang="en-GB" sz="1600" dirty="0" err="1"/>
              <a:t>nd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1066299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6A2376-EB8D-4D2E-AC24-2A30E10F79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A0106-184B-467C-8062-C329129326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Anti-Pollution Association (APA) set up by local residents</a:t>
            </a:r>
          </a:p>
          <a:p>
            <a:r>
              <a:rPr lang="en-GB" dirty="0"/>
              <a:t>January 1970 – local housewives dumped dirty washing at the Guildhall</a:t>
            </a:r>
          </a:p>
          <a:p>
            <a:r>
              <a:rPr lang="en-GB" dirty="0"/>
              <a:t>ALSO blockade at the site</a:t>
            </a:r>
          </a:p>
          <a:p>
            <a:r>
              <a:rPr lang="en-GB" dirty="0"/>
              <a:t>Written request for medical examination of the area</a:t>
            </a:r>
          </a:p>
          <a:p>
            <a:r>
              <a:rPr lang="en-GB" dirty="0"/>
              <a:t>News of 25% increase in production</a:t>
            </a:r>
          </a:p>
          <a:p>
            <a:r>
              <a:rPr lang="en-GB" dirty="0"/>
              <a:t>Intensive 24-day blockade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723927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28ACFD8-198E-42E5-A5CB-49D9AB395B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010" t="26829" r="36116" b="18284"/>
          <a:stretch/>
        </p:blipFill>
        <p:spPr>
          <a:xfrm>
            <a:off x="628650" y="292136"/>
            <a:ext cx="2183907" cy="620073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8FF7539-F6B1-4F72-8983-AA77E8FE81A2}"/>
              </a:ext>
            </a:extLst>
          </p:cNvPr>
          <p:cNvSpPr txBox="1"/>
          <p:nvPr/>
        </p:nvSpPr>
        <p:spPr>
          <a:xfrm>
            <a:off x="0" y="6519446"/>
            <a:ext cx="638886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Picture source: Liverpool Echo, Feb 1971; Birmingham Daily Post, Feb 1971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E64EE32-403C-43C8-9571-DD457D97CAC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320" t="50000" r="34758" b="20183"/>
          <a:stretch/>
        </p:blipFill>
        <p:spPr>
          <a:xfrm>
            <a:off x="3053917" y="359225"/>
            <a:ext cx="2914288" cy="3069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175439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38C6D-9CD8-4AE4-B907-011DBDF64D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Regeneration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508A290-AC3D-44C0-B1FB-D79925D84F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764" y="1563762"/>
            <a:ext cx="7411745" cy="492911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09C05D1-DDFE-450C-9B4D-8FAB9FDC80CF}"/>
              </a:ext>
            </a:extLst>
          </p:cNvPr>
          <p:cNvSpPr txBox="1"/>
          <p:nvPr/>
        </p:nvSpPr>
        <p:spPr>
          <a:xfrm>
            <a:off x="0" y="6519446"/>
            <a:ext cx="445192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Picture source: Smart Nature LSV Conference, 2015</a:t>
            </a:r>
          </a:p>
        </p:txBody>
      </p:sp>
    </p:spTree>
    <p:extLst>
      <p:ext uri="{BB962C8B-B14F-4D97-AF65-F5344CB8AC3E}">
        <p14:creationId xmlns:p14="http://schemas.microsoft.com/office/powerpoint/2010/main" val="94627378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E2FFC-FF49-4996-BDA4-C2CF2B6222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B8EDF4-5F56-4511-923E-1F245BAB93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36AEC0-0D3D-4AE8-926C-9B02F29B33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56302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7733E-9F4D-4BC2-9A17-EBD651DE78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Maintaining heritage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EA55B7-8BAE-40B6-9F1B-A30819C7EF0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527" b="4649"/>
          <a:stretch/>
        </p:blipFill>
        <p:spPr>
          <a:xfrm>
            <a:off x="0" y="1926454"/>
            <a:ext cx="9144000" cy="4722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16562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3E5ED-B59F-4522-AD9A-613491BDF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information</a:t>
            </a:r>
          </a:p>
        </p:txBody>
      </p:sp>
      <p:pic>
        <p:nvPicPr>
          <p:cNvPr id="4" name="Online Media 3" title="HAFOD_ENGLISH-Desktop.m4v">
            <a:hlinkClick r:id="" action="ppaction://media"/>
            <a:extLst>
              <a:ext uri="{FF2B5EF4-FFF2-40B4-BE49-F238E27FC236}">
                <a16:creationId xmlns:a16="http://schemas.microsoft.com/office/drawing/2014/main" id="{C340A26B-082A-4256-8B47-D1D6433B650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58362" y="1982665"/>
            <a:ext cx="7200900" cy="405050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E62E7C3-EDAA-4E40-A711-7F911EBD4B2B}"/>
              </a:ext>
            </a:extLst>
          </p:cNvPr>
          <p:cNvSpPr txBox="1"/>
          <p:nvPr/>
        </p:nvSpPr>
        <p:spPr>
          <a:xfrm>
            <a:off x="2021366" y="6325148"/>
            <a:ext cx="51012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https://www.youtube.com/watch?v=ZpNgDYLQW7A</a:t>
            </a:r>
          </a:p>
        </p:txBody>
      </p:sp>
    </p:spTree>
    <p:extLst>
      <p:ext uri="{BB962C8B-B14F-4D97-AF65-F5344CB8AC3E}">
        <p14:creationId xmlns:p14="http://schemas.microsoft.com/office/powerpoint/2010/main" val="8121369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7710F-B688-4394-95FC-21AF763AC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991F17-B052-4A05-9412-0A975AAF3E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842" y="1636345"/>
            <a:ext cx="8497766" cy="494200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Information Britain (</a:t>
            </a:r>
            <a:r>
              <a:rPr lang="en-GB" dirty="0">
                <a:hlinkClick r:id="rId2"/>
              </a:rPr>
              <a:t>www.information-britain.co.uk/history/town/Swansea67/</a:t>
            </a:r>
            <a:r>
              <a:rPr lang="en-GB" dirty="0"/>
              <a:t>)</a:t>
            </a:r>
          </a:p>
          <a:p>
            <a:r>
              <a:rPr lang="en-GB" dirty="0"/>
              <a:t>Historic Swansea</a:t>
            </a:r>
          </a:p>
          <a:p>
            <a:r>
              <a:rPr lang="en-GB" dirty="0"/>
              <a:t>Anthony R (2005) A very thriving place: the peopling of Swansea in the 18</a:t>
            </a:r>
            <a:r>
              <a:rPr lang="en-GB" baseline="30000" dirty="0"/>
              <a:t>th</a:t>
            </a:r>
            <a:r>
              <a:rPr lang="en-GB" dirty="0"/>
              <a:t> Century, </a:t>
            </a:r>
            <a:r>
              <a:rPr lang="en-GB" i="1" dirty="0"/>
              <a:t>Urban History</a:t>
            </a:r>
            <a:r>
              <a:rPr lang="en-GB" dirty="0"/>
              <a:t>, 32 (1), pp68-87</a:t>
            </a:r>
          </a:p>
          <a:p>
            <a:r>
              <a:rPr lang="en-GB" dirty="0" err="1"/>
              <a:t>Tallon</a:t>
            </a:r>
            <a:r>
              <a:rPr lang="en-GB" dirty="0"/>
              <a:t> AR, Bromley RDF &amp; Thomas CJ (2005) Cities profile: Swansea, </a:t>
            </a:r>
            <a:r>
              <a:rPr lang="en-GB" i="1" dirty="0"/>
              <a:t>Cities</a:t>
            </a:r>
            <a:r>
              <a:rPr lang="en-GB" dirty="0"/>
              <a:t>, 22(1), pp65-76</a:t>
            </a:r>
          </a:p>
          <a:p>
            <a:r>
              <a:rPr lang="en-GB" dirty="0"/>
              <a:t>Wales Online</a:t>
            </a:r>
          </a:p>
          <a:p>
            <a:r>
              <a:rPr lang="en-GB" dirty="0" err="1"/>
              <a:t>Hafod</a:t>
            </a:r>
            <a:r>
              <a:rPr lang="en-GB" dirty="0"/>
              <a:t>-Morfa Copperworks (</a:t>
            </a:r>
            <a:r>
              <a:rPr lang="en-GB" dirty="0">
                <a:hlinkClick r:id="rId3"/>
              </a:rPr>
              <a:t>www.hafodmorfacopperworks.com</a:t>
            </a:r>
            <a:r>
              <a:rPr lang="en-GB" dirty="0"/>
              <a:t>)</a:t>
            </a:r>
          </a:p>
          <a:p>
            <a:r>
              <a:rPr lang="en-GB" dirty="0"/>
              <a:t>BNA (</a:t>
            </a:r>
            <a:r>
              <a:rPr lang="en-GB" dirty="0">
                <a:hlinkClick r:id="rId4"/>
              </a:rPr>
              <a:t>www.britishnewspaperarchive.co.uk</a:t>
            </a:r>
            <a:r>
              <a:rPr lang="en-GB" dirty="0"/>
              <a:t>) </a:t>
            </a:r>
          </a:p>
          <a:p>
            <a:r>
              <a:rPr lang="en-GB" dirty="0"/>
              <a:t>Bowen H (2016) </a:t>
            </a:r>
            <a:r>
              <a:rPr lang="en-GB" i="1" dirty="0"/>
              <a:t>Copperopolis: Swansea’s Heyday, Decline, and Regeneration</a:t>
            </a:r>
            <a:r>
              <a:rPr lang="en-GB" dirty="0"/>
              <a:t>, Legatum Institute, 16 March 2016</a:t>
            </a:r>
          </a:p>
        </p:txBody>
      </p:sp>
    </p:spTree>
    <p:extLst>
      <p:ext uri="{BB962C8B-B14F-4D97-AF65-F5344CB8AC3E}">
        <p14:creationId xmlns:p14="http://schemas.microsoft.com/office/powerpoint/2010/main" val="23138303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828</Words>
  <Application>Microsoft Office PowerPoint</Application>
  <PresentationFormat>On-screen Show (4:3)</PresentationFormat>
  <Paragraphs>120</Paragraphs>
  <Slides>30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Arial</vt:lpstr>
      <vt:lpstr>Calibri</vt:lpstr>
      <vt:lpstr>Calibri Light</vt:lpstr>
      <vt:lpstr>Office Theme</vt:lpstr>
      <vt:lpstr>An Environmental history of Swansea</vt:lpstr>
      <vt:lpstr>Early history…</vt:lpstr>
      <vt:lpstr>Sea-faring potential</vt:lpstr>
      <vt:lpstr>Early industry</vt:lpstr>
      <vt:lpstr>PowerPoint Presentation</vt:lpstr>
      <vt:lpstr>Swansea from the Middle Ages</vt:lpstr>
      <vt:lpstr>Metal extraction</vt:lpstr>
      <vt:lpstr>PowerPoint Presentation</vt:lpstr>
      <vt:lpstr>PowerPoint Presentation</vt:lpstr>
      <vt:lpstr>PowerPoint Presentation</vt:lpstr>
      <vt:lpstr>A tale of 2 Swansea’s…</vt:lpstr>
      <vt:lpstr>Copperopolis</vt:lpstr>
      <vt:lpstr>Hafod-Morfa Copperworks</vt:lpstr>
      <vt:lpstr>Prosperity – at what cost?</vt:lpstr>
      <vt:lpstr>Difficulties </vt:lpstr>
      <vt:lpstr>John Murray, 1860</vt:lpstr>
      <vt:lpstr>Scale of industry in Swansea </vt:lpstr>
      <vt:lpstr>Move away from copper</vt:lpstr>
      <vt:lpstr>Some effects of copper smoke…</vt:lpstr>
      <vt:lpstr>Cholera – Sir John Snow </vt:lpstr>
      <vt:lpstr>Developments to UKC / UCB</vt:lpstr>
      <vt:lpstr>Enter United Kingdom Chemical / United Carbon Black</vt:lpstr>
      <vt:lpstr>Pollution complaints</vt:lpstr>
      <vt:lpstr>Protest</vt:lpstr>
      <vt:lpstr>PowerPoint Presentation</vt:lpstr>
      <vt:lpstr>Regeneration</vt:lpstr>
      <vt:lpstr>PowerPoint Presentation</vt:lpstr>
      <vt:lpstr>Maintaining heritage</vt:lpstr>
      <vt:lpstr>Further information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Environmental history of Swansea</dc:title>
  <dc:creator>Owner</dc:creator>
  <cp:lastModifiedBy>Owner</cp:lastModifiedBy>
  <cp:revision>16</cp:revision>
  <dcterms:created xsi:type="dcterms:W3CDTF">2018-10-17T13:07:30Z</dcterms:created>
  <dcterms:modified xsi:type="dcterms:W3CDTF">2018-10-17T16:15:06Z</dcterms:modified>
</cp:coreProperties>
</file>