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4" r:id="rId1"/>
    <p:sldMasterId id="2147483752" r:id="rId2"/>
    <p:sldMasterId id="2147483855" r:id="rId3"/>
  </p:sldMasterIdLst>
  <p:sldIdLst>
    <p:sldId id="278" r:id="rId4"/>
    <p:sldId id="289" r:id="rId5"/>
    <p:sldId id="290" r:id="rId6"/>
    <p:sldId id="281" r:id="rId7"/>
    <p:sldId id="293" r:id="rId8"/>
    <p:sldId id="29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9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65" d="100"/>
          <a:sy n="65" d="100"/>
        </p:scale>
        <p:origin x="54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309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64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7/9/2026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1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11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45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30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77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926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6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31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1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07/09/2026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00558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4E9CD-F641-2D16-AE1C-A98D479C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53FD1-A63B-4023-87B4-AD30767F6EB2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30192-454F-2740-625F-B3621FC65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5023-4E16-FCCE-C1DD-A709FC68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45A-4F79-4894-A0F3-DC0658BEB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4249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7CA11-ABC3-9B25-AE7A-96F443926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63EF8-2307-4794-9875-6B8CA664E276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9AFEE-920B-4E34-32A5-905B8D5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4C4A3-3E47-968D-B305-BADEA0B2C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AADE-47AB-4FD6-A959-68A9E6432E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9557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93276-8476-E991-1328-B9E6E976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7F892-95A5-4165-84D5-4D97929965D5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EC24C7C-46DA-33D6-4F7A-2CC27FBE1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115A-34C3-449A-BED7-7129D45E86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8328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3A2588-5111-857F-530B-C2F1DF761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EACB9-EE64-489F-8A5C-43DF1112173E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191EE-1571-0779-F5F6-599BD1A23C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FF7F-8EC4-4268-A5B1-A1868E7A7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1113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632FF88-3424-371A-2F06-900C17949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57B8C-503E-4D8A-BEF8-4A9B6580F7A7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C50879B-77A8-4D74-7C0D-42C2B9CEF6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14D9-90E1-49B5-A140-76E919983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3355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20809-B9AE-DA50-112D-55CA5FED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BCFF4-E420-4403-B367-9F04E1A6AE05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A9AEE-9C82-7A9B-7243-2E2DD31115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E18E-BDF0-4DBF-A61A-0D584281F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5469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79AF55-E0DB-E3D5-5F3C-70A92B5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6C9C1-EE8D-4E81-8CC6-BB4A4C8E41AF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46C3587-07CA-4049-3B36-7984F603A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1938-9E42-416F-8D59-4CC0B97395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2150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24E256A-210F-5429-BF2E-FE88B832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F407E-EB43-4C0B-A651-CA7A0933CB5A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A7C60-13FB-3DB6-D5DA-4B8CE3FB55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0A7A-F1C4-4879-8BF1-3C5ECBA83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3719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4ED1B-CC92-6769-2F5A-B50854A5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30BD2-57DB-46DA-B9C8-41FF22D0BF0C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7592D-40E1-9586-7AF0-45E9B2E759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3D49-524E-4321-8005-8FC52E52B4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60420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3852-4731-F15B-3D78-932BF5D9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7F189-64AA-4C12-94B6-CABF7FB697A4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3EC4009-FF36-2E93-F02D-0186420246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F6E3-F491-4CE6-8910-D1E0AAE8C8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75247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1ACB1-F064-C0E4-46DA-1F9D43BDE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46A5F-5640-415B-B154-20B9234A719B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61CEF1-FA52-76F8-6846-AC6164515C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FDC8A-E5F0-4E5D-82F1-A06478F56D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28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07/09/2026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7/9/2026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830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68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449418D-A240-AF64-42A6-163782EE097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B229CAE-B7C8-CB8F-4D52-3EE13BD7F5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F89B5-B455-E8F6-D975-3770F76D8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26769B-636A-4A89-9C40-7A443B4C48F4}" type="datetime1">
              <a:rPr lang="en-GB" altLang="en-US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1D677-7C7A-8A1C-CC00-9F62E1D3E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F378E9A-0564-4118-8EE3-03BC9DB99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7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74351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Subtitle 4">
            <a:extLst>
              <a:ext uri="{FF2B5EF4-FFF2-40B4-BE49-F238E27FC236}">
                <a16:creationId xmlns:a16="http://schemas.microsoft.com/office/drawing/2014/main" id="{D25DA504-F8A1-0725-A845-0BE2FB6F4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099457"/>
            <a:ext cx="12191999" cy="4953000"/>
          </a:xfrm>
        </p:spPr>
        <p:txBody>
          <a:bodyPr/>
          <a:lstStyle/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Certificate of Higher Education Skills for the Workplace (Health &amp; Social Care) </a:t>
            </a:r>
          </a:p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</a:p>
          <a:p>
            <a:pPr algn="just"/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GB" altLang="en-US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Isaac's Story: Understanding Attachment in Early Years</a:t>
            </a:r>
          </a:p>
          <a:p>
            <a:pPr algn="just" eaLnBrk="1" hangingPunct="1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LCHS4010</a:t>
            </a:r>
          </a:p>
          <a:p>
            <a:pPr algn="just" eaLnBrk="1" hangingPunct="1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Katherine Elizabeth Montero Coello</a:t>
            </a:r>
          </a:p>
          <a:p>
            <a:pPr algn="just" eaLnBrk="1" hangingPunct="1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2512506</a:t>
            </a:r>
          </a:p>
          <a:p>
            <a:pPr algn="just" eaLnBrk="1" hangingPunct="1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Sam Parker</a:t>
            </a:r>
            <a:endParaRPr lang="en-GB" sz="2000" b="1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endParaRPr lang="en-GB" alt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69508-E3EB-07A3-384D-2C4E511F325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C0FA7E-6D3B-48D7-9F80-6C4D37659D9C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09/07/2026</a:t>
            </a:fld>
            <a:endParaRPr kumimoji="0" lang="en-GB" alt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6BD03201-7AA1-7018-A974-24F96B6B88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9E297699-8DB6-4783-9F9C-338D6A24527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A022FB-19BF-B96E-3C36-4D7A037060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5" t="5571" r="3253" b="4584"/>
          <a:stretch>
            <a:fillRect/>
          </a:stretch>
        </p:blipFill>
        <p:spPr>
          <a:xfrm>
            <a:off x="3548744" y="1644288"/>
            <a:ext cx="4800600" cy="22419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A0FCB-2C53-C548-123B-133281EF2E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D8A70C-EB6B-1F06-3317-464A5CFD0E5E}"/>
              </a:ext>
            </a:extLst>
          </p:cNvPr>
          <p:cNvSpPr/>
          <p:nvPr/>
        </p:nvSpPr>
        <p:spPr>
          <a:xfrm>
            <a:off x="4510057" y="127091"/>
            <a:ext cx="1945386" cy="498348"/>
          </a:xfrm>
          <a:prstGeom prst="rect">
            <a:avLst/>
          </a:prstGeom>
          <a:gradFill flip="none" rotWithShape="1">
            <a:gsLst>
              <a:gs pos="0">
                <a:srgbClr val="F1978B">
                  <a:shade val="30000"/>
                  <a:satMod val="115000"/>
                </a:srgbClr>
              </a:gs>
              <a:gs pos="50000">
                <a:srgbClr val="F1978B">
                  <a:shade val="67500"/>
                  <a:satMod val="115000"/>
                </a:srgbClr>
              </a:gs>
              <a:gs pos="100000">
                <a:srgbClr val="F1978B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8DF4D-4FEA-C629-D45B-D75FCF96601D}"/>
              </a:ext>
            </a:extLst>
          </p:cNvPr>
          <p:cNvSpPr/>
          <p:nvPr/>
        </p:nvSpPr>
        <p:spPr>
          <a:xfrm>
            <a:off x="4810843" y="1234440"/>
            <a:ext cx="7381157" cy="4556760"/>
          </a:xfrm>
          <a:prstGeom prst="round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Slide 3-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Introduction to Isaac’s Case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4-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Bowlby's Attachment Theory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 5-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 chose Bowlby’s Attachment Theory</a:t>
            </a:r>
            <a:endParaRPr kumimoji="0" lang="en-GB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6-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Applying the Theory to Isaac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7 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Impact on Development: The PIES Framework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8 -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Nature and Nurture: What Shapes Isaac’s Development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Slide 9 -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Theory-Based Strategies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10 -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Additional Interventions to Support Issac</a:t>
            </a:r>
            <a:endParaRPr lang="en-GB" b="1" noProof="0" dirty="0">
              <a:solidFill>
                <a:prstClr val="black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Slide 11- 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Strengths and Limitations of Bowlby’s Theory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12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Conclusion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Slide 13- 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CC192C1-5C53-3DD7-4FDC-FE30C9198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79" y="625439"/>
            <a:ext cx="2172803" cy="185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87E6F3-BAEB-CFD9-7394-1B2AEA1913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505201"/>
            <a:ext cx="2172804" cy="2727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F5A8B9-2A4D-0A8B-B996-EBA261B678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4283" y="1914711"/>
            <a:ext cx="2516560" cy="2417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3818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01329BC-1154-F7FD-2517-CA35A57A3CF2}"/>
              </a:ext>
            </a:extLst>
          </p:cNvPr>
          <p:cNvSpPr txBox="1"/>
          <p:nvPr/>
        </p:nvSpPr>
        <p:spPr>
          <a:xfrm>
            <a:off x="3897087" y="0"/>
            <a:ext cx="530134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Introduction to Isaac’s Case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CADE84CB-86F0-75C1-AFDE-1BFEF9E853E4}"/>
              </a:ext>
            </a:extLst>
          </p:cNvPr>
          <p:cNvSpPr/>
          <p:nvPr/>
        </p:nvSpPr>
        <p:spPr>
          <a:xfrm>
            <a:off x="12646152" y="5074920"/>
            <a:ext cx="914400" cy="914400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FB1E39E-1DD4-85FC-D770-E3C9C62EF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6896" y="851318"/>
            <a:ext cx="5301342" cy="52229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F83FD1-5EAA-2298-1393-28DEE83E4F2A}"/>
              </a:ext>
            </a:extLst>
          </p:cNvPr>
          <p:cNvSpPr txBox="1"/>
          <p:nvPr/>
        </p:nvSpPr>
        <p:spPr>
          <a:xfrm>
            <a:off x="0" y="642258"/>
            <a:ext cx="6422571" cy="600164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Isaac's Circumstance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4-year-old visiting a children's facility.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Postpartum depression in a single mother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Insufficient social support.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Disrupted childcare arrangements.</a:t>
            </a: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Recently relocated to London.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b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Observed Challenges</a:t>
            </a:r>
          </a:p>
          <a:p>
            <a:pPr algn="just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Withdrawn while playing.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 related to separation.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delay.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Having trouble participating in group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Clingy behaviour and trouble falling asleep.</a:t>
            </a:r>
          </a:p>
        </p:txBody>
      </p:sp>
    </p:spTree>
    <p:extLst>
      <p:ext uri="{BB962C8B-B14F-4D97-AF65-F5344CB8AC3E}">
        <p14:creationId xmlns:p14="http://schemas.microsoft.com/office/powerpoint/2010/main" val="2459323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7CFEB4-93C9-694A-9585-DFD9AB8920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8200" y="6546033"/>
            <a:ext cx="3450659" cy="175442"/>
          </a:xfrm>
        </p:spPr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7853C0-2CB2-0C22-F3A9-E6A4BD7B10DF}"/>
              </a:ext>
            </a:extLst>
          </p:cNvPr>
          <p:cNvSpPr txBox="1"/>
          <p:nvPr/>
        </p:nvSpPr>
        <p:spPr>
          <a:xfrm>
            <a:off x="1491343" y="0"/>
            <a:ext cx="9700913" cy="523220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Bowlby's Attachment Theory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11F93-F899-EE1E-B847-4D93629665E7}"/>
              </a:ext>
            </a:extLst>
          </p:cNvPr>
          <p:cNvSpPr txBox="1"/>
          <p:nvPr/>
        </p:nvSpPr>
        <p:spPr>
          <a:xfrm>
            <a:off x="6095999" y="636723"/>
            <a:ext cx="5987143" cy="6370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>
              <a:buNone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According to Bowlby (1969), children need a stable attachment figure to feel secure and self-assured.</a:t>
            </a:r>
          </a:p>
          <a:p>
            <a:pPr algn="just">
              <a:buNone/>
            </a:pP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emotional bond between a child and their carer is called attachment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Howe, 2011).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Healthy development is supported by secure attachment.</a:t>
            </a:r>
          </a:p>
          <a:p>
            <a:pPr algn="just">
              <a:buNone/>
            </a:pP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and social development may be impacted by insecure attachment.</a:t>
            </a:r>
          </a:p>
          <a:p>
            <a:pPr algn="just">
              <a:buNone/>
            </a:pP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behaviour is influenced by early relationships.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AA2E1F-312A-4A9B-82A7-9D4752CDFB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87" t="6668" r="4562" b="5368"/>
          <a:stretch>
            <a:fillRect/>
          </a:stretch>
        </p:blipFill>
        <p:spPr>
          <a:xfrm>
            <a:off x="-39034" y="636723"/>
            <a:ext cx="5987143" cy="59093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1FBC8A-EEEE-9E70-C67E-3BF399F6D1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47" r="25997" b="32862"/>
          <a:stretch>
            <a:fillRect/>
          </a:stretch>
        </p:blipFill>
        <p:spPr>
          <a:xfrm>
            <a:off x="10189027" y="-83743"/>
            <a:ext cx="1360715" cy="60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051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E788242-4E16-4277-AC99-8601B722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EF402-5512-3FA5-B379-C5329CC5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6826"/>
            <a:ext cx="4007031" cy="1085418"/>
          </a:xfrm>
        </p:spPr>
        <p:txBody>
          <a:bodyPr anchor="b"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 chose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235E6-3DDC-34D2-2B61-6FA6BA9DD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869" y="1710813"/>
            <a:ext cx="4688254" cy="471948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chose Bowlby’s because Isaac’s main difficulties are emotional and social.  </a:t>
            </a:r>
          </a:p>
          <a:p>
            <a:pPr marL="0" indent="0" algn="just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Bowlby's theory helps explain how his early experiences may have contributed to his current behaviours. The theory also provides practical strategies to support Issac’s well-being (Bowlby,1988).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7CB8D36-9DE0-44D4-B67A-16D4F212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67689" y="-6437"/>
            <a:ext cx="6399627" cy="6864437"/>
            <a:chOff x="5167689" y="-6437"/>
            <a:chExt cx="6399627" cy="686443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3B47A15-9292-4357-AA25-E187AC166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266E215-42AC-4D6A-A37F-B0C2E2FB9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DC49225-8670-4B30-BEA8-3CDE3C6DD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581337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12D652B-23A7-429E-A3E1-62ABA17B8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67689" y="6276734"/>
              <a:ext cx="639962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3F28E5BD-EE21-09EA-BE71-3C1AFBD70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647" y="1242606"/>
            <a:ext cx="5830480" cy="437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652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2FAEE-EC76-9F48-1D47-EDA4CBDC0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163EF8-2307-4794-9875-6B8CA664E276}" type="datetime1">
              <a:rPr lang="en-GB" altLang="en-US" smtClean="0"/>
              <a:pPr>
                <a:defRPr/>
              </a:pPr>
              <a:t>09/07/2026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E1121F-4B87-9F64-1E95-9647E21BE0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B34AADE-47AB-4FD6-A959-68A9E6432E18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4EFE4C-1B96-22D0-3C21-03BB2EC408E1}"/>
              </a:ext>
            </a:extLst>
          </p:cNvPr>
          <p:cNvSpPr txBox="1"/>
          <p:nvPr/>
        </p:nvSpPr>
        <p:spPr>
          <a:xfrm>
            <a:off x="0" y="659745"/>
            <a:ext cx="6694715" cy="594690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Bowlby's theory helps explain how early experiences may shape current development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Bowlby, 1988).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 demonstrates behaviours associated with attachment difficulties:</a:t>
            </a:r>
          </a:p>
          <a:p>
            <a:pPr algn="just">
              <a:buNone/>
            </a:pP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becomes very distressed when separated from his mother.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lacks confidence in unfamiliar or new settings.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tends to withdraw, often shutting down.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Isaac’s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independent play is limited and not expanding.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struggles with social interaction with peers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Schore, 2019).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D77751-A5E6-4805-0D81-5161EB68ADDF}"/>
              </a:ext>
            </a:extLst>
          </p:cNvPr>
          <p:cNvSpPr txBox="1"/>
          <p:nvPr/>
        </p:nvSpPr>
        <p:spPr>
          <a:xfrm>
            <a:off x="0" y="0"/>
            <a:ext cx="6694715" cy="5232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Applying the Theory to Isaac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0157FC4-FD73-FB19-8DD0-42A321847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0914" y="501649"/>
            <a:ext cx="5244301" cy="5068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323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FEFCBE-7D70-4518-FA94-8D558ED75E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BE5F15-10C4-B604-DC69-9FA699C8D659}"/>
              </a:ext>
            </a:extLst>
          </p:cNvPr>
          <p:cNvSpPr txBox="1"/>
          <p:nvPr/>
        </p:nvSpPr>
        <p:spPr>
          <a:xfrm>
            <a:off x="1458686" y="39945"/>
            <a:ext cx="905691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on Development: The PIES Framework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5245D2-5172-C8C6-8700-655DD1FD0283}"/>
              </a:ext>
            </a:extLst>
          </p:cNvPr>
          <p:cNvSpPr txBox="1"/>
          <p:nvPr/>
        </p:nvSpPr>
        <p:spPr>
          <a:xfrm>
            <a:off x="6000750" y="1863924"/>
            <a:ext cx="6094476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Physical: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Sleep difficulties affecting rest and daily functioning.</a:t>
            </a:r>
          </a:p>
          <a:p>
            <a:pPr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Intellectual: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Language delay impacting communication and learning.</a:t>
            </a:r>
          </a:p>
          <a:p>
            <a:pPr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Emotional: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Anxiety, clinginess, and low self-confidence.</a:t>
            </a:r>
          </a:p>
          <a:p>
            <a:pPr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Struggles with group activities and limited peer interaction (Boag, 2024).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5D21CA-A755-CD81-962F-0A95F73D592E}"/>
              </a:ext>
            </a:extLst>
          </p:cNvPr>
          <p:cNvSpPr txBox="1"/>
          <p:nvPr/>
        </p:nvSpPr>
        <p:spPr>
          <a:xfrm>
            <a:off x="6000750" y="663595"/>
            <a:ext cx="6094476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Isaac's attachment problems manifest across all four domains of development, reinforcing one another.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A39FF48-BB2C-2510-D7A9-75414B3C9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13" y="771620"/>
            <a:ext cx="5595257" cy="4997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644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59CD814-740E-2C43-075D-D2BE63317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2114" y="1"/>
            <a:ext cx="9677400" cy="642256"/>
          </a:xfrm>
          <a:gradFill flip="none" rotWithShape="1">
            <a:gsLst>
              <a:gs pos="0">
                <a:srgbClr val="00CC99">
                  <a:shade val="30000"/>
                  <a:satMod val="115000"/>
                </a:srgbClr>
              </a:gs>
              <a:gs pos="50000">
                <a:srgbClr val="00CC99">
                  <a:shade val="67500"/>
                  <a:satMod val="115000"/>
                </a:srgbClr>
              </a:gs>
              <a:gs pos="100000">
                <a:srgbClr val="00CC99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Nature and Nurture: What Shapes Isaac’s Development</a:t>
            </a:r>
            <a:b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sz="31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6432D07-1924-5FB4-A9CB-7E296825A7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8975" y="1011921"/>
            <a:ext cx="3294453" cy="2328878"/>
          </a:xfrm>
          <a:gradFill flip="none" rotWithShape="1">
            <a:gsLst>
              <a:gs pos="0">
                <a:srgbClr val="00FFCC">
                  <a:tint val="66000"/>
                  <a:satMod val="160000"/>
                </a:srgbClr>
              </a:gs>
              <a:gs pos="50000">
                <a:srgbClr val="00FFCC">
                  <a:tint val="44500"/>
                  <a:satMod val="160000"/>
                </a:srgbClr>
              </a:gs>
              <a:gs pos="100000">
                <a:srgbClr val="00FFCC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>
            <a:normAutofit fontScale="92500" lnSpcReduction="20000"/>
          </a:bodyPr>
          <a:lstStyle/>
          <a:p>
            <a:r>
              <a:rPr lang="en-GB" sz="2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Factors (Nature)</a:t>
            </a: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Temperament </a:t>
            </a: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 </a:t>
            </a: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sensitivity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326820-B98A-4A19-DC43-B6B0CD97F5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25318" y="2484504"/>
            <a:ext cx="3581338" cy="3871846"/>
          </a:xfrm>
          <a:gradFill flip="none" rotWithShape="1">
            <a:gsLst>
              <a:gs pos="0">
                <a:srgbClr val="00FFCC">
                  <a:tint val="66000"/>
                  <a:satMod val="160000"/>
                </a:srgbClr>
              </a:gs>
              <a:gs pos="50000">
                <a:srgbClr val="00FFCC">
                  <a:tint val="44500"/>
                  <a:satMod val="160000"/>
                </a:srgbClr>
              </a:gs>
              <a:gs pos="100000">
                <a:srgbClr val="00FFCC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 fontScale="92500" lnSpcReduction="20000"/>
          </a:bodyPr>
          <a:lstStyle/>
          <a:p>
            <a:pPr algn="just">
              <a:buNone/>
            </a:pPr>
            <a:r>
              <a:rPr lang="en-GB" sz="2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Factors (Nurture)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Mother’s postnatal depression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social support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Disrupted childcare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Frequent transitions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 relocation (Belsky, 2026).</a:t>
            </a: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411878-5F59-EC00-1BF3-0F4B9E2460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BE40DE-1AB7-2C3C-F8D5-3F30C4813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829" y="1011922"/>
            <a:ext cx="4737088" cy="42674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Nurture or Nature? - Grace Ancestry">
            <a:extLst>
              <a:ext uri="{FF2B5EF4-FFF2-40B4-BE49-F238E27FC236}">
                <a16:creationId xmlns:a16="http://schemas.microsoft.com/office/drawing/2014/main" id="{F609766C-C86F-AC54-E077-D02743C6F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29" y="3517201"/>
            <a:ext cx="2600325" cy="1762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061035-97F3-614F-19E5-B89D0862EA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29491" y="807691"/>
            <a:ext cx="2444876" cy="1511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39946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2A63-029D-6C24-C215-26FD69AE7F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33FF7F-8EC4-4268-A5B1-A1868E7A7065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57BF09-F996-7994-E7C7-1F16E5CB6502}"/>
              </a:ext>
            </a:extLst>
          </p:cNvPr>
          <p:cNvSpPr txBox="1"/>
          <p:nvPr/>
        </p:nvSpPr>
        <p:spPr>
          <a:xfrm>
            <a:off x="1502229" y="0"/>
            <a:ext cx="4974771" cy="52322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Theory-Based Strategies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4BAC3D-D4A6-A04E-48D7-2C0EEE6FB46A}"/>
              </a:ext>
            </a:extLst>
          </p:cNvPr>
          <p:cNvSpPr txBox="1"/>
          <p:nvPr/>
        </p:nvSpPr>
        <p:spPr>
          <a:xfrm>
            <a:off x="87086" y="628472"/>
            <a:ext cx="7739743" cy="600164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Isaac can develop the security he needs to flourish with the support of a consistent, emotionally sensitive approach.</a:t>
            </a:r>
          </a:p>
          <a:p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Consistent Key Worker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dependable, well-known adult who offers consistency and emotional security.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Predictable Routines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Daily routines with structure that boost confidence and lessen uncertainty.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Gradual Separation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Supported methodical techniques to facilitate his separation from his mother.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Emotional Support</a:t>
            </a:r>
            <a:b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Warm, encouraging exchanges that promote self-worth and security (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Ramis et al., 2019).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7FF7B9-592D-ED83-AD0E-94F5146E27CD}"/>
              </a:ext>
            </a:extLst>
          </p:cNvPr>
          <p:cNvSpPr txBox="1"/>
          <p:nvPr/>
        </p:nvSpPr>
        <p:spPr>
          <a:xfrm>
            <a:off x="8436429" y="628472"/>
            <a:ext cx="3113313" cy="13234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security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anxiety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confidence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EC63EEB-9840-B914-1E83-07E7B4310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5171" y="2375193"/>
            <a:ext cx="3374573" cy="380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5729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D8312D-8A7B-74A4-B6F8-70ED1E9999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B540A1-DF17-BEEE-3C2A-BFFCD467520E}"/>
              </a:ext>
            </a:extLst>
          </p:cNvPr>
          <p:cNvSpPr txBox="1"/>
          <p:nvPr/>
        </p:nvSpPr>
        <p:spPr>
          <a:xfrm>
            <a:off x="2100943" y="0"/>
            <a:ext cx="799011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Additional Interventions to Support Issac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EBB135-5493-586E-8740-94554DE8055A}"/>
              </a:ext>
            </a:extLst>
          </p:cNvPr>
          <p:cNvSpPr txBox="1"/>
          <p:nvPr/>
        </p:nvSpPr>
        <p:spPr>
          <a:xfrm>
            <a:off x="130629" y="3429000"/>
            <a:ext cx="3159983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Acquisition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Interactive dialogue and storytelling.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Activities for small groups that promote communication.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6682D2-E831-E923-DB53-D23267A35FBC}"/>
              </a:ext>
            </a:extLst>
          </p:cNvPr>
          <p:cNvSpPr txBox="1"/>
          <p:nvPr/>
        </p:nvSpPr>
        <p:spPr>
          <a:xfrm>
            <a:off x="3981046" y="3450570"/>
            <a:ext cx="3159983" cy="26776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Development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Structured play opportunities and a peer buddy system.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participation activities to build confidence.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5EF09A-5FA6-532C-E1FF-27741AB97CDB}"/>
              </a:ext>
            </a:extLst>
          </p:cNvPr>
          <p:cNvSpPr txBox="1"/>
          <p:nvPr/>
        </p:nvSpPr>
        <p:spPr>
          <a:xfrm>
            <a:off x="7630886" y="3450570"/>
            <a:ext cx="3940629" cy="26776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Referrals for Multi-Agency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Family Support Services and Health Visitors (Hutchings et al., 2023).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918E099-DE89-15A3-5B71-A4ED62D75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71" y="1097280"/>
            <a:ext cx="2939143" cy="21793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1560879-D3E3-73EE-78B1-7F707F421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143" y="1097280"/>
            <a:ext cx="2939143" cy="226146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1071C13-ABD7-FC52-BFA5-0516BF7D7A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076" t="7056" b="6078"/>
          <a:stretch>
            <a:fillRect/>
          </a:stretch>
        </p:blipFill>
        <p:spPr>
          <a:xfrm>
            <a:off x="7630886" y="1097282"/>
            <a:ext cx="3634427" cy="2280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316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FEA1AA-21C3-B107-9F7B-7872BDF8D142}"/>
              </a:ext>
            </a:extLst>
          </p:cNvPr>
          <p:cNvSpPr txBox="1"/>
          <p:nvPr/>
        </p:nvSpPr>
        <p:spPr bwMode="auto">
          <a:xfrm>
            <a:off x="2062388" y="136524"/>
            <a:ext cx="8564880" cy="51377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2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Strengths and Limitations of Bowlby’s Theory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7B077F8-57C1-3D7F-93D5-11FAA1773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C1261938-9E42-416F-8D59-4CC0B9739539}" type="slidenum">
              <a:rPr lang="en-FI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FI" altLang="en-US"/>
          </a:p>
        </p:txBody>
      </p:sp>
      <p:pic>
        <p:nvPicPr>
          <p:cNvPr id="14" name="Picture 13" descr="Spheres in balance">
            <a:extLst>
              <a:ext uri="{FF2B5EF4-FFF2-40B4-BE49-F238E27FC236}">
                <a16:creationId xmlns:a16="http://schemas.microsoft.com/office/drawing/2014/main" id="{4CD282E1-1487-F462-9F6D-7794EE0D19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505" b="15745"/>
          <a:stretch>
            <a:fillRect/>
          </a:stretch>
        </p:blipFill>
        <p:spPr>
          <a:xfrm>
            <a:off x="4528459" y="2296160"/>
            <a:ext cx="2471056" cy="22656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F80CB21-4E00-7890-67F7-6CF4452EEEAA}"/>
              </a:ext>
            </a:extLst>
          </p:cNvPr>
          <p:cNvSpPr/>
          <p:nvPr/>
        </p:nvSpPr>
        <p:spPr>
          <a:xfrm>
            <a:off x="118873" y="762000"/>
            <a:ext cx="4028584" cy="595947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to implement in early childhood environments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Emphasises how crucial early relationships are.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studies provide strong support.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Gives a precise framework for comprehending behaviour.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C4AA268-D617-A075-043B-4B0C7987C9A2}"/>
              </a:ext>
            </a:extLst>
          </p:cNvPr>
          <p:cNvSpPr/>
          <p:nvPr/>
        </p:nvSpPr>
        <p:spPr>
          <a:xfrm>
            <a:off x="7239001" y="762000"/>
            <a:ext cx="4953000" cy="60960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rimarily concentrates on the bond between mothers and children.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 undervalue cultural variations in the provision of care.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Does not adequately describe every facet of development.</a:t>
            </a:r>
            <a:b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Often disregards the importance of dads and the larger family (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2024).</a:t>
            </a:r>
            <a:endParaRPr lang="en-GB" sz="24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6332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C2F87-33E7-1399-DCB4-881F899D21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12</a:t>
            </a:fld>
            <a:endParaRPr lang="en-FI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25AC2F-A265-12B0-9594-887260FF7D7C}"/>
              </a:ext>
            </a:extLst>
          </p:cNvPr>
          <p:cNvSpPr txBox="1"/>
          <p:nvPr/>
        </p:nvSpPr>
        <p:spPr>
          <a:xfrm>
            <a:off x="1393371" y="859971"/>
            <a:ext cx="8763000" cy="4062651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algn="l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Bowlby's thesis explains Isaac's actions by showing how attachment shaped them.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 early attachment experiences may account for his difficulties.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is influenced by both nature and nurture.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Environmental and biological variables interact.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Attachment-based support can enhance outcomes.</a:t>
            </a:r>
            <a:b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Consistent attention fosters security and confidence.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v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intervention is important for future growth and well-being.</a:t>
            </a:r>
          </a:p>
          <a:p>
            <a:pPr algn="just">
              <a:buNone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Prompt assistance is important for future growth and well-being.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43F40AF-2DD9-30EA-C2F8-D474B6C199E9}"/>
              </a:ext>
            </a:extLst>
          </p:cNvPr>
          <p:cNvSpPr/>
          <p:nvPr/>
        </p:nvSpPr>
        <p:spPr>
          <a:xfrm>
            <a:off x="4553712" y="136525"/>
            <a:ext cx="2532888" cy="4730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072423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51B7D1-C2F0-508C-BF1E-28F2A3FDC0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89D0D-0CB5-44FB-5070-17ACF3352263}"/>
              </a:ext>
            </a:extLst>
          </p:cNvPr>
          <p:cNvSpPr/>
          <p:nvPr/>
        </p:nvSpPr>
        <p:spPr>
          <a:xfrm>
            <a:off x="4398264" y="18288"/>
            <a:ext cx="2596896" cy="402335"/>
          </a:xfrm>
          <a:prstGeom prst="rect">
            <a:avLst/>
          </a:prstGeom>
          <a:solidFill>
            <a:srgbClr val="00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DE6FC98-46E2-270C-39AC-26767ABCE4F5}"/>
              </a:ext>
            </a:extLst>
          </p:cNvPr>
          <p:cNvSpPr/>
          <p:nvPr/>
        </p:nvSpPr>
        <p:spPr>
          <a:xfrm>
            <a:off x="146304" y="420623"/>
            <a:ext cx="12045696" cy="5664491"/>
          </a:xfrm>
          <a:prstGeom prst="roundRect">
            <a:avLst/>
          </a:prstGeom>
          <a:gradFill flip="none" rotWithShape="1">
            <a:gsLst>
              <a:gs pos="0">
                <a:srgbClr val="00FFCC">
                  <a:tint val="66000"/>
                  <a:satMod val="160000"/>
                </a:srgbClr>
              </a:gs>
              <a:gs pos="50000">
                <a:srgbClr val="00FFCC">
                  <a:tint val="44500"/>
                  <a:satMod val="160000"/>
                </a:srgbClr>
              </a:gs>
              <a:gs pos="100000">
                <a:srgbClr val="00FFCC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Belsky, J., 2026.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Nature of Nurture: Rethinking Why and How Childhood Adversity Shapes Development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Harvard University Press.</a:t>
            </a:r>
          </a:p>
          <a:p>
            <a:pPr algn="just"/>
            <a:endParaRPr lang="en-GB" sz="12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Boag, I., 2024. Embedding PIE into Care Services: A Leadership Experience. In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Implementing Psychologically Informed Environments and Trauma Informed Care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43-57). Routledge.</a:t>
            </a:r>
            <a:endParaRPr lang="en-GB" sz="12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just"/>
            <a:endParaRPr lang="en-GB" sz="12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Bowlby, J., 1969.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and loss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(No. 79). Random House.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Bowlby, J. (1988) A Secure Base. London: Routledge.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Cassidy, J. and Shaver, P.R. (2018) Handbook of Attachment. 3rd edn. New York: Guilford Press.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Howe, D. (2011) Attachment Across the Lifecourse. London: Palgrave Macmillan.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Hutchings, J., Williams, M.E.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Leijten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P., 2023. Attachment, behaviour problems and interventions.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Frontiers in Child and Adolescent Psychiatry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p.1156407.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S., 2024. John Bowlby’s attachment theory. 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Ramis, M.A., Chang, A., Conway, A., Lim, D., Munday, J. and Nissen, L., 2019. Theory-based strategies for teaching evidence-based practice to undergraduate health students: a systematic review.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p.267.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Schore, A.N. (2019) Right Brain Psychotherapy. New York: Norton.</a:t>
            </a:r>
          </a:p>
          <a:p>
            <a:pPr algn="just"/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Thompson, R.A. (2021) 'Early attachment and later development', Annual Review of Psychology, 72, pp. 575–599.</a:t>
            </a:r>
          </a:p>
        </p:txBody>
      </p:sp>
    </p:spTree>
    <p:extLst>
      <p:ext uri="{BB962C8B-B14F-4D97-AF65-F5344CB8AC3E}">
        <p14:creationId xmlns:p14="http://schemas.microsoft.com/office/powerpoint/2010/main" val="1604292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4CB9F8-98CD-87A4-5560-AA92BD607A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1261938-9E42-416F-8D59-4CC0B9739539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6A7299-F49A-A99C-10B9-30F571AAE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1" y="674914"/>
            <a:ext cx="10548256" cy="54972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449689337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ppt/theme/theme2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1105</Words>
  <Application>Microsoft Office PowerPoint</Application>
  <PresentationFormat>Widescreen</PresentationFormat>
  <Paragraphs>157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Avenir Next LT Pro</vt:lpstr>
      <vt:lpstr>Century Gothic</vt:lpstr>
      <vt:lpstr>Elephant</vt:lpstr>
      <vt:lpstr>Footlight MT Light</vt:lpstr>
      <vt:lpstr>Myriad Pro</vt:lpstr>
      <vt:lpstr>Wingdings</vt:lpstr>
      <vt:lpstr>ArchVTI</vt:lpstr>
      <vt:lpstr>BrushVTI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Why I chose Bowlby’s attachment theory</vt:lpstr>
      <vt:lpstr>PowerPoint Presentation</vt:lpstr>
      <vt:lpstr>PowerPoint Presentation</vt:lpstr>
      <vt:lpstr>  Nature and Nurture: What Shapes Isaac’s Development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Katherine Montero</cp:lastModifiedBy>
  <cp:revision>14</cp:revision>
  <dcterms:created xsi:type="dcterms:W3CDTF">2025-06-09T16:43:11Z</dcterms:created>
  <dcterms:modified xsi:type="dcterms:W3CDTF">2026-07-09T10:28:16Z</dcterms:modified>
</cp:coreProperties>
</file>