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798"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952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Hello, my name is Haris Khan. I will explain why I want to work as a Mental Health Support Worker, assess my skills using SWOT analysis, and describe my professional development plan. [20 seconds]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chose the Mental Health Support Worker role. A live Turning Point vacancy in Greater Manchester, closing on 26 October 2026, seeks people with strong communication and an understanding of mental health needs. Staff support residents with coping strategies, recovery programmes, independence and daily living, while working alongside mental health nurses and a multidisciplinary team. My supported living experience in wellbeing checks, support plans and independent living is relevant. However, I need more supervised experience in specialist mental health rehabilitation settings. [45 seconds]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strengths include communication, planning support and promoting independence, developed through my supported living work. For example, I have experience with wellbeing checks and discussing residents’ goals. A development need is gaining more experience of NHS clinical environments and formal mental health training. Opportunities include my studies, professional training and supervised work. Threats include emotional pressure, complex situations and competition. This is a reflective assessment rather than a claim that I already meet every NHS requirement. [65 seconds]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can use my strengths to address my weaknesses. For example, my existing experience in recording support sessions can help me learn NHS documentation, with training and supervision. When a resident feels anxious, I can use calm communication, listen carefully and follow their agreed support plan. If risk increases, I would not manage it alone; I would follow safeguarding and escalation procedures. Regular supervision can help me manage the emotional demands of the role. [65 seconds]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short-term goal is to complete my Level 4 studies and identify training gaps, including the Care Certificate standards. Within six to eighteen months, I aim to secure a suitable support role and learn through supervision. Longer term, I would like to develop specialist skills and consider progression to senior support or care coordination. I will review my progress regularly and use feedback to update the plan. [50 seconds]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I have transferable experience in supported living, particularly communication, support planning and promoting independence. My SWOT shows that I still need additional role-specific training and supervised experience. By taking these steps, I can develop into a safe and effective Mental Health Support Worker. Thank you. [35 seconds]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Questions and answers: 1 minute. Potential question: How would you respond to an escalating situation? Answer: Remain calm, listen, follow the individual support plan and organisational procedures, and escalate to trained colleagues when necessary.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F18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731520"/>
            <a:ext cx="10058400" cy="365760"/>
          </a:xfrm>
          <a:prstGeom prst="rect">
            <a:avLst/>
          </a:prstGeom>
          <a:noFill/>
        </p:spPr>
        <p:txBody>
          <a:bodyPr wrap="square">
            <a:spAutoFit/>
          </a:bodyPr>
          <a:lstStyle/>
          <a:p>
            <a:pPr>
              <a:spcAft>
                <a:spcPts val="900"/>
              </a:spcAft>
              <a:defRPr sz="1400" b="1">
                <a:solidFill>
                  <a:srgbClr val="128FBD"/>
                </a:solidFill>
                <a:latin typeface="Aptos"/>
              </a:defRPr>
            </a:pPr>
            <a:r>
              <a:t>UNIVERSITY OF WALES TRINITY SAINT DAVID</a:t>
            </a:r>
          </a:p>
        </p:txBody>
      </p:sp>
      <p:sp>
        <p:nvSpPr>
          <p:cNvPr id="4" name="TextBox 3"/>
          <p:cNvSpPr txBox="1"/>
          <p:nvPr/>
        </p:nvSpPr>
        <p:spPr>
          <a:xfrm>
            <a:off x="640080" y="1508760"/>
            <a:ext cx="10058400" cy="1554480"/>
          </a:xfrm>
          <a:prstGeom prst="rect">
            <a:avLst/>
          </a:prstGeom>
          <a:noFill/>
        </p:spPr>
        <p:txBody>
          <a:bodyPr wrap="square">
            <a:spAutoFit/>
          </a:bodyPr>
          <a:lstStyle/>
          <a:p>
            <a:pPr>
              <a:spcAft>
                <a:spcPts val="900"/>
              </a:spcAft>
              <a:defRPr sz="3800" b="1">
                <a:solidFill>
                  <a:srgbClr val="FFFFFF"/>
                </a:solidFill>
                <a:latin typeface="Aptos"/>
              </a:defRPr>
            </a:pPr>
            <a:r>
              <a:t>Self-Awareness &amp;</a:t>
            </a:r>
          </a:p>
          <a:p>
            <a:pPr>
              <a:spcAft>
                <a:spcPts val="900"/>
              </a:spcAft>
              <a:defRPr sz="3800" b="1">
                <a:solidFill>
                  <a:srgbClr val="FFFFFF"/>
                </a:solidFill>
                <a:latin typeface="Aptos"/>
              </a:defRPr>
            </a:pPr>
            <a:r>
              <a:t>Professional Development</a:t>
            </a:r>
          </a:p>
        </p:txBody>
      </p:sp>
      <p:sp>
        <p:nvSpPr>
          <p:cNvPr id="5" name="TextBox 4"/>
          <p:cNvSpPr txBox="1"/>
          <p:nvPr/>
        </p:nvSpPr>
        <p:spPr>
          <a:xfrm>
            <a:off x="640080" y="3383280"/>
            <a:ext cx="10058400" cy="457200"/>
          </a:xfrm>
          <a:prstGeom prst="rect">
            <a:avLst/>
          </a:prstGeom>
          <a:noFill/>
        </p:spPr>
        <p:txBody>
          <a:bodyPr wrap="square">
            <a:spAutoFit/>
          </a:bodyPr>
          <a:lstStyle/>
          <a:p>
            <a:pPr>
              <a:spcAft>
                <a:spcPts val="900"/>
              </a:spcAft>
              <a:defRPr sz="2200" b="0">
                <a:solidFill>
                  <a:srgbClr val="B5CDDB"/>
                </a:solidFill>
                <a:latin typeface="Aptos"/>
              </a:defRPr>
            </a:pPr>
            <a:r>
              <a:t>Chosen career: Mental Health Support Worker</a:t>
            </a:r>
          </a:p>
        </p:txBody>
      </p:sp>
      <p:sp>
        <p:nvSpPr>
          <p:cNvPr id="6" name="Rectangle 5"/>
          <p:cNvSpPr/>
          <p:nvPr/>
        </p:nvSpPr>
        <p:spPr>
          <a:xfrm>
            <a:off x="640080" y="4160520"/>
            <a:ext cx="10881360" cy="16459"/>
          </a:xfrm>
          <a:prstGeom prst="rect">
            <a:avLst/>
          </a:prstGeom>
          <a:solidFill>
            <a:srgbClr val="53607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40080" y="4526280"/>
            <a:ext cx="10881360" cy="1107996"/>
          </a:xfrm>
          <a:prstGeom prst="rect">
            <a:avLst/>
          </a:prstGeom>
          <a:noFill/>
        </p:spPr>
        <p:txBody>
          <a:bodyPr wrap="square">
            <a:spAutoFit/>
          </a:bodyPr>
          <a:lstStyle/>
          <a:p>
            <a:pPr>
              <a:spcAft>
                <a:spcPts val="900"/>
              </a:spcAft>
              <a:defRPr sz="1700" b="0">
                <a:solidFill>
                  <a:srgbClr val="FFFFFF"/>
                </a:solidFill>
                <a:latin typeface="Aptos"/>
              </a:defRPr>
            </a:pPr>
            <a:r>
              <a:rPr dirty="0"/>
              <a:t>Haris Khan  |  Student ID: 2525297</a:t>
            </a:r>
          </a:p>
          <a:p>
            <a:pPr>
              <a:spcAft>
                <a:spcPts val="900"/>
              </a:spcAft>
              <a:defRPr sz="1700" b="0">
                <a:solidFill>
                  <a:srgbClr val="FFFFFF"/>
                </a:solidFill>
                <a:latin typeface="Aptos"/>
              </a:defRPr>
            </a:pPr>
            <a:r>
              <a:rPr dirty="0"/>
              <a:t>LCHS4009: Professional Development within Health and Social Care</a:t>
            </a:r>
          </a:p>
          <a:p>
            <a:pPr>
              <a:spcAft>
                <a:spcPts val="900"/>
              </a:spcAft>
              <a:defRPr sz="1700" b="0">
                <a:solidFill>
                  <a:srgbClr val="FFFFFF"/>
                </a:solidFill>
                <a:latin typeface="Aptos"/>
              </a:defRPr>
            </a:pPr>
            <a:r>
              <a:rPr dirty="0"/>
              <a:t>Lecturer: </a:t>
            </a:r>
            <a:r>
              <a:rPr lang="en-GB" dirty="0"/>
              <a:t>Hajra Mutasim</a:t>
            </a:r>
            <a:endParaRPr dirty="0"/>
          </a:p>
        </p:txBody>
      </p:sp>
      <p:pic>
        <p:nvPicPr>
          <p:cNvPr id="8" name="Picture 7" descr="icon_brain_22B8CF.png"/>
          <p:cNvPicPr>
            <a:picLocks noChangeAspect="1"/>
          </p:cNvPicPr>
          <p:nvPr/>
        </p:nvPicPr>
        <p:blipFill>
          <a:blip r:embed="rId3"/>
          <a:stretch>
            <a:fillRect/>
          </a:stretch>
        </p:blipFill>
        <p:spPr>
          <a:xfrm>
            <a:off x="9784080" y="2834640"/>
            <a:ext cx="1371600" cy="1371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18872" cy="68580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329184"/>
            <a:ext cx="9144000" cy="274320"/>
          </a:xfrm>
          <a:prstGeom prst="rect">
            <a:avLst/>
          </a:prstGeom>
          <a:noFill/>
        </p:spPr>
        <p:txBody>
          <a:bodyPr wrap="square">
            <a:spAutoFit/>
          </a:bodyPr>
          <a:lstStyle/>
          <a:p>
            <a:pPr>
              <a:spcAft>
                <a:spcPts val="900"/>
              </a:spcAft>
              <a:defRPr sz="1200" b="1">
                <a:solidFill>
                  <a:srgbClr val="128FBD"/>
                </a:solidFill>
                <a:latin typeface="Aptos"/>
              </a:defRPr>
            </a:pPr>
            <a:r>
              <a:t>CAREER ALIGNMENT</a:t>
            </a:r>
          </a:p>
        </p:txBody>
      </p:sp>
      <p:sp>
        <p:nvSpPr>
          <p:cNvPr id="5" name="TextBox 4"/>
          <p:cNvSpPr txBox="1"/>
          <p:nvPr/>
        </p:nvSpPr>
        <p:spPr>
          <a:xfrm>
            <a:off x="594360" y="749808"/>
            <a:ext cx="10972800" cy="914400"/>
          </a:xfrm>
          <a:prstGeom prst="rect">
            <a:avLst/>
          </a:prstGeom>
          <a:noFill/>
        </p:spPr>
        <p:txBody>
          <a:bodyPr wrap="square">
            <a:spAutoFit/>
          </a:bodyPr>
          <a:lstStyle/>
          <a:p>
            <a:pPr>
              <a:spcAft>
                <a:spcPts val="900"/>
              </a:spcAft>
              <a:defRPr sz="2900" b="1">
                <a:solidFill>
                  <a:srgbClr val="0F182C"/>
                </a:solidFill>
                <a:latin typeface="Aptos"/>
              </a:defRPr>
            </a:pPr>
            <a:r>
              <a:t>Career goal and job advert</a:t>
            </a:r>
          </a:p>
        </p:txBody>
      </p:sp>
      <p:sp>
        <p:nvSpPr>
          <p:cNvPr id="6" name="Rectangle 5"/>
          <p:cNvSpPr/>
          <p:nvPr/>
        </p:nvSpPr>
        <p:spPr>
          <a:xfrm>
            <a:off x="594360" y="6510528"/>
            <a:ext cx="10972800" cy="13716"/>
          </a:xfrm>
          <a:prstGeom prst="rect">
            <a:avLst/>
          </a:prstGeom>
          <a:solidFill>
            <a:srgbClr val="DCE4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1600200"/>
            <a:ext cx="5394960" cy="42976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600200"/>
            <a:ext cx="59436" cy="429768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13816" y="1764792"/>
            <a:ext cx="4983480" cy="438912"/>
          </a:xfrm>
          <a:prstGeom prst="rect">
            <a:avLst/>
          </a:prstGeom>
          <a:noFill/>
        </p:spPr>
        <p:txBody>
          <a:bodyPr wrap="square">
            <a:spAutoFit/>
          </a:bodyPr>
          <a:lstStyle/>
          <a:p>
            <a:pPr>
              <a:spcAft>
                <a:spcPts val="900"/>
              </a:spcAft>
              <a:defRPr sz="1800" b="1">
                <a:solidFill>
                  <a:srgbClr val="128FBD"/>
                </a:solidFill>
                <a:latin typeface="Aptos"/>
              </a:defRPr>
            </a:pPr>
            <a:r>
              <a:t>My target role</a:t>
            </a:r>
          </a:p>
        </p:txBody>
      </p:sp>
      <p:sp>
        <p:nvSpPr>
          <p:cNvPr id="10" name="TextBox 9"/>
          <p:cNvSpPr txBox="1"/>
          <p:nvPr/>
        </p:nvSpPr>
        <p:spPr>
          <a:xfrm>
            <a:off x="813816" y="2304288"/>
            <a:ext cx="4956048" cy="3520440"/>
          </a:xfrm>
          <a:prstGeom prst="rect">
            <a:avLst/>
          </a:prstGeom>
          <a:noFill/>
        </p:spPr>
        <p:txBody>
          <a:bodyPr wrap="square">
            <a:spAutoFit/>
          </a:bodyPr>
          <a:lstStyle/>
          <a:p>
            <a:pPr>
              <a:spcAft>
                <a:spcPts val="900"/>
              </a:spcAft>
              <a:defRPr sz="1600" b="0">
                <a:solidFill>
                  <a:srgbClr val="0F182C"/>
                </a:solidFill>
                <a:latin typeface="Aptos"/>
              </a:defRPr>
            </a:pPr>
            <a:r>
              <a:t>Support adults experiencing mental health difficulties.</a:t>
            </a:r>
          </a:p>
          <a:p>
            <a:pPr>
              <a:spcAft>
                <a:spcPts val="900"/>
              </a:spcAft>
              <a:defRPr sz="1600" b="0">
                <a:solidFill>
                  <a:srgbClr val="0F182C"/>
                </a:solidFill>
                <a:latin typeface="Aptos"/>
              </a:defRPr>
            </a:pPr>
            <a:r>
              <a:t>Promote recovery, independence and wellbeing.</a:t>
            </a:r>
          </a:p>
          <a:p>
            <a:pPr>
              <a:spcAft>
                <a:spcPts val="900"/>
              </a:spcAft>
              <a:defRPr sz="1600" b="0">
                <a:solidFill>
                  <a:srgbClr val="0F182C"/>
                </a:solidFill>
                <a:latin typeface="Aptos"/>
              </a:defRPr>
            </a:pPr>
            <a:r>
              <a:t>Work safely with colleagues and other professionals.</a:t>
            </a:r>
          </a:p>
        </p:txBody>
      </p:sp>
      <p:sp>
        <p:nvSpPr>
          <p:cNvPr id="11" name="Rounded Rectangle 10"/>
          <p:cNvSpPr/>
          <p:nvPr/>
        </p:nvSpPr>
        <p:spPr>
          <a:xfrm>
            <a:off x="6217920" y="1600200"/>
            <a:ext cx="5349240" cy="42976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17920" y="1600200"/>
            <a:ext cx="59436" cy="4297680"/>
          </a:xfrm>
          <a:prstGeom prst="rect">
            <a:avLst/>
          </a:prstGeom>
          <a:solidFill>
            <a:srgbClr val="0E86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37376" y="1764792"/>
            <a:ext cx="4937759" cy="438912"/>
          </a:xfrm>
          <a:prstGeom prst="rect">
            <a:avLst/>
          </a:prstGeom>
          <a:noFill/>
        </p:spPr>
        <p:txBody>
          <a:bodyPr wrap="square">
            <a:spAutoFit/>
          </a:bodyPr>
          <a:lstStyle/>
          <a:p>
            <a:r>
              <a:t>Live Turning Point vacancy</a:t>
            </a:r>
          </a:p>
        </p:txBody>
      </p:sp>
      <p:sp>
        <p:nvSpPr>
          <p:cNvPr id="14" name="TextBox 13"/>
          <p:cNvSpPr txBox="1"/>
          <p:nvPr/>
        </p:nvSpPr>
        <p:spPr>
          <a:xfrm>
            <a:off x="6437376" y="2304288"/>
            <a:ext cx="4910327" cy="3520440"/>
          </a:xfrm>
          <a:prstGeom prst="rect">
            <a:avLst/>
          </a:prstGeom>
          <a:noFill/>
        </p:spPr>
        <p:txBody>
          <a:bodyPr wrap="square">
            <a:spAutoFit/>
          </a:bodyPr>
          <a:lstStyle/>
          <a:p>
            <a:r>
              <a:t>Bank Mental Health Support Worker</a:t>
            </a:r>
          </a:p>
          <a:p>
            <a:r>
              <a:t>Turning Point | Greater Manchester</a:t>
            </a:r>
          </a:p>
          <a:p>
            <a:r>
              <a:t>£13.45/hour | Bank | Closes 26 October 2026</a:t>
            </a:r>
          </a:p>
          <a:p>
            <a:r>
              <a:t>Recovery • coping skills • daily living • MDT teamwork</a:t>
            </a:r>
          </a:p>
        </p:txBody>
      </p:sp>
      <p:sp>
        <p:nvSpPr>
          <p:cNvPr id="15" name="TextBox 14"/>
          <p:cNvSpPr txBox="1"/>
          <p:nvPr/>
        </p:nvSpPr>
        <p:spPr>
          <a:xfrm>
            <a:off x="640080" y="6062472"/>
            <a:ext cx="10972800" cy="365760"/>
          </a:xfrm>
          <a:prstGeom prst="rect">
            <a:avLst/>
          </a:prstGeom>
          <a:noFill/>
        </p:spPr>
        <p:txBody>
          <a:bodyPr wrap="square">
            <a:spAutoFit/>
          </a:bodyPr>
          <a:lstStyle/>
          <a:p>
            <a:r>
              <a:rPr sz="1100"/>
              <a:t>Source: Turning Point (2026), job reference 13877. Live advert checked 16 October 2026.</a:t>
            </a:r>
          </a:p>
        </p:txBody>
      </p:sp>
      <p:pic>
        <p:nvPicPr>
          <p:cNvPr id="16" name="Picture 15" descr="icon_heart_118B9B.png"/>
          <p:cNvPicPr>
            <a:picLocks noChangeAspect="1"/>
          </p:cNvPicPr>
          <p:nvPr/>
        </p:nvPicPr>
        <p:blipFill>
          <a:blip r:embed="rId3"/>
          <a:stretch>
            <a:fillRect/>
          </a:stretch>
        </p:blipFill>
        <p:spPr>
          <a:xfrm>
            <a:off x="4892040" y="3566160"/>
            <a:ext cx="749808" cy="749808"/>
          </a:xfrm>
          <a:prstGeom prst="rect">
            <a:avLst/>
          </a:prstGeom>
        </p:spPr>
      </p:pic>
      <p:pic>
        <p:nvPicPr>
          <p:cNvPr id="17" name="Picture 16" descr="icon_people_118B9B.png"/>
          <p:cNvPicPr>
            <a:picLocks noChangeAspect="1"/>
          </p:cNvPicPr>
          <p:nvPr/>
        </p:nvPicPr>
        <p:blipFill>
          <a:blip r:embed="rId4"/>
          <a:stretch>
            <a:fillRect/>
          </a:stretch>
        </p:blipFill>
        <p:spPr>
          <a:xfrm>
            <a:off x="10378440" y="3566160"/>
            <a:ext cx="749808" cy="7498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18872" cy="68580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329184"/>
            <a:ext cx="9144000" cy="274320"/>
          </a:xfrm>
          <a:prstGeom prst="rect">
            <a:avLst/>
          </a:prstGeom>
          <a:noFill/>
        </p:spPr>
        <p:txBody>
          <a:bodyPr wrap="square">
            <a:spAutoFit/>
          </a:bodyPr>
          <a:lstStyle/>
          <a:p>
            <a:pPr>
              <a:spcAft>
                <a:spcPts val="900"/>
              </a:spcAft>
              <a:defRPr sz="1200" b="1">
                <a:solidFill>
                  <a:srgbClr val="128FBD"/>
                </a:solidFill>
                <a:latin typeface="Aptos"/>
              </a:defRPr>
            </a:pPr>
            <a:r>
              <a:t>SELF-EVALUATION</a:t>
            </a:r>
          </a:p>
        </p:txBody>
      </p:sp>
      <p:sp>
        <p:nvSpPr>
          <p:cNvPr id="5" name="TextBox 4"/>
          <p:cNvSpPr txBox="1"/>
          <p:nvPr/>
        </p:nvSpPr>
        <p:spPr>
          <a:xfrm>
            <a:off x="594360" y="749808"/>
            <a:ext cx="10972800" cy="914400"/>
          </a:xfrm>
          <a:prstGeom prst="rect">
            <a:avLst/>
          </a:prstGeom>
          <a:noFill/>
        </p:spPr>
        <p:txBody>
          <a:bodyPr wrap="square">
            <a:spAutoFit/>
          </a:bodyPr>
          <a:lstStyle/>
          <a:p>
            <a:pPr>
              <a:spcAft>
                <a:spcPts val="900"/>
              </a:spcAft>
              <a:defRPr sz="2900" b="1">
                <a:solidFill>
                  <a:srgbClr val="0F182C"/>
                </a:solidFill>
                <a:latin typeface="Aptos"/>
              </a:defRPr>
            </a:pPr>
            <a:r>
              <a:t>My personal SWOT analysis</a:t>
            </a:r>
          </a:p>
        </p:txBody>
      </p:sp>
      <p:sp>
        <p:nvSpPr>
          <p:cNvPr id="6" name="Rectangle 5"/>
          <p:cNvSpPr/>
          <p:nvPr/>
        </p:nvSpPr>
        <p:spPr>
          <a:xfrm>
            <a:off x="594360" y="6510528"/>
            <a:ext cx="10972800" cy="13716"/>
          </a:xfrm>
          <a:prstGeom prst="rect">
            <a:avLst/>
          </a:prstGeom>
          <a:solidFill>
            <a:srgbClr val="DCE4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1554480"/>
            <a:ext cx="5394960" cy="204825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554480"/>
            <a:ext cx="59436" cy="2048256"/>
          </a:xfrm>
          <a:prstGeom prst="rect">
            <a:avLst/>
          </a:prstGeom>
          <a:solidFill>
            <a:srgbClr val="158B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13816" y="1719072"/>
            <a:ext cx="4983480" cy="438912"/>
          </a:xfrm>
          <a:prstGeom prst="rect">
            <a:avLst/>
          </a:prstGeom>
          <a:noFill/>
        </p:spPr>
        <p:txBody>
          <a:bodyPr wrap="square">
            <a:spAutoFit/>
          </a:bodyPr>
          <a:lstStyle/>
          <a:p>
            <a:pPr>
              <a:spcAft>
                <a:spcPts val="900"/>
              </a:spcAft>
              <a:defRPr sz="1800" b="1">
                <a:solidFill>
                  <a:srgbClr val="158B5E"/>
                </a:solidFill>
                <a:latin typeface="Aptos"/>
              </a:defRPr>
            </a:pPr>
            <a:r>
              <a:t>STRENGTHS</a:t>
            </a:r>
          </a:p>
        </p:txBody>
      </p:sp>
      <p:sp>
        <p:nvSpPr>
          <p:cNvPr id="10" name="TextBox 9"/>
          <p:cNvSpPr txBox="1"/>
          <p:nvPr/>
        </p:nvSpPr>
        <p:spPr>
          <a:xfrm>
            <a:off x="813816" y="2258568"/>
            <a:ext cx="4956048" cy="1271016"/>
          </a:xfrm>
          <a:prstGeom prst="rect">
            <a:avLst/>
          </a:prstGeom>
          <a:noFill/>
        </p:spPr>
        <p:txBody>
          <a:bodyPr wrap="square">
            <a:spAutoFit/>
          </a:bodyPr>
          <a:lstStyle/>
          <a:p>
            <a:pPr>
              <a:spcAft>
                <a:spcPts val="900"/>
              </a:spcAft>
              <a:defRPr sz="1600" b="0">
                <a:solidFill>
                  <a:srgbClr val="0F182C"/>
                </a:solidFill>
                <a:latin typeface="Aptos"/>
              </a:defRPr>
            </a:pPr>
            <a:r>
              <a:t>Support planning and wellbeing checks; communication; encouraging independence.</a:t>
            </a:r>
          </a:p>
        </p:txBody>
      </p:sp>
      <p:sp>
        <p:nvSpPr>
          <p:cNvPr id="11" name="Rounded Rectangle 10"/>
          <p:cNvSpPr/>
          <p:nvPr/>
        </p:nvSpPr>
        <p:spPr>
          <a:xfrm>
            <a:off x="6172200" y="1554480"/>
            <a:ext cx="5394960" cy="204825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172200" y="1554480"/>
            <a:ext cx="59436" cy="2048256"/>
          </a:xfrm>
          <a:prstGeom prst="rect">
            <a:avLst/>
          </a:prstGeom>
          <a:solidFill>
            <a:srgbClr val="C63F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391656" y="1719072"/>
            <a:ext cx="4983480" cy="438912"/>
          </a:xfrm>
          <a:prstGeom prst="rect">
            <a:avLst/>
          </a:prstGeom>
          <a:noFill/>
        </p:spPr>
        <p:txBody>
          <a:bodyPr wrap="square">
            <a:spAutoFit/>
          </a:bodyPr>
          <a:lstStyle/>
          <a:p>
            <a:pPr>
              <a:spcAft>
                <a:spcPts val="900"/>
              </a:spcAft>
              <a:defRPr sz="1800" b="1">
                <a:solidFill>
                  <a:srgbClr val="C63F44"/>
                </a:solidFill>
                <a:latin typeface="Aptos"/>
              </a:defRPr>
            </a:pPr>
            <a:r>
              <a:t>WEAKNESSES</a:t>
            </a:r>
          </a:p>
        </p:txBody>
      </p:sp>
      <p:sp>
        <p:nvSpPr>
          <p:cNvPr id="14" name="TextBox 13"/>
          <p:cNvSpPr txBox="1"/>
          <p:nvPr/>
        </p:nvSpPr>
        <p:spPr>
          <a:xfrm>
            <a:off x="6391656" y="2258568"/>
            <a:ext cx="4956048" cy="1271016"/>
          </a:xfrm>
          <a:prstGeom prst="rect">
            <a:avLst/>
          </a:prstGeom>
          <a:noFill/>
        </p:spPr>
        <p:txBody>
          <a:bodyPr wrap="square">
            <a:spAutoFit/>
          </a:bodyPr>
          <a:lstStyle/>
          <a:p>
            <a:pPr>
              <a:spcAft>
                <a:spcPts val="900"/>
              </a:spcAft>
              <a:defRPr sz="1600" b="0">
                <a:solidFill>
                  <a:srgbClr val="0F182C"/>
                </a:solidFill>
                <a:latin typeface="Aptos"/>
              </a:defRPr>
            </a:pPr>
            <a:r>
              <a:t>Need more NHS clinical experience and formal mental-health-specific training.</a:t>
            </a:r>
          </a:p>
        </p:txBody>
      </p:sp>
      <p:sp>
        <p:nvSpPr>
          <p:cNvPr id="15" name="Rounded Rectangle 14"/>
          <p:cNvSpPr/>
          <p:nvPr/>
        </p:nvSpPr>
        <p:spPr>
          <a:xfrm>
            <a:off x="594360" y="3730752"/>
            <a:ext cx="5394960" cy="204825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594360" y="3730752"/>
            <a:ext cx="59436" cy="2048256"/>
          </a:xfrm>
          <a:prstGeom prst="rect">
            <a:avLst/>
          </a:prstGeom>
          <a:solidFill>
            <a:srgbClr val="346FD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3816" y="3895344"/>
            <a:ext cx="4983480" cy="438912"/>
          </a:xfrm>
          <a:prstGeom prst="rect">
            <a:avLst/>
          </a:prstGeom>
          <a:noFill/>
        </p:spPr>
        <p:txBody>
          <a:bodyPr wrap="square">
            <a:spAutoFit/>
          </a:bodyPr>
          <a:lstStyle/>
          <a:p>
            <a:pPr>
              <a:spcAft>
                <a:spcPts val="900"/>
              </a:spcAft>
              <a:defRPr sz="1800" b="1">
                <a:solidFill>
                  <a:srgbClr val="346FDA"/>
                </a:solidFill>
                <a:latin typeface="Aptos"/>
              </a:defRPr>
            </a:pPr>
            <a:r>
              <a:t>OPPORTUNITIES</a:t>
            </a:r>
          </a:p>
        </p:txBody>
      </p:sp>
      <p:sp>
        <p:nvSpPr>
          <p:cNvPr id="18" name="TextBox 17"/>
          <p:cNvSpPr txBox="1"/>
          <p:nvPr/>
        </p:nvSpPr>
        <p:spPr>
          <a:xfrm>
            <a:off x="813816" y="4434840"/>
            <a:ext cx="4956048" cy="1271016"/>
          </a:xfrm>
          <a:prstGeom prst="rect">
            <a:avLst/>
          </a:prstGeom>
          <a:noFill/>
        </p:spPr>
        <p:txBody>
          <a:bodyPr wrap="square">
            <a:spAutoFit/>
          </a:bodyPr>
          <a:lstStyle/>
          <a:p>
            <a:pPr>
              <a:spcAft>
                <a:spcPts val="900"/>
              </a:spcAft>
              <a:defRPr sz="1600" b="0">
                <a:solidFill>
                  <a:srgbClr val="0F182C"/>
                </a:solidFill>
                <a:latin typeface="Aptos"/>
              </a:defRPr>
            </a:pPr>
            <a:r>
              <a:t>Level 4 study, Care Certificate learning, supervision and NHS opportunities.</a:t>
            </a:r>
          </a:p>
        </p:txBody>
      </p:sp>
      <p:sp>
        <p:nvSpPr>
          <p:cNvPr id="19" name="Rounded Rectangle 18"/>
          <p:cNvSpPr/>
          <p:nvPr/>
        </p:nvSpPr>
        <p:spPr>
          <a:xfrm>
            <a:off x="6172200" y="3730752"/>
            <a:ext cx="5394960" cy="204825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172200" y="3730752"/>
            <a:ext cx="59436" cy="2048256"/>
          </a:xfrm>
          <a:prstGeom prst="rect">
            <a:avLst/>
          </a:prstGeom>
          <a:solidFill>
            <a:srgbClr val="CC7D1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391656" y="3895344"/>
            <a:ext cx="4983480" cy="438912"/>
          </a:xfrm>
          <a:prstGeom prst="rect">
            <a:avLst/>
          </a:prstGeom>
          <a:noFill/>
        </p:spPr>
        <p:txBody>
          <a:bodyPr wrap="square">
            <a:spAutoFit/>
          </a:bodyPr>
          <a:lstStyle/>
          <a:p>
            <a:pPr>
              <a:spcAft>
                <a:spcPts val="900"/>
              </a:spcAft>
              <a:defRPr sz="1800" b="1">
                <a:solidFill>
                  <a:srgbClr val="CC7D1B"/>
                </a:solidFill>
                <a:latin typeface="Aptos"/>
              </a:defRPr>
            </a:pPr>
            <a:r>
              <a:t>THREATS</a:t>
            </a:r>
          </a:p>
        </p:txBody>
      </p:sp>
      <p:sp>
        <p:nvSpPr>
          <p:cNvPr id="22" name="TextBox 21"/>
          <p:cNvSpPr txBox="1"/>
          <p:nvPr/>
        </p:nvSpPr>
        <p:spPr>
          <a:xfrm>
            <a:off x="6391656" y="4434840"/>
            <a:ext cx="4956048" cy="1271016"/>
          </a:xfrm>
          <a:prstGeom prst="rect">
            <a:avLst/>
          </a:prstGeom>
          <a:noFill/>
        </p:spPr>
        <p:txBody>
          <a:bodyPr wrap="square">
            <a:spAutoFit/>
          </a:bodyPr>
          <a:lstStyle/>
          <a:p>
            <a:pPr>
              <a:spcAft>
                <a:spcPts val="900"/>
              </a:spcAft>
              <a:defRPr sz="1600" b="0">
                <a:solidFill>
                  <a:srgbClr val="0F182C"/>
                </a:solidFill>
                <a:latin typeface="Aptos"/>
              </a:defRPr>
            </a:pPr>
            <a:r>
              <a:t>Emotional demands, complex incidents and competition for suitable roles.</a:t>
            </a:r>
          </a:p>
        </p:txBody>
      </p:sp>
      <p:pic>
        <p:nvPicPr>
          <p:cNvPr id="23" name="Picture 22" descr="icon_star_18965E.png"/>
          <p:cNvPicPr>
            <a:picLocks noChangeAspect="1"/>
          </p:cNvPicPr>
          <p:nvPr/>
        </p:nvPicPr>
        <p:blipFill>
          <a:blip r:embed="rId3"/>
          <a:stretch>
            <a:fillRect/>
          </a:stretch>
        </p:blipFill>
        <p:spPr>
          <a:xfrm>
            <a:off x="5166360" y="1847088"/>
            <a:ext cx="521207" cy="521207"/>
          </a:xfrm>
          <a:prstGeom prst="rect">
            <a:avLst/>
          </a:prstGeom>
        </p:spPr>
      </p:pic>
      <p:pic>
        <p:nvPicPr>
          <p:cNvPr id="24" name="Picture 23" descr="icon_target_D85A60.png"/>
          <p:cNvPicPr>
            <a:picLocks noChangeAspect="1"/>
          </p:cNvPicPr>
          <p:nvPr/>
        </p:nvPicPr>
        <p:blipFill>
          <a:blip r:embed="rId4"/>
          <a:stretch>
            <a:fillRect/>
          </a:stretch>
        </p:blipFill>
        <p:spPr>
          <a:xfrm>
            <a:off x="10652760" y="1847088"/>
            <a:ext cx="521207" cy="521207"/>
          </a:xfrm>
          <a:prstGeom prst="rect">
            <a:avLst/>
          </a:prstGeom>
        </p:spPr>
      </p:pic>
      <p:pic>
        <p:nvPicPr>
          <p:cNvPr id="25" name="Picture 24" descr="icon_growth_2879C9.png"/>
          <p:cNvPicPr>
            <a:picLocks noChangeAspect="1"/>
          </p:cNvPicPr>
          <p:nvPr/>
        </p:nvPicPr>
        <p:blipFill>
          <a:blip r:embed="rId5"/>
          <a:stretch>
            <a:fillRect/>
          </a:stretch>
        </p:blipFill>
        <p:spPr>
          <a:xfrm>
            <a:off x="5166360" y="4069080"/>
            <a:ext cx="521207" cy="521207"/>
          </a:xfrm>
          <a:prstGeom prst="rect">
            <a:avLst/>
          </a:prstGeom>
        </p:spPr>
      </p:pic>
      <p:pic>
        <p:nvPicPr>
          <p:cNvPr id="26" name="Picture 25" descr="icon_shield_DB8A20.png"/>
          <p:cNvPicPr>
            <a:picLocks noChangeAspect="1"/>
          </p:cNvPicPr>
          <p:nvPr/>
        </p:nvPicPr>
        <p:blipFill>
          <a:blip r:embed="rId6"/>
          <a:stretch>
            <a:fillRect/>
          </a:stretch>
        </p:blipFill>
        <p:spPr>
          <a:xfrm>
            <a:off x="10652760" y="4069080"/>
            <a:ext cx="521207" cy="52120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18872" cy="68580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329184"/>
            <a:ext cx="9144000" cy="274320"/>
          </a:xfrm>
          <a:prstGeom prst="rect">
            <a:avLst/>
          </a:prstGeom>
          <a:noFill/>
        </p:spPr>
        <p:txBody>
          <a:bodyPr wrap="square">
            <a:spAutoFit/>
          </a:bodyPr>
          <a:lstStyle/>
          <a:p>
            <a:pPr>
              <a:spcAft>
                <a:spcPts val="900"/>
              </a:spcAft>
              <a:defRPr sz="1200" b="1">
                <a:solidFill>
                  <a:srgbClr val="128FBD"/>
                </a:solidFill>
                <a:latin typeface="Aptos"/>
              </a:defRPr>
            </a:pPr>
            <a:r>
              <a:t>PRACTICAL STRATEGY</a:t>
            </a:r>
          </a:p>
        </p:txBody>
      </p:sp>
      <p:sp>
        <p:nvSpPr>
          <p:cNvPr id="5" name="TextBox 4"/>
          <p:cNvSpPr txBox="1"/>
          <p:nvPr/>
        </p:nvSpPr>
        <p:spPr>
          <a:xfrm>
            <a:off x="594360" y="749808"/>
            <a:ext cx="10972800" cy="914400"/>
          </a:xfrm>
          <a:prstGeom prst="rect">
            <a:avLst/>
          </a:prstGeom>
          <a:noFill/>
        </p:spPr>
        <p:txBody>
          <a:bodyPr wrap="square">
            <a:spAutoFit/>
          </a:bodyPr>
          <a:lstStyle/>
          <a:p>
            <a:pPr>
              <a:spcAft>
                <a:spcPts val="900"/>
              </a:spcAft>
              <a:defRPr sz="2900" b="1">
                <a:solidFill>
                  <a:srgbClr val="0F182C"/>
                </a:solidFill>
                <a:latin typeface="Aptos"/>
              </a:defRPr>
            </a:pPr>
            <a:r>
              <a:t>Applying my strengths in practice</a:t>
            </a:r>
          </a:p>
        </p:txBody>
      </p:sp>
      <p:sp>
        <p:nvSpPr>
          <p:cNvPr id="6" name="Rectangle 5"/>
          <p:cNvSpPr/>
          <p:nvPr/>
        </p:nvSpPr>
        <p:spPr>
          <a:xfrm>
            <a:off x="594360" y="6510528"/>
            <a:ext cx="10972800" cy="13716"/>
          </a:xfrm>
          <a:prstGeom prst="rect">
            <a:avLst/>
          </a:prstGeom>
          <a:solidFill>
            <a:srgbClr val="DCE4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1627632"/>
            <a:ext cx="5394960" cy="4251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627632"/>
            <a:ext cx="59436" cy="425196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13816" y="1792224"/>
            <a:ext cx="4983480" cy="438912"/>
          </a:xfrm>
          <a:prstGeom prst="rect">
            <a:avLst/>
          </a:prstGeom>
          <a:noFill/>
        </p:spPr>
        <p:txBody>
          <a:bodyPr wrap="square">
            <a:spAutoFit/>
          </a:bodyPr>
          <a:lstStyle/>
          <a:p>
            <a:pPr>
              <a:spcAft>
                <a:spcPts val="900"/>
              </a:spcAft>
              <a:defRPr sz="1800" b="1">
                <a:solidFill>
                  <a:srgbClr val="128FBD"/>
                </a:solidFill>
                <a:latin typeface="Aptos"/>
              </a:defRPr>
            </a:pPr>
            <a:r>
              <a:t>Strength → overcome weakness</a:t>
            </a:r>
          </a:p>
        </p:txBody>
      </p:sp>
      <p:sp>
        <p:nvSpPr>
          <p:cNvPr id="10" name="TextBox 9"/>
          <p:cNvSpPr txBox="1"/>
          <p:nvPr/>
        </p:nvSpPr>
        <p:spPr>
          <a:xfrm>
            <a:off x="813816" y="2331720"/>
            <a:ext cx="4956048" cy="3474720"/>
          </a:xfrm>
          <a:prstGeom prst="rect">
            <a:avLst/>
          </a:prstGeom>
          <a:noFill/>
        </p:spPr>
        <p:txBody>
          <a:bodyPr wrap="square">
            <a:spAutoFit/>
          </a:bodyPr>
          <a:lstStyle/>
          <a:p>
            <a:pPr>
              <a:spcAft>
                <a:spcPts val="900"/>
              </a:spcAft>
              <a:defRPr sz="1600" b="0">
                <a:solidFill>
                  <a:srgbClr val="0F182C"/>
                </a:solidFill>
                <a:latin typeface="Aptos"/>
              </a:defRPr>
            </a:pPr>
            <a:r>
              <a:t>Use my communication skills to ask experienced staff for feedback.</a:t>
            </a:r>
          </a:p>
          <a:p>
            <a:pPr>
              <a:spcAft>
                <a:spcPts val="900"/>
              </a:spcAft>
              <a:defRPr sz="1600" b="0">
                <a:solidFill>
                  <a:srgbClr val="0F182C"/>
                </a:solidFill>
                <a:latin typeface="Aptos"/>
              </a:defRPr>
            </a:pPr>
            <a:r>
              <a:t>Transfer support-plan experience into supervised NHS practice.</a:t>
            </a:r>
          </a:p>
          <a:p>
            <a:pPr>
              <a:spcAft>
                <a:spcPts val="900"/>
              </a:spcAft>
              <a:defRPr sz="1600" b="0">
                <a:solidFill>
                  <a:srgbClr val="0F182C"/>
                </a:solidFill>
                <a:latin typeface="Aptos"/>
              </a:defRPr>
            </a:pPr>
            <a:r>
              <a:t>Complete relevant training before undertaking unfamiliar tasks.</a:t>
            </a:r>
          </a:p>
        </p:txBody>
      </p:sp>
      <p:sp>
        <p:nvSpPr>
          <p:cNvPr id="11" name="Rounded Rectangle 10"/>
          <p:cNvSpPr/>
          <p:nvPr/>
        </p:nvSpPr>
        <p:spPr>
          <a:xfrm>
            <a:off x="6217920" y="1627632"/>
            <a:ext cx="5349240" cy="4251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17920" y="1627632"/>
            <a:ext cx="59436" cy="4251960"/>
          </a:xfrm>
          <a:prstGeom prst="rect">
            <a:avLst/>
          </a:prstGeom>
          <a:solidFill>
            <a:srgbClr val="0E86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37376" y="1792224"/>
            <a:ext cx="4937759" cy="438912"/>
          </a:xfrm>
          <a:prstGeom prst="rect">
            <a:avLst/>
          </a:prstGeom>
          <a:noFill/>
        </p:spPr>
        <p:txBody>
          <a:bodyPr wrap="square">
            <a:spAutoFit/>
          </a:bodyPr>
          <a:lstStyle/>
          <a:p>
            <a:pPr>
              <a:spcAft>
                <a:spcPts val="900"/>
              </a:spcAft>
              <a:defRPr sz="1800" b="1">
                <a:solidFill>
                  <a:srgbClr val="0E8679"/>
                </a:solidFill>
                <a:latin typeface="Aptos"/>
              </a:defRPr>
            </a:pPr>
            <a:r>
              <a:t>Strength → reduce threats</a:t>
            </a:r>
          </a:p>
        </p:txBody>
      </p:sp>
      <p:sp>
        <p:nvSpPr>
          <p:cNvPr id="14" name="TextBox 13"/>
          <p:cNvSpPr txBox="1"/>
          <p:nvPr/>
        </p:nvSpPr>
        <p:spPr>
          <a:xfrm>
            <a:off x="6437376" y="2331720"/>
            <a:ext cx="4910327" cy="3474720"/>
          </a:xfrm>
          <a:prstGeom prst="rect">
            <a:avLst/>
          </a:prstGeom>
          <a:noFill/>
        </p:spPr>
        <p:txBody>
          <a:bodyPr wrap="square">
            <a:spAutoFit/>
          </a:bodyPr>
          <a:lstStyle/>
          <a:p>
            <a:pPr>
              <a:spcAft>
                <a:spcPts val="900"/>
              </a:spcAft>
              <a:defRPr sz="1600" b="0">
                <a:solidFill>
                  <a:srgbClr val="0F182C"/>
                </a:solidFill>
                <a:latin typeface="Aptos"/>
              </a:defRPr>
            </a:pPr>
            <a:r>
              <a:t>Use calm listening and agreed escalation procedures when a resident is distressed.</a:t>
            </a:r>
          </a:p>
          <a:p>
            <a:pPr>
              <a:spcAft>
                <a:spcPts val="900"/>
              </a:spcAft>
              <a:defRPr sz="1600" b="0">
                <a:solidFill>
                  <a:srgbClr val="0F182C"/>
                </a:solidFill>
                <a:latin typeface="Aptos"/>
              </a:defRPr>
            </a:pPr>
            <a:r>
              <a:t>Keep factual records and report safeguarding concerns.</a:t>
            </a:r>
          </a:p>
          <a:p>
            <a:pPr>
              <a:spcAft>
                <a:spcPts val="900"/>
              </a:spcAft>
              <a:defRPr sz="1600" b="0">
                <a:solidFill>
                  <a:srgbClr val="0F182C"/>
                </a:solidFill>
                <a:latin typeface="Aptos"/>
              </a:defRPr>
            </a:pPr>
            <a:r>
              <a:t>Seek supervision and maintain professional boundaries.</a:t>
            </a:r>
          </a:p>
        </p:txBody>
      </p:sp>
      <p:pic>
        <p:nvPicPr>
          <p:cNvPr id="15" name="Picture 14" descr="icon_people_118B9B.png"/>
          <p:cNvPicPr>
            <a:picLocks noChangeAspect="1"/>
          </p:cNvPicPr>
          <p:nvPr/>
        </p:nvPicPr>
        <p:blipFill>
          <a:blip r:embed="rId3"/>
          <a:stretch>
            <a:fillRect/>
          </a:stretch>
        </p:blipFill>
        <p:spPr>
          <a:xfrm>
            <a:off x="4937760" y="4434840"/>
            <a:ext cx="731520" cy="731520"/>
          </a:xfrm>
          <a:prstGeom prst="rect">
            <a:avLst/>
          </a:prstGeom>
        </p:spPr>
      </p:pic>
      <p:pic>
        <p:nvPicPr>
          <p:cNvPr id="16" name="Picture 15" descr="icon_shield_18965E.png"/>
          <p:cNvPicPr>
            <a:picLocks noChangeAspect="1"/>
          </p:cNvPicPr>
          <p:nvPr/>
        </p:nvPicPr>
        <p:blipFill>
          <a:blip r:embed="rId4"/>
          <a:stretch>
            <a:fillRect/>
          </a:stretch>
        </p:blipFill>
        <p:spPr>
          <a:xfrm>
            <a:off x="10424160" y="4434840"/>
            <a:ext cx="731520" cy="7315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18872" cy="68580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329184"/>
            <a:ext cx="9144000" cy="274320"/>
          </a:xfrm>
          <a:prstGeom prst="rect">
            <a:avLst/>
          </a:prstGeom>
          <a:noFill/>
        </p:spPr>
        <p:txBody>
          <a:bodyPr wrap="square">
            <a:spAutoFit/>
          </a:bodyPr>
          <a:lstStyle/>
          <a:p>
            <a:pPr>
              <a:spcAft>
                <a:spcPts val="900"/>
              </a:spcAft>
              <a:defRPr sz="1200" b="1">
                <a:solidFill>
                  <a:srgbClr val="128FBD"/>
                </a:solidFill>
                <a:latin typeface="Aptos"/>
              </a:defRPr>
            </a:pPr>
            <a:r>
              <a:t>CAREER ROADMAP</a:t>
            </a:r>
          </a:p>
        </p:txBody>
      </p:sp>
      <p:sp>
        <p:nvSpPr>
          <p:cNvPr id="5" name="TextBox 4"/>
          <p:cNvSpPr txBox="1"/>
          <p:nvPr/>
        </p:nvSpPr>
        <p:spPr>
          <a:xfrm>
            <a:off x="594360" y="749808"/>
            <a:ext cx="10972800" cy="914400"/>
          </a:xfrm>
          <a:prstGeom prst="rect">
            <a:avLst/>
          </a:prstGeom>
          <a:noFill/>
        </p:spPr>
        <p:txBody>
          <a:bodyPr wrap="square">
            <a:spAutoFit/>
          </a:bodyPr>
          <a:lstStyle/>
          <a:p>
            <a:pPr>
              <a:spcAft>
                <a:spcPts val="900"/>
              </a:spcAft>
              <a:defRPr sz="2900" b="1">
                <a:solidFill>
                  <a:srgbClr val="0F182C"/>
                </a:solidFill>
                <a:latin typeface="Aptos"/>
              </a:defRPr>
            </a:pPr>
            <a:r>
              <a:t>My career development action plan</a:t>
            </a:r>
          </a:p>
        </p:txBody>
      </p:sp>
      <p:sp>
        <p:nvSpPr>
          <p:cNvPr id="6" name="Rectangle 5"/>
          <p:cNvSpPr/>
          <p:nvPr/>
        </p:nvSpPr>
        <p:spPr>
          <a:xfrm>
            <a:off x="594360" y="6510528"/>
            <a:ext cx="10972800" cy="13716"/>
          </a:xfrm>
          <a:prstGeom prst="rect">
            <a:avLst/>
          </a:prstGeom>
          <a:solidFill>
            <a:srgbClr val="DCE4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1645920"/>
            <a:ext cx="3566160" cy="4114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1645920"/>
            <a:ext cx="59436" cy="41148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13816" y="1810512"/>
            <a:ext cx="3154679" cy="438912"/>
          </a:xfrm>
          <a:prstGeom prst="rect">
            <a:avLst/>
          </a:prstGeom>
          <a:noFill/>
        </p:spPr>
        <p:txBody>
          <a:bodyPr wrap="square">
            <a:spAutoFit/>
          </a:bodyPr>
          <a:lstStyle/>
          <a:p>
            <a:pPr>
              <a:spcAft>
                <a:spcPts val="900"/>
              </a:spcAft>
              <a:defRPr sz="1800" b="1">
                <a:solidFill>
                  <a:srgbClr val="128FBD"/>
                </a:solidFill>
                <a:latin typeface="Aptos"/>
              </a:defRPr>
            </a:pPr>
            <a:r>
              <a:t>0–6 MONTHS</a:t>
            </a:r>
          </a:p>
        </p:txBody>
      </p:sp>
      <p:sp>
        <p:nvSpPr>
          <p:cNvPr id="10" name="TextBox 9"/>
          <p:cNvSpPr txBox="1"/>
          <p:nvPr/>
        </p:nvSpPr>
        <p:spPr>
          <a:xfrm>
            <a:off x="813816" y="2350008"/>
            <a:ext cx="3127248" cy="3337560"/>
          </a:xfrm>
          <a:prstGeom prst="rect">
            <a:avLst/>
          </a:prstGeom>
          <a:noFill/>
        </p:spPr>
        <p:txBody>
          <a:bodyPr wrap="square">
            <a:spAutoFit/>
          </a:bodyPr>
          <a:lstStyle/>
          <a:p>
            <a:pPr>
              <a:spcAft>
                <a:spcPts val="900"/>
              </a:spcAft>
              <a:defRPr sz="1600" b="0">
                <a:solidFill>
                  <a:srgbClr val="0F182C"/>
                </a:solidFill>
                <a:latin typeface="Aptos"/>
              </a:defRPr>
            </a:pPr>
            <a:r>
              <a:t>Complete Level 4 study.</a:t>
            </a:r>
          </a:p>
          <a:p>
            <a:pPr>
              <a:spcAft>
                <a:spcPts val="900"/>
              </a:spcAft>
              <a:defRPr sz="1600" b="0">
                <a:solidFill>
                  <a:srgbClr val="0F182C"/>
                </a:solidFill>
                <a:latin typeface="Aptos"/>
              </a:defRPr>
            </a:pPr>
            <a:r>
              <a:t>Review Care Certificate standards.</a:t>
            </a:r>
          </a:p>
          <a:p>
            <a:pPr>
              <a:spcAft>
                <a:spcPts val="900"/>
              </a:spcAft>
              <a:defRPr sz="1600" b="0">
                <a:solidFill>
                  <a:srgbClr val="0F182C"/>
                </a:solidFill>
                <a:latin typeface="Aptos"/>
              </a:defRPr>
            </a:pPr>
            <a:r>
              <a:t>Identify gaps against current adverts.</a:t>
            </a:r>
          </a:p>
        </p:txBody>
      </p:sp>
      <p:sp>
        <p:nvSpPr>
          <p:cNvPr id="11" name="Rounded Rectangle 10"/>
          <p:cNvSpPr/>
          <p:nvPr/>
        </p:nvSpPr>
        <p:spPr>
          <a:xfrm>
            <a:off x="4315968" y="1645920"/>
            <a:ext cx="3566160" cy="4114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645920"/>
            <a:ext cx="59436" cy="4114800"/>
          </a:xfrm>
          <a:prstGeom prst="rect">
            <a:avLst/>
          </a:prstGeom>
          <a:solidFill>
            <a:srgbClr val="0E86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35424" y="1810512"/>
            <a:ext cx="3154679" cy="438912"/>
          </a:xfrm>
          <a:prstGeom prst="rect">
            <a:avLst/>
          </a:prstGeom>
          <a:noFill/>
        </p:spPr>
        <p:txBody>
          <a:bodyPr wrap="square">
            <a:spAutoFit/>
          </a:bodyPr>
          <a:lstStyle/>
          <a:p>
            <a:pPr>
              <a:spcAft>
                <a:spcPts val="900"/>
              </a:spcAft>
              <a:defRPr sz="1800" b="1">
                <a:solidFill>
                  <a:srgbClr val="0E8679"/>
                </a:solidFill>
                <a:latin typeface="Aptos"/>
              </a:defRPr>
            </a:pPr>
            <a:r>
              <a:t>6–18 MONTHS</a:t>
            </a:r>
          </a:p>
        </p:txBody>
      </p:sp>
      <p:sp>
        <p:nvSpPr>
          <p:cNvPr id="14" name="TextBox 13"/>
          <p:cNvSpPr txBox="1"/>
          <p:nvPr/>
        </p:nvSpPr>
        <p:spPr>
          <a:xfrm>
            <a:off x="4535424" y="2350008"/>
            <a:ext cx="3127248" cy="3337560"/>
          </a:xfrm>
          <a:prstGeom prst="rect">
            <a:avLst/>
          </a:prstGeom>
          <a:noFill/>
        </p:spPr>
        <p:txBody>
          <a:bodyPr wrap="square">
            <a:spAutoFit/>
          </a:bodyPr>
          <a:lstStyle/>
          <a:p>
            <a:pPr>
              <a:spcAft>
                <a:spcPts val="900"/>
              </a:spcAft>
              <a:defRPr sz="1600" b="0">
                <a:solidFill>
                  <a:srgbClr val="0F182C"/>
                </a:solidFill>
                <a:latin typeface="Aptos"/>
              </a:defRPr>
            </a:pPr>
            <a:r>
              <a:t>Apply for appropriate support roles.</a:t>
            </a:r>
          </a:p>
          <a:p>
            <a:pPr>
              <a:spcAft>
                <a:spcPts val="900"/>
              </a:spcAft>
              <a:defRPr sz="1600" b="0">
                <a:solidFill>
                  <a:srgbClr val="0F182C"/>
                </a:solidFill>
                <a:latin typeface="Aptos"/>
              </a:defRPr>
            </a:pPr>
            <a:r>
              <a:t>Complete employer training.</a:t>
            </a:r>
          </a:p>
          <a:p>
            <a:pPr>
              <a:spcAft>
                <a:spcPts val="900"/>
              </a:spcAft>
              <a:defRPr sz="1600" b="0">
                <a:solidFill>
                  <a:srgbClr val="0F182C"/>
                </a:solidFill>
                <a:latin typeface="Aptos"/>
              </a:defRPr>
            </a:pPr>
            <a:r>
              <a:t>Build supervised experience and seek feedback.</a:t>
            </a:r>
          </a:p>
        </p:txBody>
      </p:sp>
      <p:sp>
        <p:nvSpPr>
          <p:cNvPr id="15" name="Rounded Rectangle 14"/>
          <p:cNvSpPr/>
          <p:nvPr/>
        </p:nvSpPr>
        <p:spPr>
          <a:xfrm>
            <a:off x="8037575" y="1645920"/>
            <a:ext cx="3547872" cy="4114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37575" y="1645920"/>
            <a:ext cx="59436" cy="4114800"/>
          </a:xfrm>
          <a:prstGeom prst="rect">
            <a:avLst/>
          </a:prstGeom>
          <a:solidFill>
            <a:srgbClr val="6A53B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57031" y="1810512"/>
            <a:ext cx="3136391" cy="438912"/>
          </a:xfrm>
          <a:prstGeom prst="rect">
            <a:avLst/>
          </a:prstGeom>
          <a:noFill/>
        </p:spPr>
        <p:txBody>
          <a:bodyPr wrap="square">
            <a:spAutoFit/>
          </a:bodyPr>
          <a:lstStyle/>
          <a:p>
            <a:pPr>
              <a:spcAft>
                <a:spcPts val="900"/>
              </a:spcAft>
              <a:defRPr sz="1800" b="1">
                <a:solidFill>
                  <a:srgbClr val="6A53BB"/>
                </a:solidFill>
                <a:latin typeface="Aptos"/>
              </a:defRPr>
            </a:pPr>
            <a:r>
              <a:t>2–5 YEARS</a:t>
            </a:r>
          </a:p>
        </p:txBody>
      </p:sp>
      <p:sp>
        <p:nvSpPr>
          <p:cNvPr id="18" name="TextBox 17"/>
          <p:cNvSpPr txBox="1"/>
          <p:nvPr/>
        </p:nvSpPr>
        <p:spPr>
          <a:xfrm>
            <a:off x="8257031" y="2350008"/>
            <a:ext cx="3108960" cy="3337560"/>
          </a:xfrm>
          <a:prstGeom prst="rect">
            <a:avLst/>
          </a:prstGeom>
          <a:noFill/>
        </p:spPr>
        <p:txBody>
          <a:bodyPr wrap="square">
            <a:spAutoFit/>
          </a:bodyPr>
          <a:lstStyle/>
          <a:p>
            <a:pPr>
              <a:spcAft>
                <a:spcPts val="900"/>
              </a:spcAft>
              <a:defRPr sz="1600" b="0">
                <a:solidFill>
                  <a:srgbClr val="0F182C"/>
                </a:solidFill>
                <a:latin typeface="Aptos"/>
              </a:defRPr>
            </a:pPr>
            <a:r>
              <a:t>Develop specialist mental health skills.</a:t>
            </a:r>
          </a:p>
          <a:p>
            <a:pPr>
              <a:spcAft>
                <a:spcPts val="900"/>
              </a:spcAft>
              <a:defRPr sz="1600" b="0">
                <a:solidFill>
                  <a:srgbClr val="0F182C"/>
                </a:solidFill>
                <a:latin typeface="Aptos"/>
              </a:defRPr>
            </a:pPr>
            <a:r>
              <a:t>Explore senior support or care coordination roles.</a:t>
            </a:r>
          </a:p>
          <a:p>
            <a:pPr>
              <a:spcAft>
                <a:spcPts val="900"/>
              </a:spcAft>
              <a:defRPr sz="1600" b="0">
                <a:solidFill>
                  <a:srgbClr val="0F182C"/>
                </a:solidFill>
                <a:latin typeface="Aptos"/>
              </a:defRPr>
            </a:pPr>
            <a:r>
              <a:t>Continue CPD and reflective practice.</a:t>
            </a:r>
          </a:p>
        </p:txBody>
      </p:sp>
      <p:pic>
        <p:nvPicPr>
          <p:cNvPr id="19" name="Picture 18" descr="icon_book_2879C9.png"/>
          <p:cNvPicPr>
            <a:picLocks noChangeAspect="1"/>
          </p:cNvPicPr>
          <p:nvPr/>
        </p:nvPicPr>
        <p:blipFill>
          <a:blip r:embed="rId3"/>
          <a:stretch>
            <a:fillRect/>
          </a:stretch>
        </p:blipFill>
        <p:spPr>
          <a:xfrm>
            <a:off x="3063240" y="4526280"/>
            <a:ext cx="731520" cy="731520"/>
          </a:xfrm>
          <a:prstGeom prst="rect">
            <a:avLst/>
          </a:prstGeom>
        </p:spPr>
      </p:pic>
      <p:pic>
        <p:nvPicPr>
          <p:cNvPr id="20" name="Picture 19" descr="icon_check_118B9B.png"/>
          <p:cNvPicPr>
            <a:picLocks noChangeAspect="1"/>
          </p:cNvPicPr>
          <p:nvPr/>
        </p:nvPicPr>
        <p:blipFill>
          <a:blip r:embed="rId4"/>
          <a:stretch>
            <a:fillRect/>
          </a:stretch>
        </p:blipFill>
        <p:spPr>
          <a:xfrm>
            <a:off x="6858000" y="4526280"/>
            <a:ext cx="731520" cy="731520"/>
          </a:xfrm>
          <a:prstGeom prst="rect">
            <a:avLst/>
          </a:prstGeom>
        </p:spPr>
      </p:pic>
      <p:pic>
        <p:nvPicPr>
          <p:cNvPr id="21" name="Picture 20" descr="icon_growth_8959C9.png"/>
          <p:cNvPicPr>
            <a:picLocks noChangeAspect="1"/>
          </p:cNvPicPr>
          <p:nvPr/>
        </p:nvPicPr>
        <p:blipFill>
          <a:blip r:embed="rId5"/>
          <a:stretch>
            <a:fillRect/>
          </a:stretch>
        </p:blipFill>
        <p:spPr>
          <a:xfrm>
            <a:off x="10561320" y="4526280"/>
            <a:ext cx="731520" cy="7315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18872" cy="6858000"/>
          </a:xfrm>
          <a:prstGeom prst="rect">
            <a:avLst/>
          </a:prstGeom>
          <a:solidFill>
            <a:srgbClr val="128FB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94360" y="329184"/>
            <a:ext cx="9144000" cy="274320"/>
          </a:xfrm>
          <a:prstGeom prst="rect">
            <a:avLst/>
          </a:prstGeom>
          <a:noFill/>
        </p:spPr>
        <p:txBody>
          <a:bodyPr wrap="square">
            <a:spAutoFit/>
          </a:bodyPr>
          <a:lstStyle/>
          <a:p>
            <a:pPr>
              <a:spcAft>
                <a:spcPts val="900"/>
              </a:spcAft>
              <a:defRPr sz="1200" b="1">
                <a:solidFill>
                  <a:srgbClr val="128FBD"/>
                </a:solidFill>
                <a:latin typeface="Aptos"/>
              </a:defRPr>
            </a:pPr>
            <a:r>
              <a:t>PROFESSIONAL REFLECTION</a:t>
            </a:r>
          </a:p>
        </p:txBody>
      </p:sp>
      <p:sp>
        <p:nvSpPr>
          <p:cNvPr id="5" name="TextBox 4"/>
          <p:cNvSpPr txBox="1"/>
          <p:nvPr/>
        </p:nvSpPr>
        <p:spPr>
          <a:xfrm>
            <a:off x="594360" y="749808"/>
            <a:ext cx="10972800" cy="914400"/>
          </a:xfrm>
          <a:prstGeom prst="rect">
            <a:avLst/>
          </a:prstGeom>
          <a:noFill/>
        </p:spPr>
        <p:txBody>
          <a:bodyPr wrap="square">
            <a:spAutoFit/>
          </a:bodyPr>
          <a:lstStyle/>
          <a:p>
            <a:pPr>
              <a:spcAft>
                <a:spcPts val="900"/>
              </a:spcAft>
              <a:defRPr sz="2900" b="1">
                <a:solidFill>
                  <a:srgbClr val="0F182C"/>
                </a:solidFill>
                <a:latin typeface="Aptos"/>
              </a:defRPr>
            </a:pPr>
            <a:r>
              <a:t>Conclusion</a:t>
            </a:r>
          </a:p>
        </p:txBody>
      </p:sp>
      <p:sp>
        <p:nvSpPr>
          <p:cNvPr id="6" name="Rectangle 5"/>
          <p:cNvSpPr/>
          <p:nvPr/>
        </p:nvSpPr>
        <p:spPr>
          <a:xfrm>
            <a:off x="594360" y="6510528"/>
            <a:ext cx="10972800" cy="13716"/>
          </a:xfrm>
          <a:prstGeom prst="rect">
            <a:avLst/>
          </a:prstGeom>
          <a:solidFill>
            <a:srgbClr val="DCE4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1874519"/>
            <a:ext cx="10698480" cy="1143000"/>
          </a:xfrm>
          <a:prstGeom prst="rect">
            <a:avLst/>
          </a:prstGeom>
          <a:noFill/>
        </p:spPr>
        <p:txBody>
          <a:bodyPr wrap="square">
            <a:spAutoFit/>
          </a:bodyPr>
          <a:lstStyle/>
          <a:p>
            <a:pPr>
              <a:spcAft>
                <a:spcPts val="900"/>
              </a:spcAft>
              <a:defRPr sz="3000" b="1">
                <a:solidFill>
                  <a:srgbClr val="0F182C"/>
                </a:solidFill>
                <a:latin typeface="Aptos"/>
              </a:defRPr>
            </a:pPr>
            <a:r>
              <a:t>My supported living experience provides a foundation — but professional development is essential.</a:t>
            </a:r>
          </a:p>
        </p:txBody>
      </p:sp>
      <p:sp>
        <p:nvSpPr>
          <p:cNvPr id="8" name="TextBox 7"/>
          <p:cNvSpPr txBox="1"/>
          <p:nvPr/>
        </p:nvSpPr>
        <p:spPr>
          <a:xfrm>
            <a:off x="777240" y="3703320"/>
            <a:ext cx="10515600" cy="1097280"/>
          </a:xfrm>
          <a:prstGeom prst="rect">
            <a:avLst/>
          </a:prstGeom>
          <a:noFill/>
        </p:spPr>
        <p:txBody>
          <a:bodyPr wrap="square">
            <a:spAutoFit/>
          </a:bodyPr>
          <a:lstStyle/>
          <a:p>
            <a:pPr>
              <a:spcAft>
                <a:spcPts val="900"/>
              </a:spcAft>
              <a:defRPr sz="2300" b="0">
                <a:solidFill>
                  <a:srgbClr val="0E8679"/>
                </a:solidFill>
                <a:latin typeface="Aptos"/>
              </a:defRPr>
            </a:pPr>
            <a:r>
              <a:rPr dirty="0"/>
              <a:t>I will combine empathy, communication and person-</a:t>
            </a:r>
            <a:r>
              <a:rPr dirty="0" err="1"/>
              <a:t>centred</a:t>
            </a:r>
            <a:r>
              <a:rPr dirty="0"/>
              <a:t> support with training, supervision and reflective practice.</a:t>
            </a:r>
          </a:p>
        </p:txBody>
      </p:sp>
      <p:pic>
        <p:nvPicPr>
          <p:cNvPr id="9" name="Picture 8" descr="icon_heart_118B9B.png"/>
          <p:cNvPicPr>
            <a:picLocks noChangeAspect="1"/>
          </p:cNvPicPr>
          <p:nvPr/>
        </p:nvPicPr>
        <p:blipFill>
          <a:blip r:embed="rId3"/>
          <a:stretch>
            <a:fillRect/>
          </a:stretch>
        </p:blipFill>
        <p:spPr>
          <a:xfrm>
            <a:off x="9966960" y="4846320"/>
            <a:ext cx="914400" cy="91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F182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85800" y="594360"/>
            <a:ext cx="10058400" cy="411480"/>
          </a:xfrm>
          <a:prstGeom prst="rect">
            <a:avLst/>
          </a:prstGeom>
          <a:noFill/>
        </p:spPr>
        <p:txBody>
          <a:bodyPr wrap="square">
            <a:spAutoFit/>
          </a:bodyPr>
          <a:lstStyle/>
          <a:p>
            <a:pPr>
              <a:spcAft>
                <a:spcPts val="900"/>
              </a:spcAft>
              <a:defRPr sz="1600" b="1">
                <a:solidFill>
                  <a:srgbClr val="128FBD"/>
                </a:solidFill>
                <a:latin typeface="Aptos"/>
              </a:defRPr>
            </a:pPr>
            <a:r>
              <a:t>REFERENCES</a:t>
            </a:r>
          </a:p>
        </p:txBody>
      </p:sp>
      <p:sp>
        <p:nvSpPr>
          <p:cNvPr id="4" name="TextBox 3"/>
          <p:cNvSpPr txBox="1"/>
          <p:nvPr/>
        </p:nvSpPr>
        <p:spPr>
          <a:xfrm>
            <a:off x="731520" y="1280160"/>
            <a:ext cx="10789920" cy="1292662"/>
          </a:xfrm>
          <a:prstGeom prst="rect">
            <a:avLst/>
          </a:prstGeom>
          <a:noFill/>
        </p:spPr>
        <p:txBody>
          <a:bodyPr wrap="square">
            <a:spAutoFit/>
          </a:bodyPr>
          <a:lstStyle/>
          <a:p>
            <a:r>
              <a:rPr sz="1300" dirty="0">
                <a:solidFill>
                  <a:schemeClr val="bg1"/>
                </a:solidFill>
              </a:rPr>
              <a:t>Turning Point (2026) Bank Mental Health Support Worker. Job reference: 13877. Available at: https://careers.turning-point.co.uk/jobs/job/Bank-Mental-Health-Support-Worker/13877 (Accessed: 16 October 2026).</a:t>
            </a:r>
          </a:p>
          <a:p>
            <a:endParaRPr sz="1300" dirty="0">
              <a:solidFill>
                <a:schemeClr val="bg1"/>
              </a:solidFill>
            </a:endParaRPr>
          </a:p>
          <a:p>
            <a:r>
              <a:rPr sz="1300" dirty="0">
                <a:solidFill>
                  <a:schemeClr val="bg1"/>
                </a:solidFill>
              </a:rPr>
              <a:t>Skills for Care (n.d.) The Care Certificate. Available at: https://www.skillsforcare.org.uk/ (Accessed: 16 October 2026).</a:t>
            </a:r>
          </a:p>
          <a:p>
            <a:endParaRPr sz="1300" dirty="0">
              <a:solidFill>
                <a:schemeClr val="bg1"/>
              </a:solidFill>
            </a:endParaRPr>
          </a:p>
          <a:p>
            <a:r>
              <a:rPr sz="1300" dirty="0">
                <a:solidFill>
                  <a:schemeClr val="bg1"/>
                </a:solidFill>
              </a:rPr>
              <a:t>NHS Health Careers (n.d.) Healthcare support worker. Available at: https://www.healthcareers.nhs.uk/ (Accessed: 16 October 2026).</a:t>
            </a:r>
          </a:p>
        </p:txBody>
      </p:sp>
      <p:sp>
        <p:nvSpPr>
          <p:cNvPr id="5" name="TextBox 4"/>
          <p:cNvSpPr txBox="1"/>
          <p:nvPr/>
        </p:nvSpPr>
        <p:spPr>
          <a:xfrm>
            <a:off x="731520" y="5852160"/>
            <a:ext cx="10698480" cy="502920"/>
          </a:xfrm>
          <a:prstGeom prst="rect">
            <a:avLst/>
          </a:prstGeom>
          <a:noFill/>
        </p:spPr>
        <p:txBody>
          <a:bodyPr wrap="square">
            <a:spAutoFit/>
          </a:bodyPr>
          <a:lstStyle/>
          <a:p>
            <a:pPr>
              <a:spcAft>
                <a:spcPts val="900"/>
              </a:spcAft>
              <a:defRPr sz="2500" b="1">
                <a:solidFill>
                  <a:srgbClr val="128FBD"/>
                </a:solidFill>
                <a:latin typeface="Aptos"/>
              </a:defRPr>
            </a:pPr>
            <a:r>
              <a:t>Thank you —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958</Words>
  <Application>Microsoft Office PowerPoint</Application>
  <PresentationFormat>Widescreen</PresentationFormat>
  <Paragraphs>71</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Haris Khan</dc:creator>
  <cp:keywords/>
  <dc:description>generated using python-pptx</dc:description>
  <cp:lastModifiedBy>Haris Khan</cp:lastModifiedBy>
  <cp:revision>2</cp:revision>
  <dcterms:created xsi:type="dcterms:W3CDTF">2013-01-27T09:14:16Z</dcterms:created>
  <dcterms:modified xsi:type="dcterms:W3CDTF">2026-10-19T08:51:43Z</dcterms:modified>
  <cp:category/>
</cp:coreProperties>
</file>