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20" r:id="rId4"/>
  </p:sldMasterIdLst>
  <p:notesMasterIdLst>
    <p:notesMasterId r:id="rId19"/>
  </p:notesMasterIdLst>
  <p:handoutMasterIdLst>
    <p:handoutMasterId r:id="rId20"/>
  </p:handoutMasterIdLst>
  <p:sldIdLst>
    <p:sldId id="282" r:id="rId5"/>
    <p:sldId id="292" r:id="rId6"/>
    <p:sldId id="303" r:id="rId7"/>
    <p:sldId id="293" r:id="rId8"/>
    <p:sldId id="283" r:id="rId9"/>
    <p:sldId id="291" r:id="rId10"/>
    <p:sldId id="297" r:id="rId11"/>
    <p:sldId id="284" r:id="rId12"/>
    <p:sldId id="294" r:id="rId13"/>
    <p:sldId id="296" r:id="rId14"/>
    <p:sldId id="298" r:id="rId15"/>
    <p:sldId id="299" r:id="rId16"/>
    <p:sldId id="301" r:id="rId17"/>
    <p:sldId id="30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1B10B2-6351-DBB0-DCDE-489F281213DE}" v="3493" dt="2019-12-16T19:06:12.106"/>
    <p1510:client id="{5E3F237B-8A94-2963-0FD8-711F3271A8BE}" v="2538" dt="2019-12-09T18:49:08.754"/>
    <p1510:client id="{7DAFC46A-7EE5-6F69-C07C-FA05AEFA37E9}" v="818" dt="2019-12-20T15:28:25.761"/>
    <p1510:client id="{C687E62F-9E96-143E-9440-A54F03019DF7}" v="4489" dt="2019-12-19T22:23:08.632"/>
    <p1510:client id="{CF3B4358-7265-4CF6-BFE0-185F97790A0C}" v="56" dt="2019-12-07T19:59:12.776"/>
    <p1510:client id="{D575A96E-0FC7-BCCC-1298-0DF10540F498}" v="2150" dt="2019-12-19T19:57:51.100"/>
    <p1510:client id="{E017BAE9-54DF-451A-944D-850B51AF1226}" v="1607" dt="2019-12-20T16:30:48.984"/>
  </p1510:revLst>
</p1510:revInfo>
</file>

<file path=ppt/tableStyles.xml><?xml version="1.0" encoding="utf-8"?>
<a:tblStyleLst xmlns:a="http://schemas.openxmlformats.org/drawingml/2006/main" def="{6E25E649-3F16-4E02-A733-19D2CDBF48F0}">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819711F-A0CC-4788-81DB-A4DC883A7C42}" type="datetime1">
              <a:rPr lang="en-GB" smtClean="0"/>
              <a:t>20/12/2019</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B55A7-B1A1-49CE-8838-00E56FF015D3}" type="datetime1">
              <a:rPr lang="en-GB" smtClean="0"/>
              <a:pPr/>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4087916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2</a:t>
            </a:fld>
            <a:endParaRPr lang="en-GB" noProof="0"/>
          </a:p>
        </p:txBody>
      </p:sp>
    </p:spTree>
    <p:extLst>
      <p:ext uri="{BB962C8B-B14F-4D97-AF65-F5344CB8AC3E}">
        <p14:creationId xmlns:p14="http://schemas.microsoft.com/office/powerpoint/2010/main" val="3930340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893253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5</a:t>
            </a:fld>
            <a:endParaRPr lang="en-GB" noProof="0"/>
          </a:p>
        </p:txBody>
      </p:sp>
    </p:spTree>
    <p:extLst>
      <p:ext uri="{BB962C8B-B14F-4D97-AF65-F5344CB8AC3E}">
        <p14:creationId xmlns:p14="http://schemas.microsoft.com/office/powerpoint/2010/main" val="3826788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1012207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7</a:t>
            </a:fld>
            <a:endParaRPr lang="en-GB" noProof="0"/>
          </a:p>
        </p:txBody>
      </p:sp>
    </p:spTree>
    <p:extLst>
      <p:ext uri="{BB962C8B-B14F-4D97-AF65-F5344CB8AC3E}">
        <p14:creationId xmlns:p14="http://schemas.microsoft.com/office/powerpoint/2010/main" val="995569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8</a:t>
            </a:fld>
            <a:endParaRPr lang="en-GB" noProof="0"/>
          </a:p>
        </p:txBody>
      </p:sp>
    </p:spTree>
    <p:extLst>
      <p:ext uri="{BB962C8B-B14F-4D97-AF65-F5344CB8AC3E}">
        <p14:creationId xmlns:p14="http://schemas.microsoft.com/office/powerpoint/2010/main" val="2647816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9</a:t>
            </a:fld>
            <a:endParaRPr lang="en-GB" noProof="0"/>
          </a:p>
        </p:txBody>
      </p:sp>
    </p:spTree>
    <p:extLst>
      <p:ext uri="{BB962C8B-B14F-4D97-AF65-F5344CB8AC3E}">
        <p14:creationId xmlns:p14="http://schemas.microsoft.com/office/powerpoint/2010/main" val="3999551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10</a:t>
            </a:fld>
            <a:endParaRPr lang="en-GB" noProof="0"/>
          </a:p>
        </p:txBody>
      </p:sp>
    </p:spTree>
    <p:extLst>
      <p:ext uri="{BB962C8B-B14F-4D97-AF65-F5344CB8AC3E}">
        <p14:creationId xmlns:p14="http://schemas.microsoft.com/office/powerpoint/2010/main" val="137060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0114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783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1902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20575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6041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2772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39621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24460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1268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12363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306716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9A70B137-2503-4803-9F56-620A586FA494}"/>
              </a:ext>
            </a:extLst>
          </p:cNvPr>
          <p:cNvSpPr>
            <a:spLocks noGrp="1"/>
          </p:cNvSpPr>
          <p:nvPr>
            <p:ph type="pic" sz="quarter" idx="10" hasCustomPrompt="1"/>
          </p:nvPr>
        </p:nvSpPr>
        <p:spPr>
          <a:xfrm>
            <a:off x="1" y="0"/>
            <a:ext cx="10655455" cy="6858000"/>
          </a:xfrm>
          <a:custGeom>
            <a:avLst/>
            <a:gdLst>
              <a:gd name="connsiteX0" fmla="*/ 8526285 w 10655455"/>
              <a:gd name="connsiteY0" fmla="*/ 6283111 h 6858000"/>
              <a:gd name="connsiteX1" fmla="*/ 10157124 w 10655455"/>
              <a:gd name="connsiteY1" fmla="*/ 6283111 h 6858000"/>
              <a:gd name="connsiteX2" fmla="*/ 10407209 w 10655455"/>
              <a:gd name="connsiteY2" fmla="*/ 6430504 h 6858000"/>
              <a:gd name="connsiteX3" fmla="*/ 10606716 w 10655455"/>
              <a:gd name="connsiteY3" fmla="*/ 6774068 h 6858000"/>
              <a:gd name="connsiteX4" fmla="*/ 10655455 w 10655455"/>
              <a:gd name="connsiteY4" fmla="*/ 6858000 h 6858000"/>
              <a:gd name="connsiteX5" fmla="*/ 8025501 w 10655455"/>
              <a:gd name="connsiteY5" fmla="*/ 6858000 h 6858000"/>
              <a:gd name="connsiteX6" fmla="*/ 8129453 w 10655455"/>
              <a:gd name="connsiteY6" fmla="*/ 6678214 h 6858000"/>
              <a:gd name="connsiteX7" fmla="*/ 8272677 w 10655455"/>
              <a:gd name="connsiteY7" fmla="*/ 6430504 h 6858000"/>
              <a:gd name="connsiteX8" fmla="*/ 8526285 w 10655455"/>
              <a:gd name="connsiteY8" fmla="*/ 6283111 h 6858000"/>
              <a:gd name="connsiteX9" fmla="*/ 8508611 w 10655455"/>
              <a:gd name="connsiteY9" fmla="*/ 4776272 h 6858000"/>
              <a:gd name="connsiteX10" fmla="*/ 9153763 w 10655455"/>
              <a:gd name="connsiteY10" fmla="*/ 4776272 h 6858000"/>
              <a:gd name="connsiteX11" fmla="*/ 9252696 w 10655455"/>
              <a:gd name="connsiteY11" fmla="*/ 4834580 h 6858000"/>
              <a:gd name="connsiteX12" fmla="*/ 9575969 w 10655455"/>
              <a:gd name="connsiteY12" fmla="*/ 5391278 h 6858000"/>
              <a:gd name="connsiteX13" fmla="*/ 9575969 w 10655455"/>
              <a:gd name="connsiteY13" fmla="*/ 5505116 h 6858000"/>
              <a:gd name="connsiteX14" fmla="*/ 9252696 w 10655455"/>
              <a:gd name="connsiteY14" fmla="*/ 6061815 h 6858000"/>
              <a:gd name="connsiteX15" fmla="*/ 9153763 w 10655455"/>
              <a:gd name="connsiteY15" fmla="*/ 6120122 h 6858000"/>
              <a:gd name="connsiteX16" fmla="*/ 8508611 w 10655455"/>
              <a:gd name="connsiteY16" fmla="*/ 6120122 h 6858000"/>
              <a:gd name="connsiteX17" fmla="*/ 8408284 w 10655455"/>
              <a:gd name="connsiteY17" fmla="*/ 6061815 h 6858000"/>
              <a:gd name="connsiteX18" fmla="*/ 8086404 w 10655455"/>
              <a:gd name="connsiteY18" fmla="*/ 5505116 h 6858000"/>
              <a:gd name="connsiteX19" fmla="*/ 8086404 w 10655455"/>
              <a:gd name="connsiteY19" fmla="*/ 5391278 h 6858000"/>
              <a:gd name="connsiteX20" fmla="*/ 8408284 w 10655455"/>
              <a:gd name="connsiteY20" fmla="*/ 4834580 h 6858000"/>
              <a:gd name="connsiteX21" fmla="*/ 8508611 w 10655455"/>
              <a:gd name="connsiteY21" fmla="*/ 4776272 h 6858000"/>
              <a:gd name="connsiteX22" fmla="*/ 8438383 w 10655455"/>
              <a:gd name="connsiteY22" fmla="*/ 4182594 h 6858000"/>
              <a:gd name="connsiteX23" fmla="*/ 8671249 w 10655455"/>
              <a:gd name="connsiteY23" fmla="*/ 4182594 h 6858000"/>
              <a:gd name="connsiteX24" fmla="*/ 8706958 w 10655455"/>
              <a:gd name="connsiteY24" fmla="*/ 4203640 h 6858000"/>
              <a:gd name="connsiteX25" fmla="*/ 8823642 w 10655455"/>
              <a:gd name="connsiteY25" fmla="*/ 4404579 h 6858000"/>
              <a:gd name="connsiteX26" fmla="*/ 8823642 w 10655455"/>
              <a:gd name="connsiteY26" fmla="*/ 4445668 h 6858000"/>
              <a:gd name="connsiteX27" fmla="*/ 8706958 w 10655455"/>
              <a:gd name="connsiteY27" fmla="*/ 4646606 h 6858000"/>
              <a:gd name="connsiteX28" fmla="*/ 8671249 w 10655455"/>
              <a:gd name="connsiteY28" fmla="*/ 4667652 h 6858000"/>
              <a:gd name="connsiteX29" fmla="*/ 8438383 w 10655455"/>
              <a:gd name="connsiteY29" fmla="*/ 4667652 h 6858000"/>
              <a:gd name="connsiteX30" fmla="*/ 8402170 w 10655455"/>
              <a:gd name="connsiteY30" fmla="*/ 4646606 h 6858000"/>
              <a:gd name="connsiteX31" fmla="*/ 8285989 w 10655455"/>
              <a:gd name="connsiteY31" fmla="*/ 4445668 h 6858000"/>
              <a:gd name="connsiteX32" fmla="*/ 8285989 w 10655455"/>
              <a:gd name="connsiteY32" fmla="*/ 4404579 h 6858000"/>
              <a:gd name="connsiteX33" fmla="*/ 8402170 w 10655455"/>
              <a:gd name="connsiteY33" fmla="*/ 4203640 h 6858000"/>
              <a:gd name="connsiteX34" fmla="*/ 8438383 w 10655455"/>
              <a:gd name="connsiteY34" fmla="*/ 4182594 h 6858000"/>
              <a:gd name="connsiteX35" fmla="*/ 7678681 w 10655455"/>
              <a:gd name="connsiteY35" fmla="*/ 3459104 h 6858000"/>
              <a:gd name="connsiteX36" fmla="*/ 8119685 w 10655455"/>
              <a:gd name="connsiteY36" fmla="*/ 3459104 h 6858000"/>
              <a:gd name="connsiteX37" fmla="*/ 8187313 w 10655455"/>
              <a:gd name="connsiteY37" fmla="*/ 3498961 h 6858000"/>
              <a:gd name="connsiteX38" fmla="*/ 8408292 w 10655455"/>
              <a:gd name="connsiteY38" fmla="*/ 3879501 h 6858000"/>
              <a:gd name="connsiteX39" fmla="*/ 8408292 w 10655455"/>
              <a:gd name="connsiteY39" fmla="*/ 3957318 h 6858000"/>
              <a:gd name="connsiteX40" fmla="*/ 8187313 w 10655455"/>
              <a:gd name="connsiteY40" fmla="*/ 4337857 h 6858000"/>
              <a:gd name="connsiteX41" fmla="*/ 8119685 w 10655455"/>
              <a:gd name="connsiteY41" fmla="*/ 4377714 h 6858000"/>
              <a:gd name="connsiteX42" fmla="*/ 7678681 w 10655455"/>
              <a:gd name="connsiteY42" fmla="*/ 4377714 h 6858000"/>
              <a:gd name="connsiteX43" fmla="*/ 7610101 w 10655455"/>
              <a:gd name="connsiteY43" fmla="*/ 4337857 h 6858000"/>
              <a:gd name="connsiteX44" fmla="*/ 7390076 w 10655455"/>
              <a:gd name="connsiteY44" fmla="*/ 3957318 h 6858000"/>
              <a:gd name="connsiteX45" fmla="*/ 7390076 w 10655455"/>
              <a:gd name="connsiteY45" fmla="*/ 3879501 h 6858000"/>
              <a:gd name="connsiteX46" fmla="*/ 7610101 w 10655455"/>
              <a:gd name="connsiteY46" fmla="*/ 3498961 h 6858000"/>
              <a:gd name="connsiteX47" fmla="*/ 7678681 w 10655455"/>
              <a:gd name="connsiteY47" fmla="*/ 3459104 h 6858000"/>
              <a:gd name="connsiteX48" fmla="*/ 9108816 w 10655455"/>
              <a:gd name="connsiteY48" fmla="*/ 2082751 h 6858000"/>
              <a:gd name="connsiteX49" fmla="*/ 9876937 w 10655455"/>
              <a:gd name="connsiteY49" fmla="*/ 2082751 h 6858000"/>
              <a:gd name="connsiteX50" fmla="*/ 9994727 w 10655455"/>
              <a:gd name="connsiteY50" fmla="*/ 2152172 h 6858000"/>
              <a:gd name="connsiteX51" fmla="*/ 10379617 w 10655455"/>
              <a:gd name="connsiteY51" fmla="*/ 2814978 h 6858000"/>
              <a:gd name="connsiteX52" fmla="*/ 10379617 w 10655455"/>
              <a:gd name="connsiteY52" fmla="*/ 2950515 h 6858000"/>
              <a:gd name="connsiteX53" fmla="*/ 9994727 w 10655455"/>
              <a:gd name="connsiteY53" fmla="*/ 3613321 h 6858000"/>
              <a:gd name="connsiteX54" fmla="*/ 9876937 w 10655455"/>
              <a:gd name="connsiteY54" fmla="*/ 3682742 h 6858000"/>
              <a:gd name="connsiteX55" fmla="*/ 9108816 w 10655455"/>
              <a:gd name="connsiteY55" fmla="*/ 3682742 h 6858000"/>
              <a:gd name="connsiteX56" fmla="*/ 8989367 w 10655455"/>
              <a:gd name="connsiteY56" fmla="*/ 3613321 h 6858000"/>
              <a:gd name="connsiteX57" fmla="*/ 8606137 w 10655455"/>
              <a:gd name="connsiteY57" fmla="*/ 2950515 h 6858000"/>
              <a:gd name="connsiteX58" fmla="*/ 8606137 w 10655455"/>
              <a:gd name="connsiteY58" fmla="*/ 2814978 h 6858000"/>
              <a:gd name="connsiteX59" fmla="*/ 8989367 w 10655455"/>
              <a:gd name="connsiteY59" fmla="*/ 2152172 h 6858000"/>
              <a:gd name="connsiteX60" fmla="*/ 9108816 w 10655455"/>
              <a:gd name="connsiteY60" fmla="*/ 2082751 h 6858000"/>
              <a:gd name="connsiteX61" fmla="*/ 1321854 w 10655455"/>
              <a:gd name="connsiteY61" fmla="*/ 2071857 h 6858000"/>
              <a:gd name="connsiteX62" fmla="*/ 5365317 w 10655455"/>
              <a:gd name="connsiteY62" fmla="*/ 2071857 h 6858000"/>
              <a:gd name="connsiteX63" fmla="*/ 5985373 w 10655455"/>
              <a:gd name="connsiteY63" fmla="*/ 2437296 h 6858000"/>
              <a:gd name="connsiteX64" fmla="*/ 8011470 w 10655455"/>
              <a:gd name="connsiteY64" fmla="*/ 5926372 h 6858000"/>
              <a:gd name="connsiteX65" fmla="*/ 8011470 w 10655455"/>
              <a:gd name="connsiteY65" fmla="*/ 6639850 h 6858000"/>
              <a:gd name="connsiteX66" fmla="*/ 7904625 w 10655455"/>
              <a:gd name="connsiteY66" fmla="*/ 6823844 h 6858000"/>
              <a:gd name="connsiteX67" fmla="*/ 7884791 w 10655455"/>
              <a:gd name="connsiteY67" fmla="*/ 6858000 h 6858000"/>
              <a:gd name="connsiteX68" fmla="*/ 0 w 10655455"/>
              <a:gd name="connsiteY68" fmla="*/ 6858000 h 6858000"/>
              <a:gd name="connsiteX69" fmla="*/ 0 w 10655455"/>
              <a:gd name="connsiteY69" fmla="*/ 3635967 h 6858000"/>
              <a:gd name="connsiteX70" fmla="*/ 27177 w 10655455"/>
              <a:gd name="connsiteY70" fmla="*/ 3588964 h 6858000"/>
              <a:gd name="connsiteX71" fmla="*/ 693065 w 10655455"/>
              <a:gd name="connsiteY71" fmla="*/ 2437296 h 6858000"/>
              <a:gd name="connsiteX72" fmla="*/ 1321854 w 10655455"/>
              <a:gd name="connsiteY72" fmla="*/ 2071857 h 6858000"/>
              <a:gd name="connsiteX73" fmla="*/ 6786399 w 10655455"/>
              <a:gd name="connsiteY73" fmla="*/ 753840 h 6858000"/>
              <a:gd name="connsiteX74" fmla="*/ 8025968 w 10655455"/>
              <a:gd name="connsiteY74" fmla="*/ 753840 h 6858000"/>
              <a:gd name="connsiteX75" fmla="*/ 8216053 w 10655455"/>
              <a:gd name="connsiteY75" fmla="*/ 865869 h 6858000"/>
              <a:gd name="connsiteX76" fmla="*/ 8837177 w 10655455"/>
              <a:gd name="connsiteY76" fmla="*/ 1935484 h 6858000"/>
              <a:gd name="connsiteX77" fmla="*/ 8837177 w 10655455"/>
              <a:gd name="connsiteY77" fmla="*/ 2154207 h 6858000"/>
              <a:gd name="connsiteX78" fmla="*/ 8216053 w 10655455"/>
              <a:gd name="connsiteY78" fmla="*/ 3223823 h 6858000"/>
              <a:gd name="connsiteX79" fmla="*/ 8025968 w 10655455"/>
              <a:gd name="connsiteY79" fmla="*/ 3335852 h 6858000"/>
              <a:gd name="connsiteX80" fmla="*/ 6786399 w 10655455"/>
              <a:gd name="connsiteY80" fmla="*/ 3335852 h 6858000"/>
              <a:gd name="connsiteX81" fmla="*/ 6593637 w 10655455"/>
              <a:gd name="connsiteY81" fmla="*/ 3223823 h 6858000"/>
              <a:gd name="connsiteX82" fmla="*/ 5975192 w 10655455"/>
              <a:gd name="connsiteY82" fmla="*/ 2154207 h 6858000"/>
              <a:gd name="connsiteX83" fmla="*/ 5975192 w 10655455"/>
              <a:gd name="connsiteY83" fmla="*/ 1935484 h 6858000"/>
              <a:gd name="connsiteX84" fmla="*/ 6593637 w 10655455"/>
              <a:gd name="connsiteY84" fmla="*/ 865869 h 6858000"/>
              <a:gd name="connsiteX85" fmla="*/ 6786399 w 10655455"/>
              <a:gd name="connsiteY85" fmla="*/ 753840 h 6858000"/>
              <a:gd name="connsiteX86" fmla="*/ 0 w 10655455"/>
              <a:gd name="connsiteY86" fmla="*/ 0 h 6858000"/>
              <a:gd name="connsiteX87" fmla="*/ 6966294 w 10655455"/>
              <a:gd name="connsiteY87" fmla="*/ 0 h 6858000"/>
              <a:gd name="connsiteX88" fmla="*/ 6852387 w 10655455"/>
              <a:gd name="connsiteY88" fmla="*/ 196155 h 6858000"/>
              <a:gd name="connsiteX89" fmla="*/ 6043321 w 10655455"/>
              <a:gd name="connsiteY89" fmla="*/ 1589421 h 6858000"/>
              <a:gd name="connsiteX90" fmla="*/ 5423265 w 10655455"/>
              <a:gd name="connsiteY90" fmla="*/ 1954861 h 6858000"/>
              <a:gd name="connsiteX91" fmla="*/ 1379802 w 10655455"/>
              <a:gd name="connsiteY91" fmla="*/ 1954861 h 6858000"/>
              <a:gd name="connsiteX92" fmla="*/ 751013 w 10655455"/>
              <a:gd name="connsiteY92" fmla="*/ 1589421 h 6858000"/>
              <a:gd name="connsiteX93" fmla="*/ 1951 w 10655455"/>
              <a:gd name="connsiteY93" fmla="*/ 293901 h 6858000"/>
              <a:gd name="connsiteX94" fmla="*/ 0 w 10655455"/>
              <a:gd name="connsiteY94" fmla="*/ 2905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1"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a:solidFill>
            <a:schemeClr val="bg1">
              <a:lumMod val="95000"/>
            </a:schemeClr>
          </a:solidFill>
        </p:spPr>
        <p:txBody>
          <a:bodyPr wrap="square" tIns="2160000" rtlCol="0" anchor="t">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48293" y="3271757"/>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rtlCol="0" anchor="t"/>
          <a:lstStyle>
            <a:lvl1pPr algn="l">
              <a:lnSpc>
                <a:spcPts val="4000"/>
              </a:lnSpc>
              <a:defRPr sz="5000" b="1" spc="-300">
                <a:solidFill>
                  <a:schemeClr val="bg1">
                    <a:lumMod val="95000"/>
                  </a:schemeClr>
                </a:solidFill>
              </a:defRPr>
            </a:lvl1pPr>
          </a:lstStyle>
          <a:p>
            <a:pP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1130300" y="5250494"/>
            <a:ext cx="4000500" cy="997905"/>
          </a:xfrm>
          <a:noFill/>
        </p:spPr>
        <p:txBody>
          <a:bodyPr lIns="0" tIns="0" rIns="0" bIns="0" rtlCol="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22215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Photo 2">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C64B33BB-8F3A-42CE-BBDA-D08AA3266737}"/>
              </a:ext>
            </a:extLst>
          </p:cNvPr>
          <p:cNvSpPr>
            <a:spLocks noGrp="1"/>
          </p:cNvSpPr>
          <p:nvPr>
            <p:ph type="pic" sz="quarter" idx="36" hasCustomPrompt="1"/>
          </p:nvPr>
        </p:nvSpPr>
        <p:spPr>
          <a:xfrm>
            <a:off x="6282692" y="432000"/>
            <a:ext cx="5511800" cy="5760000"/>
          </a:xfrm>
          <a:custGeom>
            <a:avLst/>
            <a:gdLst>
              <a:gd name="connsiteX0" fmla="*/ 193823 w 5511800"/>
              <a:gd name="connsiteY0" fmla="*/ 0 h 5760000"/>
              <a:gd name="connsiteX1" fmla="*/ 5511800 w 5511800"/>
              <a:gd name="connsiteY1" fmla="*/ 0 h 5760000"/>
              <a:gd name="connsiteX2" fmla="*/ 5511800 w 5511800"/>
              <a:gd name="connsiteY2" fmla="*/ 5760000 h 5760000"/>
              <a:gd name="connsiteX3" fmla="*/ 193823 w 5511800"/>
              <a:gd name="connsiteY3" fmla="*/ 5760000 h 5760000"/>
              <a:gd name="connsiteX4" fmla="*/ 3937 w 5511800"/>
              <a:gd name="connsiteY4" fmla="*/ 5605239 h 5760000"/>
              <a:gd name="connsiteX5" fmla="*/ 0 w 5511800"/>
              <a:gd name="connsiteY5" fmla="*/ 5566186 h 5760000"/>
              <a:gd name="connsiteX6" fmla="*/ 0 w 5511800"/>
              <a:gd name="connsiteY6" fmla="*/ 193814 h 5760000"/>
              <a:gd name="connsiteX7" fmla="*/ 3937 w 5511800"/>
              <a:gd name="connsiteY7" fmla="*/ 154762 h 5760000"/>
              <a:gd name="connsiteX8" fmla="*/ 193823 w 5511800"/>
              <a:gd name="connsiteY8" fmla="*/ 0 h 57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11800" h="5760000">
                <a:moveTo>
                  <a:pt x="193823" y="0"/>
                </a:moveTo>
                <a:lnTo>
                  <a:pt x="5511800" y="0"/>
                </a:lnTo>
                <a:lnTo>
                  <a:pt x="5511800" y="5760000"/>
                </a:lnTo>
                <a:lnTo>
                  <a:pt x="193823" y="5760000"/>
                </a:lnTo>
                <a:cubicBezTo>
                  <a:pt x="100158" y="5760000"/>
                  <a:pt x="22011" y="5693561"/>
                  <a:pt x="3937" y="5605239"/>
                </a:cubicBezTo>
                <a:lnTo>
                  <a:pt x="0" y="5566186"/>
                </a:lnTo>
                <a:lnTo>
                  <a:pt x="0" y="193814"/>
                </a:lnTo>
                <a:lnTo>
                  <a:pt x="3937" y="154762"/>
                </a:lnTo>
                <a:cubicBezTo>
                  <a:pt x="22011" y="66440"/>
                  <a:pt x="100158" y="0"/>
                  <a:pt x="193823" y="0"/>
                </a:cubicBezTo>
                <a:close/>
              </a:path>
            </a:pathLst>
          </a:custGeom>
        </p:spPr>
        <p:txBody>
          <a:bodyPr wrap="square" tIns="0"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5472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31801" y="1008000"/>
            <a:ext cx="5472000"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1566"/>
            <a:ext cx="5472000" cy="4680434"/>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rtl="0"/>
              <a:t>‹#›</a:t>
            </a:fld>
            <a:endParaRPr lang="en-GB" noProof="0"/>
          </a:p>
        </p:txBody>
      </p:sp>
    </p:spTree>
    <p:extLst>
      <p:ext uri="{BB962C8B-B14F-4D97-AF65-F5344CB8AC3E}">
        <p14:creationId xmlns:p14="http://schemas.microsoft.com/office/powerpoint/2010/main" val="2779698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Photo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7D77123-FDC4-48FD-9EFB-8A84F6069060}"/>
              </a:ext>
            </a:extLst>
          </p:cNvPr>
          <p:cNvSpPr>
            <a:spLocks noGrp="1"/>
          </p:cNvSpPr>
          <p:nvPr>
            <p:ph type="pic" sz="quarter" idx="14" hasCustomPrompt="1"/>
          </p:nvPr>
        </p:nvSpPr>
        <p:spPr>
          <a:xfrm>
            <a:off x="6812170" y="2376298"/>
            <a:ext cx="2405261" cy="212523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5472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31801" y="1008000"/>
            <a:ext cx="5472000"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1566"/>
            <a:ext cx="5472000" cy="4680434"/>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rtl="0"/>
              <a:t>‹#›</a:t>
            </a:fld>
            <a:endParaRPr lang="en-GB" noProof="0"/>
          </a:p>
        </p:txBody>
      </p:sp>
      <p:sp>
        <p:nvSpPr>
          <p:cNvPr id="8" name="Picture Placeholder 7">
            <a:extLst>
              <a:ext uri="{FF2B5EF4-FFF2-40B4-BE49-F238E27FC236}">
                <a16:creationId xmlns:a16="http://schemas.microsoft.com/office/drawing/2014/main" id="{01317B12-44C8-4227-9EB8-973D2226E63F}"/>
              </a:ext>
            </a:extLst>
          </p:cNvPr>
          <p:cNvSpPr>
            <a:spLocks noGrp="1"/>
          </p:cNvSpPr>
          <p:nvPr>
            <p:ph type="pic" sz="quarter" idx="34" hasCustomPrompt="1"/>
          </p:nvPr>
        </p:nvSpPr>
        <p:spPr>
          <a:xfrm>
            <a:off x="8812420" y="1176148"/>
            <a:ext cx="2405261" cy="212523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9" name="Picture Placeholder 8">
            <a:extLst>
              <a:ext uri="{FF2B5EF4-FFF2-40B4-BE49-F238E27FC236}">
                <a16:creationId xmlns:a16="http://schemas.microsoft.com/office/drawing/2014/main" id="{1AD2255F-36DA-4BDE-B54D-F94F14B68B6C}"/>
              </a:ext>
            </a:extLst>
          </p:cNvPr>
          <p:cNvSpPr>
            <a:spLocks noGrp="1"/>
          </p:cNvSpPr>
          <p:nvPr>
            <p:ph type="pic" sz="quarter" idx="35" hasCustomPrompt="1"/>
          </p:nvPr>
        </p:nvSpPr>
        <p:spPr>
          <a:xfrm>
            <a:off x="8812419" y="3552739"/>
            <a:ext cx="2405261" cy="212523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Tree>
    <p:extLst>
      <p:ext uri="{BB962C8B-B14F-4D97-AF65-F5344CB8AC3E}">
        <p14:creationId xmlns:p14="http://schemas.microsoft.com/office/powerpoint/2010/main" val="24648677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CD92D281-07CD-478F-9BF5-BA7D43439A3D}"/>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 name="Freeform 5">
            <a:extLst>
              <a:ext uri="{FF2B5EF4-FFF2-40B4-BE49-F238E27FC236}">
                <a16:creationId xmlns:a16="http://schemas.microsoft.com/office/drawing/2014/main" id="{B2C53265-8805-42B3-82B4-151EFBC42731}"/>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5">
            <a:extLst>
              <a:ext uri="{FF2B5EF4-FFF2-40B4-BE49-F238E27FC236}">
                <a16:creationId xmlns:a16="http://schemas.microsoft.com/office/drawing/2014/main" id="{D0111EB4-98AF-4EB7-878B-31FD32A95141}"/>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5">
            <a:extLst>
              <a:ext uri="{FF2B5EF4-FFF2-40B4-BE49-F238E27FC236}">
                <a16:creationId xmlns:a16="http://schemas.microsoft.com/office/drawing/2014/main" id="{33809002-30A9-49C0-BE36-B14DD1E4D872}"/>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5">
            <a:extLst>
              <a:ext uri="{FF2B5EF4-FFF2-40B4-BE49-F238E27FC236}">
                <a16:creationId xmlns:a16="http://schemas.microsoft.com/office/drawing/2014/main" id="{FFD5C582-B212-4ADA-AB1B-0481AA39C3A9}"/>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rtl="0"/>
              <a:t>‹#›</a:t>
            </a:fld>
            <a:endParaRPr lang="en-GB" noProof="0"/>
          </a:p>
        </p:txBody>
      </p:sp>
    </p:spTree>
    <p:extLst>
      <p:ext uri="{BB962C8B-B14F-4D97-AF65-F5344CB8AC3E}">
        <p14:creationId xmlns:p14="http://schemas.microsoft.com/office/powerpoint/2010/main" val="24293621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6" name="Slide Number Placeholder 5">
            <a:extLst>
              <a:ext uri="{FF2B5EF4-FFF2-40B4-BE49-F238E27FC236}">
                <a16:creationId xmlns:a16="http://schemas.microsoft.com/office/drawing/2014/main" id="{7A47F3D0-41FC-4430-9F9E-1F78A18D65FE}"/>
              </a:ext>
            </a:extLst>
          </p:cNvPr>
          <p:cNvSpPr>
            <a:spLocks noGrp="1"/>
          </p:cNvSpPr>
          <p:nvPr>
            <p:ph type="sldNum" sz="quarter" idx="33"/>
          </p:nvPr>
        </p:nvSpPr>
        <p:spPr/>
        <p:txBody>
          <a:bodyPr rtlCol="0"/>
          <a:lstStyle/>
          <a:p>
            <a:pPr rtl="0"/>
            <a:fld id="{19B51A1E-902D-48AF-9020-955120F399B6}" type="slidenum">
              <a:rPr lang="en-GB" noProof="0" smtClean="0"/>
              <a:pPr rtl="0"/>
              <a:t>‹#›</a:t>
            </a:fld>
            <a:endParaRPr lang="en-GB" noProof="0"/>
          </a:p>
        </p:txBody>
      </p:sp>
      <p:sp>
        <p:nvSpPr>
          <p:cNvPr id="7" name="Footer Placeholder 6">
            <a:extLst>
              <a:ext uri="{FF2B5EF4-FFF2-40B4-BE49-F238E27FC236}">
                <a16:creationId xmlns:a16="http://schemas.microsoft.com/office/drawing/2014/main" id="{2ED798F6-1F12-46CE-9AFD-CC66555A191D}"/>
              </a:ext>
            </a:extLst>
          </p:cNvPr>
          <p:cNvSpPr>
            <a:spLocks noGrp="1"/>
          </p:cNvSpPr>
          <p:nvPr>
            <p:ph type="ftr" sz="quarter" idx="34"/>
          </p:nvPr>
        </p:nvSpPr>
        <p:spPr/>
        <p:txBody>
          <a:bodyPr rtlCol="0"/>
          <a:lstStyle/>
          <a:p>
            <a:pPr rtl="0"/>
            <a:r>
              <a:rPr lang="en-GB" noProof="0"/>
              <a:t>Add a footer</a:t>
            </a:r>
          </a:p>
        </p:txBody>
      </p:sp>
    </p:spTree>
    <p:extLst>
      <p:ext uri="{BB962C8B-B14F-4D97-AF65-F5344CB8AC3E}">
        <p14:creationId xmlns:p14="http://schemas.microsoft.com/office/powerpoint/2010/main" val="14101535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6" name="Slide Number Placeholder 5">
            <a:extLst>
              <a:ext uri="{FF2B5EF4-FFF2-40B4-BE49-F238E27FC236}">
                <a16:creationId xmlns:a16="http://schemas.microsoft.com/office/drawing/2014/main" id="{7A47F3D0-41FC-4430-9F9E-1F78A18D65FE}"/>
              </a:ext>
            </a:extLst>
          </p:cNvPr>
          <p:cNvSpPr>
            <a:spLocks noGrp="1"/>
          </p:cNvSpPr>
          <p:nvPr>
            <p:ph type="sldNum" sz="quarter" idx="33"/>
          </p:nvPr>
        </p:nvSpPr>
        <p:spPr/>
        <p:txBody>
          <a:bodyPr rtlCol="0"/>
          <a:lstStyle/>
          <a:p>
            <a:pPr rtl="0"/>
            <a:fld id="{19B51A1E-902D-48AF-9020-955120F399B6}" type="slidenum">
              <a:rPr lang="en-GB" noProof="0" smtClean="0"/>
              <a:pPr rtl="0"/>
              <a:t>‹#›</a:t>
            </a:fld>
            <a:endParaRPr lang="en-GB" noProof="0"/>
          </a:p>
        </p:txBody>
      </p:sp>
      <p:sp>
        <p:nvSpPr>
          <p:cNvPr id="7" name="Footer Placeholder 6">
            <a:extLst>
              <a:ext uri="{FF2B5EF4-FFF2-40B4-BE49-F238E27FC236}">
                <a16:creationId xmlns:a16="http://schemas.microsoft.com/office/drawing/2014/main" id="{2ED798F6-1F12-46CE-9AFD-CC66555A191D}"/>
              </a:ext>
            </a:extLst>
          </p:cNvPr>
          <p:cNvSpPr>
            <a:spLocks noGrp="1"/>
          </p:cNvSpPr>
          <p:nvPr>
            <p:ph type="ftr" sz="quarter" idx="34"/>
          </p:nvPr>
        </p:nvSpPr>
        <p:spPr/>
        <p:txBody>
          <a:bodyPr rtlCol="0"/>
          <a:lstStyle/>
          <a:p>
            <a:pPr rtl="0"/>
            <a:r>
              <a:rPr lang="en-GB" noProof="0"/>
              <a:t>Add a footer</a:t>
            </a:r>
          </a:p>
        </p:txBody>
      </p:sp>
    </p:spTree>
    <p:extLst>
      <p:ext uri="{BB962C8B-B14F-4D97-AF65-F5344CB8AC3E}">
        <p14:creationId xmlns:p14="http://schemas.microsoft.com/office/powerpoint/2010/main" val="40153674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0"/>
            <a:ext cx="11771313" cy="619125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rtl="0"/>
              <a:t>‹#›</a:t>
            </a:fld>
            <a:endParaRPr lang="en-GB" noProof="0"/>
          </a:p>
        </p:txBody>
      </p:sp>
      <p:sp>
        <p:nvSpPr>
          <p:cNvPr id="6" name="Title 1">
            <a:extLst>
              <a:ext uri="{FF2B5EF4-FFF2-40B4-BE49-F238E27FC236}">
                <a16:creationId xmlns:a16="http://schemas.microsoft.com/office/drawing/2014/main" id="{BBC3BEE7-44AC-45BC-B4E7-93E3454EB83C}"/>
              </a:ext>
            </a:extLst>
          </p:cNvPr>
          <p:cNvSpPr>
            <a:spLocks noGrp="1"/>
          </p:cNvSpPr>
          <p:nvPr>
            <p:ph type="ctrTitle" hasCustomPrompt="1"/>
          </p:nvPr>
        </p:nvSpPr>
        <p:spPr>
          <a:xfrm>
            <a:off x="420687" y="5066452"/>
            <a:ext cx="4459766" cy="539345"/>
          </a:xfrm>
          <a:prstGeom prst="roundRect">
            <a:avLst>
              <a:gd name="adj" fmla="val 10086"/>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108000" rIns="180000" bIns="0" rtlCol="0" anchor="t"/>
          <a:lstStyle>
            <a:lvl1pPr algn="l">
              <a:lnSpc>
                <a:spcPct val="100000"/>
              </a:lnSpc>
              <a:defRPr sz="1800" b="0" spc="0">
                <a:solidFill>
                  <a:schemeClr val="bg1">
                    <a:lumMod val="95000"/>
                  </a:schemeClr>
                </a:solidFill>
                <a:latin typeface="+mn-lt"/>
              </a:defRPr>
            </a:lvl1pPr>
          </a:lstStyle>
          <a:p>
            <a:pPr rtl="0"/>
            <a:r>
              <a:rPr lang="en-GB" noProof="0"/>
              <a:t>Enter your caption</a:t>
            </a:r>
          </a:p>
        </p:txBody>
      </p:sp>
    </p:spTree>
    <p:extLst>
      <p:ext uri="{BB962C8B-B14F-4D97-AF65-F5344CB8AC3E}">
        <p14:creationId xmlns:p14="http://schemas.microsoft.com/office/powerpoint/2010/main" val="37305998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6" name="Slide Number Placeholder 5">
            <a:extLst>
              <a:ext uri="{FF2B5EF4-FFF2-40B4-BE49-F238E27FC236}">
                <a16:creationId xmlns:a16="http://schemas.microsoft.com/office/drawing/2014/main" id="{7A47F3D0-41FC-4430-9F9E-1F78A18D65FE}"/>
              </a:ext>
            </a:extLst>
          </p:cNvPr>
          <p:cNvSpPr>
            <a:spLocks noGrp="1"/>
          </p:cNvSpPr>
          <p:nvPr>
            <p:ph type="sldNum" sz="quarter" idx="33"/>
          </p:nvPr>
        </p:nvSpPr>
        <p:spPr/>
        <p:txBody>
          <a:bodyPr rtlCol="0"/>
          <a:lstStyle/>
          <a:p>
            <a:pPr rtl="0"/>
            <a:fld id="{19B51A1E-902D-48AF-9020-955120F399B6}" type="slidenum">
              <a:rPr lang="en-GB" noProof="0" smtClean="0"/>
              <a:pPr rtl="0"/>
              <a:t>‹#›</a:t>
            </a:fld>
            <a:endParaRPr lang="en-GB" noProof="0"/>
          </a:p>
        </p:txBody>
      </p:sp>
      <p:sp>
        <p:nvSpPr>
          <p:cNvPr id="7" name="Footer Placeholder 6">
            <a:extLst>
              <a:ext uri="{FF2B5EF4-FFF2-40B4-BE49-F238E27FC236}">
                <a16:creationId xmlns:a16="http://schemas.microsoft.com/office/drawing/2014/main" id="{2ED798F6-1F12-46CE-9AFD-CC66555A191D}"/>
              </a:ext>
            </a:extLst>
          </p:cNvPr>
          <p:cNvSpPr>
            <a:spLocks noGrp="1"/>
          </p:cNvSpPr>
          <p:nvPr>
            <p:ph type="ftr" sz="quarter" idx="34"/>
          </p:nvPr>
        </p:nvSpPr>
        <p:spPr/>
        <p:txBody>
          <a:bodyPr rtlCol="0"/>
          <a:lstStyle/>
          <a:p>
            <a:pPr rtl="0"/>
            <a:r>
              <a:rPr lang="en-GB" noProof="0"/>
              <a:t>Add a footer</a:t>
            </a:r>
          </a:p>
        </p:txBody>
      </p:sp>
    </p:spTree>
    <p:extLst>
      <p:ext uri="{BB962C8B-B14F-4D97-AF65-F5344CB8AC3E}">
        <p14:creationId xmlns:p14="http://schemas.microsoft.com/office/powerpoint/2010/main" val="619192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12/20/2019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9312606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Placeholder 4" descr="A yellow sign in front of a building&#10;&#10;Description automatically generated">
            <a:extLst>
              <a:ext uri="{FF2B5EF4-FFF2-40B4-BE49-F238E27FC236}">
                <a16:creationId xmlns:a16="http://schemas.microsoft.com/office/drawing/2014/main" id="{3BA8ED32-7266-490F-A8EC-1C6108A89941}"/>
              </a:ext>
            </a:extLst>
          </p:cNvPr>
          <p:cNvPicPr>
            <a:picLocks noGrp="1" noChangeAspect="1"/>
          </p:cNvPicPr>
          <p:nvPr>
            <p:ph type="pic" sz="quarter" idx="10"/>
          </p:nvPr>
        </p:nvPicPr>
        <p:blipFill rotWithShape="1">
          <a:blip r:embed="rId3"/>
          <a:srcRect r="1" b="237"/>
          <a:stretch/>
        </p:blipFill>
        <p:spPr>
          <a:xfrm>
            <a:off x="921910" y="465243"/>
            <a:ext cx="7761924" cy="5343065"/>
          </a:xfrm>
          <a:custGeom>
            <a:avLst/>
            <a:gdLst>
              <a:gd name="connsiteX0" fmla="*/ 3025687 w 7761924"/>
              <a:gd name="connsiteY0" fmla="*/ 76 h 5343065"/>
              <a:gd name="connsiteX1" fmla="*/ 3372722 w 7761924"/>
              <a:gd name="connsiteY1" fmla="*/ 16088 h 5343065"/>
              <a:gd name="connsiteX2" fmla="*/ 7761924 w 7761924"/>
              <a:gd name="connsiteY2" fmla="*/ 3316816 h 5343065"/>
              <a:gd name="connsiteX3" fmla="*/ 3701109 w 7761924"/>
              <a:gd name="connsiteY3" fmla="*/ 5320611 h 5343065"/>
              <a:gd name="connsiteX4" fmla="*/ 36290 w 7761924"/>
              <a:gd name="connsiteY4" fmla="*/ 2696959 h 5343065"/>
              <a:gd name="connsiteX5" fmla="*/ 3025687 w 7761924"/>
              <a:gd name="connsiteY5" fmla="*/ 76 h 53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8621939" y="589068"/>
            <a:ext cx="2926080" cy="534687"/>
          </a:xfrm>
        </p:spPr>
        <p:txBody>
          <a:bodyPr vert="horz" lIns="91440" tIns="45720" rIns="91440" bIns="45720" rtlCol="0" anchor="b">
            <a:normAutofit fontScale="90000"/>
          </a:bodyPr>
          <a:lstStyle/>
          <a:p>
            <a:pPr>
              <a:lnSpc>
                <a:spcPct val="90000"/>
              </a:lnSpc>
            </a:pPr>
            <a:r>
              <a:rPr lang="en-US" sz="4000">
                <a:solidFill>
                  <a:schemeClr val="tx1"/>
                </a:solidFill>
              </a:rPr>
              <a:t>              </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8842248" y="3503078"/>
            <a:ext cx="2926080" cy="1229343"/>
          </a:xfrm>
        </p:spPr>
        <p:txBody>
          <a:bodyPr vert="horz" lIns="91440" tIns="45720" rIns="91440" bIns="45720" rtlCol="0">
            <a:normAutofit fontScale="92500" lnSpcReduction="10000"/>
          </a:bodyPr>
          <a:lstStyle/>
          <a:p>
            <a:r>
              <a:rPr lang="en-US" sz="2400" b="1">
                <a:solidFill>
                  <a:schemeClr val="accent1"/>
                </a:solidFill>
                <a:highlight>
                  <a:srgbClr val="FFFF00"/>
                </a:highlight>
                <a:latin typeface="Arial Black" panose="020B0A04020102020204" pitchFamily="34" charset="0"/>
              </a:rPr>
              <a:t>TO CREATE A BETTER EVERYDAY LIFE FOR THE MANY </a:t>
            </a:r>
          </a:p>
        </p:txBody>
      </p:sp>
      <p:pic>
        <p:nvPicPr>
          <p:cNvPr id="6" name="Picture 5">
            <a:extLst>
              <a:ext uri="{FF2B5EF4-FFF2-40B4-BE49-F238E27FC236}">
                <a16:creationId xmlns:a16="http://schemas.microsoft.com/office/drawing/2014/main" id="{88FE5CF5-68E2-42F6-AD4C-5A2E630A3F62}"/>
              </a:ext>
            </a:extLst>
          </p:cNvPr>
          <p:cNvPicPr>
            <a:picLocks noChangeAspect="1"/>
          </p:cNvPicPr>
          <p:nvPr/>
        </p:nvPicPr>
        <p:blipFill>
          <a:blip r:embed="rId4"/>
          <a:stretch>
            <a:fillRect/>
          </a:stretch>
        </p:blipFill>
        <p:spPr>
          <a:xfrm>
            <a:off x="4486275" y="3148012"/>
            <a:ext cx="3219450" cy="561975"/>
          </a:xfrm>
          <a:prstGeom prst="rect">
            <a:avLst/>
          </a:prstGeom>
        </p:spPr>
      </p:pic>
      <p:pic>
        <p:nvPicPr>
          <p:cNvPr id="8" name="Picture 7">
            <a:extLst>
              <a:ext uri="{FF2B5EF4-FFF2-40B4-BE49-F238E27FC236}">
                <a16:creationId xmlns:a16="http://schemas.microsoft.com/office/drawing/2014/main" id="{9652DEF0-2812-4AF4-B10F-193F681BBD97}"/>
              </a:ext>
            </a:extLst>
          </p:cNvPr>
          <p:cNvPicPr>
            <a:picLocks noChangeAspect="1"/>
          </p:cNvPicPr>
          <p:nvPr/>
        </p:nvPicPr>
        <p:blipFill>
          <a:blip r:embed="rId4"/>
          <a:stretch>
            <a:fillRect/>
          </a:stretch>
        </p:blipFill>
        <p:spPr>
          <a:xfrm>
            <a:off x="4486275" y="3148012"/>
            <a:ext cx="3219450" cy="561975"/>
          </a:xfrm>
          <a:prstGeom prst="rect">
            <a:avLst/>
          </a:prstGeom>
        </p:spPr>
      </p:pic>
      <p:pic>
        <p:nvPicPr>
          <p:cNvPr id="9" name="Picture 8">
            <a:extLst>
              <a:ext uri="{FF2B5EF4-FFF2-40B4-BE49-F238E27FC236}">
                <a16:creationId xmlns:a16="http://schemas.microsoft.com/office/drawing/2014/main" id="{3662154A-C12F-4C16-91C0-7DE16B70C3B7}"/>
              </a:ext>
            </a:extLst>
          </p:cNvPr>
          <p:cNvPicPr>
            <a:picLocks noChangeAspect="1"/>
          </p:cNvPicPr>
          <p:nvPr/>
        </p:nvPicPr>
        <p:blipFill>
          <a:blip r:embed="rId4"/>
          <a:stretch>
            <a:fillRect/>
          </a:stretch>
        </p:blipFill>
        <p:spPr>
          <a:xfrm>
            <a:off x="4486275" y="3148012"/>
            <a:ext cx="3219450" cy="561975"/>
          </a:xfrm>
          <a:prstGeom prst="rect">
            <a:avLst/>
          </a:prstGeom>
        </p:spPr>
      </p:pic>
      <p:pic>
        <p:nvPicPr>
          <p:cNvPr id="10" name="Picture 9">
            <a:extLst>
              <a:ext uri="{FF2B5EF4-FFF2-40B4-BE49-F238E27FC236}">
                <a16:creationId xmlns:a16="http://schemas.microsoft.com/office/drawing/2014/main" id="{F08C5AE9-5967-4111-AB36-330A3480ECBF}"/>
              </a:ext>
            </a:extLst>
          </p:cNvPr>
          <p:cNvPicPr>
            <a:picLocks noChangeAspect="1"/>
          </p:cNvPicPr>
          <p:nvPr/>
        </p:nvPicPr>
        <p:blipFill>
          <a:blip r:embed="rId4"/>
          <a:stretch>
            <a:fillRect/>
          </a:stretch>
        </p:blipFill>
        <p:spPr>
          <a:xfrm>
            <a:off x="4486275" y="3148012"/>
            <a:ext cx="3219450" cy="561975"/>
          </a:xfrm>
          <a:prstGeom prst="rect">
            <a:avLst/>
          </a:prstGeom>
        </p:spPr>
      </p:pic>
      <p:pic>
        <p:nvPicPr>
          <p:cNvPr id="11" name="Picture 10">
            <a:extLst>
              <a:ext uri="{FF2B5EF4-FFF2-40B4-BE49-F238E27FC236}">
                <a16:creationId xmlns:a16="http://schemas.microsoft.com/office/drawing/2014/main" id="{7E6956FC-B559-4F2A-B803-605A2EF8E12F}"/>
              </a:ext>
            </a:extLst>
          </p:cNvPr>
          <p:cNvPicPr>
            <a:picLocks noChangeAspect="1"/>
          </p:cNvPicPr>
          <p:nvPr/>
        </p:nvPicPr>
        <p:blipFill>
          <a:blip r:embed="rId4"/>
          <a:stretch>
            <a:fillRect/>
          </a:stretch>
        </p:blipFill>
        <p:spPr>
          <a:xfrm>
            <a:off x="4486275" y="3148012"/>
            <a:ext cx="3219450" cy="561975"/>
          </a:xfrm>
          <a:prstGeom prst="rect">
            <a:avLst/>
          </a:prstGeom>
        </p:spPr>
      </p:pic>
      <p:sp>
        <p:nvSpPr>
          <p:cNvPr id="20" name="Isosceles Triangle 19" descr="Slide shadow to title box">
            <a:extLst>
              <a:ext uri="{FF2B5EF4-FFF2-40B4-BE49-F238E27FC236}">
                <a16:creationId xmlns:a16="http://schemas.microsoft.com/office/drawing/2014/main" id="{545D50A1-D634-4325-B06C-5450FDF7B818}"/>
              </a:ext>
              <a:ext uri="{C183D7F6-B498-43B3-948B-1728B52AA6E4}">
                <adec:decorative xmlns:adec="http://schemas.microsoft.com/office/drawing/2017/decorative" val="1"/>
              </a:ext>
            </a:extLst>
          </p:cNvPr>
          <p:cNvSpPr/>
          <p:nvPr/>
        </p:nvSpPr>
        <p:spPr>
          <a:xfrm rot="10800000" flipH="1">
            <a:off x="1000837" y="5629270"/>
            <a:ext cx="476249" cy="424971"/>
          </a:xfrm>
          <a:prstGeom prst="triangle">
            <a:avLst>
              <a:gd name="adj" fmla="val 100000"/>
            </a:avLst>
          </a:prstGeom>
          <a:solidFill>
            <a:schemeClr val="accent1"/>
          </a:solidFill>
          <a:ln w="317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13" name="Picture 12" descr="A picture containing clock&#10;&#10;Description automatically generated">
            <a:extLst>
              <a:ext uri="{FF2B5EF4-FFF2-40B4-BE49-F238E27FC236}">
                <a16:creationId xmlns:a16="http://schemas.microsoft.com/office/drawing/2014/main" id="{987C70B5-4F10-4AD5-854E-A403A6894963}"/>
              </a:ext>
            </a:extLst>
          </p:cNvPr>
          <p:cNvPicPr>
            <a:picLocks noChangeAspect="1"/>
          </p:cNvPicPr>
          <p:nvPr/>
        </p:nvPicPr>
        <p:blipFill>
          <a:blip r:embed="rId5"/>
          <a:stretch>
            <a:fillRect/>
          </a:stretch>
        </p:blipFill>
        <p:spPr>
          <a:xfrm>
            <a:off x="7805031" y="581724"/>
            <a:ext cx="4238550" cy="908444"/>
          </a:xfrm>
          <a:prstGeom prst="rect">
            <a:avLst/>
          </a:prstGeom>
        </p:spPr>
      </p:pic>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4E5A201-4F01-4B1E-A315-733F6148753B}"/>
              </a:ext>
            </a:extLst>
          </p:cNvPr>
          <p:cNvSpPr>
            <a:spLocks noGrp="1"/>
          </p:cNvSpPr>
          <p:nvPr>
            <p:ph type="title"/>
          </p:nvPr>
        </p:nvSpPr>
        <p:spPr/>
        <p:txBody>
          <a:bodyPr/>
          <a:lstStyle/>
          <a:p>
            <a:endParaRPr lang="en-GB"/>
          </a:p>
        </p:txBody>
      </p:sp>
      <p:pic>
        <p:nvPicPr>
          <p:cNvPr id="4" name="Picture 5" descr="A picture containing train, track, car, truck&#10;&#10;Description generated with very high confidence">
            <a:extLst>
              <a:ext uri="{FF2B5EF4-FFF2-40B4-BE49-F238E27FC236}">
                <a16:creationId xmlns:a16="http://schemas.microsoft.com/office/drawing/2014/main" id="{71D3CCDC-3074-477B-BE80-DFCFE4B681DD}"/>
              </a:ext>
            </a:extLst>
          </p:cNvPr>
          <p:cNvPicPr>
            <a:picLocks noGrp="1" noChangeAspect="1"/>
          </p:cNvPicPr>
          <p:nvPr>
            <p:ph idx="1"/>
          </p:nvPr>
        </p:nvPicPr>
        <p:blipFill>
          <a:blip r:embed="rId3"/>
          <a:stretch>
            <a:fillRect/>
          </a:stretch>
        </p:blipFill>
        <p:spPr>
          <a:xfrm>
            <a:off x="288090" y="572752"/>
            <a:ext cx="3660106" cy="1981200"/>
          </a:xfrm>
        </p:spPr>
      </p:pic>
      <p:sp>
        <p:nvSpPr>
          <p:cNvPr id="14" name="Text Placeholder 13">
            <a:extLst>
              <a:ext uri="{FF2B5EF4-FFF2-40B4-BE49-F238E27FC236}">
                <a16:creationId xmlns:a16="http://schemas.microsoft.com/office/drawing/2014/main" id="{E07C6529-F67A-442B-BA8E-3BEBEA611E62}"/>
              </a:ext>
            </a:extLst>
          </p:cNvPr>
          <p:cNvSpPr>
            <a:spLocks noGrp="1"/>
          </p:cNvSpPr>
          <p:nvPr>
            <p:ph type="body" sz="half" idx="2"/>
          </p:nvPr>
        </p:nvSpPr>
        <p:spPr>
          <a:xfrm>
            <a:off x="288341" y="2687553"/>
            <a:ext cx="3711658" cy="3722855"/>
          </a:xfrm>
        </p:spPr>
        <p:txBody>
          <a:bodyPr vert="horz" lIns="91440" tIns="45720" rIns="91440" bIns="45720" rtlCol="0" anchor="t">
            <a:normAutofit/>
          </a:bodyPr>
          <a:lstStyle/>
          <a:p>
            <a:r>
              <a:rPr lang="en-GB">
                <a:cs typeface="Calibri"/>
              </a:rPr>
              <a:t>Ikea is massive ,both the company and the stores themselves  easily the biggest store we'll know , the smallest store is 320.000 sq ft. It usually two to three floors and , the top floor the furniture is display and the bottom is the deposit, between they have a play area and restaurant .they doing very well. Couple of facts  about Ikea to make an idea how big it is , in 2017  they had 2.3 billion website visit and 936 million visit to the stores. Ikea is more like a destination and is made to spend the whole day, is a place to go for five-six hour and is built to offer an experience to the customer.</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rtlCol="0"/>
          <a:lstStyle/>
          <a:p>
            <a:pPr rtl="0"/>
            <a:fld id="{19B51A1E-902D-48AF-9020-955120F399B6}" type="slidenum">
              <a:rPr lang="en-GB" smtClean="0"/>
              <a:pPr rtl="0"/>
              <a:t>2</a:t>
            </a:fld>
            <a:endParaRPr lang="en-GB"/>
          </a:p>
        </p:txBody>
      </p:sp>
      <p:pic>
        <p:nvPicPr>
          <p:cNvPr id="7" name="Picture 7" descr="A picture containing indoor, table, window, room&#10;&#10;Description generated with very high confidence">
            <a:extLst>
              <a:ext uri="{FF2B5EF4-FFF2-40B4-BE49-F238E27FC236}">
                <a16:creationId xmlns:a16="http://schemas.microsoft.com/office/drawing/2014/main" id="{F1221284-3B5D-4C9E-8F1F-D750ABAE15E6}"/>
              </a:ext>
            </a:extLst>
          </p:cNvPr>
          <p:cNvPicPr>
            <a:picLocks noChangeAspect="1"/>
          </p:cNvPicPr>
          <p:nvPr/>
        </p:nvPicPr>
        <p:blipFill>
          <a:blip r:embed="rId4"/>
          <a:stretch>
            <a:fillRect/>
          </a:stretch>
        </p:blipFill>
        <p:spPr>
          <a:xfrm>
            <a:off x="8130842" y="573004"/>
            <a:ext cx="3639551" cy="1750594"/>
          </a:xfrm>
          <a:prstGeom prst="rect">
            <a:avLst/>
          </a:prstGeom>
        </p:spPr>
      </p:pic>
      <p:pic>
        <p:nvPicPr>
          <p:cNvPr id="9" name="Picture 9" descr="A close up of a map&#10;&#10;Description generated with very high confidence">
            <a:extLst>
              <a:ext uri="{FF2B5EF4-FFF2-40B4-BE49-F238E27FC236}">
                <a16:creationId xmlns:a16="http://schemas.microsoft.com/office/drawing/2014/main" id="{F13C78AE-A34D-4453-B58D-8A37FF40B863}"/>
              </a:ext>
            </a:extLst>
          </p:cNvPr>
          <p:cNvPicPr>
            <a:picLocks noChangeAspect="1"/>
          </p:cNvPicPr>
          <p:nvPr/>
        </p:nvPicPr>
        <p:blipFill>
          <a:blip r:embed="rId5"/>
          <a:stretch>
            <a:fillRect/>
          </a:stretch>
        </p:blipFill>
        <p:spPr>
          <a:xfrm>
            <a:off x="4005012" y="568689"/>
            <a:ext cx="4072187" cy="1921651"/>
          </a:xfrm>
          <a:prstGeom prst="rect">
            <a:avLst/>
          </a:prstGeom>
        </p:spPr>
      </p:pic>
      <p:sp>
        <p:nvSpPr>
          <p:cNvPr id="11" name="TextBox 10">
            <a:extLst>
              <a:ext uri="{FF2B5EF4-FFF2-40B4-BE49-F238E27FC236}">
                <a16:creationId xmlns:a16="http://schemas.microsoft.com/office/drawing/2014/main" id="{007C7C2D-BF91-4035-A001-5B757F1AA53D}"/>
              </a:ext>
            </a:extLst>
          </p:cNvPr>
          <p:cNvSpPr txBox="1"/>
          <p:nvPr/>
        </p:nvSpPr>
        <p:spPr>
          <a:xfrm>
            <a:off x="4581525" y="85725"/>
            <a:ext cx="3028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highlight>
                  <a:srgbClr val="FFFF00"/>
                </a:highlight>
                <a:cs typeface="Calibri"/>
              </a:rPr>
              <a:t>WHY IKEA IS SO SUCCSEFULL?</a:t>
            </a:r>
          </a:p>
        </p:txBody>
      </p:sp>
      <p:sp>
        <p:nvSpPr>
          <p:cNvPr id="16" name="TextBox 15">
            <a:extLst>
              <a:ext uri="{FF2B5EF4-FFF2-40B4-BE49-F238E27FC236}">
                <a16:creationId xmlns:a16="http://schemas.microsoft.com/office/drawing/2014/main" id="{8F99B650-6615-43AA-BFB2-5929BCC8F793}"/>
              </a:ext>
            </a:extLst>
          </p:cNvPr>
          <p:cNvSpPr txBox="1"/>
          <p:nvPr/>
        </p:nvSpPr>
        <p:spPr>
          <a:xfrm>
            <a:off x="4210050" y="2686050"/>
            <a:ext cx="378142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cs typeface="Calibri"/>
              </a:rPr>
              <a:t>In 2017 Ikea opened 14 new stores bringing the total to 403 spread out across the world but mostly in Europe, Ikea is perceived very present.</a:t>
            </a:r>
          </a:p>
        </p:txBody>
      </p:sp>
      <p:sp>
        <p:nvSpPr>
          <p:cNvPr id="17" name="TextBox 16">
            <a:extLst>
              <a:ext uri="{FF2B5EF4-FFF2-40B4-BE49-F238E27FC236}">
                <a16:creationId xmlns:a16="http://schemas.microsoft.com/office/drawing/2014/main" id="{51F55AE2-5F06-4DEF-BE1C-6D9A1DD99075}"/>
              </a:ext>
            </a:extLst>
          </p:cNvPr>
          <p:cNvSpPr txBox="1"/>
          <p:nvPr/>
        </p:nvSpPr>
        <p:spPr>
          <a:xfrm>
            <a:off x="8258175" y="2552700"/>
            <a:ext cx="35814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cs typeface="Calibri"/>
              </a:rPr>
              <a:t>Ikea selling they product is very different to a typical store, from the picking up your own products to uploaded to your car and arriving home and must assemble yourself,</a:t>
            </a:r>
            <a:r>
              <a:rPr lang="en-GB">
                <a:cs typeface="Calibri"/>
              </a:rPr>
              <a:t> </a:t>
            </a:r>
            <a:r>
              <a:rPr lang="en-GB" sz="1600">
                <a:cs typeface="Calibri"/>
              </a:rPr>
              <a:t>Ikea contribute to the individual happiness and the satisfaction is given when assemble the product. Is something that is label as Ikea effect , a product is more appreciated if is built rather than only buy.</a:t>
            </a:r>
          </a:p>
          <a:p>
            <a:r>
              <a:rPr lang="en-GB" sz="1600">
                <a:cs typeface="Calibri"/>
              </a:rPr>
              <a:t>Ikea is likely  to sell more furniture because is forcing the customer assembled himself.</a:t>
            </a:r>
          </a:p>
        </p:txBody>
      </p:sp>
    </p:spTree>
    <p:extLst>
      <p:ext uri="{BB962C8B-B14F-4D97-AF65-F5344CB8AC3E}">
        <p14:creationId xmlns:p14="http://schemas.microsoft.com/office/powerpoint/2010/main" val="4091674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C8AB0-864E-4D30-B7FA-0A8A9A919285}"/>
              </a:ext>
            </a:extLst>
          </p:cNvPr>
          <p:cNvSpPr>
            <a:spLocks noGrp="1"/>
          </p:cNvSpPr>
          <p:nvPr>
            <p:ph type="title"/>
          </p:nvPr>
        </p:nvSpPr>
        <p:spPr>
          <a:xfrm>
            <a:off x="166436" y="184651"/>
            <a:ext cx="3767389" cy="1058863"/>
          </a:xfrm>
        </p:spPr>
        <p:txBody>
          <a:bodyPr/>
          <a:lstStyle/>
          <a:p>
            <a:pPr algn="ctr"/>
            <a:r>
              <a:rPr lang="en-GB" sz="1600">
                <a:latin typeface="Arial Rounded MT Bold"/>
                <a:ea typeface="+mj-lt"/>
                <a:cs typeface="+mj-lt"/>
              </a:rPr>
              <a:t>IKEA VISION STEATMENT "</a:t>
            </a:r>
            <a:r>
              <a:rPr lang="en-GB" sz="1600">
                <a:latin typeface="Arial"/>
                <a:ea typeface="+mj-lt"/>
                <a:cs typeface="+mj-lt"/>
              </a:rPr>
              <a:t>To create better everyday life for the many people” this is the company vision statement"</a:t>
            </a:r>
            <a:endParaRPr lang="en-US" sz="1600">
              <a:latin typeface="Arial"/>
              <a:cs typeface="Calibri Light" panose="020F0302020204030204"/>
            </a:endParaRPr>
          </a:p>
          <a:p>
            <a:pPr algn="ctr"/>
            <a:endParaRPr lang="en-GB" sz="1400">
              <a:latin typeface="Arial"/>
              <a:cs typeface="Calibri Light"/>
            </a:endParaRPr>
          </a:p>
        </p:txBody>
      </p:sp>
      <p:sp>
        <p:nvSpPr>
          <p:cNvPr id="3" name="Content Placeholder 2">
            <a:extLst>
              <a:ext uri="{FF2B5EF4-FFF2-40B4-BE49-F238E27FC236}">
                <a16:creationId xmlns:a16="http://schemas.microsoft.com/office/drawing/2014/main" id="{044577FC-7A30-44EA-9B28-CF6A3CA18286}"/>
              </a:ext>
            </a:extLst>
          </p:cNvPr>
          <p:cNvSpPr>
            <a:spLocks noGrp="1"/>
          </p:cNvSpPr>
          <p:nvPr>
            <p:ph idx="1"/>
          </p:nvPr>
        </p:nvSpPr>
        <p:spPr>
          <a:xfrm>
            <a:off x="3424988" y="1016502"/>
            <a:ext cx="3838074" cy="1465263"/>
          </a:xfrm>
        </p:spPr>
        <p:txBody>
          <a:bodyPr vert="horz" lIns="91440" tIns="45720" rIns="91440" bIns="45720" rtlCol="0" anchor="t">
            <a:normAutofit/>
          </a:bodyPr>
          <a:lstStyle/>
          <a:p>
            <a:pPr marL="0" indent="0">
              <a:buNone/>
            </a:pPr>
            <a:r>
              <a:rPr lang="en-GB" sz="1600" b="1">
                <a:latin typeface="Arial"/>
                <a:cs typeface="Calibri" panose="020F0502020204030204"/>
              </a:rPr>
              <a:t>IKEA MARKET STATEMENT</a:t>
            </a:r>
            <a:r>
              <a:rPr lang="en-GB" sz="1600">
                <a:latin typeface="Arial"/>
                <a:cs typeface="Calibri" panose="020F0502020204030204"/>
              </a:rPr>
              <a:t> </a:t>
            </a:r>
            <a:r>
              <a:rPr lang="en-GB" sz="1600">
                <a:latin typeface="Arial"/>
                <a:ea typeface="+mn-lt"/>
                <a:cs typeface="+mn-lt"/>
              </a:rPr>
              <a:t>“to offer a wide range of well-designed, functional home furnishing products at prices so low, that as many people as possible will be able to afford them.”</a:t>
            </a:r>
            <a:endParaRPr lang="en-GB" sz="1600">
              <a:latin typeface="Arial"/>
              <a:cs typeface="Calibri" panose="020F0502020204030204"/>
            </a:endParaRPr>
          </a:p>
        </p:txBody>
      </p:sp>
      <p:sp>
        <p:nvSpPr>
          <p:cNvPr id="4" name="Slide Number Placeholder 3">
            <a:extLst>
              <a:ext uri="{FF2B5EF4-FFF2-40B4-BE49-F238E27FC236}">
                <a16:creationId xmlns:a16="http://schemas.microsoft.com/office/drawing/2014/main" id="{FAC83539-8304-47FF-A114-ADA1AB450917}"/>
              </a:ext>
            </a:extLst>
          </p:cNvPr>
          <p:cNvSpPr>
            <a:spLocks noGrp="1"/>
          </p:cNvSpPr>
          <p:nvPr>
            <p:ph type="sldNum" sz="quarter" idx="12"/>
          </p:nvPr>
        </p:nvSpPr>
        <p:spPr/>
        <p:txBody>
          <a:bodyPr/>
          <a:lstStyle/>
          <a:p>
            <a:pPr rtl="0"/>
            <a:fld id="{19B51A1E-902D-48AF-9020-955120F399B6}" type="slidenum">
              <a:rPr lang="en-GB" noProof="0" smtClean="0"/>
              <a:pPr rtl="0"/>
              <a:t>3</a:t>
            </a:fld>
            <a:endParaRPr lang="en-GB" noProof="0"/>
          </a:p>
        </p:txBody>
      </p:sp>
      <p:sp>
        <p:nvSpPr>
          <p:cNvPr id="5" name="TextBox 4">
            <a:extLst>
              <a:ext uri="{FF2B5EF4-FFF2-40B4-BE49-F238E27FC236}">
                <a16:creationId xmlns:a16="http://schemas.microsoft.com/office/drawing/2014/main" id="{C32489CB-0E68-4B04-B5FA-DCD3237DB561}"/>
              </a:ext>
            </a:extLst>
          </p:cNvPr>
          <p:cNvSpPr txBox="1"/>
          <p:nvPr/>
        </p:nvSpPr>
        <p:spPr>
          <a:xfrm>
            <a:off x="7290135" y="183984"/>
            <a:ext cx="490036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Arial"/>
                <a:cs typeface="Calibri"/>
              </a:rPr>
              <a:t>IKEA MISSION STATEAMENT</a:t>
            </a:r>
            <a:r>
              <a:rPr lang="en-GB" sz="1600">
                <a:latin typeface="Arial"/>
                <a:cs typeface="Calibri"/>
              </a:rPr>
              <a:t> "Our business idea supports this vision by offering a wide range of well-designed, functional home furnishing products at prices so low that as many people as possible will be able to afford them”.</a:t>
            </a:r>
          </a:p>
          <a:p>
            <a:endParaRPr lang="en-GB" sz="1600">
              <a:latin typeface="Arial"/>
              <a:cs typeface="Calibri"/>
            </a:endParaRPr>
          </a:p>
        </p:txBody>
      </p:sp>
      <p:sp>
        <p:nvSpPr>
          <p:cNvPr id="6" name="TextBox 5">
            <a:extLst>
              <a:ext uri="{FF2B5EF4-FFF2-40B4-BE49-F238E27FC236}">
                <a16:creationId xmlns:a16="http://schemas.microsoft.com/office/drawing/2014/main" id="{4CA7BA52-AAF4-4CC0-98E8-38B56F70B209}"/>
              </a:ext>
            </a:extLst>
          </p:cNvPr>
          <p:cNvSpPr txBox="1"/>
          <p:nvPr/>
        </p:nvSpPr>
        <p:spPr>
          <a:xfrm>
            <a:off x="247650" y="3219450"/>
            <a:ext cx="1180147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Ikea</a:t>
            </a:r>
            <a:r>
              <a:rPr lang="en-GB">
                <a:ea typeface="+mn-lt"/>
                <a:cs typeface="+mn-lt"/>
              </a:rPr>
              <a:t> strategy is to bring low cost and high-quality products to every home, and their success it is reflected on their vision statement, mission statement and market position statement, even are three different things have the same meaning. Corporate vision can be associated to the strategic plan of the business when the statement defined the managerial framework. Can play a critical role in the company image and can be counterproductive If the mission statement and the managerial strategy are directed in different direction.</a:t>
            </a:r>
          </a:p>
          <a:p>
            <a:r>
              <a:rPr lang="en-GB">
                <a:ea typeface="+mn-lt"/>
                <a:cs typeface="+mn-lt"/>
              </a:rPr>
              <a:t>Johnson, Schools and Withington 2006 argue that the vision statement could be related to the company's success and be part over planning process. Corporate vision is the future aspiration of the organisation and form the path for managerial strategy towards corporate growth (Johnson, bet all, 2006).</a:t>
            </a:r>
          </a:p>
          <a:p>
            <a:r>
              <a:rPr lang="en-GB">
                <a:ea typeface="+mn-lt"/>
                <a:cs typeface="+mn-lt"/>
              </a:rPr>
              <a:t>And therefore, the vision statement is a tool who can be used in organisation but always be consequent and implanted in the business core (N/a, 2005, accessed 2019). Putting people first it also means that respects and create better paid jobs for the vulnerable communities in the poorest countries around the world, and promote a safety environment in the place work for all co-workers (Ikea, 2019)</a:t>
            </a:r>
          </a:p>
          <a:p>
            <a:pPr algn="l"/>
            <a:endParaRPr lang="en-GB">
              <a:cs typeface="Calibri"/>
            </a:endParaRPr>
          </a:p>
        </p:txBody>
      </p:sp>
    </p:spTree>
    <p:extLst>
      <p:ext uri="{BB962C8B-B14F-4D97-AF65-F5344CB8AC3E}">
        <p14:creationId xmlns:p14="http://schemas.microsoft.com/office/powerpoint/2010/main" val="2874023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8642950-8E07-48ED-B72C-58ACCABCF1E1}"/>
              </a:ext>
            </a:extLst>
          </p:cNvPr>
          <p:cNvSpPr>
            <a:spLocks noGrp="1"/>
          </p:cNvSpPr>
          <p:nvPr>
            <p:ph type="title"/>
          </p:nvPr>
        </p:nvSpPr>
        <p:spPr>
          <a:xfrm>
            <a:off x="914400" y="3175"/>
            <a:ext cx="10515600" cy="1325563"/>
          </a:xfrm>
        </p:spPr>
        <p:txBody>
          <a:bodyPr/>
          <a:lstStyle/>
          <a:p>
            <a:r>
              <a:rPr lang="en-GB"/>
              <a:t>                   AIMS AND OBJECTIVES</a:t>
            </a:r>
          </a:p>
        </p:txBody>
      </p:sp>
      <p:sp>
        <p:nvSpPr>
          <p:cNvPr id="4" name="Subtitle 3">
            <a:extLst>
              <a:ext uri="{FF2B5EF4-FFF2-40B4-BE49-F238E27FC236}">
                <a16:creationId xmlns:a16="http://schemas.microsoft.com/office/drawing/2014/main" id="{4772945D-CA91-4CFE-8EB7-941C7618C994}"/>
              </a:ext>
            </a:extLst>
          </p:cNvPr>
          <p:cNvSpPr>
            <a:spLocks noGrp="1"/>
          </p:cNvSpPr>
          <p:nvPr>
            <p:ph sz="half" idx="1"/>
          </p:nvPr>
        </p:nvSpPr>
        <p:spPr>
          <a:xfrm>
            <a:off x="504825" y="1339850"/>
            <a:ext cx="5181600" cy="1522413"/>
          </a:xfrm>
        </p:spPr>
        <p:txBody>
          <a:bodyPr vert="horz" lIns="91440" tIns="45720" rIns="91440" bIns="45720" rtlCol="0" anchor="t">
            <a:normAutofit/>
          </a:bodyPr>
          <a:lstStyle/>
          <a:p>
            <a:pPr marL="0" indent="0">
              <a:buNone/>
            </a:pPr>
            <a:r>
              <a:rPr lang="en-GB">
                <a:solidFill>
                  <a:schemeClr val="accent1"/>
                </a:solidFill>
                <a:cs typeface="Calibri"/>
              </a:rPr>
              <a:t>AIM</a:t>
            </a:r>
            <a:r>
              <a:rPr lang="en-GB" i="1">
                <a:solidFill>
                  <a:schemeClr val="accent1"/>
                </a:solidFill>
                <a:cs typeface="Calibri"/>
              </a:rPr>
              <a:t> </a:t>
            </a:r>
            <a:r>
              <a:rPr lang="en-GB" sz="1600" i="1">
                <a:latin typeface="Arial"/>
                <a:ea typeface="+mn-lt"/>
                <a:cs typeface="+mn-lt"/>
              </a:rPr>
              <a:t>is to develop, design and produce home supply to make day to day life easier. It is based on the belief that a safe, healthy and functional home shouldn’t be expensive and everyone can afford to have their house beautiful.</a:t>
            </a:r>
          </a:p>
          <a:p>
            <a:pPr marL="0" indent="0">
              <a:buNone/>
            </a:pPr>
            <a:endParaRPr lang="en-GB">
              <a:cs typeface="Calibri"/>
            </a:endParaRPr>
          </a:p>
        </p:txBody>
      </p:sp>
      <p:sp>
        <p:nvSpPr>
          <p:cNvPr id="8" name="Content Placeholder 7">
            <a:extLst>
              <a:ext uri="{FF2B5EF4-FFF2-40B4-BE49-F238E27FC236}">
                <a16:creationId xmlns:a16="http://schemas.microsoft.com/office/drawing/2014/main" id="{98F5134D-6A0C-4187-ACF5-7A35B7B7F403}"/>
              </a:ext>
            </a:extLst>
          </p:cNvPr>
          <p:cNvSpPr>
            <a:spLocks noGrp="1"/>
          </p:cNvSpPr>
          <p:nvPr>
            <p:ph sz="half" idx="2"/>
          </p:nvPr>
        </p:nvSpPr>
        <p:spPr>
          <a:xfrm>
            <a:off x="6172200" y="1301750"/>
            <a:ext cx="5181600" cy="1446213"/>
          </a:xfrm>
        </p:spPr>
        <p:txBody>
          <a:bodyPr vert="horz" lIns="91440" tIns="45720" rIns="91440" bIns="45720" rtlCol="0" anchor="t">
            <a:normAutofit/>
          </a:bodyPr>
          <a:lstStyle/>
          <a:p>
            <a:pPr marL="0" indent="0">
              <a:buNone/>
            </a:pPr>
            <a:r>
              <a:rPr lang="en-GB">
                <a:solidFill>
                  <a:srgbClr val="FF0000"/>
                </a:solidFill>
                <a:cs typeface="Calibri"/>
              </a:rPr>
              <a:t>OBJECTIVES</a:t>
            </a:r>
            <a:r>
              <a:rPr lang="en-GB">
                <a:cs typeface="Calibri"/>
              </a:rPr>
              <a:t> "</a:t>
            </a:r>
            <a:r>
              <a:rPr lang="en-GB" sz="1600" i="1">
                <a:latin typeface="Arial"/>
                <a:ea typeface="+mn-lt"/>
                <a:cs typeface="+mn-lt"/>
              </a:rPr>
              <a:t>To offer a wide range of home furnishing items of good design and function, excellent quality and durability, at prices so low that the majority  of people can afford to buy them "</a:t>
            </a:r>
            <a:endParaRPr lang="en-GB" sz="1600">
              <a:latin typeface="Arial"/>
              <a:cs typeface="Arial"/>
            </a:endParaRPr>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p:txBody>
          <a:bodyPr rtlCol="0"/>
          <a:lstStyle/>
          <a:p>
            <a:pPr rtl="0"/>
            <a:fld id="{19B51A1E-902D-48AF-9020-955120F399B6}" type="slidenum">
              <a:rPr lang="en-GB" smtClean="0"/>
              <a:pPr rtl="0"/>
              <a:t>4</a:t>
            </a:fld>
            <a:endParaRPr lang="en-GB"/>
          </a:p>
        </p:txBody>
      </p:sp>
      <p:sp>
        <p:nvSpPr>
          <p:cNvPr id="2" name="TextBox 1">
            <a:extLst>
              <a:ext uri="{FF2B5EF4-FFF2-40B4-BE49-F238E27FC236}">
                <a16:creationId xmlns:a16="http://schemas.microsoft.com/office/drawing/2014/main" id="{9C519B93-72FD-4B79-B2F1-F84142AD0C9A}"/>
              </a:ext>
            </a:extLst>
          </p:cNvPr>
          <p:cNvSpPr txBox="1"/>
          <p:nvPr/>
        </p:nvSpPr>
        <p:spPr>
          <a:xfrm>
            <a:off x="771525" y="3476625"/>
            <a:ext cx="1082992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Ikea imagine is usual asociated with furniture or sudden meat balls, but the company is more than just that, by 2020 one of the objectives is to use wood from a sustainable source, one of the most common raw materials used is wood and cotton. Thanks to the solar panels installs on the retail shops it is estimate that the company is produce the renewable energy needs and become independent. All the electric equipment they sell is make sure is 100% sustainable and the entire bulb production has been switched to led who consume 85% less energy.</a:t>
            </a:r>
          </a:p>
          <a:p>
            <a:r>
              <a:rPr lang="en-GB">
                <a:cs typeface="Calibri"/>
              </a:rPr>
              <a:t>Ikea Group not only wants to provide and make profit from the selling products but focus on the fact that sustainability starts at home and doesn't have to be expensive , their products are made to inspire people and enable as many as possible to live more sustainable (IKEA, 2019).</a:t>
            </a:r>
          </a:p>
        </p:txBody>
      </p:sp>
    </p:spTree>
    <p:extLst>
      <p:ext uri="{BB962C8B-B14F-4D97-AF65-F5344CB8AC3E}">
        <p14:creationId xmlns:p14="http://schemas.microsoft.com/office/powerpoint/2010/main" val="2117695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0"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0" name="Group 39">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41" name="Rectangle 40">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895415" y="2075504"/>
            <a:ext cx="3654569" cy="2042725"/>
          </a:xfrm>
        </p:spPr>
        <p:txBody>
          <a:bodyPr vert="horz" lIns="91440" tIns="45720" rIns="91440" bIns="45720" rtlCol="0" anchor="b">
            <a:normAutofit/>
          </a:bodyPr>
          <a:lstStyle/>
          <a:p>
            <a:pPr algn="ctr"/>
            <a:r>
              <a:rPr lang="en-US" sz="4600" kern="1200">
                <a:solidFill>
                  <a:schemeClr val="bg1"/>
                </a:solidFill>
                <a:latin typeface="+mj-lt"/>
                <a:ea typeface="+mj-ea"/>
                <a:cs typeface="+mj-cs"/>
              </a:rPr>
              <a:t>PROFITABILITY</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2"/>
          </p:nvPr>
        </p:nvSpPr>
        <p:spPr>
          <a:xfrm>
            <a:off x="3719434" y="320040"/>
            <a:ext cx="914400" cy="320040"/>
          </a:xfrm>
        </p:spPr>
        <p:txBody>
          <a:bodyPr vert="horz" lIns="91440" tIns="45720" rIns="91440" bIns="45720" rtlCol="0" anchor="ctr">
            <a:normAutofit/>
          </a:bodyPr>
          <a:lstStyle/>
          <a:p>
            <a:pPr>
              <a:spcAft>
                <a:spcPts val="600"/>
              </a:spcAft>
            </a:pPr>
            <a:fld id="{19B51A1E-902D-48AF-9020-955120F399B6}" type="slidenum">
              <a:rPr lang="en-US"/>
              <a:pPr>
                <a:spcAft>
                  <a:spcPts val="600"/>
                </a:spcAft>
              </a:pPr>
              <a:t>5</a:t>
            </a:fld>
            <a:endParaRPr lang="en-US"/>
          </a:p>
        </p:txBody>
      </p:sp>
      <p:sp>
        <p:nvSpPr>
          <p:cNvPr id="45" name="Rectangle 44">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A screen shot of a computer&#10;&#10;Description generated with very high confidence">
            <a:extLst>
              <a:ext uri="{FF2B5EF4-FFF2-40B4-BE49-F238E27FC236}">
                <a16:creationId xmlns:a16="http://schemas.microsoft.com/office/drawing/2014/main" id="{77CC01BD-D540-4521-8DDD-016496FBDCB2}"/>
              </a:ext>
            </a:extLst>
          </p:cNvPr>
          <p:cNvPicPr>
            <a:picLocks noChangeAspect="1"/>
          </p:cNvPicPr>
          <p:nvPr/>
        </p:nvPicPr>
        <p:blipFill>
          <a:blip r:embed="rId3"/>
          <a:stretch>
            <a:fillRect/>
          </a:stretch>
        </p:blipFill>
        <p:spPr>
          <a:xfrm>
            <a:off x="5747236" y="226043"/>
            <a:ext cx="6120318" cy="4229322"/>
          </a:xfrm>
          <a:prstGeom prst="rect">
            <a:avLst/>
          </a:prstGeom>
          <a:ln w="9525">
            <a:noFill/>
          </a:ln>
        </p:spPr>
      </p:pic>
      <p:sp>
        <p:nvSpPr>
          <p:cNvPr id="14" name="TextBox 13">
            <a:extLst>
              <a:ext uri="{FF2B5EF4-FFF2-40B4-BE49-F238E27FC236}">
                <a16:creationId xmlns:a16="http://schemas.microsoft.com/office/drawing/2014/main" id="{1C7A7B83-455A-45DB-A6ED-FF41447A2BA1}"/>
              </a:ext>
            </a:extLst>
          </p:cNvPr>
          <p:cNvSpPr txBox="1"/>
          <p:nvPr/>
        </p:nvSpPr>
        <p:spPr>
          <a:xfrm>
            <a:off x="5581650" y="46767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1329746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3"/>
          </p:nvPr>
        </p:nvSpPr>
        <p:spPr/>
        <p:txBody>
          <a:bodyPr rtlCol="0"/>
          <a:lstStyle/>
          <a:p>
            <a:pPr rtl="0"/>
            <a:fld id="{19B51A1E-902D-48AF-9020-955120F399B6}" type="slidenum">
              <a:rPr lang="en-GB" smtClean="0"/>
              <a:pPr rtl="0"/>
              <a:t>6</a:t>
            </a:fld>
            <a:endParaRPr lang="en-GB"/>
          </a:p>
        </p:txBody>
      </p:sp>
      <p:sp>
        <p:nvSpPr>
          <p:cNvPr id="66" name="Freeform 5" descr="Hollow accent block">
            <a:extLst>
              <a:ext uri="{FF2B5EF4-FFF2-40B4-BE49-F238E27FC236}">
                <a16:creationId xmlns:a16="http://schemas.microsoft.com/office/drawing/2014/main" id="{3EEE5409-3F6C-485D-B4C2-5247917F1018}"/>
              </a:ext>
              <a:ext uri="{C183D7F6-B498-43B3-948B-1728B52AA6E4}">
                <adec:decorative xmlns:adec="http://schemas.microsoft.com/office/drawing/2017/decorative" val="1"/>
              </a:ext>
            </a:extLst>
          </p:cNvPr>
          <p:cNvSpPr>
            <a:spLocks noChangeAspect="1"/>
          </p:cNvSpPr>
          <p:nvPr/>
        </p:nvSpPr>
        <p:spPr bwMode="auto">
          <a:xfrm>
            <a:off x="5363366" y="497489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rtlCol="0" anchor="t" anchorCtr="0" compatLnSpc="1">
            <a:prstTxWarp prst="textNoShape">
              <a:avLst/>
            </a:prstTxWarp>
          </a:bodyPr>
          <a:lstStyle/>
          <a:p>
            <a:pPr rtl="0"/>
            <a:endParaRPr lang="en-GB"/>
          </a:p>
        </p:txBody>
      </p:sp>
      <p:sp>
        <p:nvSpPr>
          <p:cNvPr id="8" name="Text Placeholder 7">
            <a:extLst>
              <a:ext uri="{FF2B5EF4-FFF2-40B4-BE49-F238E27FC236}">
                <a16:creationId xmlns:a16="http://schemas.microsoft.com/office/drawing/2014/main" id="{1C88AC7B-4EF3-4DCD-A666-31045AEC5E8D}"/>
              </a:ext>
            </a:extLst>
          </p:cNvPr>
          <p:cNvSpPr>
            <a:spLocks noGrp="1"/>
          </p:cNvSpPr>
          <p:nvPr>
            <p:ph type="body" sz="quarter" idx="32"/>
          </p:nvPr>
        </p:nvSpPr>
        <p:spPr>
          <a:xfrm>
            <a:off x="307976" y="1398525"/>
            <a:ext cx="2614500" cy="483825"/>
          </a:xfrm>
        </p:spPr>
        <p:txBody>
          <a:bodyPr vert="horz" lIns="91440" tIns="45720" rIns="91440" bIns="45720" rtlCol="0" anchor="t">
            <a:noAutofit/>
          </a:bodyPr>
          <a:lstStyle/>
          <a:p>
            <a:r>
              <a:rPr lang="en-GB" sz="1600" b="1">
                <a:highlight>
                  <a:srgbClr val="FF0000"/>
                </a:highlight>
                <a:ea typeface="+mn-lt"/>
                <a:cs typeface="+mn-lt"/>
              </a:rPr>
              <a:t>Healthy and sustainable living</a:t>
            </a:r>
            <a:endParaRPr lang="en-US" sz="1600" b="1">
              <a:highlight>
                <a:srgbClr val="FF0000"/>
              </a:highlight>
              <a:cs typeface="Calibri"/>
            </a:endParaRPr>
          </a:p>
          <a:p>
            <a:endParaRPr lang="en-US"/>
          </a:p>
        </p:txBody>
      </p:sp>
      <p:sp>
        <p:nvSpPr>
          <p:cNvPr id="10" name="Title 9">
            <a:extLst>
              <a:ext uri="{FF2B5EF4-FFF2-40B4-BE49-F238E27FC236}">
                <a16:creationId xmlns:a16="http://schemas.microsoft.com/office/drawing/2014/main" id="{7AD11D87-8793-4631-93F5-68682EBE518D}"/>
              </a:ext>
            </a:extLst>
          </p:cNvPr>
          <p:cNvSpPr>
            <a:spLocks noGrp="1"/>
          </p:cNvSpPr>
          <p:nvPr>
            <p:ph type="title"/>
          </p:nvPr>
        </p:nvSpPr>
        <p:spPr>
          <a:xfrm>
            <a:off x="4261050" y="2184600"/>
            <a:ext cx="1376250" cy="241500"/>
          </a:xfrm>
        </p:spPr>
        <p:txBody>
          <a:bodyPr>
            <a:normAutofit fontScale="90000"/>
          </a:bodyPr>
          <a:lstStyle/>
          <a:p>
            <a:r>
              <a:rPr lang="en-GB" b="1">
                <a:solidFill>
                  <a:srgbClr val="FF0000"/>
                </a:solidFill>
                <a:cs typeface="Calibri Light"/>
              </a:rPr>
              <a:t>CSR</a:t>
            </a:r>
            <a:endParaRPr lang="en-GB" b="1">
              <a:solidFill>
                <a:srgbClr val="FF0000"/>
              </a:solidFill>
            </a:endParaRPr>
          </a:p>
        </p:txBody>
      </p:sp>
      <p:sp>
        <p:nvSpPr>
          <p:cNvPr id="2" name="TextBox 1">
            <a:extLst>
              <a:ext uri="{FF2B5EF4-FFF2-40B4-BE49-F238E27FC236}">
                <a16:creationId xmlns:a16="http://schemas.microsoft.com/office/drawing/2014/main" id="{D858A6E9-C3C2-4B09-9FC2-1A1A5A70089C}"/>
              </a:ext>
            </a:extLst>
          </p:cNvPr>
          <p:cNvSpPr txBox="1"/>
          <p:nvPr/>
        </p:nvSpPr>
        <p:spPr>
          <a:xfrm>
            <a:off x="2895600" y="42862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008000"/>
                </a:highlight>
                <a:ea typeface="+mn-lt"/>
                <a:cs typeface="+mn-lt"/>
              </a:rPr>
              <a:t>Energy and resources</a:t>
            </a:r>
            <a:endParaRPr lang="en-US" b="1">
              <a:highlight>
                <a:srgbClr val="008000"/>
              </a:highlight>
              <a:cs typeface="Calibri"/>
            </a:endParaRPr>
          </a:p>
          <a:p>
            <a:pPr algn="l"/>
            <a:endParaRPr lang="en-GB">
              <a:highlight>
                <a:srgbClr val="000080"/>
              </a:highlight>
              <a:cs typeface="Calibri"/>
            </a:endParaRPr>
          </a:p>
        </p:txBody>
      </p:sp>
      <p:sp>
        <p:nvSpPr>
          <p:cNvPr id="3" name="TextBox 2">
            <a:extLst>
              <a:ext uri="{FF2B5EF4-FFF2-40B4-BE49-F238E27FC236}">
                <a16:creationId xmlns:a16="http://schemas.microsoft.com/office/drawing/2014/main" id="{0F9F9581-ED7F-42D8-AFF2-8D86941A73C3}"/>
              </a:ext>
            </a:extLst>
          </p:cNvPr>
          <p:cNvSpPr txBox="1"/>
          <p:nvPr/>
        </p:nvSpPr>
        <p:spPr>
          <a:xfrm>
            <a:off x="5829300" y="9906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808080"/>
                </a:highlight>
                <a:ea typeface="+mn-lt"/>
                <a:cs typeface="+mn-lt"/>
              </a:rPr>
              <a:t>People and communities</a:t>
            </a:r>
            <a:endParaRPr lang="en-US" b="1">
              <a:highlight>
                <a:srgbClr val="808080"/>
              </a:highlight>
              <a:cs typeface="Calibri"/>
            </a:endParaRPr>
          </a:p>
          <a:p>
            <a:pPr algn="l"/>
            <a:endParaRPr lang="en-US"/>
          </a:p>
        </p:txBody>
      </p:sp>
      <p:sp>
        <p:nvSpPr>
          <p:cNvPr id="4" name="TextBox 3">
            <a:extLst>
              <a:ext uri="{FF2B5EF4-FFF2-40B4-BE49-F238E27FC236}">
                <a16:creationId xmlns:a16="http://schemas.microsoft.com/office/drawing/2014/main" id="{06F84103-785E-4573-81AD-BF8451F867CC}"/>
              </a:ext>
            </a:extLst>
          </p:cNvPr>
          <p:cNvSpPr txBox="1"/>
          <p:nvPr/>
        </p:nvSpPr>
        <p:spPr>
          <a:xfrm>
            <a:off x="6705600" y="200025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00FFFF"/>
                </a:highlight>
                <a:ea typeface="+mn-lt"/>
                <a:cs typeface="+mn-lt"/>
              </a:rPr>
              <a:t>Governance and ethics</a:t>
            </a:r>
            <a:endParaRPr lang="en-US" b="1">
              <a:highlight>
                <a:srgbClr val="00FFFF"/>
              </a:highlight>
              <a:cs typeface="Calibri"/>
            </a:endParaRPr>
          </a:p>
          <a:p>
            <a:pPr algn="l"/>
            <a:endParaRPr lang="en-GB">
              <a:cs typeface="Calibri"/>
            </a:endParaRPr>
          </a:p>
        </p:txBody>
      </p:sp>
      <p:sp>
        <p:nvSpPr>
          <p:cNvPr id="5" name="TextBox 4">
            <a:extLst>
              <a:ext uri="{FF2B5EF4-FFF2-40B4-BE49-F238E27FC236}">
                <a16:creationId xmlns:a16="http://schemas.microsoft.com/office/drawing/2014/main" id="{9FF4C3F2-525C-4758-B163-92A7FAC0C5F0}"/>
              </a:ext>
            </a:extLst>
          </p:cNvPr>
          <p:cNvSpPr txBox="1"/>
          <p:nvPr/>
        </p:nvSpPr>
        <p:spPr>
          <a:xfrm>
            <a:off x="685800" y="23050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FFFF00"/>
                </a:highlight>
                <a:ea typeface="+mn-lt"/>
                <a:cs typeface="+mn-lt"/>
              </a:rPr>
              <a:t>Indices and performance</a:t>
            </a:r>
            <a:endParaRPr lang="en-US" b="1">
              <a:highlight>
                <a:srgbClr val="FFFF00"/>
              </a:highlight>
              <a:cs typeface="Calibri"/>
            </a:endParaRPr>
          </a:p>
        </p:txBody>
      </p:sp>
      <p:sp>
        <p:nvSpPr>
          <p:cNvPr id="7" name="TextBox 6">
            <a:extLst>
              <a:ext uri="{FF2B5EF4-FFF2-40B4-BE49-F238E27FC236}">
                <a16:creationId xmlns:a16="http://schemas.microsoft.com/office/drawing/2014/main" id="{5D8A8D8B-B937-4075-B341-365983F86E00}"/>
              </a:ext>
            </a:extLst>
          </p:cNvPr>
          <p:cNvSpPr txBox="1"/>
          <p:nvPr/>
        </p:nvSpPr>
        <p:spPr>
          <a:xfrm>
            <a:off x="6219825" y="303847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808000"/>
                </a:highlight>
                <a:ea typeface="+mn-lt"/>
                <a:cs typeface="+mn-lt"/>
              </a:rPr>
              <a:t>Tackling climate change is a challenge we all share </a:t>
            </a:r>
            <a:endParaRPr lang="en-US" b="1">
              <a:highlight>
                <a:srgbClr val="808000"/>
              </a:highlight>
              <a:cs typeface="Calibri"/>
            </a:endParaRPr>
          </a:p>
        </p:txBody>
      </p:sp>
      <p:sp>
        <p:nvSpPr>
          <p:cNvPr id="9" name="TextBox 8">
            <a:extLst>
              <a:ext uri="{FF2B5EF4-FFF2-40B4-BE49-F238E27FC236}">
                <a16:creationId xmlns:a16="http://schemas.microsoft.com/office/drawing/2014/main" id="{6A29369D-26B3-4B03-888B-13FBFD70C916}"/>
              </a:ext>
            </a:extLst>
          </p:cNvPr>
          <p:cNvSpPr txBox="1"/>
          <p:nvPr/>
        </p:nvSpPr>
        <p:spPr>
          <a:xfrm>
            <a:off x="1676400" y="310515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00FF00"/>
                </a:highlight>
                <a:ea typeface="+mn-lt"/>
                <a:cs typeface="+mn-lt"/>
              </a:rPr>
              <a:t>Supporting vulnerable groups into employment</a:t>
            </a:r>
            <a:endParaRPr lang="en-US" b="1">
              <a:highlight>
                <a:srgbClr val="00FF00"/>
              </a:highlight>
              <a:ea typeface="+mn-lt"/>
              <a:cs typeface="+mn-lt"/>
            </a:endParaRPr>
          </a:p>
        </p:txBody>
      </p:sp>
      <p:cxnSp>
        <p:nvCxnSpPr>
          <p:cNvPr id="11" name="Straight Arrow Connector 10">
            <a:extLst>
              <a:ext uri="{FF2B5EF4-FFF2-40B4-BE49-F238E27FC236}">
                <a16:creationId xmlns:a16="http://schemas.microsoft.com/office/drawing/2014/main" id="{B0A4A131-136E-4110-8C93-EE4F22C6DF9A}"/>
              </a:ext>
            </a:extLst>
          </p:cNvPr>
          <p:cNvCxnSpPr/>
          <p:nvPr/>
        </p:nvCxnSpPr>
        <p:spPr>
          <a:xfrm>
            <a:off x="5457825" y="2409825"/>
            <a:ext cx="819150" cy="55245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7DA01ACB-0052-47F3-9C51-0425A95A7CCF}"/>
              </a:ext>
            </a:extLst>
          </p:cNvPr>
          <p:cNvCxnSpPr/>
          <p:nvPr/>
        </p:nvCxnSpPr>
        <p:spPr>
          <a:xfrm>
            <a:off x="5305425" y="2219325"/>
            <a:ext cx="1381125" cy="19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429B334C-182A-4EA3-8446-4C6E039BF984}"/>
              </a:ext>
            </a:extLst>
          </p:cNvPr>
          <p:cNvCxnSpPr/>
          <p:nvPr/>
        </p:nvCxnSpPr>
        <p:spPr>
          <a:xfrm flipH="1" flipV="1">
            <a:off x="4486275" y="923925"/>
            <a:ext cx="152400" cy="9429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51F5013-B677-4948-BE61-AED77DD26C8C}"/>
              </a:ext>
            </a:extLst>
          </p:cNvPr>
          <p:cNvCxnSpPr/>
          <p:nvPr/>
        </p:nvCxnSpPr>
        <p:spPr>
          <a:xfrm flipV="1">
            <a:off x="5360566" y="1531574"/>
            <a:ext cx="762000" cy="6286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70E427A-8FC4-49BD-A345-482A9BD3790C}"/>
              </a:ext>
            </a:extLst>
          </p:cNvPr>
          <p:cNvCxnSpPr/>
          <p:nvPr/>
        </p:nvCxnSpPr>
        <p:spPr>
          <a:xfrm flipH="1">
            <a:off x="3990975" y="2628900"/>
            <a:ext cx="514350" cy="6096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CAF1320C-567D-4A99-9D82-E96186AB78CC}"/>
              </a:ext>
            </a:extLst>
          </p:cNvPr>
          <p:cNvCxnSpPr/>
          <p:nvPr/>
        </p:nvCxnSpPr>
        <p:spPr>
          <a:xfrm flipH="1">
            <a:off x="3133725" y="2333625"/>
            <a:ext cx="1028700"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81BBC7E7-FB4F-4D5E-B230-15F6C8F5C2B4}"/>
              </a:ext>
            </a:extLst>
          </p:cNvPr>
          <p:cNvCxnSpPr/>
          <p:nvPr/>
        </p:nvCxnSpPr>
        <p:spPr>
          <a:xfrm flipH="1" flipV="1">
            <a:off x="2809875" y="1543050"/>
            <a:ext cx="1428750" cy="5619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71BE9856-6476-45D5-8478-5BF2C72CC052}"/>
              </a:ext>
            </a:extLst>
          </p:cNvPr>
          <p:cNvSpPr txBox="1"/>
          <p:nvPr/>
        </p:nvSpPr>
        <p:spPr>
          <a:xfrm>
            <a:off x="381000" y="3914775"/>
            <a:ext cx="110299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00"/>
                </a:highlight>
                <a:latin typeface="Arial"/>
                <a:cs typeface="Arial"/>
              </a:rPr>
              <a:t>Corporate social responsibility (CSR) "…</a:t>
            </a:r>
            <a:r>
              <a:rPr lang="en-GB" sz="1600" i="1">
                <a:highlight>
                  <a:srgbClr val="FFFF00"/>
                </a:highlight>
                <a:latin typeface="Arial"/>
                <a:cs typeface="Arial"/>
              </a:rPr>
              <a:t> Corporate Resposability is the manifastion of a corporations social and environmental  obligation to its contribution to its constituciens and greater society</a:t>
            </a:r>
            <a:r>
              <a:rPr lang="en-GB" sz="1600">
                <a:highlight>
                  <a:srgbClr val="FFFF00"/>
                </a:highlight>
                <a:latin typeface="Arial"/>
                <a:cs typeface="Arial"/>
              </a:rPr>
              <a:t>" Argent (2016) , is the recient definition of a framework legal what every company should have and being ruled by. CSR is made to protect the businesses , employees, communities , society and to prevent bad press, fraud, moral practice and risk management in the companies. But also to make sure companies become more sustainable and maintain the integrity in every level of the structural companies and clear rules. CSR is necessary to be implemented in every companies to prevent legal practices and provide a critical thinking related on how the business make their profits in a legal way.</a:t>
            </a:r>
          </a:p>
          <a:p>
            <a:r>
              <a:rPr lang="en-GB" sz="1600">
                <a:highlight>
                  <a:srgbClr val="FFFF00"/>
                </a:highlight>
                <a:latin typeface="Arial"/>
                <a:cs typeface="Arial"/>
              </a:rPr>
              <a:t>In Ikea case the CSR is to implemented and supported not only so the company make profit but in a sustainable way and the employees are treated with respect and every moment have been paid with a legal wages.</a:t>
            </a:r>
          </a:p>
        </p:txBody>
      </p:sp>
    </p:spTree>
    <p:extLst>
      <p:ext uri="{BB962C8B-B14F-4D97-AF65-F5344CB8AC3E}">
        <p14:creationId xmlns:p14="http://schemas.microsoft.com/office/powerpoint/2010/main" val="3640701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5083B-CC27-4F1C-AD03-E3DBEC1C9E78}"/>
              </a:ext>
            </a:extLst>
          </p:cNvPr>
          <p:cNvSpPr>
            <a:spLocks noGrp="1"/>
          </p:cNvSpPr>
          <p:nvPr>
            <p:ph type="title"/>
          </p:nvPr>
        </p:nvSpPr>
        <p:spPr/>
        <p:txBody>
          <a:bodyPr rtlCol="0">
            <a:normAutofit fontScale="90000"/>
          </a:bodyPr>
          <a:lstStyle/>
          <a:p>
            <a:pPr rtl="0"/>
            <a:r>
              <a:rPr lang="en-GB">
                <a:highlight>
                  <a:srgbClr val="00FFFF"/>
                </a:highlight>
              </a:rPr>
              <a:t>ETHICAL STANDPOINT</a:t>
            </a:r>
            <a:endParaRPr lang="en-GB">
              <a:highlight>
                <a:srgbClr val="00FFFF"/>
              </a:highlight>
              <a:cs typeface="Calibri Light"/>
            </a:endParaRPr>
          </a:p>
        </p:txBody>
      </p:sp>
      <p:sp>
        <p:nvSpPr>
          <p:cNvPr id="29" name="Content Placeholder 28">
            <a:extLst>
              <a:ext uri="{FF2B5EF4-FFF2-40B4-BE49-F238E27FC236}">
                <a16:creationId xmlns:a16="http://schemas.microsoft.com/office/drawing/2014/main" id="{07FF37F8-D747-444C-8664-2DF836965C77}"/>
              </a:ext>
            </a:extLst>
          </p:cNvPr>
          <p:cNvSpPr>
            <a:spLocks noGrp="1"/>
          </p:cNvSpPr>
          <p:nvPr>
            <p:ph sz="half" idx="1"/>
          </p:nvPr>
        </p:nvSpPr>
        <p:spPr>
          <a:xfrm>
            <a:off x="308175" y="1355850"/>
            <a:ext cx="6081600" cy="5228775"/>
          </a:xfrm>
        </p:spPr>
        <p:txBody>
          <a:bodyPr vert="horz" lIns="91440" tIns="45720" rIns="91440" bIns="45720" rtlCol="0" anchor="t">
            <a:normAutofit/>
          </a:bodyPr>
          <a:lstStyle/>
          <a:p>
            <a:pPr marL="0" indent="0">
              <a:buNone/>
            </a:pPr>
            <a:r>
              <a:rPr lang="en-GB" sz="1600">
                <a:latin typeface="Arial"/>
                <a:cs typeface="Calibri"/>
              </a:rPr>
              <a:t>The United Nations Global Compact is a leadership platform who was launched in 2000 with the vision of a development and disclosure of responsible corporate policies and practices. The three critical topics that UN Global stay for are ethical and fair are:  anti-corruption, peace and rule of law. By respecting and promoting good governance companies can integrate sustainable principles in their operations and therefor can contribute to a transparency , accountability and inclusiveness to a responsible society and human rights(unglobal.org, access 2019). Ikea lead by the example low prices with and good materials, respect their customers and the staff, respecting human rights Ikea works in cooperation with Save the Children and UNICEF to build schools and provide education and so fight against child labour and empower woman. In India, the company works with the farmers to develop and improve their cotton fields in order to reduce the use of pesticide and water. Ikea verify any supplier and cancel or refused to do business if they are involved or use child force and keep direct contact with their suppliers in order to make sure that is respected and implemented. Despite the fact the company is working hard on maintain those standpoints, 30 years ago the company admitted they used German political prisoners to build their furniture, and that put Ikea on the press light with negative publicity (IKEA, 2019)</a:t>
            </a:r>
            <a:endParaRPr lang="en-US"/>
          </a:p>
          <a:p>
            <a:pPr marL="0" indent="0">
              <a:buNone/>
            </a:pPr>
            <a:endParaRPr lang="en-GB" sz="1600">
              <a:latin typeface="Arial"/>
              <a:cs typeface="Calibri"/>
            </a:endParaRPr>
          </a:p>
        </p:txBody>
      </p:sp>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3"/>
          </p:nvPr>
        </p:nvSpPr>
        <p:spPr/>
        <p:txBody>
          <a:bodyPr rtlCol="0"/>
          <a:lstStyle/>
          <a:p>
            <a:pPr rtl="0"/>
            <a:fld id="{19B51A1E-902D-48AF-9020-955120F399B6}" type="slidenum">
              <a:rPr lang="en-GB" smtClean="0"/>
              <a:pPr rtl="0"/>
              <a:t>7</a:t>
            </a:fld>
            <a:endParaRPr lang="en-GB"/>
          </a:p>
        </p:txBody>
      </p:sp>
      <p:pic>
        <p:nvPicPr>
          <p:cNvPr id="11" name="Picture 11" descr="A close up of a logo&#10;&#10;Description generated with high confidence">
            <a:extLst>
              <a:ext uri="{FF2B5EF4-FFF2-40B4-BE49-F238E27FC236}">
                <a16:creationId xmlns:a16="http://schemas.microsoft.com/office/drawing/2014/main" id="{99F6E8CA-FF7B-49B0-8F8C-DF3E74E81F3D}"/>
              </a:ext>
            </a:extLst>
          </p:cNvPr>
          <p:cNvPicPr>
            <a:picLocks noChangeAspect="1"/>
          </p:cNvPicPr>
          <p:nvPr/>
        </p:nvPicPr>
        <p:blipFill>
          <a:blip r:embed="rId3"/>
          <a:stretch>
            <a:fillRect/>
          </a:stretch>
        </p:blipFill>
        <p:spPr>
          <a:xfrm>
            <a:off x="6510337" y="566737"/>
            <a:ext cx="4019550" cy="3838575"/>
          </a:xfrm>
          <a:prstGeom prst="rect">
            <a:avLst/>
          </a:prstGeom>
        </p:spPr>
      </p:pic>
    </p:spTree>
    <p:extLst>
      <p:ext uri="{BB962C8B-B14F-4D97-AF65-F5344CB8AC3E}">
        <p14:creationId xmlns:p14="http://schemas.microsoft.com/office/powerpoint/2010/main" val="2893854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5000" kern="1200">
                <a:solidFill>
                  <a:schemeClr val="tx1"/>
                </a:solidFill>
                <a:highlight>
                  <a:srgbClr val="00FFFF"/>
                </a:highlight>
                <a:latin typeface="+mj-lt"/>
                <a:ea typeface="+mj-ea"/>
                <a:cs typeface="+mj-cs"/>
              </a:rPr>
              <a:t>THE INDIVIDUAL DIFRENCES DIVERSITY</a:t>
            </a:r>
          </a:p>
        </p:txBody>
      </p:sp>
      <p:sp>
        <p:nvSpPr>
          <p:cNvPr id="16" name="Rectangle 15">
            <a:extLst>
              <a:ext uri="{FF2B5EF4-FFF2-40B4-BE49-F238E27FC236}">
                <a16:creationId xmlns:a16="http://schemas.microsoft.com/office/drawing/2014/main" id="{C2C620FB-01DE-47CA-866C-10D60C94B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1" name="Picture 11" descr="A picture containing food&#10;&#10;Description generated with very high confidence">
            <a:extLst>
              <a:ext uri="{FF2B5EF4-FFF2-40B4-BE49-F238E27FC236}">
                <a16:creationId xmlns:a16="http://schemas.microsoft.com/office/drawing/2014/main" id="{C2207A30-5532-4CB0-BF0A-074B13B666A2}"/>
              </a:ext>
            </a:extLst>
          </p:cNvPr>
          <p:cNvPicPr>
            <a:picLocks noChangeAspect="1"/>
          </p:cNvPicPr>
          <p:nvPr/>
        </p:nvPicPr>
        <p:blipFill>
          <a:blip r:embed="rId3"/>
          <a:stretch>
            <a:fillRect/>
          </a:stretch>
        </p:blipFill>
        <p:spPr>
          <a:xfrm>
            <a:off x="6634576" y="1336263"/>
            <a:ext cx="5464322" cy="4440746"/>
          </a:xfrm>
          <a:prstGeom prst="rect">
            <a:avLst/>
          </a:prstGeom>
        </p:spPr>
      </p:pic>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8610600" y="6356350"/>
            <a:ext cx="2743200" cy="365125"/>
          </a:xfrm>
        </p:spPr>
        <p:txBody>
          <a:bodyPr vert="horz" lIns="91440" tIns="45720" rIns="91440" bIns="45720" rtlCol="0" anchor="ctr">
            <a:normAutofit/>
          </a:bodyPr>
          <a:lstStyle/>
          <a:p>
            <a:pPr>
              <a:spcAft>
                <a:spcPts val="600"/>
              </a:spcAft>
            </a:pPr>
            <a:fld id="{19B51A1E-902D-48AF-9020-955120F399B6}" type="slidenum">
              <a:rPr lang="en-US" smtClean="0"/>
              <a:pPr>
                <a:spcAft>
                  <a:spcPts val="600"/>
                </a:spcAft>
              </a:pPr>
              <a:t>8</a:t>
            </a:fld>
            <a:endParaRPr lang="en-US"/>
          </a:p>
        </p:txBody>
      </p:sp>
      <p:sp>
        <p:nvSpPr>
          <p:cNvPr id="13" name="TextBox 12">
            <a:extLst>
              <a:ext uri="{FF2B5EF4-FFF2-40B4-BE49-F238E27FC236}">
                <a16:creationId xmlns:a16="http://schemas.microsoft.com/office/drawing/2014/main" id="{A374292A-3A15-4D7D-99E0-13BAA8EE144C}"/>
              </a:ext>
            </a:extLst>
          </p:cNvPr>
          <p:cNvSpPr txBox="1"/>
          <p:nvPr/>
        </p:nvSpPr>
        <p:spPr>
          <a:xfrm>
            <a:off x="775010" y="2837986"/>
            <a:ext cx="593059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Ikea is one of the  few company in the world where the gender balance is 50/50</a:t>
            </a:r>
          </a:p>
          <a:p>
            <a:pPr marL="285750" indent="-285750">
              <a:buFont typeface="Arial"/>
              <a:buChar char="•"/>
            </a:pPr>
            <a:r>
              <a:rPr lang="en-GB">
                <a:cs typeface="Calibri"/>
              </a:rPr>
              <a:t>LGBT(lesbian , gay, bisexual and transsexual community) are support in Ikea group and their inclusion on the work base is welcome</a:t>
            </a:r>
          </a:p>
          <a:p>
            <a:pPr marL="285750" indent="-285750">
              <a:buFont typeface="Arial"/>
              <a:buChar char="•"/>
            </a:pPr>
            <a:r>
              <a:rPr lang="en-GB">
                <a:cs typeface="Calibri"/>
              </a:rPr>
              <a:t>Age, ethnicity, race, nationality. Sexual preference, are all respected in the company and make their employees feel safe and proud to work in a welcome environment(Ikea , 2019)</a:t>
            </a:r>
          </a:p>
          <a:p>
            <a:pPr marL="285750" indent="-285750">
              <a:buFont typeface="Arial"/>
              <a:buChar char="•"/>
            </a:pPr>
            <a:endParaRPr lang="en-GB">
              <a:cs typeface="Calibri"/>
            </a:endParaRPr>
          </a:p>
        </p:txBody>
      </p:sp>
    </p:spTree>
    <p:extLst>
      <p:ext uri="{BB962C8B-B14F-4D97-AF65-F5344CB8AC3E}">
        <p14:creationId xmlns:p14="http://schemas.microsoft.com/office/powerpoint/2010/main" val="3188837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B4D5-DA14-4F29-9320-2DE0A6B571B9}"/>
              </a:ext>
            </a:extLst>
          </p:cNvPr>
          <p:cNvSpPr>
            <a:spLocks noGrp="1"/>
          </p:cNvSpPr>
          <p:nvPr>
            <p:ph type="title"/>
          </p:nvPr>
        </p:nvSpPr>
        <p:spPr>
          <a:xfrm>
            <a:off x="838200" y="365125"/>
            <a:ext cx="10515600" cy="498875"/>
          </a:xfrm>
        </p:spPr>
        <p:txBody>
          <a:bodyPr rtlCol="0">
            <a:normAutofit fontScale="90000"/>
          </a:bodyPr>
          <a:lstStyle/>
          <a:p>
            <a:pPr rtl="0"/>
            <a:r>
              <a:rPr lang="en-GB">
                <a:highlight>
                  <a:srgbClr val="00FFFF"/>
                </a:highlight>
              </a:rPr>
              <a:t>SUSTAINABILITY</a:t>
            </a:r>
            <a:endParaRPr lang="en-GB">
              <a:highlight>
                <a:srgbClr val="00FFFF"/>
              </a:highlight>
              <a:cs typeface="Calibri Light"/>
            </a:endParaRPr>
          </a:p>
        </p:txBody>
      </p:sp>
      <p:sp>
        <p:nvSpPr>
          <p:cNvPr id="9" name="Slide Number Placeholder 8">
            <a:extLst>
              <a:ext uri="{FF2B5EF4-FFF2-40B4-BE49-F238E27FC236}">
                <a16:creationId xmlns:a16="http://schemas.microsoft.com/office/drawing/2014/main" id="{00A34EBD-7DEA-4599-A81B-0A363A0E17FC}"/>
              </a:ext>
            </a:extLst>
          </p:cNvPr>
          <p:cNvSpPr>
            <a:spLocks noGrp="1"/>
          </p:cNvSpPr>
          <p:nvPr>
            <p:ph type="sldNum" sz="quarter" idx="33"/>
          </p:nvPr>
        </p:nvSpPr>
        <p:spPr/>
        <p:txBody>
          <a:bodyPr rtlCol="0"/>
          <a:lstStyle/>
          <a:p>
            <a:pPr rtl="0"/>
            <a:fld id="{19B51A1E-902D-48AF-9020-955120F399B6}" type="slidenum">
              <a:rPr lang="en-GB" smtClean="0"/>
              <a:pPr rtl="0"/>
              <a:t>9</a:t>
            </a:fld>
            <a:endParaRPr lang="en-GB"/>
          </a:p>
        </p:txBody>
      </p:sp>
      <p:sp>
        <p:nvSpPr>
          <p:cNvPr id="5" name="TextBox 4">
            <a:extLst>
              <a:ext uri="{FF2B5EF4-FFF2-40B4-BE49-F238E27FC236}">
                <a16:creationId xmlns:a16="http://schemas.microsoft.com/office/drawing/2014/main" id="{5CF9F927-8D51-4249-8810-8F621362C963}"/>
              </a:ext>
            </a:extLst>
          </p:cNvPr>
          <p:cNvSpPr txBox="1"/>
          <p:nvPr/>
        </p:nvSpPr>
        <p:spPr>
          <a:xfrm>
            <a:off x="840059" y="1815790"/>
            <a:ext cx="95640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92D178D8-9BC8-4944-B388-6CE47CB44D1E}"/>
              </a:ext>
            </a:extLst>
          </p:cNvPr>
          <p:cNvSpPr txBox="1"/>
          <p:nvPr/>
        </p:nvSpPr>
        <p:spPr>
          <a:xfrm>
            <a:off x="412596" y="2029522"/>
            <a:ext cx="564251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Sustainability is one of more vaolate and effectives ideas and the company is planning by 2030 to develop better ways of improving their products and to use a circular economy on developing new products , using more recycleble materials and responsible sourcing suppliers.</a:t>
            </a:r>
          </a:p>
          <a:p>
            <a:r>
              <a:rPr lang="en-GB">
                <a:cs typeface="Calibri"/>
              </a:rPr>
              <a:t>By 2030 the company has as objectives to use circular economy and relied on renewable energy and therefor reduce the carboon footprint. Ikea is rethinking the alternative approach to the fossil fuels and there are a pioneer in using first transporter on biodesel in the world.</a:t>
            </a:r>
          </a:p>
          <a:p>
            <a:r>
              <a:rPr lang="en-GB">
                <a:cs typeface="Calibri"/>
              </a:rPr>
              <a:t>Making the suppliers aware of water consuming is one of the objevtives of the company and finding smart soluctions to help local farmers and communities (IKEA, 2019)</a:t>
            </a:r>
          </a:p>
          <a:p>
            <a:endParaRPr lang="en-GB">
              <a:cs typeface="Calibri"/>
            </a:endParaRPr>
          </a:p>
        </p:txBody>
      </p:sp>
      <p:pic>
        <p:nvPicPr>
          <p:cNvPr id="3" name="Picture 3" descr="A close up of a logo&#10;&#10;Description generated with very high confidence">
            <a:extLst>
              <a:ext uri="{FF2B5EF4-FFF2-40B4-BE49-F238E27FC236}">
                <a16:creationId xmlns:a16="http://schemas.microsoft.com/office/drawing/2014/main" id="{1BE13A41-AB0C-4922-8882-062A784654C5}"/>
              </a:ext>
            </a:extLst>
          </p:cNvPr>
          <p:cNvPicPr>
            <a:picLocks noChangeAspect="1"/>
          </p:cNvPicPr>
          <p:nvPr/>
        </p:nvPicPr>
        <p:blipFill>
          <a:blip r:embed="rId3"/>
          <a:stretch>
            <a:fillRect/>
          </a:stretch>
        </p:blipFill>
        <p:spPr>
          <a:xfrm>
            <a:off x="6188355" y="369655"/>
            <a:ext cx="5436076" cy="5135522"/>
          </a:xfrm>
          <a:prstGeom prst="rect">
            <a:avLst/>
          </a:prstGeom>
        </p:spPr>
      </p:pic>
    </p:spTree>
    <p:extLst>
      <p:ext uri="{BB962C8B-B14F-4D97-AF65-F5344CB8AC3E}">
        <p14:creationId xmlns:p14="http://schemas.microsoft.com/office/powerpoint/2010/main" val="25800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A8E598FC-D898-4587-9C8B-E9FED6489595}"/>
              </a:ext>
            </a:extLst>
          </p:cNvPr>
          <p:cNvSpPr txBox="1"/>
          <p:nvPr/>
        </p:nvSpPr>
        <p:spPr>
          <a:xfrm>
            <a:off x="809625" y="266700"/>
            <a:ext cx="1371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0000"/>
                </a:solidFill>
                <a:cs typeface="Calibri"/>
              </a:rPr>
              <a:t>POLITICAL</a:t>
            </a:r>
          </a:p>
        </p:txBody>
      </p:sp>
      <p:sp>
        <p:nvSpPr>
          <p:cNvPr id="18" name="TextBox 17">
            <a:extLst>
              <a:ext uri="{FF2B5EF4-FFF2-40B4-BE49-F238E27FC236}">
                <a16:creationId xmlns:a16="http://schemas.microsoft.com/office/drawing/2014/main" id="{AE48592F-14E3-4259-901E-7562F4D050F1}"/>
              </a:ext>
            </a:extLst>
          </p:cNvPr>
          <p:cNvSpPr txBox="1"/>
          <p:nvPr/>
        </p:nvSpPr>
        <p:spPr>
          <a:xfrm>
            <a:off x="2181225" y="228600"/>
            <a:ext cx="15144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0070C0"/>
                </a:solidFill>
                <a:cs typeface="Calibri"/>
              </a:rPr>
              <a:t>ECONOMIC</a:t>
            </a:r>
          </a:p>
        </p:txBody>
      </p:sp>
      <p:sp>
        <p:nvSpPr>
          <p:cNvPr id="19" name="TextBox 18">
            <a:extLst>
              <a:ext uri="{FF2B5EF4-FFF2-40B4-BE49-F238E27FC236}">
                <a16:creationId xmlns:a16="http://schemas.microsoft.com/office/drawing/2014/main" id="{E0831889-3139-4059-AEA5-1ADE2B4B0C2B}"/>
              </a:ext>
            </a:extLst>
          </p:cNvPr>
          <p:cNvSpPr txBox="1"/>
          <p:nvPr/>
        </p:nvSpPr>
        <p:spPr>
          <a:xfrm>
            <a:off x="4733925" y="266700"/>
            <a:ext cx="14192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6"/>
                </a:solidFill>
                <a:cs typeface="Calibri"/>
              </a:rPr>
              <a:t>SOCIAL</a:t>
            </a:r>
          </a:p>
        </p:txBody>
      </p:sp>
      <p:sp>
        <p:nvSpPr>
          <p:cNvPr id="20" name="TextBox 19">
            <a:extLst>
              <a:ext uri="{FF2B5EF4-FFF2-40B4-BE49-F238E27FC236}">
                <a16:creationId xmlns:a16="http://schemas.microsoft.com/office/drawing/2014/main" id="{C7590C98-C4AD-462B-A9BC-12533AC78AD2}"/>
              </a:ext>
            </a:extLst>
          </p:cNvPr>
          <p:cNvSpPr txBox="1"/>
          <p:nvPr/>
        </p:nvSpPr>
        <p:spPr>
          <a:xfrm>
            <a:off x="6381750" y="266700"/>
            <a:ext cx="18764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7030A0"/>
                </a:solidFill>
                <a:cs typeface="Calibri"/>
              </a:rPr>
              <a:t>TECNOLOGICAL</a:t>
            </a:r>
          </a:p>
        </p:txBody>
      </p:sp>
      <p:sp>
        <p:nvSpPr>
          <p:cNvPr id="2" name="TextBox 1">
            <a:extLst>
              <a:ext uri="{FF2B5EF4-FFF2-40B4-BE49-F238E27FC236}">
                <a16:creationId xmlns:a16="http://schemas.microsoft.com/office/drawing/2014/main" id="{30B5813F-D129-47DD-AF9C-DACF9562E1A8}"/>
              </a:ext>
            </a:extLst>
          </p:cNvPr>
          <p:cNvSpPr txBox="1"/>
          <p:nvPr/>
        </p:nvSpPr>
        <p:spPr>
          <a:xfrm>
            <a:off x="10210800" y="304800"/>
            <a:ext cx="19145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cs typeface="Calibri"/>
              </a:rPr>
              <a:t>ENVIRONMENTAL</a:t>
            </a:r>
            <a:r>
              <a:rPr lang="en-GB">
                <a:cs typeface="Calibri"/>
              </a:rPr>
              <a:t> </a:t>
            </a:r>
          </a:p>
        </p:txBody>
      </p:sp>
      <p:sp>
        <p:nvSpPr>
          <p:cNvPr id="3" name="TextBox 2">
            <a:extLst>
              <a:ext uri="{FF2B5EF4-FFF2-40B4-BE49-F238E27FC236}">
                <a16:creationId xmlns:a16="http://schemas.microsoft.com/office/drawing/2014/main" id="{F9ADDADF-E16B-478C-A204-0A0357CE077C}"/>
              </a:ext>
            </a:extLst>
          </p:cNvPr>
          <p:cNvSpPr txBox="1"/>
          <p:nvPr/>
        </p:nvSpPr>
        <p:spPr>
          <a:xfrm>
            <a:off x="8601075" y="304800"/>
            <a:ext cx="1066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LEGAL</a:t>
            </a:r>
          </a:p>
        </p:txBody>
      </p:sp>
      <p:sp>
        <p:nvSpPr>
          <p:cNvPr id="5" name="TextBox 4">
            <a:extLst>
              <a:ext uri="{FF2B5EF4-FFF2-40B4-BE49-F238E27FC236}">
                <a16:creationId xmlns:a16="http://schemas.microsoft.com/office/drawing/2014/main" id="{7A9C1E29-D30A-4249-BAAA-86E13B8D81AF}"/>
              </a:ext>
            </a:extLst>
          </p:cNvPr>
          <p:cNvSpPr txBox="1"/>
          <p:nvPr/>
        </p:nvSpPr>
        <p:spPr>
          <a:xfrm>
            <a:off x="123825" y="600075"/>
            <a:ext cx="1981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Ikea is expanded all over the world , May suffer losses in the countries with different political influences, that’s why is need for peace to maintain business market open to trade.</a:t>
            </a:r>
          </a:p>
        </p:txBody>
      </p:sp>
      <p:sp>
        <p:nvSpPr>
          <p:cNvPr id="6" name="TextBox 5">
            <a:extLst>
              <a:ext uri="{FF2B5EF4-FFF2-40B4-BE49-F238E27FC236}">
                <a16:creationId xmlns:a16="http://schemas.microsoft.com/office/drawing/2014/main" id="{1516967A-CC5A-42E7-81C2-E3F9BCE4E429}"/>
              </a:ext>
            </a:extLst>
          </p:cNvPr>
          <p:cNvSpPr txBox="1"/>
          <p:nvPr/>
        </p:nvSpPr>
        <p:spPr>
          <a:xfrm>
            <a:off x="2143125" y="600075"/>
            <a:ext cx="206692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Just like million other companies Ikea has been hit by recession in 2007 , but rapid recover from it. Ikea products are made for people needs and is not a luxury product.</a:t>
            </a:r>
          </a:p>
        </p:txBody>
      </p:sp>
      <p:sp>
        <p:nvSpPr>
          <p:cNvPr id="7" name="TextBox 6">
            <a:extLst>
              <a:ext uri="{FF2B5EF4-FFF2-40B4-BE49-F238E27FC236}">
                <a16:creationId xmlns:a16="http://schemas.microsoft.com/office/drawing/2014/main" id="{A16F6866-EDCB-4AE3-B433-32D1DBAB95B2}"/>
              </a:ext>
            </a:extLst>
          </p:cNvPr>
          <p:cNvSpPr txBox="1"/>
          <p:nvPr/>
        </p:nvSpPr>
        <p:spPr>
          <a:xfrm>
            <a:off x="4152900" y="600075"/>
            <a:ext cx="2219325" cy="26138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Knowing the culture of the country where the retail is based , the company avoid any offend to the cultural value or tradition, their efforts are weary well received.</a:t>
            </a:r>
          </a:p>
        </p:txBody>
      </p:sp>
      <p:sp>
        <p:nvSpPr>
          <p:cNvPr id="8" name="TextBox 7">
            <a:extLst>
              <a:ext uri="{FF2B5EF4-FFF2-40B4-BE49-F238E27FC236}">
                <a16:creationId xmlns:a16="http://schemas.microsoft.com/office/drawing/2014/main" id="{914E8E4F-856F-4AB0-8232-F18F8FFD91F6}"/>
              </a:ext>
            </a:extLst>
          </p:cNvPr>
          <p:cNvSpPr txBox="1"/>
          <p:nvPr/>
        </p:nvSpPr>
        <p:spPr>
          <a:xfrm>
            <a:off x="6381750" y="638175"/>
            <a:ext cx="2143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4" name="TextBox 3">
            <a:extLst>
              <a:ext uri="{FF2B5EF4-FFF2-40B4-BE49-F238E27FC236}">
                <a16:creationId xmlns:a16="http://schemas.microsoft.com/office/drawing/2014/main" id="{378DE290-336F-4073-AE6B-CBD83CCE06CF}"/>
              </a:ext>
            </a:extLst>
          </p:cNvPr>
          <p:cNvSpPr txBox="1"/>
          <p:nvPr/>
        </p:nvSpPr>
        <p:spPr>
          <a:xfrm>
            <a:off x="6381750" y="552450"/>
            <a:ext cx="214312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Ikea website is very well constructed and offer all showcase and the customer can have same experience as visiting the shop</a:t>
            </a:r>
          </a:p>
        </p:txBody>
      </p:sp>
      <p:sp>
        <p:nvSpPr>
          <p:cNvPr id="9" name="TextBox 8">
            <a:extLst>
              <a:ext uri="{FF2B5EF4-FFF2-40B4-BE49-F238E27FC236}">
                <a16:creationId xmlns:a16="http://schemas.microsoft.com/office/drawing/2014/main" id="{49586958-D8CA-494D-9F64-E8F91B7BFCC9}"/>
              </a:ext>
            </a:extLst>
          </p:cNvPr>
          <p:cNvSpPr txBox="1"/>
          <p:nvPr/>
        </p:nvSpPr>
        <p:spPr>
          <a:xfrm>
            <a:off x="8258175" y="552450"/>
            <a:ext cx="195262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There was legal problems with the company products , resulted in death , has affected the company reputation.</a:t>
            </a:r>
          </a:p>
        </p:txBody>
      </p:sp>
      <p:sp>
        <p:nvSpPr>
          <p:cNvPr id="10" name="TextBox 9">
            <a:extLst>
              <a:ext uri="{FF2B5EF4-FFF2-40B4-BE49-F238E27FC236}">
                <a16:creationId xmlns:a16="http://schemas.microsoft.com/office/drawing/2014/main" id="{7213C7CD-A7D3-4470-AD5B-6FE4BE6F308F}"/>
              </a:ext>
            </a:extLst>
          </p:cNvPr>
          <p:cNvSpPr txBox="1"/>
          <p:nvPr/>
        </p:nvSpPr>
        <p:spPr>
          <a:xfrm>
            <a:off x="10210800" y="600075"/>
            <a:ext cx="185737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Ikea company is well known for their stand up for a sustainable living and a healthy lifestyle.</a:t>
            </a:r>
          </a:p>
        </p:txBody>
      </p:sp>
      <p:sp>
        <p:nvSpPr>
          <p:cNvPr id="11" name="TextBox 10">
            <a:extLst>
              <a:ext uri="{FF2B5EF4-FFF2-40B4-BE49-F238E27FC236}">
                <a16:creationId xmlns:a16="http://schemas.microsoft.com/office/drawing/2014/main" id="{9F85C6EC-9F12-4401-828A-6401569A4A56}"/>
              </a:ext>
            </a:extLst>
          </p:cNvPr>
          <p:cNvSpPr txBox="1"/>
          <p:nvPr/>
        </p:nvSpPr>
        <p:spPr>
          <a:xfrm>
            <a:off x="200025" y="3743325"/>
            <a:ext cx="216217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00B050"/>
                </a:solidFill>
                <a:cs typeface="Calibri"/>
              </a:rPr>
              <a:t>STRENGHTS</a:t>
            </a:r>
          </a:p>
          <a:p>
            <a:r>
              <a:rPr lang="en-GB">
                <a:cs typeface="Calibri"/>
              </a:rPr>
              <a:t>Ikea is one of the biggest retailer on the actual market with competitive products at a very economic price. The clear concept from </a:t>
            </a:r>
            <a:r>
              <a:rPr lang="en-GB" err="1">
                <a:cs typeface="Calibri"/>
              </a:rPr>
              <a:t>buyng</a:t>
            </a:r>
            <a:r>
              <a:rPr lang="en-GB">
                <a:cs typeface="Calibri"/>
              </a:rPr>
              <a:t> to assembling yourself is adding value .</a:t>
            </a:r>
            <a:endParaRPr lang="en-GB">
              <a:solidFill>
                <a:srgbClr val="00B050"/>
              </a:solidFill>
              <a:cs typeface="Calibri"/>
            </a:endParaRPr>
          </a:p>
        </p:txBody>
      </p:sp>
      <p:sp>
        <p:nvSpPr>
          <p:cNvPr id="12" name="TextBox 11">
            <a:extLst>
              <a:ext uri="{FF2B5EF4-FFF2-40B4-BE49-F238E27FC236}">
                <a16:creationId xmlns:a16="http://schemas.microsoft.com/office/drawing/2014/main" id="{9FABF82A-3FF6-4987-81BF-6D10FADE831A}"/>
              </a:ext>
            </a:extLst>
          </p:cNvPr>
          <p:cNvSpPr txBox="1"/>
          <p:nvPr/>
        </p:nvSpPr>
        <p:spPr>
          <a:xfrm>
            <a:off x="2571750" y="3743325"/>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WEAKNESSES</a:t>
            </a:r>
          </a:p>
          <a:p>
            <a:r>
              <a:rPr lang="en-GB">
                <a:cs typeface="Calibri"/>
              </a:rPr>
              <a:t>There are concerns about the company sustainability regarding  the amount of wood used  and has been complain in the past about illegal wood deforestation in Russia and Lithuania.</a:t>
            </a:r>
          </a:p>
          <a:p>
            <a:endParaRPr lang="en-GB">
              <a:cs typeface="Calibri"/>
            </a:endParaRPr>
          </a:p>
        </p:txBody>
      </p:sp>
      <p:sp>
        <p:nvSpPr>
          <p:cNvPr id="13" name="TextBox 12">
            <a:extLst>
              <a:ext uri="{FF2B5EF4-FFF2-40B4-BE49-F238E27FC236}">
                <a16:creationId xmlns:a16="http://schemas.microsoft.com/office/drawing/2014/main" id="{8AF717FE-1D47-462A-8599-DAA385AE667C}"/>
              </a:ext>
            </a:extLst>
          </p:cNvPr>
          <p:cNvSpPr txBox="1"/>
          <p:nvPr/>
        </p:nvSpPr>
        <p:spPr>
          <a:xfrm>
            <a:off x="5981700" y="3781425"/>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0070C0"/>
                </a:solidFill>
                <a:cs typeface="Calibri"/>
              </a:rPr>
              <a:t>OPPORTUNITIES</a:t>
            </a:r>
          </a:p>
          <a:p>
            <a:r>
              <a:rPr lang="en-GB">
                <a:cs typeface="Calibri"/>
              </a:rPr>
              <a:t>The company focus on environmental conscious products and the use of green energy put Ikea on the head on the list of the more sustainable companies. </a:t>
            </a:r>
            <a:endParaRPr lang="en-GB">
              <a:solidFill>
                <a:srgbClr val="0070C0"/>
              </a:solidFill>
              <a:cs typeface="Calibri"/>
            </a:endParaRPr>
          </a:p>
        </p:txBody>
      </p:sp>
      <p:sp>
        <p:nvSpPr>
          <p:cNvPr id="14" name="TextBox 13">
            <a:extLst>
              <a:ext uri="{FF2B5EF4-FFF2-40B4-BE49-F238E27FC236}">
                <a16:creationId xmlns:a16="http://schemas.microsoft.com/office/drawing/2014/main" id="{9E62A3A4-BAA3-480C-97FD-B19BC0368D79}"/>
              </a:ext>
            </a:extLst>
          </p:cNvPr>
          <p:cNvSpPr txBox="1"/>
          <p:nvPr/>
        </p:nvSpPr>
        <p:spPr>
          <a:xfrm>
            <a:off x="9324975" y="36957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THREATS</a:t>
            </a:r>
          </a:p>
          <a:p>
            <a:r>
              <a:rPr lang="en-GB">
                <a:cs typeface="Calibri"/>
              </a:rPr>
              <a:t>The constant need of innovation and new products can have a negative impact on the company creative department.</a:t>
            </a:r>
          </a:p>
        </p:txBody>
      </p:sp>
    </p:spTree>
    <p:extLst>
      <p:ext uri="{BB962C8B-B14F-4D97-AF65-F5344CB8AC3E}">
        <p14:creationId xmlns:p14="http://schemas.microsoft.com/office/powerpoint/2010/main" val="41536783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13B0FFF-B50C-4B67-9E9C-65262E1190BC}"/>
              </a:ext>
            </a:extLst>
          </p:cNvPr>
          <p:cNvSpPr>
            <a:spLocks noGrp="1"/>
          </p:cNvSpPr>
          <p:nvPr>
            <p:ph type="sldNum" sz="quarter" idx="33"/>
          </p:nvPr>
        </p:nvSpPr>
        <p:spPr/>
        <p:txBody>
          <a:bodyPr/>
          <a:lstStyle/>
          <a:p>
            <a:pPr rtl="0"/>
            <a:fld id="{19B51A1E-902D-48AF-9020-955120F399B6}" type="slidenum">
              <a:rPr lang="en-GB" noProof="0" smtClean="0"/>
              <a:pPr rtl="0"/>
              <a:t>11</a:t>
            </a:fld>
            <a:endParaRPr lang="en-GB" noProof="0"/>
          </a:p>
        </p:txBody>
      </p:sp>
      <p:pic>
        <p:nvPicPr>
          <p:cNvPr id="5" name="Picture 5" descr="A picture containing drawing&#10;&#10;Description generated with very high confidence">
            <a:extLst>
              <a:ext uri="{FF2B5EF4-FFF2-40B4-BE49-F238E27FC236}">
                <a16:creationId xmlns:a16="http://schemas.microsoft.com/office/drawing/2014/main" id="{28556AA5-204B-4A8A-9FAD-BC429906CB03}"/>
              </a:ext>
            </a:extLst>
          </p:cNvPr>
          <p:cNvPicPr>
            <a:picLocks noChangeAspect="1"/>
          </p:cNvPicPr>
          <p:nvPr/>
        </p:nvPicPr>
        <p:blipFill>
          <a:blip r:embed="rId2"/>
          <a:stretch>
            <a:fillRect/>
          </a:stretch>
        </p:blipFill>
        <p:spPr>
          <a:xfrm>
            <a:off x="820617" y="230768"/>
            <a:ext cx="9905999" cy="2070650"/>
          </a:xfrm>
          <a:prstGeom prst="rect">
            <a:avLst/>
          </a:prstGeom>
        </p:spPr>
      </p:pic>
      <p:sp>
        <p:nvSpPr>
          <p:cNvPr id="7" name="TextBox 6">
            <a:extLst>
              <a:ext uri="{FF2B5EF4-FFF2-40B4-BE49-F238E27FC236}">
                <a16:creationId xmlns:a16="http://schemas.microsoft.com/office/drawing/2014/main" id="{59900D98-3200-4D16-90EA-4ED6BCCA70F5}"/>
              </a:ext>
            </a:extLst>
          </p:cNvPr>
          <p:cNvSpPr txBox="1"/>
          <p:nvPr/>
        </p:nvSpPr>
        <p:spPr>
          <a:xfrm>
            <a:off x="579863" y="2837985"/>
            <a:ext cx="1064198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Calibri"/>
              </a:rPr>
              <a:t>The nature of organisation differ from one to another, but the manager play an essential role on each of the, from planning activities, support, empowerment, and build a trusty relationship between the organisation and the individual. More than a manager is need of a leader , Kent highlights the differences between a leader and a manager , in fact some managers seen as someone who will have the job done , show authority while the leader is someone love loved in the organisation and will have the team support to achieve the goals (Kent, 2005).</a:t>
            </a:r>
          </a:p>
          <a:p>
            <a:r>
              <a:rPr lang="en-GB" sz="1600">
                <a:latin typeface="Arial"/>
                <a:cs typeface="Calibri"/>
              </a:rPr>
              <a:t>Successful leaders must persistent in behaviour and personality, can easily adapt and can be persuaded to what changed the organisation may suffer, and therefore be able to take quick decisions in the benefit of the business (Stern, 2011).</a:t>
            </a:r>
          </a:p>
          <a:p>
            <a:r>
              <a:rPr lang="en-GB" sz="1600">
                <a:latin typeface="Arial"/>
                <a:cs typeface="Calibri"/>
              </a:rPr>
              <a:t>Because of the complexity of leadership nature are so variable, contingency theories point the importance of managerial nature behaviour and there is no one " best" form to lead however charisma, leader creativity can inspire followers to improve the organisation.</a:t>
            </a:r>
          </a:p>
          <a:p>
            <a:endParaRPr lang="en-GB" sz="1600">
              <a:latin typeface="Arial"/>
              <a:cs typeface="Calibri"/>
            </a:endParaRPr>
          </a:p>
        </p:txBody>
      </p:sp>
    </p:spTree>
    <p:extLst>
      <p:ext uri="{BB962C8B-B14F-4D97-AF65-F5344CB8AC3E}">
        <p14:creationId xmlns:p14="http://schemas.microsoft.com/office/powerpoint/2010/main" val="1198781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4F4C-8789-4CA0-95F1-BFDB8E4CC44D}"/>
              </a:ext>
            </a:extLst>
          </p:cNvPr>
          <p:cNvSpPr>
            <a:spLocks noGrp="1"/>
          </p:cNvSpPr>
          <p:nvPr>
            <p:ph type="title"/>
          </p:nvPr>
        </p:nvSpPr>
        <p:spPr>
          <a:xfrm>
            <a:off x="169127" y="207149"/>
            <a:ext cx="10515600" cy="359124"/>
          </a:xfrm>
        </p:spPr>
        <p:txBody>
          <a:bodyPr>
            <a:normAutofit fontScale="90000"/>
          </a:bodyPr>
          <a:lstStyle/>
          <a:p>
            <a:r>
              <a:rPr lang="en-GB">
                <a:highlight>
                  <a:srgbClr val="00FFFF"/>
                </a:highlight>
              </a:rPr>
              <a:t>POURPUSE STRUCTURE AND PEOPLE</a:t>
            </a:r>
            <a:endParaRPr lang="en-GB">
              <a:highlight>
                <a:srgbClr val="00FFFF"/>
              </a:highlight>
              <a:cs typeface="Calibri Light"/>
            </a:endParaRPr>
          </a:p>
        </p:txBody>
      </p:sp>
      <p:sp>
        <p:nvSpPr>
          <p:cNvPr id="4" name="Slide Number Placeholder 3">
            <a:extLst>
              <a:ext uri="{FF2B5EF4-FFF2-40B4-BE49-F238E27FC236}">
                <a16:creationId xmlns:a16="http://schemas.microsoft.com/office/drawing/2014/main" id="{127592C8-65C6-4CF2-98FA-CA3A54C2EB90}"/>
              </a:ext>
            </a:extLst>
          </p:cNvPr>
          <p:cNvSpPr>
            <a:spLocks noGrp="1"/>
          </p:cNvSpPr>
          <p:nvPr>
            <p:ph type="sldNum" sz="quarter" idx="33"/>
          </p:nvPr>
        </p:nvSpPr>
        <p:spPr/>
        <p:txBody>
          <a:bodyPr/>
          <a:lstStyle/>
          <a:p>
            <a:pPr rtl="0"/>
            <a:fld id="{19B51A1E-902D-48AF-9020-955120F399B6}" type="slidenum">
              <a:rPr lang="en-GB" noProof="0" smtClean="0"/>
              <a:pPr rtl="0"/>
              <a:t>12</a:t>
            </a:fld>
            <a:endParaRPr lang="en-GB" noProof="0"/>
          </a:p>
        </p:txBody>
      </p:sp>
      <p:pic>
        <p:nvPicPr>
          <p:cNvPr id="5" name="Picture 5" descr="A close up of text on a black background&#10;&#10;Description generated with very high confidence">
            <a:extLst>
              <a:ext uri="{FF2B5EF4-FFF2-40B4-BE49-F238E27FC236}">
                <a16:creationId xmlns:a16="http://schemas.microsoft.com/office/drawing/2014/main" id="{DAB0677F-494A-417B-A092-10CEECC5534D}"/>
              </a:ext>
            </a:extLst>
          </p:cNvPr>
          <p:cNvPicPr>
            <a:picLocks noChangeAspect="1"/>
          </p:cNvPicPr>
          <p:nvPr/>
        </p:nvPicPr>
        <p:blipFill>
          <a:blip r:embed="rId2"/>
          <a:stretch>
            <a:fillRect/>
          </a:stretch>
        </p:blipFill>
        <p:spPr>
          <a:xfrm>
            <a:off x="129526" y="952835"/>
            <a:ext cx="8335107" cy="5429260"/>
          </a:xfrm>
          <a:prstGeom prst="rect">
            <a:avLst/>
          </a:prstGeom>
        </p:spPr>
      </p:pic>
      <p:sp>
        <p:nvSpPr>
          <p:cNvPr id="7" name="TextBox 6">
            <a:extLst>
              <a:ext uri="{FF2B5EF4-FFF2-40B4-BE49-F238E27FC236}">
                <a16:creationId xmlns:a16="http://schemas.microsoft.com/office/drawing/2014/main" id="{D6694977-96EC-4480-85E5-3B31233250A3}"/>
              </a:ext>
            </a:extLst>
          </p:cNvPr>
          <p:cNvSpPr txBox="1"/>
          <p:nvPr/>
        </p:nvSpPr>
        <p:spPr>
          <a:xfrm>
            <a:off x="8645912" y="87351"/>
            <a:ext cx="3226418"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It is vital for an organisation to function with clear structure and the work to be planned and executed toward organisational goals. The individual are an important part of organisation work , providing clear rules and a framework ,the strategy and the culture the performances of this depends on the behaviour and conduct of the people within the organisation. Rigid structure can limit the creativity , inhibit growth and can have psychological negative effects on the mental health (Argys, 1964).</a:t>
            </a:r>
          </a:p>
          <a:p>
            <a:r>
              <a:rPr lang="en-US">
                <a:cs typeface="Calibri"/>
              </a:rPr>
              <a:t>There is no ideal structure , the needs of the staff and competent performance is the base of the best organization design for the company's function (Child, 2002)</a:t>
            </a:r>
            <a:endParaRPr lang="en-US"/>
          </a:p>
          <a:p>
            <a:endParaRPr lang="en-GB">
              <a:cs typeface="Calibri"/>
            </a:endParaRPr>
          </a:p>
        </p:txBody>
      </p:sp>
    </p:spTree>
    <p:extLst>
      <p:ext uri="{BB962C8B-B14F-4D97-AF65-F5344CB8AC3E}">
        <p14:creationId xmlns:p14="http://schemas.microsoft.com/office/powerpoint/2010/main" val="1623199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75DD2-F392-4B12-A850-033D6809E194}"/>
              </a:ext>
            </a:extLst>
          </p:cNvPr>
          <p:cNvSpPr>
            <a:spLocks noGrp="1"/>
          </p:cNvSpPr>
          <p:nvPr>
            <p:ph type="title"/>
          </p:nvPr>
        </p:nvSpPr>
        <p:spPr>
          <a:xfrm>
            <a:off x="70686" y="4122988"/>
            <a:ext cx="10515600" cy="1325563"/>
          </a:xfrm>
        </p:spPr>
        <p:txBody>
          <a:bodyPr/>
          <a:lstStyle/>
          <a:p>
            <a:r>
              <a:rPr lang="en-GB"/>
              <a:t>CONCLUSION </a:t>
            </a:r>
          </a:p>
        </p:txBody>
      </p:sp>
      <p:sp>
        <p:nvSpPr>
          <p:cNvPr id="3" name="Text Placeholder 2">
            <a:extLst>
              <a:ext uri="{FF2B5EF4-FFF2-40B4-BE49-F238E27FC236}">
                <a16:creationId xmlns:a16="http://schemas.microsoft.com/office/drawing/2014/main" id="{205297D1-0D1E-4D76-BA71-4B3E68D52BF0}"/>
              </a:ext>
            </a:extLst>
          </p:cNvPr>
          <p:cNvSpPr>
            <a:spLocks noGrp="1"/>
          </p:cNvSpPr>
          <p:nvPr>
            <p:ph type="body" sz="quarter" idx="32"/>
          </p:nvPr>
        </p:nvSpPr>
        <p:spPr>
          <a:xfrm>
            <a:off x="71353" y="5057024"/>
            <a:ext cx="11863388" cy="1579200"/>
          </a:xfrm>
        </p:spPr>
        <p:txBody>
          <a:bodyPr vert="horz" lIns="91440" tIns="45720" rIns="91440" bIns="45720" rtlCol="0" anchor="t">
            <a:normAutofit/>
          </a:bodyPr>
          <a:lstStyle/>
          <a:p>
            <a:r>
              <a:rPr lang="en-GB" sz="1800">
                <a:cs typeface="Calibri"/>
              </a:rPr>
              <a:t>After all the researching made about Ikea , the readers realise there is a good way and cheap to fabricate products without polluting the planet  or making money quick without taking care of the rest of the society.</a:t>
            </a:r>
          </a:p>
          <a:p>
            <a:r>
              <a:rPr lang="en-GB" sz="1800">
                <a:cs typeface="Calibri"/>
              </a:rPr>
              <a:t>Ikea has proved that sustainability and having a corporate social responsibility conduct it is possible and helping the most vulnerable gives the satisfaction that the company and the employees are doing something good together.</a:t>
            </a:r>
          </a:p>
        </p:txBody>
      </p:sp>
      <p:sp>
        <p:nvSpPr>
          <p:cNvPr id="4" name="Slide Number Placeholder 3">
            <a:extLst>
              <a:ext uri="{FF2B5EF4-FFF2-40B4-BE49-F238E27FC236}">
                <a16:creationId xmlns:a16="http://schemas.microsoft.com/office/drawing/2014/main" id="{98C97A85-D7F6-48C9-9136-3BEF00AB9C18}"/>
              </a:ext>
            </a:extLst>
          </p:cNvPr>
          <p:cNvSpPr>
            <a:spLocks noGrp="1"/>
          </p:cNvSpPr>
          <p:nvPr>
            <p:ph type="sldNum" sz="quarter" idx="33"/>
          </p:nvPr>
        </p:nvSpPr>
        <p:spPr/>
        <p:txBody>
          <a:bodyPr/>
          <a:lstStyle/>
          <a:p>
            <a:pPr rtl="0"/>
            <a:fld id="{19B51A1E-902D-48AF-9020-955120F399B6}" type="slidenum">
              <a:rPr lang="en-GB" noProof="0" smtClean="0"/>
              <a:pPr rtl="0"/>
              <a:t>13</a:t>
            </a:fld>
            <a:endParaRPr lang="en-GB" noProof="0"/>
          </a:p>
        </p:txBody>
      </p:sp>
      <p:pic>
        <p:nvPicPr>
          <p:cNvPr id="5" name="Picture 5" descr="A picture containing grass, game&#10;&#10;Description generated with very high confidence">
            <a:extLst>
              <a:ext uri="{FF2B5EF4-FFF2-40B4-BE49-F238E27FC236}">
                <a16:creationId xmlns:a16="http://schemas.microsoft.com/office/drawing/2014/main" id="{841E064A-1458-47CC-8AC5-9A5A43B2641D}"/>
              </a:ext>
            </a:extLst>
          </p:cNvPr>
          <p:cNvPicPr>
            <a:picLocks noChangeAspect="1"/>
          </p:cNvPicPr>
          <p:nvPr/>
        </p:nvPicPr>
        <p:blipFill>
          <a:blip r:embed="rId2"/>
          <a:stretch>
            <a:fillRect/>
          </a:stretch>
        </p:blipFill>
        <p:spPr>
          <a:xfrm>
            <a:off x="818148" y="159024"/>
            <a:ext cx="10964778" cy="4213846"/>
          </a:xfrm>
          <a:prstGeom prst="rect">
            <a:avLst/>
          </a:prstGeom>
        </p:spPr>
      </p:pic>
    </p:spTree>
    <p:extLst>
      <p:ext uri="{BB962C8B-B14F-4D97-AF65-F5344CB8AC3E}">
        <p14:creationId xmlns:p14="http://schemas.microsoft.com/office/powerpoint/2010/main" val="2748962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2031C-7951-42A0-BE29-4CD9D5E6A0DB}"/>
              </a:ext>
            </a:extLst>
          </p:cNvPr>
          <p:cNvSpPr>
            <a:spLocks noGrp="1"/>
          </p:cNvSpPr>
          <p:nvPr>
            <p:ph type="title"/>
          </p:nvPr>
        </p:nvSpPr>
        <p:spPr/>
        <p:txBody>
          <a:bodyPr/>
          <a:lstStyle/>
          <a:p>
            <a:r>
              <a:rPr lang="en-GB"/>
              <a:t>REFRENCES LIST</a:t>
            </a:r>
          </a:p>
        </p:txBody>
      </p:sp>
      <p:sp>
        <p:nvSpPr>
          <p:cNvPr id="3" name="Text Placeholder 2">
            <a:extLst>
              <a:ext uri="{FF2B5EF4-FFF2-40B4-BE49-F238E27FC236}">
                <a16:creationId xmlns:a16="http://schemas.microsoft.com/office/drawing/2014/main" id="{D91419AB-7929-4052-B235-02EECEFD0FBA}"/>
              </a:ext>
            </a:extLst>
          </p:cNvPr>
          <p:cNvSpPr>
            <a:spLocks noGrp="1"/>
          </p:cNvSpPr>
          <p:nvPr>
            <p:ph type="body" sz="quarter" idx="32"/>
          </p:nvPr>
        </p:nvSpPr>
        <p:spPr>
          <a:xfrm>
            <a:off x="0" y="1761979"/>
            <a:ext cx="11396663" cy="4922475"/>
          </a:xfrm>
        </p:spPr>
        <p:txBody>
          <a:bodyPr vert="horz" lIns="91440" tIns="45720" rIns="91440" bIns="45720" rtlCol="0" anchor="t">
            <a:noAutofit/>
          </a:bodyPr>
          <a:lstStyle/>
          <a:p>
            <a:r>
              <a:rPr lang="en-GB" sz="1600">
                <a:ea typeface="+mn-lt"/>
                <a:cs typeface="+mn-lt"/>
              </a:rPr>
              <a:t>Johnson, Gerry, Richard Whittington, Kevan Scholes, Duncan Angwin, and Patrick Regnér. Exploring Strategy: Text and Cases. Eleventh ed. 2017. Print. Always Learning.</a:t>
            </a:r>
          </a:p>
          <a:p>
            <a:r>
              <a:rPr lang="en-GB" sz="1600">
                <a:ea typeface="+mn-lt"/>
                <a:cs typeface="+mn-lt"/>
              </a:rPr>
              <a:t>"Strategy; Winning in the Marketplace; Core Concepts, Analytical Tools, Cases, 2d Ed." Reference and Research Book News (2005): N/a. Web.</a:t>
            </a:r>
          </a:p>
          <a:p>
            <a:r>
              <a:rPr lang="en-GB" sz="1600">
                <a:ea typeface="+mn-lt"/>
                <a:cs typeface="+mn-lt"/>
              </a:rPr>
              <a:t>Analoui, F., &amp; Karami, A. (2002). CEOs and development of the meaningful mission statement. </a:t>
            </a:r>
            <a:r>
              <a:rPr lang="en-GB" sz="1600" i="1">
                <a:ea typeface="+mn-lt"/>
                <a:cs typeface="+mn-lt"/>
              </a:rPr>
              <a:t>Corporate Governance: The international journal of business in society</a:t>
            </a:r>
            <a:r>
              <a:rPr lang="en-GB" sz="1600">
                <a:ea typeface="+mn-lt"/>
                <a:cs typeface="+mn-lt"/>
              </a:rPr>
              <a:t>, </a:t>
            </a:r>
            <a:r>
              <a:rPr lang="en-GB" sz="1600" i="1">
                <a:ea typeface="+mn-lt"/>
                <a:cs typeface="+mn-lt"/>
              </a:rPr>
              <a:t>2</a:t>
            </a:r>
            <a:r>
              <a:rPr lang="en-GB" sz="1600">
                <a:ea typeface="+mn-lt"/>
                <a:cs typeface="+mn-lt"/>
              </a:rPr>
              <a:t>(3), 13-20.</a:t>
            </a:r>
          </a:p>
          <a:p>
            <a:r>
              <a:rPr lang="en-GB" sz="1600">
                <a:ea typeface="+mn-lt"/>
                <a:cs typeface="+mn-lt"/>
              </a:rPr>
              <a:t>Argyris, Chris. "Managerial Thinking. (Book Review)." Administrative Science Quarterly 12.1 (1967): 176-79. Web.</a:t>
            </a:r>
            <a:endParaRPr lang="en-GB">
              <a:ea typeface="+mn-lt"/>
              <a:cs typeface="+mn-lt"/>
            </a:endParaRPr>
          </a:p>
          <a:p>
            <a:r>
              <a:rPr lang="en-GB" sz="1600">
                <a:ea typeface="+mn-lt"/>
                <a:cs typeface="+mn-lt"/>
              </a:rPr>
              <a:t>Kent, Thomas. "Leading and Managing: It Takes Two to Tango." Management Decision 43.7/8 (2005): 1010-017. Web.</a:t>
            </a:r>
            <a:endParaRPr lang="en-GB">
              <a:cs typeface="Calibri"/>
            </a:endParaRPr>
          </a:p>
          <a:p>
            <a:r>
              <a:rPr lang="en-GB" sz="1600">
                <a:ea typeface="+mn-lt"/>
                <a:cs typeface="+mn-lt"/>
              </a:rPr>
              <a:t>Stern, Stefan. "PETER THE GREAT." Management Today (2011): 56-57. Web.</a:t>
            </a:r>
            <a:endParaRPr lang="en-GB"/>
          </a:p>
          <a:p>
            <a:r>
              <a:rPr lang="en-GB" sz="1600">
                <a:ea typeface="+mn-lt"/>
                <a:cs typeface="+mn-lt"/>
              </a:rPr>
              <a:t>Belbin, R. Meredith, and Belbin, R. M. Management Teams : Why They Succeed or Fail. 3rd ed. Oxford, U.K.: Butterworth-Heinemann, 2010. Print.</a:t>
            </a:r>
            <a:endParaRPr lang="en-GB"/>
          </a:p>
          <a:p>
            <a:r>
              <a:rPr lang="en-GB" sz="1600">
                <a:ea typeface="+mn-lt"/>
                <a:cs typeface="+mn-lt"/>
              </a:rPr>
              <a:t>McKenna, Patrick, and David Maister. "Building Team Trust." Consulting to Management 13.4 (2002): 51-53. Web.</a:t>
            </a:r>
            <a:endParaRPr lang="en-GB"/>
          </a:p>
          <a:p>
            <a:r>
              <a:rPr lang="en-GB" sz="1600">
                <a:ea typeface="+mn-lt"/>
                <a:cs typeface="+mn-lt"/>
              </a:rPr>
              <a:t>Margerison, Charles. "New ISO Standards for Action and Learning." Training Journal (2003): 14. Web.</a:t>
            </a:r>
            <a:endParaRPr lang="en-GB"/>
          </a:p>
          <a:p>
            <a:r>
              <a:rPr lang="en-GB" sz="1600">
                <a:ea typeface="+mn-lt"/>
                <a:cs typeface="+mn-lt"/>
              </a:rPr>
              <a:t>Stern, Stefan. "Innovate to Accumulate." Management Today (2014): 52. Web.</a:t>
            </a:r>
            <a:endParaRPr lang="en-GB">
              <a:cs typeface="Calibri" panose="020F0502020204030204"/>
            </a:endParaRPr>
          </a:p>
          <a:p>
            <a:r>
              <a:rPr lang="en-GB" sz="1600">
                <a:ea typeface="+mn-lt"/>
                <a:cs typeface="+mn-lt"/>
              </a:rPr>
              <a:t>James Angelos, “IKEA Rues Using Prison Labor,” The Wall Street Journal, November 19, 2012</a:t>
            </a:r>
            <a:endParaRPr lang="en-GB">
              <a:ea typeface="+mn-lt"/>
              <a:cs typeface="+mn-lt"/>
            </a:endParaRPr>
          </a:p>
          <a:p>
            <a:endParaRPr lang="en-GB" sz="1600">
              <a:cs typeface="Calibri"/>
            </a:endParaRPr>
          </a:p>
        </p:txBody>
      </p:sp>
      <p:sp>
        <p:nvSpPr>
          <p:cNvPr id="4" name="Slide Number Placeholder 3">
            <a:extLst>
              <a:ext uri="{FF2B5EF4-FFF2-40B4-BE49-F238E27FC236}">
                <a16:creationId xmlns:a16="http://schemas.microsoft.com/office/drawing/2014/main" id="{7468FC45-D4CA-4D26-9BB7-47E16389EC16}"/>
              </a:ext>
            </a:extLst>
          </p:cNvPr>
          <p:cNvSpPr>
            <a:spLocks noGrp="1"/>
          </p:cNvSpPr>
          <p:nvPr>
            <p:ph type="sldNum" sz="quarter" idx="33"/>
          </p:nvPr>
        </p:nvSpPr>
        <p:spPr/>
        <p:txBody>
          <a:bodyPr/>
          <a:lstStyle/>
          <a:p>
            <a:pPr rtl="0"/>
            <a:fld id="{19B51A1E-902D-48AF-9020-955120F399B6}" type="slidenum">
              <a:rPr lang="en-GB" noProof="0" smtClean="0"/>
              <a:pPr rtl="0"/>
              <a:t>14</a:t>
            </a:fld>
            <a:endParaRPr lang="en-GB" noProof="0"/>
          </a:p>
        </p:txBody>
      </p:sp>
    </p:spTree>
    <p:extLst>
      <p:ext uri="{BB962C8B-B14F-4D97-AF65-F5344CB8AC3E}">
        <p14:creationId xmlns:p14="http://schemas.microsoft.com/office/powerpoint/2010/main" val="12868670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2" ma:contentTypeDescription="Create a new document." ma:contentTypeScope="" ma:versionID="9eef81a78e278bce711891ab573b7a60">
  <xsd:schema xmlns:xsd="http://www.w3.org/2001/XMLSchema" xmlns:xs="http://www.w3.org/2001/XMLSchema" xmlns:p="http://schemas.microsoft.com/office/2006/metadata/properties" xmlns:ns3="6ce03418-4b85-46e6-9705-46dd5ee7fda4" targetNamespace="http://schemas.microsoft.com/office/2006/metadata/properties" ma:root="true" ma:fieldsID="d4bbbba16abc92ef648d350513b8c67f" ns3:_="">
    <xsd:import namespace="6ce03418-4b85-46e6-9705-46dd5ee7fda4"/>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BCD448-790A-4A32-B92E-B1ACF59DECF5}">
  <ds:schemaRefs>
    <ds:schemaRef ds:uri="6ce03418-4b85-46e6-9705-46dd5ee7fda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D8A50AA-654B-45CA-B6AD-FDA9E9535EF9}">
  <ds:schemaRefs>
    <ds:schemaRef ds:uri="6ce03418-4b85-46e6-9705-46dd5ee7fda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FAA48AF-132D-4AB3-9D08-7538C16A104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9</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vt:lpstr>
      <vt:lpstr>PowerPoint Presentation</vt:lpstr>
      <vt:lpstr>IKEA VISION STEATMENT "To create better everyday life for the many people” this is the company vision statement" </vt:lpstr>
      <vt:lpstr>                   AIMS AND OBJECTIVES</vt:lpstr>
      <vt:lpstr>PROFITABILITY</vt:lpstr>
      <vt:lpstr>CSR</vt:lpstr>
      <vt:lpstr>ETHICAL STANDPOINT</vt:lpstr>
      <vt:lpstr>THE INDIVIDUAL DIFRENCES DIVERSITY</vt:lpstr>
      <vt:lpstr>SUSTAINABILITY</vt:lpstr>
      <vt:lpstr>PowerPoint Presentation</vt:lpstr>
      <vt:lpstr>PowerPoint Presentation</vt:lpstr>
      <vt:lpstr>POURPUSE STRUCTURE AND PEOPLE</vt:lpstr>
      <vt:lpstr>CONCLUSION </vt:lpstr>
      <vt:lpstr>REFRENCES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
  <cp:revision>1</cp:revision>
  <dcterms:created xsi:type="dcterms:W3CDTF">2019-12-07T18:53:04Z</dcterms:created>
  <dcterms:modified xsi:type="dcterms:W3CDTF">2019-12-20T16:31:13Z</dcterms:modified>
</cp:coreProperties>
</file>