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2700" autoAdjust="0"/>
  </p:normalViewPr>
  <p:slideViewPr>
    <p:cSldViewPr>
      <p:cViewPr varScale="1">
        <p:scale>
          <a:sx n="45" d="100"/>
          <a:sy n="45" d="100"/>
        </p:scale>
        <p:origin x="-123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464A01F-AB1E-44ED-AAB0-86D88E66BCE9}" type="datetimeFigureOut">
              <a:rPr lang="en-GB" smtClean="0"/>
              <a:t>23/11/2016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CA7E20A-A59D-4078-A736-FC5357554096}" type="slidenum">
              <a:rPr lang="en-GB" smtClean="0"/>
              <a:t>‹#›</a:t>
            </a:fld>
            <a:endParaRPr lang="en-GB"/>
          </a:p>
        </p:txBody>
      </p:sp>
    </p:spTree>
    <p:extLst>
      <p:ext uri="{BB962C8B-B14F-4D97-AF65-F5344CB8AC3E}">
        <p14:creationId xmlns:p14="http://schemas.microsoft.com/office/powerpoint/2010/main" val="24664446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A7E20A-A59D-4078-A736-FC5357554096}" type="slidenum">
              <a:rPr lang="en-GB" smtClean="0"/>
              <a:t>2</a:t>
            </a:fld>
            <a:endParaRPr lang="en-GB"/>
          </a:p>
        </p:txBody>
      </p:sp>
    </p:spTree>
    <p:extLst>
      <p:ext uri="{BB962C8B-B14F-4D97-AF65-F5344CB8AC3E}">
        <p14:creationId xmlns:p14="http://schemas.microsoft.com/office/powerpoint/2010/main" val="3777298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10"/>
          </p:nvPr>
        </p:nvSpPr>
        <p:spPr/>
        <p:txBody>
          <a:bodyPr/>
          <a:lstStyle/>
          <a:p>
            <a:fld id="{0CA7E20A-A59D-4078-A736-FC5357554096}" type="slidenum">
              <a:rPr lang="en-GB" smtClean="0"/>
              <a:t>3</a:t>
            </a:fld>
            <a:endParaRPr lang="en-GB"/>
          </a:p>
        </p:txBody>
      </p:sp>
    </p:spTree>
    <p:extLst>
      <p:ext uri="{BB962C8B-B14F-4D97-AF65-F5344CB8AC3E}">
        <p14:creationId xmlns:p14="http://schemas.microsoft.com/office/powerpoint/2010/main" val="8425642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80%/20%</a:t>
            </a:r>
          </a:p>
          <a:p>
            <a:r>
              <a:rPr lang="en-GB" dirty="0" smtClean="0"/>
              <a:t>80</a:t>
            </a:r>
            <a:r>
              <a:rPr lang="en-GB" baseline="0" dirty="0" smtClean="0"/>
              <a:t> * 0.22 = 17.6 </a:t>
            </a:r>
          </a:p>
          <a:p>
            <a:r>
              <a:rPr lang="en-GB" baseline="0" dirty="0" smtClean="0"/>
              <a:t>20 * 0.1 = 2</a:t>
            </a:r>
          </a:p>
          <a:p>
            <a:r>
              <a:rPr lang="en-GB" baseline="0" dirty="0" smtClean="0"/>
              <a:t>WACC = 17.6 + 2 = 19.6</a:t>
            </a:r>
          </a:p>
          <a:p>
            <a:endParaRPr lang="en-GB" baseline="0" dirty="0" smtClean="0"/>
          </a:p>
          <a:p>
            <a:r>
              <a:rPr lang="en-GB" baseline="0" dirty="0" smtClean="0"/>
              <a:t>60%/40%</a:t>
            </a:r>
          </a:p>
          <a:p>
            <a:r>
              <a:rPr lang="en-GB" baseline="0" dirty="0" smtClean="0"/>
              <a:t>60 * 0.25 = 15</a:t>
            </a:r>
          </a:p>
          <a:p>
            <a:r>
              <a:rPr lang="en-GB" baseline="0" dirty="0" smtClean="0"/>
              <a:t>40 * 0.1 = 4</a:t>
            </a:r>
          </a:p>
          <a:p>
            <a:r>
              <a:rPr lang="en-GB" baseline="0" dirty="0" smtClean="0"/>
              <a:t>WACC = 15 + 1 = 19</a:t>
            </a:r>
          </a:p>
          <a:p>
            <a:endParaRPr lang="en-GB" baseline="0" dirty="0" smtClean="0"/>
          </a:p>
          <a:p>
            <a:r>
              <a:rPr lang="en-GB" baseline="0" dirty="0" smtClean="0"/>
              <a:t>19% is the cheapest of the WACC is the optimal gearing</a:t>
            </a:r>
            <a:endParaRPr lang="en-US" dirty="0"/>
          </a:p>
        </p:txBody>
      </p:sp>
      <p:sp>
        <p:nvSpPr>
          <p:cNvPr id="4" name="Slide Number Placeholder 3"/>
          <p:cNvSpPr>
            <a:spLocks noGrp="1"/>
          </p:cNvSpPr>
          <p:nvPr>
            <p:ph type="sldNum" sz="quarter" idx="10"/>
          </p:nvPr>
        </p:nvSpPr>
        <p:spPr/>
        <p:txBody>
          <a:bodyPr/>
          <a:lstStyle/>
          <a:p>
            <a:fld id="{0CA7E20A-A59D-4078-A736-FC5357554096}" type="slidenum">
              <a:rPr lang="en-GB" smtClean="0"/>
              <a:t>4</a:t>
            </a:fld>
            <a:endParaRPr lang="en-GB"/>
          </a:p>
        </p:txBody>
      </p:sp>
    </p:spTree>
    <p:extLst>
      <p:ext uri="{BB962C8B-B14F-4D97-AF65-F5344CB8AC3E}">
        <p14:creationId xmlns:p14="http://schemas.microsoft.com/office/powerpoint/2010/main" val="1121315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smtClean="0"/>
          </a:p>
        </p:txBody>
      </p:sp>
      <p:sp>
        <p:nvSpPr>
          <p:cNvPr id="4" name="Slide Number Placeholder 3"/>
          <p:cNvSpPr>
            <a:spLocks noGrp="1"/>
          </p:cNvSpPr>
          <p:nvPr>
            <p:ph type="sldNum" sz="quarter" idx="10"/>
          </p:nvPr>
        </p:nvSpPr>
        <p:spPr/>
        <p:txBody>
          <a:bodyPr/>
          <a:lstStyle/>
          <a:p>
            <a:fld id="{0CA7E20A-A59D-4078-A736-FC5357554096}" type="slidenum">
              <a:rPr lang="en-GB" smtClean="0"/>
              <a:t>5</a:t>
            </a:fld>
            <a:endParaRPr lang="en-GB"/>
          </a:p>
        </p:txBody>
      </p:sp>
    </p:spTree>
    <p:extLst>
      <p:ext uri="{BB962C8B-B14F-4D97-AF65-F5344CB8AC3E}">
        <p14:creationId xmlns:p14="http://schemas.microsoft.com/office/powerpoint/2010/main" val="23987526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dirty="0"/>
          </a:p>
        </p:txBody>
      </p:sp>
      <p:sp>
        <p:nvSpPr>
          <p:cNvPr id="4" name="Slide Number Placeholder 3"/>
          <p:cNvSpPr>
            <a:spLocks noGrp="1"/>
          </p:cNvSpPr>
          <p:nvPr>
            <p:ph type="sldNum" sz="quarter" idx="10"/>
          </p:nvPr>
        </p:nvSpPr>
        <p:spPr/>
        <p:txBody>
          <a:bodyPr/>
          <a:lstStyle/>
          <a:p>
            <a:fld id="{0CA7E20A-A59D-4078-A736-FC5357554096}" type="slidenum">
              <a:rPr lang="en-GB" smtClean="0"/>
              <a:t>6</a:t>
            </a:fld>
            <a:endParaRPr lang="en-GB"/>
          </a:p>
        </p:txBody>
      </p:sp>
    </p:spTree>
    <p:extLst>
      <p:ext uri="{BB962C8B-B14F-4D97-AF65-F5344CB8AC3E}">
        <p14:creationId xmlns:p14="http://schemas.microsoft.com/office/powerpoint/2010/main" val="27685934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From the Internet the image on slide and below same place</a:t>
            </a:r>
          </a:p>
          <a:p>
            <a:endParaRPr lang="en-GB" dirty="0" smtClean="0"/>
          </a:p>
          <a:p>
            <a:r>
              <a:rPr lang="en-GB" dirty="0" smtClean="0"/>
              <a:t>Gearing focuses on the capital structure of the business – that means the proportion of finance that is provided by debt relative to the finance provided by equity (or shareholders).</a:t>
            </a:r>
          </a:p>
          <a:p>
            <a:endParaRPr lang="en-GB" dirty="0" smtClean="0"/>
          </a:p>
          <a:p>
            <a:r>
              <a:rPr lang="en-GB" dirty="0" smtClean="0"/>
              <a:t>The gearing ratio is also concerned with liquidity. However, it focuses on the long-term financial stability of a business. </a:t>
            </a:r>
          </a:p>
          <a:p>
            <a:endParaRPr lang="en-GB" dirty="0" smtClean="0"/>
          </a:p>
          <a:p>
            <a:r>
              <a:rPr lang="en-GB" dirty="0" smtClean="0"/>
              <a:t>Gearing (otherwise known as "leverage") measures the proportion of assets invested in a business that are financed by long-term borrowing.</a:t>
            </a:r>
          </a:p>
          <a:p>
            <a:endParaRPr lang="en-GB" dirty="0" smtClean="0"/>
          </a:p>
          <a:p>
            <a:r>
              <a:rPr lang="en-GB" dirty="0" smtClean="0"/>
              <a:t>In theory, the higher the level of borrowing (gearing) the higher are the risks to a business, since the payment of interest and repayment of debts are not "optional" in the same way as dividends. However, gearing can be a financially sound part of a business's capital structure particularly if the business has strong, predictable cash flows.</a:t>
            </a:r>
          </a:p>
          <a:p>
            <a:endParaRPr lang="en-GB" dirty="0" smtClean="0"/>
          </a:p>
          <a:p>
            <a:r>
              <a:rPr lang="en-GB" dirty="0" smtClean="0"/>
              <a:t>How can the gearing ratio be evaluated?</a:t>
            </a:r>
          </a:p>
          <a:p>
            <a:r>
              <a:rPr lang="en-GB" dirty="0" smtClean="0"/>
              <a:t>•A business with a gearing ratio of more than 50% is traditionally said to be "highly geared".</a:t>
            </a:r>
          </a:p>
          <a:p>
            <a:r>
              <a:rPr lang="en-GB" dirty="0" smtClean="0"/>
              <a:t>•A business with gearing of less than 25% is traditionally described as having "low gearing"</a:t>
            </a:r>
          </a:p>
          <a:p>
            <a:r>
              <a:rPr lang="en-GB" dirty="0" smtClean="0"/>
              <a:t>•Something between 25% - 50% would be considered normal for a well-established business which is happy to finance its activities using debt.</a:t>
            </a:r>
          </a:p>
          <a:p>
            <a:endParaRPr lang="en-GB" dirty="0"/>
          </a:p>
        </p:txBody>
      </p:sp>
      <p:sp>
        <p:nvSpPr>
          <p:cNvPr id="4" name="Slide Number Placeholder 3"/>
          <p:cNvSpPr>
            <a:spLocks noGrp="1"/>
          </p:cNvSpPr>
          <p:nvPr>
            <p:ph type="sldNum" sz="quarter" idx="10"/>
          </p:nvPr>
        </p:nvSpPr>
        <p:spPr/>
        <p:txBody>
          <a:bodyPr/>
          <a:lstStyle/>
          <a:p>
            <a:fld id="{0CA7E20A-A59D-4078-A736-FC5357554096}" type="slidenum">
              <a:rPr lang="en-GB" smtClean="0"/>
              <a:t>7</a:t>
            </a:fld>
            <a:endParaRPr lang="en-GB"/>
          </a:p>
        </p:txBody>
      </p:sp>
    </p:spTree>
    <p:extLst>
      <p:ext uri="{BB962C8B-B14F-4D97-AF65-F5344CB8AC3E}">
        <p14:creationId xmlns:p14="http://schemas.microsoft.com/office/powerpoint/2010/main" val="2705519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A7E20A-A59D-4078-A736-FC5357554096}" type="slidenum">
              <a:rPr lang="en-GB" smtClean="0"/>
              <a:t>8</a:t>
            </a:fld>
            <a:endParaRPr lang="en-GB"/>
          </a:p>
        </p:txBody>
      </p:sp>
    </p:spTree>
    <p:extLst>
      <p:ext uri="{BB962C8B-B14F-4D97-AF65-F5344CB8AC3E}">
        <p14:creationId xmlns:p14="http://schemas.microsoft.com/office/powerpoint/2010/main" val="36825543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They proved that although the cost of equity does indeed increase with higher gearing, it does not</a:t>
            </a:r>
            <a:r>
              <a:rPr lang="en-GB" baseline="0" dirty="0" smtClean="0"/>
              <a:t> </a:t>
            </a:r>
            <a:r>
              <a:rPr lang="en-GB" dirty="0" smtClean="0"/>
              <a:t>increase in a random way but in such a precise way as to keep the WACC constant. Which is also illustrated in answer</a:t>
            </a:r>
            <a:r>
              <a:rPr lang="en-GB" baseline="0" dirty="0" smtClean="0"/>
              <a:t> on the slide and </a:t>
            </a:r>
            <a:r>
              <a:rPr lang="en-GB" dirty="0" smtClean="0"/>
              <a:t>on</a:t>
            </a:r>
            <a:r>
              <a:rPr lang="en-GB" baseline="0" dirty="0" smtClean="0"/>
              <a:t> the next slide in a graph.</a:t>
            </a:r>
            <a:endParaRPr lang="en-GB" dirty="0"/>
          </a:p>
        </p:txBody>
      </p:sp>
      <p:sp>
        <p:nvSpPr>
          <p:cNvPr id="4" name="Slide Number Placeholder 3"/>
          <p:cNvSpPr>
            <a:spLocks noGrp="1"/>
          </p:cNvSpPr>
          <p:nvPr>
            <p:ph type="sldNum" sz="quarter" idx="10"/>
          </p:nvPr>
        </p:nvSpPr>
        <p:spPr/>
        <p:txBody>
          <a:bodyPr/>
          <a:lstStyle/>
          <a:p>
            <a:fld id="{0CA7E20A-A59D-4078-A736-FC5357554096}" type="slidenum">
              <a:rPr lang="en-GB" smtClean="0"/>
              <a:t>9</a:t>
            </a:fld>
            <a:endParaRPr lang="en-GB"/>
          </a:p>
        </p:txBody>
      </p:sp>
    </p:spTree>
    <p:extLst>
      <p:ext uri="{BB962C8B-B14F-4D97-AF65-F5344CB8AC3E}">
        <p14:creationId xmlns:p14="http://schemas.microsoft.com/office/powerpoint/2010/main" val="898138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smtClean="0"/>
          </a:p>
        </p:txBody>
      </p:sp>
      <p:sp>
        <p:nvSpPr>
          <p:cNvPr id="4" name="Slide Number Placeholder 3"/>
          <p:cNvSpPr>
            <a:spLocks noGrp="1"/>
          </p:cNvSpPr>
          <p:nvPr>
            <p:ph type="sldNum" sz="quarter" idx="10"/>
          </p:nvPr>
        </p:nvSpPr>
        <p:spPr/>
        <p:txBody>
          <a:bodyPr/>
          <a:lstStyle/>
          <a:p>
            <a:fld id="{0CA7E20A-A59D-4078-A736-FC5357554096}" type="slidenum">
              <a:rPr lang="en-GB" smtClean="0"/>
              <a:t>11</a:t>
            </a:fld>
            <a:endParaRPr lang="en-GB"/>
          </a:p>
        </p:txBody>
      </p:sp>
    </p:spTree>
    <p:extLst>
      <p:ext uri="{BB962C8B-B14F-4D97-AF65-F5344CB8AC3E}">
        <p14:creationId xmlns:p14="http://schemas.microsoft.com/office/powerpoint/2010/main" val="18226751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we saw in the previous chapters, the effect of corporation tax is to reduce the cost of debt to</a:t>
            </a:r>
            <a:r>
              <a:rPr lang="en-GB" baseline="0" dirty="0" smtClean="0"/>
              <a:t> </a:t>
            </a:r>
            <a:r>
              <a:rPr lang="en-GB" dirty="0" smtClean="0"/>
              <a:t>the company (because of tax relief on interest payments). However, corporation tax has no effect</a:t>
            </a:r>
            <a:r>
              <a:rPr lang="en-GB" baseline="0" dirty="0" smtClean="0"/>
              <a:t> </a:t>
            </a:r>
            <a:r>
              <a:rPr lang="en-GB" dirty="0" smtClean="0"/>
              <a:t>on the cost of equity because dividends are not tax allowable.</a:t>
            </a:r>
          </a:p>
          <a:p>
            <a:endParaRPr lang="en-GB" dirty="0" smtClean="0"/>
          </a:p>
          <a:p>
            <a:r>
              <a:rPr lang="en-GB" dirty="0" smtClean="0"/>
              <a:t>Let us repeat Example 2, but introduce corporation tax at 30%. This will reduce the cost of debt to</a:t>
            </a:r>
            <a:r>
              <a:rPr lang="en-GB" baseline="0" dirty="0" smtClean="0"/>
              <a:t> </a:t>
            </a:r>
            <a:r>
              <a:rPr lang="en-GB" dirty="0" smtClean="0"/>
              <a:t>only 70% of the previous figures.</a:t>
            </a:r>
          </a:p>
          <a:p>
            <a:endParaRPr lang="en-GB" dirty="0" smtClean="0"/>
          </a:p>
          <a:p>
            <a:r>
              <a:rPr lang="en-GB" dirty="0" smtClean="0"/>
              <a:t>They proved that with corporation tax, higher levels of gearing resulted in a lower WACC (because of the</a:t>
            </a:r>
            <a:r>
              <a:rPr lang="en-GB" baseline="0" dirty="0" smtClean="0"/>
              <a:t> </a:t>
            </a:r>
            <a:r>
              <a:rPr lang="en-GB" dirty="0" smtClean="0"/>
              <a:t>benefit of the tax relief on debt interest). See answer on next slide to prove this</a:t>
            </a:r>
            <a:endParaRPr lang="en-GB" dirty="0"/>
          </a:p>
        </p:txBody>
      </p:sp>
      <p:sp>
        <p:nvSpPr>
          <p:cNvPr id="4" name="Slide Number Placeholder 3"/>
          <p:cNvSpPr>
            <a:spLocks noGrp="1"/>
          </p:cNvSpPr>
          <p:nvPr>
            <p:ph type="sldNum" sz="quarter" idx="10"/>
          </p:nvPr>
        </p:nvSpPr>
        <p:spPr/>
        <p:txBody>
          <a:bodyPr/>
          <a:lstStyle/>
          <a:p>
            <a:fld id="{0CA7E20A-A59D-4078-A736-FC5357554096}" type="slidenum">
              <a:rPr lang="en-GB" smtClean="0"/>
              <a:t>12</a:t>
            </a:fld>
            <a:endParaRPr lang="en-GB"/>
          </a:p>
        </p:txBody>
      </p:sp>
    </p:spTree>
    <p:extLst>
      <p:ext uri="{BB962C8B-B14F-4D97-AF65-F5344CB8AC3E}">
        <p14:creationId xmlns:p14="http://schemas.microsoft.com/office/powerpoint/2010/main" val="31856297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They proved that with corporation tax, higher levels of gearing resulted in a lower WACC (because of the</a:t>
            </a:r>
            <a:r>
              <a:rPr lang="en-GB" baseline="0" dirty="0" smtClean="0"/>
              <a:t> </a:t>
            </a:r>
            <a:r>
              <a:rPr lang="en-GB" dirty="0" smtClean="0"/>
              <a:t>benefit of the tax relief on debt interest).</a:t>
            </a:r>
            <a:endParaRPr lang="en-GB" dirty="0"/>
          </a:p>
        </p:txBody>
      </p:sp>
      <p:sp>
        <p:nvSpPr>
          <p:cNvPr id="4" name="Slide Number Placeholder 3"/>
          <p:cNvSpPr>
            <a:spLocks noGrp="1"/>
          </p:cNvSpPr>
          <p:nvPr>
            <p:ph type="sldNum" sz="quarter" idx="10"/>
          </p:nvPr>
        </p:nvSpPr>
        <p:spPr/>
        <p:txBody>
          <a:bodyPr/>
          <a:lstStyle/>
          <a:p>
            <a:fld id="{0CA7E20A-A59D-4078-A736-FC5357554096}" type="slidenum">
              <a:rPr lang="en-GB" smtClean="0"/>
              <a:t>13</a:t>
            </a:fld>
            <a:endParaRPr lang="en-GB"/>
          </a:p>
        </p:txBody>
      </p:sp>
    </p:spTree>
    <p:extLst>
      <p:ext uri="{BB962C8B-B14F-4D97-AF65-F5344CB8AC3E}">
        <p14:creationId xmlns:p14="http://schemas.microsoft.com/office/powerpoint/2010/main" val="1036899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A7E20A-A59D-4078-A736-FC5357554096}" type="slidenum">
              <a:rPr lang="en-GB" smtClean="0"/>
              <a:t>15</a:t>
            </a:fld>
            <a:endParaRPr lang="en-GB"/>
          </a:p>
        </p:txBody>
      </p:sp>
    </p:spTree>
    <p:extLst>
      <p:ext uri="{BB962C8B-B14F-4D97-AF65-F5344CB8AC3E}">
        <p14:creationId xmlns:p14="http://schemas.microsoft.com/office/powerpoint/2010/main" val="1220452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Modigliani and Millers’ assumptions</a:t>
            </a:r>
          </a:p>
          <a:p>
            <a:r>
              <a:rPr lang="en-GB" dirty="0" smtClean="0"/>
              <a:t>Although you are not expected to know the proof of Modigliani and Millers’ theory, you are</a:t>
            </a:r>
            <a:r>
              <a:rPr lang="en-GB" baseline="0" dirty="0" smtClean="0"/>
              <a:t> </a:t>
            </a:r>
            <a:r>
              <a:rPr lang="en-GB" dirty="0" smtClean="0"/>
              <a:t>expected (for written parts to questions) to be aware of the main assumptions that they made in</a:t>
            </a:r>
            <a:r>
              <a:rPr lang="en-GB" baseline="0" dirty="0" smtClean="0"/>
              <a:t> </a:t>
            </a:r>
            <a:r>
              <a:rPr lang="en-GB" dirty="0" smtClean="0"/>
              <a:t>producing their theory.</a:t>
            </a:r>
          </a:p>
          <a:p>
            <a:endParaRPr lang="en-GB" dirty="0" smtClean="0"/>
          </a:p>
          <a:p>
            <a:r>
              <a:rPr lang="en-GB" dirty="0" smtClean="0"/>
              <a:t>Their main assumptions are as follows:</a:t>
            </a:r>
          </a:p>
          <a:p>
            <a:r>
              <a:rPr lang="en-GB" dirty="0" smtClean="0"/>
              <a:t>• shareholders have perfect knowledge</a:t>
            </a:r>
          </a:p>
          <a:p>
            <a:r>
              <a:rPr lang="en-GB" dirty="0" smtClean="0"/>
              <a:t>• shareholders act rationally with regard to risk</a:t>
            </a:r>
          </a:p>
          <a:p>
            <a:r>
              <a:rPr lang="en-GB" dirty="0" smtClean="0"/>
              <a:t>• a perfect market exists</a:t>
            </a:r>
          </a:p>
          <a:p>
            <a:r>
              <a:rPr lang="en-GB" dirty="0" smtClean="0"/>
              <a:t>• debt interest is tax allowable (and the company is able to get the benefit of it)</a:t>
            </a:r>
          </a:p>
          <a:p>
            <a:r>
              <a:rPr lang="en-GB" dirty="0" smtClean="0"/>
              <a:t>• investors are indifferent between corporate gearing and personal gearing</a:t>
            </a:r>
          </a:p>
          <a:p>
            <a:r>
              <a:rPr lang="en-GB" dirty="0" smtClean="0"/>
              <a:t>• the debt borrowing is irredeemable</a:t>
            </a:r>
            <a:endParaRPr lang="en-GB" dirty="0"/>
          </a:p>
        </p:txBody>
      </p:sp>
      <p:sp>
        <p:nvSpPr>
          <p:cNvPr id="4" name="Slide Number Placeholder 3"/>
          <p:cNvSpPr>
            <a:spLocks noGrp="1"/>
          </p:cNvSpPr>
          <p:nvPr>
            <p:ph type="sldNum" sz="quarter" idx="10"/>
          </p:nvPr>
        </p:nvSpPr>
        <p:spPr/>
        <p:txBody>
          <a:bodyPr/>
          <a:lstStyle/>
          <a:p>
            <a:fld id="{0CA7E20A-A59D-4078-A736-FC5357554096}" type="slidenum">
              <a:rPr lang="en-GB" smtClean="0"/>
              <a:t>16</a:t>
            </a:fld>
            <a:endParaRPr lang="en-GB"/>
          </a:p>
        </p:txBody>
      </p:sp>
    </p:spTree>
    <p:extLst>
      <p:ext uri="{BB962C8B-B14F-4D97-AF65-F5344CB8AC3E}">
        <p14:creationId xmlns:p14="http://schemas.microsoft.com/office/powerpoint/2010/main" val="15532803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Pecking order theory</a:t>
            </a:r>
          </a:p>
          <a:p>
            <a:r>
              <a:rPr lang="en-GB" dirty="0" smtClean="0"/>
              <a:t>Pecking order theory has been developed as an alternative to traditional theory. It states that firms</a:t>
            </a:r>
            <a:r>
              <a:rPr lang="en-GB" baseline="0" dirty="0" smtClean="0"/>
              <a:t> </a:t>
            </a:r>
            <a:r>
              <a:rPr lang="en-GB" dirty="0" smtClean="0"/>
              <a:t>will prefer retained earnings to any other source of finance, and then will choose debt, and last of</a:t>
            </a:r>
            <a:r>
              <a:rPr lang="en-GB" baseline="0" dirty="0" smtClean="0"/>
              <a:t> </a:t>
            </a:r>
            <a:r>
              <a:rPr lang="en-GB" dirty="0" smtClean="0"/>
              <a:t>all equity</a:t>
            </a:r>
          </a:p>
          <a:p>
            <a:endParaRPr lang="en-GB" dirty="0" smtClean="0"/>
          </a:p>
          <a:p>
            <a:r>
              <a:rPr lang="en-GB" dirty="0" smtClean="0"/>
              <a:t>The order of preference will be:</a:t>
            </a:r>
          </a:p>
          <a:p>
            <a:r>
              <a:rPr lang="en-GB" dirty="0" smtClean="0"/>
              <a:t>• Retained earnings</a:t>
            </a:r>
          </a:p>
          <a:p>
            <a:r>
              <a:rPr lang="en-GB" dirty="0" smtClean="0"/>
              <a:t>• Straight debt</a:t>
            </a:r>
          </a:p>
          <a:p>
            <a:r>
              <a:rPr lang="en-GB" dirty="0" smtClean="0"/>
              <a:t>• Convertible debt</a:t>
            </a:r>
          </a:p>
          <a:p>
            <a:r>
              <a:rPr lang="en-GB" dirty="0" smtClean="0"/>
              <a:t>• Preference shares</a:t>
            </a:r>
          </a:p>
          <a:p>
            <a:r>
              <a:rPr lang="en-GB" dirty="0" smtClean="0"/>
              <a:t>• Equity shares</a:t>
            </a:r>
          </a:p>
          <a:p>
            <a:endParaRPr lang="en-GB" dirty="0" smtClean="0"/>
          </a:p>
          <a:p>
            <a:endParaRPr lang="en-GB" dirty="0" smtClean="0"/>
          </a:p>
          <a:p>
            <a:r>
              <a:rPr lang="en-GB" b="1" dirty="0" smtClean="0"/>
              <a:t>From the Internet describing Pecking order theory</a:t>
            </a:r>
          </a:p>
          <a:p>
            <a:endParaRPr lang="en-GB" dirty="0" smtClean="0"/>
          </a:p>
          <a:p>
            <a:r>
              <a:rPr lang="en-GB" dirty="0" smtClean="0"/>
              <a:t>From The pecking order theory focuses on asymmetrical information costs. This approach assumes that companies prioritize their financing strategy based on the path of least resistance. Internal financing is the first preferred method, followed by debt and external equity financing as a last resort.</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0CA7E20A-A59D-4078-A736-FC5357554096}" type="slidenum">
              <a:rPr lang="en-GB" smtClean="0"/>
              <a:t>17</a:t>
            </a:fld>
            <a:endParaRPr lang="en-GB"/>
          </a:p>
        </p:txBody>
      </p:sp>
    </p:spTree>
    <p:extLst>
      <p:ext uri="{BB962C8B-B14F-4D97-AF65-F5344CB8AC3E}">
        <p14:creationId xmlns:p14="http://schemas.microsoft.com/office/powerpoint/2010/main" val="42389589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92F403D-2217-41FD-97FC-F2C19CDBC7AA}" type="datetimeFigureOut">
              <a:rPr lang="en-GB" smtClean="0"/>
              <a:t>23/11/2016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0F9786-1B6C-4049-A0DC-429BFA6B7C67}" type="slidenum">
              <a:rPr lang="en-GB" smtClean="0"/>
              <a:t>‹#›</a:t>
            </a:fld>
            <a:endParaRPr lang="en-GB"/>
          </a:p>
        </p:txBody>
      </p:sp>
    </p:spTree>
    <p:extLst>
      <p:ext uri="{BB962C8B-B14F-4D97-AF65-F5344CB8AC3E}">
        <p14:creationId xmlns:p14="http://schemas.microsoft.com/office/powerpoint/2010/main" val="200477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92F403D-2217-41FD-97FC-F2C19CDBC7AA}" type="datetimeFigureOut">
              <a:rPr lang="en-GB" smtClean="0"/>
              <a:t>23/11/2016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0F9786-1B6C-4049-A0DC-429BFA6B7C67}" type="slidenum">
              <a:rPr lang="en-GB" smtClean="0"/>
              <a:t>‹#›</a:t>
            </a:fld>
            <a:endParaRPr lang="en-GB"/>
          </a:p>
        </p:txBody>
      </p:sp>
    </p:spTree>
    <p:extLst>
      <p:ext uri="{BB962C8B-B14F-4D97-AF65-F5344CB8AC3E}">
        <p14:creationId xmlns:p14="http://schemas.microsoft.com/office/powerpoint/2010/main" val="2531536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92F403D-2217-41FD-97FC-F2C19CDBC7AA}" type="datetimeFigureOut">
              <a:rPr lang="en-GB" smtClean="0"/>
              <a:t>23/11/2016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0F9786-1B6C-4049-A0DC-429BFA6B7C67}" type="slidenum">
              <a:rPr lang="en-GB" smtClean="0"/>
              <a:t>‹#›</a:t>
            </a:fld>
            <a:endParaRPr lang="en-GB"/>
          </a:p>
        </p:txBody>
      </p:sp>
    </p:spTree>
    <p:extLst>
      <p:ext uri="{BB962C8B-B14F-4D97-AF65-F5344CB8AC3E}">
        <p14:creationId xmlns:p14="http://schemas.microsoft.com/office/powerpoint/2010/main" val="2344193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92F403D-2217-41FD-97FC-F2C19CDBC7AA}" type="datetimeFigureOut">
              <a:rPr lang="en-GB" smtClean="0"/>
              <a:t>23/11/2016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0F9786-1B6C-4049-A0DC-429BFA6B7C67}" type="slidenum">
              <a:rPr lang="en-GB" smtClean="0"/>
              <a:t>‹#›</a:t>
            </a:fld>
            <a:endParaRPr lang="en-GB"/>
          </a:p>
        </p:txBody>
      </p:sp>
    </p:spTree>
    <p:extLst>
      <p:ext uri="{BB962C8B-B14F-4D97-AF65-F5344CB8AC3E}">
        <p14:creationId xmlns:p14="http://schemas.microsoft.com/office/powerpoint/2010/main" val="3704750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92F403D-2217-41FD-97FC-F2C19CDBC7AA}" type="datetimeFigureOut">
              <a:rPr lang="en-GB" smtClean="0"/>
              <a:t>23/11/2016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0F9786-1B6C-4049-A0DC-429BFA6B7C67}" type="slidenum">
              <a:rPr lang="en-GB" smtClean="0"/>
              <a:t>‹#›</a:t>
            </a:fld>
            <a:endParaRPr lang="en-GB"/>
          </a:p>
        </p:txBody>
      </p:sp>
    </p:spTree>
    <p:extLst>
      <p:ext uri="{BB962C8B-B14F-4D97-AF65-F5344CB8AC3E}">
        <p14:creationId xmlns:p14="http://schemas.microsoft.com/office/powerpoint/2010/main" val="4274229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92F403D-2217-41FD-97FC-F2C19CDBC7AA}" type="datetimeFigureOut">
              <a:rPr lang="en-GB" smtClean="0"/>
              <a:t>23/11/2016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0F9786-1B6C-4049-A0DC-429BFA6B7C67}" type="slidenum">
              <a:rPr lang="en-GB" smtClean="0"/>
              <a:t>‹#›</a:t>
            </a:fld>
            <a:endParaRPr lang="en-GB"/>
          </a:p>
        </p:txBody>
      </p:sp>
    </p:spTree>
    <p:extLst>
      <p:ext uri="{BB962C8B-B14F-4D97-AF65-F5344CB8AC3E}">
        <p14:creationId xmlns:p14="http://schemas.microsoft.com/office/powerpoint/2010/main" val="3240394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2F403D-2217-41FD-97FC-F2C19CDBC7AA}" type="datetimeFigureOut">
              <a:rPr lang="en-GB" smtClean="0"/>
              <a:t>23/11/2016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0F9786-1B6C-4049-A0DC-429BFA6B7C67}" type="slidenum">
              <a:rPr lang="en-GB" smtClean="0"/>
              <a:t>‹#›</a:t>
            </a:fld>
            <a:endParaRPr lang="en-GB"/>
          </a:p>
        </p:txBody>
      </p:sp>
    </p:spTree>
    <p:extLst>
      <p:ext uri="{BB962C8B-B14F-4D97-AF65-F5344CB8AC3E}">
        <p14:creationId xmlns:p14="http://schemas.microsoft.com/office/powerpoint/2010/main" val="19188072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92F403D-2217-41FD-97FC-F2C19CDBC7AA}" type="datetimeFigureOut">
              <a:rPr lang="en-GB" smtClean="0"/>
              <a:t>23/11/2016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0F9786-1B6C-4049-A0DC-429BFA6B7C67}" type="slidenum">
              <a:rPr lang="en-GB" smtClean="0"/>
              <a:t>‹#›</a:t>
            </a:fld>
            <a:endParaRPr lang="en-GB"/>
          </a:p>
        </p:txBody>
      </p:sp>
    </p:spTree>
    <p:extLst>
      <p:ext uri="{BB962C8B-B14F-4D97-AF65-F5344CB8AC3E}">
        <p14:creationId xmlns:p14="http://schemas.microsoft.com/office/powerpoint/2010/main" val="887425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92F403D-2217-41FD-97FC-F2C19CDBC7AA}" type="datetimeFigureOut">
              <a:rPr lang="en-GB" smtClean="0"/>
              <a:t>23/11/2016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0F9786-1B6C-4049-A0DC-429BFA6B7C67}" type="slidenum">
              <a:rPr lang="en-GB" smtClean="0"/>
              <a:t>‹#›</a:t>
            </a:fld>
            <a:endParaRPr lang="en-GB"/>
          </a:p>
        </p:txBody>
      </p:sp>
    </p:spTree>
    <p:extLst>
      <p:ext uri="{BB962C8B-B14F-4D97-AF65-F5344CB8AC3E}">
        <p14:creationId xmlns:p14="http://schemas.microsoft.com/office/powerpoint/2010/main" val="2543246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92F403D-2217-41FD-97FC-F2C19CDBC7AA}" type="datetimeFigureOut">
              <a:rPr lang="en-GB" smtClean="0"/>
              <a:t>23/11/2016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0F9786-1B6C-4049-A0DC-429BFA6B7C67}" type="slidenum">
              <a:rPr lang="en-GB" smtClean="0"/>
              <a:t>‹#›</a:t>
            </a:fld>
            <a:endParaRPr lang="en-GB"/>
          </a:p>
        </p:txBody>
      </p:sp>
    </p:spTree>
    <p:extLst>
      <p:ext uri="{BB962C8B-B14F-4D97-AF65-F5344CB8AC3E}">
        <p14:creationId xmlns:p14="http://schemas.microsoft.com/office/powerpoint/2010/main" val="40999746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92F403D-2217-41FD-97FC-F2C19CDBC7AA}" type="datetimeFigureOut">
              <a:rPr lang="en-GB" smtClean="0"/>
              <a:t>23/11/2016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0F9786-1B6C-4049-A0DC-429BFA6B7C67}" type="slidenum">
              <a:rPr lang="en-GB" smtClean="0"/>
              <a:t>‹#›</a:t>
            </a:fld>
            <a:endParaRPr lang="en-GB"/>
          </a:p>
        </p:txBody>
      </p:sp>
    </p:spTree>
    <p:extLst>
      <p:ext uri="{BB962C8B-B14F-4D97-AF65-F5344CB8AC3E}">
        <p14:creationId xmlns:p14="http://schemas.microsoft.com/office/powerpoint/2010/main" val="11526914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2F403D-2217-41FD-97FC-F2C19CDBC7AA}" type="datetimeFigureOut">
              <a:rPr lang="en-GB" smtClean="0"/>
              <a:t>23/11/2016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0F9786-1B6C-4049-A0DC-429BFA6B7C67}" type="slidenum">
              <a:rPr lang="en-GB" smtClean="0"/>
              <a:t>‹#›</a:t>
            </a:fld>
            <a:endParaRPr lang="en-GB"/>
          </a:p>
        </p:txBody>
      </p:sp>
    </p:spTree>
    <p:extLst>
      <p:ext uri="{BB962C8B-B14F-4D97-AF65-F5344CB8AC3E}">
        <p14:creationId xmlns:p14="http://schemas.microsoft.com/office/powerpoint/2010/main" val="3237952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Week eight </a:t>
            </a:r>
            <a:r>
              <a:rPr lang="en-GB" dirty="0" smtClean="0"/>
              <a:t>session one</a:t>
            </a:r>
            <a:endParaRPr lang="en-GB" dirty="0"/>
          </a:p>
        </p:txBody>
      </p:sp>
      <p:sp>
        <p:nvSpPr>
          <p:cNvPr id="3" name="Subtitle 2"/>
          <p:cNvSpPr>
            <a:spLocks noGrp="1"/>
          </p:cNvSpPr>
          <p:nvPr>
            <p:ph type="subTitle" idx="1"/>
          </p:nvPr>
        </p:nvSpPr>
        <p:spPr/>
        <p:txBody>
          <a:bodyPr/>
          <a:lstStyle/>
          <a:p>
            <a:r>
              <a:rPr lang="en-GB" dirty="0" smtClean="0"/>
              <a:t>The cost of capital – the effect</a:t>
            </a:r>
          </a:p>
          <a:p>
            <a:r>
              <a:rPr lang="en-GB" dirty="0" smtClean="0"/>
              <a:t>of changes in gearing</a:t>
            </a:r>
          </a:p>
        </p:txBody>
      </p:sp>
    </p:spTree>
    <p:extLst>
      <p:ext uri="{BB962C8B-B14F-4D97-AF65-F5344CB8AC3E}">
        <p14:creationId xmlns:p14="http://schemas.microsoft.com/office/powerpoint/2010/main" val="17237137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smtClean="0"/>
              <a:t>The cost of capital – the effect</a:t>
            </a:r>
            <a:br>
              <a:rPr lang="en-GB" sz="3600" dirty="0" smtClean="0"/>
            </a:br>
            <a:r>
              <a:rPr lang="en-GB" sz="3600" dirty="0" smtClean="0"/>
              <a:t>of changes in gearing</a:t>
            </a:r>
            <a:r>
              <a:rPr lang="en-GB" dirty="0" smtClean="0"/>
              <a:t/>
            </a:r>
            <a:br>
              <a:rPr lang="en-GB" dirty="0" smtClean="0"/>
            </a:br>
            <a:endParaRPr lang="en-GB" dirty="0"/>
          </a:p>
        </p:txBody>
      </p:sp>
      <p:sp>
        <p:nvSpPr>
          <p:cNvPr id="3" name="Content Placeholder 2"/>
          <p:cNvSpPr>
            <a:spLocks noGrp="1"/>
          </p:cNvSpPr>
          <p:nvPr>
            <p:ph idx="1"/>
          </p:nvPr>
        </p:nvSpPr>
        <p:spPr>
          <a:xfrm>
            <a:off x="457200" y="1268760"/>
            <a:ext cx="8435280" cy="5328592"/>
          </a:xfrm>
        </p:spPr>
        <p:txBody>
          <a:bodyPr>
            <a:normAutofit fontScale="85000" lnSpcReduction="20000"/>
          </a:bodyPr>
          <a:lstStyle/>
          <a:p>
            <a:pPr marL="0" indent="0">
              <a:buNone/>
            </a:pPr>
            <a:r>
              <a:rPr lang="en-GB" b="1" i="0" u="none" strike="noStrike" baseline="0" dirty="0" smtClean="0">
                <a:solidFill>
                  <a:srgbClr val="0049BC"/>
                </a:solidFill>
                <a:latin typeface="WarnockPro-Bold"/>
              </a:rPr>
              <a:t>The ‘Traditional Theory’ of gearing.</a:t>
            </a:r>
          </a:p>
          <a:p>
            <a:r>
              <a:rPr lang="en-GB" dirty="0">
                <a:latin typeface="WarnockPro-Bold"/>
              </a:rPr>
              <a:t>In this lecture we will look at the effect of gearing on the cost of capital for a company, and the implications of it for the way in which a company raises finance and the way in which it should appraise investments</a:t>
            </a:r>
            <a:r>
              <a:rPr lang="en-GB" dirty="0" smtClean="0">
                <a:latin typeface="WarnockPro-Bold"/>
              </a:rPr>
              <a:t>.</a:t>
            </a:r>
          </a:p>
          <a:p>
            <a:r>
              <a:rPr lang="en-GB" dirty="0" smtClean="0">
                <a:latin typeface="WarnockPro-Bold"/>
              </a:rPr>
              <a:t>It has long been accepted that</a:t>
            </a:r>
          </a:p>
          <a:p>
            <a:pPr marL="914400" lvl="1" indent="-514350">
              <a:buFont typeface="+mj-lt"/>
              <a:buAutoNum type="alphaLcParenR"/>
            </a:pPr>
            <a:r>
              <a:rPr lang="en-GB" i="0" u="none" strike="noStrike" baseline="0" dirty="0" smtClean="0">
                <a:latin typeface="WarnockPro-Bold"/>
              </a:rPr>
              <a:t>Equity</a:t>
            </a:r>
            <a:r>
              <a:rPr lang="en-GB" i="0" u="none" strike="noStrike" dirty="0" smtClean="0">
                <a:latin typeface="WarnockPro-Bold"/>
              </a:rPr>
              <a:t> borrowing is more expensive than debt borrowing</a:t>
            </a:r>
          </a:p>
          <a:p>
            <a:pPr marL="914400" lvl="1" indent="-514350">
              <a:buFont typeface="+mj-lt"/>
              <a:buAutoNum type="alphaLcParenR"/>
            </a:pPr>
            <a:r>
              <a:rPr lang="en-GB" i="0" u="none" strike="noStrike" baseline="0" dirty="0" smtClean="0">
                <a:latin typeface="WarnockPro-Bold"/>
              </a:rPr>
              <a:t>that higher levels of gearing increase the risk to shareholders, and therefore result in higher costs of equity.</a:t>
            </a:r>
          </a:p>
          <a:p>
            <a:pPr marL="514350" indent="-514350"/>
            <a:r>
              <a:rPr lang="en-GB" i="0" u="none" strike="noStrike" baseline="0" dirty="0" smtClean="0">
                <a:latin typeface="WarnockPro-Bold"/>
              </a:rPr>
              <a:t>It would seem sensible therefore that if the level of gearing in a company changes, then so to will the WACC.</a:t>
            </a:r>
          </a:p>
          <a:p>
            <a:pPr marL="400050" lvl="1" indent="0">
              <a:buNone/>
            </a:pPr>
            <a:endParaRPr lang="en-GB" b="1" i="0" u="none" strike="noStrike" baseline="0" dirty="0" smtClean="0">
              <a:solidFill>
                <a:srgbClr val="0049BC"/>
              </a:solidFill>
              <a:latin typeface="WarnockPro-Bold"/>
            </a:endParaRPr>
          </a:p>
          <a:p>
            <a:endParaRPr lang="en-GB" dirty="0"/>
          </a:p>
        </p:txBody>
      </p:sp>
    </p:spTree>
    <p:extLst>
      <p:ext uri="{BB962C8B-B14F-4D97-AF65-F5344CB8AC3E}">
        <p14:creationId xmlns:p14="http://schemas.microsoft.com/office/powerpoint/2010/main" val="3427118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cost of capital – the effect</a:t>
            </a:r>
            <a:br>
              <a:rPr lang="en-GB" dirty="0" smtClean="0"/>
            </a:br>
            <a:r>
              <a:rPr lang="en-GB" dirty="0" smtClean="0"/>
              <a:t>of changes in gearing</a:t>
            </a:r>
            <a:endParaRPr lang="en-GB" dirty="0"/>
          </a:p>
        </p:txBody>
      </p:sp>
      <p:sp>
        <p:nvSpPr>
          <p:cNvPr id="3" name="Content Placeholder 2"/>
          <p:cNvSpPr>
            <a:spLocks noGrp="1"/>
          </p:cNvSpPr>
          <p:nvPr>
            <p:ph idx="1"/>
          </p:nvPr>
        </p:nvSpPr>
        <p:spPr/>
        <p:txBody>
          <a:bodyPr/>
          <a:lstStyle/>
          <a:p>
            <a:pPr marL="0" indent="0">
              <a:buNone/>
            </a:pPr>
            <a:r>
              <a:rPr lang="en-GB" b="1" dirty="0" smtClean="0"/>
              <a:t>Example one</a:t>
            </a:r>
          </a:p>
          <a:p>
            <a:pPr marL="0" indent="0">
              <a:buNone/>
            </a:pPr>
            <a:r>
              <a:rPr lang="en-GB" b="1" dirty="0" smtClean="0"/>
              <a:t>Complete the following table by calculating the WACC at each level of gearing.</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3849612"/>
            <a:ext cx="8264613" cy="12558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661319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cost of capital – the effect</a:t>
            </a:r>
            <a:br>
              <a:rPr lang="en-GB" dirty="0" smtClean="0"/>
            </a:br>
            <a:r>
              <a:rPr lang="en-GB" dirty="0" smtClean="0"/>
              <a:t>of changes in gearing</a:t>
            </a:r>
            <a:endParaRPr lang="en-GB" dirty="0"/>
          </a:p>
        </p:txBody>
      </p:sp>
      <p:sp>
        <p:nvSpPr>
          <p:cNvPr id="3" name="Content Placeholder 2"/>
          <p:cNvSpPr>
            <a:spLocks noGrp="1"/>
          </p:cNvSpPr>
          <p:nvPr>
            <p:ph idx="1"/>
          </p:nvPr>
        </p:nvSpPr>
        <p:spPr/>
        <p:txBody>
          <a:bodyPr/>
          <a:lstStyle/>
          <a:p>
            <a:pPr marL="0" indent="0">
              <a:buNone/>
            </a:pPr>
            <a:r>
              <a:rPr lang="en-GB" b="1" dirty="0" smtClean="0"/>
              <a:t>Example one answer</a:t>
            </a:r>
          </a:p>
          <a:p>
            <a:pPr marL="0" indent="0">
              <a:buNone/>
            </a:pPr>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140967"/>
            <a:ext cx="8608277" cy="13792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37767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179" y="0"/>
            <a:ext cx="8982820" cy="1143000"/>
          </a:xfrm>
        </p:spPr>
        <p:txBody>
          <a:bodyPr>
            <a:noAutofit/>
          </a:bodyPr>
          <a:lstStyle/>
          <a:p>
            <a:pPr algn="l"/>
            <a:r>
              <a:rPr lang="en-GB" sz="3600" dirty="0" smtClean="0"/>
              <a:t>The cost of capital – effect of changes in gearing</a:t>
            </a:r>
            <a:endParaRPr lang="en-GB" sz="3600" dirty="0"/>
          </a:p>
        </p:txBody>
      </p:sp>
      <p:pic>
        <p:nvPicPr>
          <p:cNvPr id="3075"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483768" y="728906"/>
            <a:ext cx="6423956" cy="39421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36664" y="4549676"/>
            <a:ext cx="9180663" cy="2308324"/>
          </a:xfrm>
          <a:prstGeom prst="rect">
            <a:avLst/>
          </a:prstGeom>
          <a:noFill/>
        </p:spPr>
        <p:txBody>
          <a:bodyPr wrap="square" rtlCol="0">
            <a:spAutoFit/>
          </a:bodyPr>
          <a:lstStyle/>
          <a:p>
            <a:r>
              <a:rPr lang="en-GB" sz="1600" b="1" dirty="0" smtClean="0"/>
              <a:t>At </a:t>
            </a:r>
            <a:r>
              <a:rPr lang="en-GB" sz="1600" b="1" dirty="0"/>
              <a:t>low levels of </a:t>
            </a:r>
            <a:r>
              <a:rPr lang="en-GB" sz="1600" b="1" dirty="0" smtClean="0"/>
              <a:t>gearing: </a:t>
            </a:r>
            <a:r>
              <a:rPr lang="en-GB" sz="1600" dirty="0" smtClean="0"/>
              <a:t>Equity </a:t>
            </a:r>
            <a:r>
              <a:rPr lang="en-GB" sz="1600" dirty="0"/>
              <a:t>holders perceive risk as unchanged so the increase in the proportion of cheaper debt will lower the </a:t>
            </a:r>
            <a:r>
              <a:rPr lang="en-GB" sz="1600" dirty="0" smtClean="0"/>
              <a:t>WACC</a:t>
            </a:r>
            <a:br>
              <a:rPr lang="en-GB" sz="1600" dirty="0" smtClean="0"/>
            </a:br>
            <a:endParaRPr lang="en-GB" sz="1600" dirty="0"/>
          </a:p>
          <a:p>
            <a:r>
              <a:rPr lang="en-GB" sz="1600" b="1" dirty="0" smtClean="0"/>
              <a:t>At </a:t>
            </a:r>
            <a:r>
              <a:rPr lang="en-GB" sz="1600" b="1" dirty="0"/>
              <a:t>higher levels of </a:t>
            </a:r>
            <a:r>
              <a:rPr lang="en-GB" sz="1600" b="1" dirty="0" smtClean="0"/>
              <a:t>gearing: </a:t>
            </a:r>
            <a:r>
              <a:rPr lang="en-GB" sz="1600" dirty="0" smtClean="0"/>
              <a:t>Equity </a:t>
            </a:r>
            <a:r>
              <a:rPr lang="en-GB" sz="1600" dirty="0"/>
              <a:t>holders see increased volatility of returns as debt interest must be paid first. This leads to: </a:t>
            </a:r>
            <a:r>
              <a:rPr lang="en-GB" sz="1600" dirty="0" smtClean="0"/>
              <a:t> </a:t>
            </a:r>
            <a:r>
              <a:rPr lang="en-GB" sz="1600" dirty="0" err="1" smtClean="0"/>
              <a:t>ncreased</a:t>
            </a:r>
            <a:r>
              <a:rPr lang="en-GB" sz="1600" dirty="0" smtClean="0"/>
              <a:t> </a:t>
            </a:r>
            <a:r>
              <a:rPr lang="en-GB" sz="1600" dirty="0"/>
              <a:t>financial risk </a:t>
            </a:r>
            <a:r>
              <a:rPr lang="en-GB" sz="1600" dirty="0" smtClean="0"/>
              <a:t>, increase </a:t>
            </a:r>
            <a:r>
              <a:rPr lang="en-GB" sz="1600" dirty="0"/>
              <a:t>in </a:t>
            </a:r>
            <a:r>
              <a:rPr lang="en-GB" sz="1600" dirty="0" err="1"/>
              <a:t>Ke</a:t>
            </a:r>
            <a:r>
              <a:rPr lang="en-GB" sz="1600" dirty="0"/>
              <a:t> outweighs the extra (cheap) debt being introduced </a:t>
            </a:r>
            <a:r>
              <a:rPr lang="en-GB" sz="1600" dirty="0" smtClean="0"/>
              <a:t>, WACC </a:t>
            </a:r>
            <a:r>
              <a:rPr lang="en-GB" sz="1600" dirty="0"/>
              <a:t>starts to rise</a:t>
            </a:r>
            <a:r>
              <a:rPr lang="en-GB" sz="1600" dirty="0" smtClean="0"/>
              <a:t>.</a:t>
            </a:r>
            <a:br>
              <a:rPr lang="en-GB" sz="1600" dirty="0" smtClean="0"/>
            </a:br>
            <a:endParaRPr lang="en-GB" sz="1600" dirty="0"/>
          </a:p>
          <a:p>
            <a:r>
              <a:rPr lang="en-GB" sz="1600" b="1" dirty="0" smtClean="0"/>
              <a:t>At </a:t>
            </a:r>
            <a:r>
              <a:rPr lang="en-GB" sz="1600" b="1" dirty="0"/>
              <a:t>very high levels of </a:t>
            </a:r>
            <a:r>
              <a:rPr lang="en-GB" sz="1600" b="1" dirty="0" smtClean="0"/>
              <a:t>gearing: </a:t>
            </a:r>
            <a:r>
              <a:rPr lang="en-GB" sz="1600" dirty="0" smtClean="0"/>
              <a:t>Serious </a:t>
            </a:r>
            <a:r>
              <a:rPr lang="en-GB" sz="1600" dirty="0"/>
              <a:t>bankruptcy risk worries equity and debt holders alike </a:t>
            </a:r>
            <a:r>
              <a:rPr lang="en-GB" sz="1600" dirty="0" err="1"/>
              <a:t>Ke</a:t>
            </a:r>
            <a:r>
              <a:rPr lang="en-GB" sz="1600" dirty="0"/>
              <a:t> and </a:t>
            </a:r>
            <a:r>
              <a:rPr lang="en-GB" sz="1600" dirty="0" err="1"/>
              <a:t>Kd</a:t>
            </a:r>
            <a:r>
              <a:rPr lang="en-GB" sz="1600" dirty="0"/>
              <a:t> rise WACC rises further.</a:t>
            </a:r>
          </a:p>
        </p:txBody>
      </p:sp>
      <p:sp>
        <p:nvSpPr>
          <p:cNvPr id="5" name="TextBox 4"/>
          <p:cNvSpPr txBox="1"/>
          <p:nvPr/>
        </p:nvSpPr>
        <p:spPr>
          <a:xfrm>
            <a:off x="3100769" y="728906"/>
            <a:ext cx="2905795" cy="369332"/>
          </a:xfrm>
          <a:prstGeom prst="rect">
            <a:avLst/>
          </a:prstGeom>
          <a:noFill/>
        </p:spPr>
        <p:txBody>
          <a:bodyPr wrap="none" rtlCol="0">
            <a:spAutoFit/>
          </a:bodyPr>
          <a:lstStyle/>
          <a:p>
            <a:r>
              <a:rPr lang="en-GB" b="1" dirty="0" smtClean="0"/>
              <a:t>Traditional theory of gearing</a:t>
            </a:r>
            <a:endParaRPr lang="en-GB" b="1" dirty="0"/>
          </a:p>
        </p:txBody>
      </p:sp>
    </p:spTree>
    <p:extLst>
      <p:ext uri="{BB962C8B-B14F-4D97-AF65-F5344CB8AC3E}">
        <p14:creationId xmlns:p14="http://schemas.microsoft.com/office/powerpoint/2010/main" val="36042797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cost of capital – the effect</a:t>
            </a:r>
            <a:br>
              <a:rPr lang="en-GB" dirty="0" smtClean="0"/>
            </a:br>
            <a:r>
              <a:rPr lang="en-GB" dirty="0" smtClean="0"/>
              <a:t>of changes in gearing</a:t>
            </a: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dirty="0" smtClean="0"/>
              <a:t>The implications of the last illustration are as follows:</a:t>
            </a:r>
          </a:p>
          <a:p>
            <a:r>
              <a:rPr lang="en-GB" dirty="0" smtClean="0"/>
              <a:t>Company should raise debt finance as it is cheaper until it reaches optimal level of gearing</a:t>
            </a:r>
          </a:p>
          <a:p>
            <a:r>
              <a:rPr lang="en-GB" dirty="0" smtClean="0"/>
              <a:t>At optimal gearing maintain gearing by future finance part equity/part debt to keep gearing unchanged</a:t>
            </a:r>
          </a:p>
          <a:p>
            <a:r>
              <a:rPr lang="en-GB" dirty="0" smtClean="0"/>
              <a:t>Whilst gearing company should appraise projects at the cost of extra finance</a:t>
            </a:r>
          </a:p>
          <a:p>
            <a:r>
              <a:rPr lang="en-GB" dirty="0" smtClean="0"/>
              <a:t>However, since the WACC will remain unchanged, the cost of the extra finance will be equal to the WACC.</a:t>
            </a:r>
          </a:p>
          <a:p>
            <a:endParaRPr lang="en-GB" dirty="0" smtClean="0"/>
          </a:p>
          <a:p>
            <a:endParaRPr lang="en-GB" dirty="0"/>
          </a:p>
        </p:txBody>
      </p:sp>
    </p:spTree>
    <p:extLst>
      <p:ext uri="{BB962C8B-B14F-4D97-AF65-F5344CB8AC3E}">
        <p14:creationId xmlns:p14="http://schemas.microsoft.com/office/powerpoint/2010/main" val="15174947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6732"/>
            <a:ext cx="8892480" cy="1143000"/>
          </a:xfrm>
        </p:spPr>
        <p:txBody>
          <a:bodyPr>
            <a:normAutofit fontScale="90000"/>
          </a:bodyPr>
          <a:lstStyle/>
          <a:p>
            <a:r>
              <a:rPr lang="en-GB" dirty="0" smtClean="0"/>
              <a:t>The cost of capital – the effect of changes in gearing</a:t>
            </a:r>
            <a:endParaRPr lang="en-GB" dirty="0"/>
          </a:p>
        </p:txBody>
      </p:sp>
      <p:sp>
        <p:nvSpPr>
          <p:cNvPr id="3" name="TextBox 2"/>
          <p:cNvSpPr txBox="1"/>
          <p:nvPr/>
        </p:nvSpPr>
        <p:spPr>
          <a:xfrm>
            <a:off x="-22582" y="5380672"/>
            <a:ext cx="8918019" cy="1477328"/>
          </a:xfrm>
          <a:prstGeom prst="rect">
            <a:avLst/>
          </a:prstGeom>
          <a:noFill/>
        </p:spPr>
        <p:txBody>
          <a:bodyPr wrap="none" rtlCol="0">
            <a:spAutoFit/>
          </a:bodyPr>
          <a:lstStyle/>
          <a:p>
            <a:r>
              <a:rPr lang="en-GB" dirty="0"/>
              <a:t>How can the gearing ratio be evaluated?</a:t>
            </a:r>
          </a:p>
          <a:p>
            <a:r>
              <a:rPr lang="en-GB" dirty="0"/>
              <a:t>•A business with a gearing ratio of more than 50% is traditionally said to be "highly geared".</a:t>
            </a:r>
          </a:p>
          <a:p>
            <a:r>
              <a:rPr lang="en-GB" dirty="0"/>
              <a:t>•A business with gearing of less than 25% is traditionally described as having "low gearing"</a:t>
            </a:r>
          </a:p>
          <a:p>
            <a:r>
              <a:rPr lang="en-GB" dirty="0"/>
              <a:t>•Something between 25% - 50% would be considered normal for a well-established business </a:t>
            </a:r>
            <a:r>
              <a:rPr lang="en-GB" dirty="0" smtClean="0"/>
              <a:t/>
            </a:r>
            <a:br>
              <a:rPr lang="en-GB" dirty="0" smtClean="0"/>
            </a:br>
            <a:r>
              <a:rPr lang="en-GB" dirty="0" smtClean="0"/>
              <a:t>which </a:t>
            </a:r>
            <a:r>
              <a:rPr lang="en-GB" dirty="0"/>
              <a:t>is happy to finance its activities using debt.</a:t>
            </a:r>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75656" y="1340768"/>
            <a:ext cx="5992887" cy="38347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664481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cost of capital – the effect</a:t>
            </a:r>
            <a:br>
              <a:rPr lang="en-GB" dirty="0" smtClean="0"/>
            </a:br>
            <a:r>
              <a:rPr lang="en-GB" dirty="0" smtClean="0"/>
              <a:t>of changes in gearing</a:t>
            </a:r>
            <a:endParaRPr lang="en-GB" dirty="0"/>
          </a:p>
        </p:txBody>
      </p:sp>
      <p:sp>
        <p:nvSpPr>
          <p:cNvPr id="3" name="Content Placeholder 2"/>
          <p:cNvSpPr>
            <a:spLocks noGrp="1"/>
          </p:cNvSpPr>
          <p:nvPr>
            <p:ph idx="1"/>
          </p:nvPr>
        </p:nvSpPr>
        <p:spPr/>
        <p:txBody>
          <a:bodyPr/>
          <a:lstStyle/>
          <a:p>
            <a:pPr marL="0" indent="0">
              <a:buNone/>
            </a:pPr>
            <a:r>
              <a:rPr lang="en-GB" b="1" i="0" u="none" strike="noStrike" baseline="0" dirty="0" smtClean="0">
                <a:solidFill>
                  <a:srgbClr val="0049BC"/>
                </a:solidFill>
                <a:latin typeface="WarnockPro-Bold"/>
              </a:rPr>
              <a:t>Modigliani and Millers’ theory of gearing – ignoring taxes</a:t>
            </a:r>
          </a:p>
          <a:p>
            <a:r>
              <a:rPr lang="en-GB" sz="2000" dirty="0" smtClean="0"/>
              <a:t>They produced a formula that would give the cost of equity for any level of gearing (the formula is not in the syllabus for your examination), used to work out </a:t>
            </a:r>
            <a:r>
              <a:rPr lang="en-GB" sz="2000" dirty="0"/>
              <a:t>WACC they found (in the absence of taxation) that in fact the WACC would remain constant for all levels </a:t>
            </a:r>
            <a:r>
              <a:rPr lang="en-GB" sz="2000" dirty="0" smtClean="0"/>
              <a:t>of </a:t>
            </a:r>
            <a:r>
              <a:rPr lang="en-GB" sz="2000" dirty="0" smtClean="0"/>
              <a:t>gearing</a:t>
            </a:r>
            <a:r>
              <a:rPr lang="en-GB" sz="2000" dirty="0"/>
              <a:t> </a:t>
            </a:r>
            <a:r>
              <a:rPr lang="en-GB" sz="2000" dirty="0" smtClean="0"/>
              <a:t>because</a:t>
            </a:r>
            <a:endParaRPr lang="en-GB" sz="2000" dirty="0" smtClean="0"/>
          </a:p>
          <a:p>
            <a:r>
              <a:rPr lang="en-US" sz="2000" dirty="0" smtClean="0"/>
              <a:t>the </a:t>
            </a:r>
            <a:r>
              <a:rPr lang="en-US" sz="2000" dirty="0"/>
              <a:t>cost of equity for a leveraged firm is equal to the cost of equity of an unleveraged firm, plus an added premium for financial  risk</a:t>
            </a:r>
          </a:p>
          <a:p>
            <a:endParaRPr lang="en-GB" sz="2000" dirty="0"/>
          </a:p>
          <a:p>
            <a:endParaRPr lang="en-GB" sz="2800"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3352" y="4797152"/>
            <a:ext cx="8559564" cy="1841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173103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cost of capital – the effect</a:t>
            </a:r>
            <a:br>
              <a:rPr lang="en-GB" dirty="0" smtClean="0"/>
            </a:br>
            <a:r>
              <a:rPr lang="en-GB" dirty="0" smtClean="0"/>
              <a:t>of changes in gearing</a:t>
            </a:r>
            <a:endParaRPr lang="en-GB" dirty="0"/>
          </a:p>
        </p:txBody>
      </p:sp>
      <p:sp>
        <p:nvSpPr>
          <p:cNvPr id="3" name="Content Placeholder 2"/>
          <p:cNvSpPr>
            <a:spLocks noGrp="1"/>
          </p:cNvSpPr>
          <p:nvPr>
            <p:ph idx="1"/>
          </p:nvPr>
        </p:nvSpPr>
        <p:spPr/>
        <p:txBody>
          <a:bodyPr/>
          <a:lstStyle/>
          <a:p>
            <a:pPr marL="0" indent="0">
              <a:buNone/>
            </a:pPr>
            <a:r>
              <a:rPr lang="en-GB" b="1" dirty="0" smtClean="0"/>
              <a:t>Example two answer</a:t>
            </a:r>
            <a:endParaRPr lang="en-GB" b="1"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3" y="2996952"/>
            <a:ext cx="9176538" cy="15571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7116484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cost of capital – the effect</a:t>
            </a:r>
            <a:br>
              <a:rPr lang="en-GB" dirty="0" smtClean="0"/>
            </a:br>
            <a:r>
              <a:rPr lang="en-GB" dirty="0" smtClean="0"/>
              <a:t>of changes in gearing</a:t>
            </a:r>
            <a:endParaRPr lang="en-GB" dirty="0"/>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43608" y="1600200"/>
            <a:ext cx="6747623" cy="4743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1245054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cost of capital – the effect</a:t>
            </a:r>
            <a:br>
              <a:rPr lang="en-GB" dirty="0" smtClean="0"/>
            </a:br>
            <a:r>
              <a:rPr lang="en-GB" dirty="0" smtClean="0"/>
              <a:t>of changes in gearing</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The implications of their results are as follows:</a:t>
            </a:r>
          </a:p>
          <a:p>
            <a:r>
              <a:rPr lang="en-GB" sz="2800" dirty="0" smtClean="0"/>
              <a:t>it is irrelevant how a company raises finance – the overall cost of borrowing will be unaffected</a:t>
            </a:r>
          </a:p>
          <a:p>
            <a:r>
              <a:rPr lang="en-GB" sz="2800" dirty="0" smtClean="0"/>
              <a:t>all investments should be appraised at the WACC, however they are actually financed.</a:t>
            </a:r>
          </a:p>
          <a:p>
            <a:r>
              <a:rPr lang="en-GB" sz="2800" dirty="0"/>
              <a:t>A further implication is that the total market value of the company (equity plus debt) will be unaffected by changes in gearing. This is to an extent logical, because whichever way in which the company is financed, the total available for distribution will be unchanged – if more goes to </a:t>
            </a:r>
            <a:r>
              <a:rPr lang="en-GB" sz="2800" dirty="0" smtClean="0"/>
              <a:t>debt then </a:t>
            </a:r>
            <a:r>
              <a:rPr lang="en-GB" sz="2800" dirty="0"/>
              <a:t>there is less to equity, and vice versa, but the total must be the same. Therefore, why should the total value of the company be any different?</a:t>
            </a:r>
          </a:p>
          <a:p>
            <a:endParaRPr lang="en-GB" sz="2800" dirty="0"/>
          </a:p>
        </p:txBody>
      </p:sp>
    </p:spTree>
    <p:extLst>
      <p:ext uri="{BB962C8B-B14F-4D97-AF65-F5344CB8AC3E}">
        <p14:creationId xmlns:p14="http://schemas.microsoft.com/office/powerpoint/2010/main" val="151300551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cost of capital – the effect</a:t>
            </a:r>
            <a:br>
              <a:rPr lang="en-GB" dirty="0" smtClean="0"/>
            </a:br>
            <a:r>
              <a:rPr lang="en-GB" dirty="0" smtClean="0"/>
              <a:t>of changes in gearing</a:t>
            </a:r>
            <a:endParaRPr lang="en-GB" dirty="0"/>
          </a:p>
        </p:txBody>
      </p:sp>
      <p:sp>
        <p:nvSpPr>
          <p:cNvPr id="3" name="Content Placeholder 2"/>
          <p:cNvSpPr>
            <a:spLocks noGrp="1"/>
          </p:cNvSpPr>
          <p:nvPr>
            <p:ph idx="1"/>
          </p:nvPr>
        </p:nvSpPr>
        <p:spPr>
          <a:xfrm>
            <a:off x="457200" y="1600200"/>
            <a:ext cx="8229600" cy="5257800"/>
          </a:xfrm>
        </p:spPr>
        <p:txBody>
          <a:bodyPr>
            <a:normAutofit fontScale="92500"/>
          </a:bodyPr>
          <a:lstStyle/>
          <a:p>
            <a:r>
              <a:rPr lang="en-GB" b="1" i="0" u="none" strike="noStrike" baseline="0" dirty="0" smtClean="0">
                <a:solidFill>
                  <a:srgbClr val="0049BC"/>
                </a:solidFill>
                <a:latin typeface="WarnockPro-Bold"/>
              </a:rPr>
              <a:t>Modigliani and Millers’ theory of gearing – with corporation</a:t>
            </a:r>
            <a:r>
              <a:rPr lang="en-GB" b="1" i="0" u="none" strike="noStrike" dirty="0" smtClean="0">
                <a:solidFill>
                  <a:srgbClr val="0049BC"/>
                </a:solidFill>
                <a:latin typeface="WarnockPro-Bold"/>
              </a:rPr>
              <a:t> </a:t>
            </a:r>
            <a:r>
              <a:rPr lang="en-GB" b="1" i="0" u="none" strike="noStrike" baseline="0" dirty="0" smtClean="0">
                <a:solidFill>
                  <a:srgbClr val="0049BC"/>
                </a:solidFill>
                <a:latin typeface="WarnockPro-Bold"/>
              </a:rPr>
              <a:t>tax</a:t>
            </a:r>
          </a:p>
          <a:p>
            <a:pPr marL="0" indent="0">
              <a:buNone/>
            </a:pPr>
            <a:endParaRPr lang="en-GB" b="1" dirty="0" smtClean="0">
              <a:latin typeface="WarnockPro-Bold"/>
            </a:endParaRPr>
          </a:p>
          <a:p>
            <a:pPr marL="0" indent="0">
              <a:buNone/>
            </a:pPr>
            <a:r>
              <a:rPr lang="en-GB" b="1" dirty="0" smtClean="0">
                <a:latin typeface="WarnockPro-Bold"/>
              </a:rPr>
              <a:t>Example </a:t>
            </a:r>
            <a:r>
              <a:rPr lang="en-GB" b="1" dirty="0" smtClean="0">
                <a:latin typeface="WarnockPro-Bold"/>
              </a:rPr>
              <a:t>three</a:t>
            </a:r>
          </a:p>
          <a:p>
            <a:pPr marL="0" indent="0">
              <a:buNone/>
            </a:pPr>
            <a:endParaRPr lang="en-GB" b="1" dirty="0">
              <a:latin typeface="WarnockPro-Bold"/>
            </a:endParaRPr>
          </a:p>
          <a:p>
            <a:pPr marL="0" indent="0">
              <a:buNone/>
            </a:pPr>
            <a:endParaRPr lang="en-GB" b="1" dirty="0" smtClean="0">
              <a:latin typeface="WarnockPro-Bold"/>
            </a:endParaRPr>
          </a:p>
          <a:p>
            <a:pPr marL="0" indent="0">
              <a:buNone/>
            </a:pPr>
            <a:endParaRPr lang="en-GB" b="1" dirty="0">
              <a:latin typeface="WarnockPro-Bold"/>
            </a:endParaRPr>
          </a:p>
          <a:p>
            <a:pPr marL="0" indent="0">
              <a:buNone/>
            </a:pPr>
            <a:r>
              <a:rPr lang="en-US" dirty="0"/>
              <a:t>They proved that with corporation tax, higher levels of gearing resulted in a lower WACC (because of the benefit of the tax relief on debt interest).</a:t>
            </a:r>
          </a:p>
          <a:p>
            <a:pPr marL="0" indent="0">
              <a:buNone/>
            </a:pPr>
            <a:endParaRPr lang="en-GB"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49" y="3645024"/>
            <a:ext cx="8115429" cy="1741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742018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cost of capital – the effect</a:t>
            </a:r>
            <a:br>
              <a:rPr lang="en-GB" dirty="0" smtClean="0"/>
            </a:br>
            <a:r>
              <a:rPr lang="en-GB" dirty="0" smtClean="0"/>
              <a:t>of changes in gearing</a:t>
            </a:r>
            <a:endParaRPr lang="en-GB" dirty="0"/>
          </a:p>
        </p:txBody>
      </p:sp>
      <p:sp>
        <p:nvSpPr>
          <p:cNvPr id="3" name="Content Placeholder 2"/>
          <p:cNvSpPr>
            <a:spLocks noGrp="1"/>
          </p:cNvSpPr>
          <p:nvPr>
            <p:ph idx="1"/>
          </p:nvPr>
        </p:nvSpPr>
        <p:spPr/>
        <p:txBody>
          <a:bodyPr/>
          <a:lstStyle/>
          <a:p>
            <a:pPr marL="0" indent="0">
              <a:buNone/>
            </a:pPr>
            <a:r>
              <a:rPr lang="en-GB" b="1" dirty="0" smtClean="0"/>
              <a:t>Example three answer</a:t>
            </a:r>
            <a:endParaRPr lang="en-GB" b="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463" y="3140968"/>
            <a:ext cx="8540750" cy="1506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5730390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cost of capital – the effect</a:t>
            </a:r>
            <a:br>
              <a:rPr lang="en-GB" dirty="0" smtClean="0"/>
            </a:br>
            <a:r>
              <a:rPr lang="en-GB" dirty="0" smtClean="0"/>
              <a:t>of changes in gearing</a:t>
            </a:r>
            <a:endParaRPr lang="en-GB" dirty="0"/>
          </a:p>
        </p:txBody>
      </p:sp>
      <p:sp>
        <p:nvSpPr>
          <p:cNvPr id="3" name="Content Placeholder 2"/>
          <p:cNvSpPr>
            <a:spLocks noGrp="1"/>
          </p:cNvSpPr>
          <p:nvPr>
            <p:ph idx="1"/>
          </p:nvPr>
        </p:nvSpPr>
        <p:spPr/>
        <p:txBody>
          <a:bodyPr/>
          <a:lstStyle/>
          <a:p>
            <a:pPr marL="0" indent="0">
              <a:buNone/>
            </a:pPr>
            <a:r>
              <a:rPr lang="en-GB" sz="2800" b="1" dirty="0" smtClean="0"/>
              <a:t>A simple graphical illustration of their results is as follows</a:t>
            </a:r>
            <a:r>
              <a:rPr lang="en-GB" dirty="0" smtClean="0"/>
              <a:t>.</a:t>
            </a:r>
          </a:p>
          <a:p>
            <a:pPr marL="0" indent="0">
              <a:buNone/>
            </a:pPr>
            <a:endParaRPr lang="en-GB" dirty="0"/>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2132856"/>
            <a:ext cx="7142162" cy="441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80079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cost of capital – the effect</a:t>
            </a:r>
            <a:br>
              <a:rPr lang="en-GB" dirty="0" smtClean="0"/>
            </a:br>
            <a:r>
              <a:rPr lang="en-GB" dirty="0" smtClean="0"/>
              <a:t>of changes in gearing</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b="1" dirty="0" smtClean="0"/>
              <a:t>The implications of the above are as follows:</a:t>
            </a:r>
          </a:p>
          <a:p>
            <a:pPr marL="0" indent="0">
              <a:buNone/>
            </a:pPr>
            <a:r>
              <a:rPr lang="en-GB" dirty="0" smtClean="0"/>
              <a:t>(a) the WACC will fall with higher levels of gearing</a:t>
            </a:r>
          </a:p>
          <a:p>
            <a:pPr marL="0" indent="0">
              <a:buNone/>
            </a:pPr>
            <a:r>
              <a:rPr lang="en-GB" dirty="0" smtClean="0"/>
              <a:t>(b) a company should raise as much debt as possible (in order to get as much tax relief as</a:t>
            </a:r>
          </a:p>
          <a:p>
            <a:pPr marL="0" indent="0">
              <a:buNone/>
            </a:pPr>
            <a:r>
              <a:rPr lang="en-GB" dirty="0" smtClean="0"/>
              <a:t>possible)</a:t>
            </a:r>
          </a:p>
          <a:p>
            <a:r>
              <a:rPr lang="en-GB" dirty="0" smtClean="0"/>
              <a:t>A further implication of the above is that as the level of gearing increases, the total market value of the company (equity plus debt) will also increase. </a:t>
            </a:r>
          </a:p>
          <a:p>
            <a:pPr marL="0" indent="0">
              <a:buNone/>
            </a:pPr>
            <a:endParaRPr lang="en-GB" dirty="0"/>
          </a:p>
        </p:txBody>
      </p:sp>
    </p:spTree>
    <p:extLst>
      <p:ext uri="{BB962C8B-B14F-4D97-AF65-F5344CB8AC3E}">
        <p14:creationId xmlns:p14="http://schemas.microsoft.com/office/powerpoint/2010/main" val="28850753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cost of capital – the effect</a:t>
            </a:r>
            <a:br>
              <a:rPr lang="en-GB" dirty="0" smtClean="0"/>
            </a:br>
            <a:r>
              <a:rPr lang="en-GB" dirty="0" smtClean="0"/>
              <a:t>of changes in gearing</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b="1" dirty="0" smtClean="0"/>
              <a:t>Modigliani and Millers’ assumptions:</a:t>
            </a:r>
          </a:p>
          <a:p>
            <a:r>
              <a:rPr lang="en-GB" dirty="0" smtClean="0"/>
              <a:t>shareholders have perfect knowledge</a:t>
            </a:r>
          </a:p>
          <a:p>
            <a:r>
              <a:rPr lang="en-GB" dirty="0" smtClean="0"/>
              <a:t>shareholders act rationally with regard to risk</a:t>
            </a:r>
          </a:p>
          <a:p>
            <a:r>
              <a:rPr lang="en-GB" dirty="0" smtClean="0"/>
              <a:t>a perfect market exists</a:t>
            </a:r>
          </a:p>
          <a:p>
            <a:r>
              <a:rPr lang="en-GB" dirty="0" smtClean="0"/>
              <a:t> debt interest is tax allowable (and the company is able to get the benefit of it)</a:t>
            </a:r>
          </a:p>
          <a:p>
            <a:r>
              <a:rPr lang="en-GB" dirty="0" smtClean="0"/>
              <a:t>investors are indifferent between corporate gearing and personal gearing</a:t>
            </a:r>
          </a:p>
          <a:p>
            <a:r>
              <a:rPr lang="en-GB" dirty="0" smtClean="0"/>
              <a:t> the debt borrowing is irredeemable</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23238339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cost of capital – the effect</a:t>
            </a:r>
            <a:br>
              <a:rPr lang="en-GB" dirty="0" smtClean="0"/>
            </a:br>
            <a:r>
              <a:rPr lang="en-GB" dirty="0" smtClean="0"/>
              <a:t>of changes in gearing</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b="1" dirty="0" smtClean="0">
                <a:solidFill>
                  <a:srgbClr val="0070C0"/>
                </a:solidFill>
              </a:rPr>
              <a:t>Pecking order theory </a:t>
            </a:r>
          </a:p>
          <a:p>
            <a:pPr marL="0" indent="0">
              <a:buNone/>
            </a:pPr>
            <a:endParaRPr lang="en-GB" dirty="0"/>
          </a:p>
          <a:p>
            <a:pPr marL="0" indent="0">
              <a:buNone/>
            </a:pPr>
            <a:r>
              <a:rPr lang="en-GB" dirty="0" smtClean="0"/>
              <a:t>Order of preference:</a:t>
            </a:r>
          </a:p>
          <a:p>
            <a:r>
              <a:rPr lang="en-GB" dirty="0" smtClean="0"/>
              <a:t>Retained earnings</a:t>
            </a:r>
          </a:p>
          <a:p>
            <a:r>
              <a:rPr lang="en-GB" dirty="0" smtClean="0"/>
              <a:t>Straight debt</a:t>
            </a:r>
          </a:p>
          <a:p>
            <a:r>
              <a:rPr lang="en-GB" dirty="0" smtClean="0"/>
              <a:t> Convertible debt</a:t>
            </a:r>
          </a:p>
          <a:p>
            <a:r>
              <a:rPr lang="en-GB" dirty="0" smtClean="0"/>
              <a:t>Preference shares</a:t>
            </a:r>
          </a:p>
          <a:p>
            <a:r>
              <a:rPr lang="en-GB" dirty="0" smtClean="0"/>
              <a:t>Equity shares</a:t>
            </a:r>
            <a:endParaRPr lang="en-GB" dirty="0"/>
          </a:p>
        </p:txBody>
      </p:sp>
    </p:spTree>
    <p:extLst>
      <p:ext uri="{BB962C8B-B14F-4D97-AF65-F5344CB8AC3E}">
        <p14:creationId xmlns:p14="http://schemas.microsoft.com/office/powerpoint/2010/main" val="14812165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180</TotalTime>
  <Words>1584</Words>
  <Application>Microsoft Office PowerPoint</Application>
  <PresentationFormat>On-screen Show (4:3)</PresentationFormat>
  <Paragraphs>148</Paragraphs>
  <Slides>17</Slides>
  <Notes>14</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Week eight session one</vt:lpstr>
      <vt:lpstr>The cost of capital – the effect of changes in gearing </vt:lpstr>
      <vt:lpstr>The cost of capital – the effect of changes in gearing</vt:lpstr>
      <vt:lpstr>The cost of capital – the effect of changes in gearing</vt:lpstr>
      <vt:lpstr>The cost of capital – effect of changes in gearing</vt:lpstr>
      <vt:lpstr>The cost of capital – the effect of changes in gearing</vt:lpstr>
      <vt:lpstr>The cost of capital – the effect of changes in gearing</vt:lpstr>
      <vt:lpstr>The cost of capital – the effect of changes in gearing</vt:lpstr>
      <vt:lpstr>The cost of capital – the effect of changes in gearing</vt:lpstr>
      <vt:lpstr>The cost of capital – the effect of changes in gearing</vt:lpstr>
      <vt:lpstr>The cost of capital – the effect of changes in gearing</vt:lpstr>
      <vt:lpstr>The cost of capital – the effect of changes in gearing</vt:lpstr>
      <vt:lpstr>The cost of capital – the effect of changes in gearing</vt:lpstr>
      <vt:lpstr>The cost of capital – the effect of changes in gearing</vt:lpstr>
      <vt:lpstr>The cost of capital – the effect of changes in gearing</vt:lpstr>
      <vt:lpstr>The cost of capital – the effect of changes in gearing</vt:lpstr>
      <vt:lpstr>The cost of capital – the effect of changes in gearing</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seven session one</dc:title>
  <dc:creator>Anthony Burns</dc:creator>
  <cp:lastModifiedBy>Administrator</cp:lastModifiedBy>
  <cp:revision>44</cp:revision>
  <dcterms:created xsi:type="dcterms:W3CDTF">2016-08-10T08:20:39Z</dcterms:created>
  <dcterms:modified xsi:type="dcterms:W3CDTF">2016-11-23T11:11:19Z</dcterms:modified>
</cp:coreProperties>
</file>