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handoutMasterIdLst>
    <p:handoutMasterId r:id="rId8"/>
  </p:handoutMasterIdLst>
  <p:sldIdLst>
    <p:sldId id="257" r:id="rId2"/>
    <p:sldId id="267" r:id="rId3"/>
    <p:sldId id="268" r:id="rId4"/>
    <p:sldId id="264" r:id="rId5"/>
    <p:sldId id="266" r:id="rId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9541F-A388-428D-A1A6-9B979294615C}" type="datetimeFigureOut">
              <a:rPr lang="en-US" smtClean="0"/>
              <a:t>5/24/2019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AACDE-4696-46F8-BF32-3228125DC3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067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5EC92E-EFF4-4B1B-8BC1-4BCE431D487C}" type="datetimeFigureOut">
              <a:rPr lang="en-US" smtClean="0"/>
              <a:t>5/24/2019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93150-A6A6-41DA-9414-A9C82D13D9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8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48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775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499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44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07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320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7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564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716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24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47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310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775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62170" y="123408"/>
            <a:ext cx="7772400" cy="4392488"/>
          </a:xfrm>
        </p:spPr>
        <p:txBody>
          <a:bodyPr>
            <a:normAutofit/>
          </a:bodyPr>
          <a:lstStyle/>
          <a:p>
            <a:r>
              <a:rPr lang="en-GB" sz="4900" b="1" dirty="0">
                <a:solidFill>
                  <a:schemeClr val="bg1"/>
                </a:solidFill>
              </a:rPr>
              <a:t>Coaching and </a:t>
            </a:r>
            <a:r>
              <a:rPr lang="en-GB" sz="4900" b="1" dirty="0" smtClean="0">
                <a:solidFill>
                  <a:schemeClr val="bg1"/>
                </a:solidFill>
              </a:rPr>
              <a:t>Mentoring</a:t>
            </a:r>
            <a:br>
              <a:rPr lang="en-GB" sz="4900" b="1" dirty="0" smtClean="0">
                <a:solidFill>
                  <a:schemeClr val="bg1"/>
                </a:solidFill>
              </a:rPr>
            </a:br>
            <a:r>
              <a:rPr lang="en-GB" sz="4900" b="1" dirty="0" smtClean="0">
                <a:solidFill>
                  <a:schemeClr val="bg1"/>
                </a:solidFill>
              </a:rPr>
              <a:t> - Coaching Styles</a:t>
            </a:r>
            <a:r>
              <a:rPr lang="en-GB" sz="4900" b="1" dirty="0"/>
              <a:t/>
            </a:r>
            <a:br>
              <a:rPr lang="en-GB" sz="4900" b="1" dirty="0"/>
            </a:br>
            <a:r>
              <a:rPr lang="en-GB" sz="4900" b="1" dirty="0"/>
              <a:t/>
            </a:r>
            <a:br>
              <a:rPr lang="en-GB" sz="4900" b="1" dirty="0"/>
            </a:b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2413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 noChangeAspect="1"/>
          </p:cNvGrpSpPr>
          <p:nvPr/>
        </p:nvGrpSpPr>
        <p:grpSpPr bwMode="auto">
          <a:xfrm>
            <a:off x="1458097" y="1196976"/>
            <a:ext cx="9316995" cy="4752975"/>
            <a:chOff x="2445" y="2423"/>
            <a:chExt cx="7150" cy="4320"/>
          </a:xfrm>
        </p:grpSpPr>
        <p:sp>
          <p:nvSpPr>
            <p:cNvPr id="20483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6773" y="3436"/>
              <a:ext cx="1620" cy="5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Delegate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5" name="Line 5"/>
            <p:cNvSpPr>
              <a:spLocks noChangeShapeType="1"/>
            </p:cNvSpPr>
            <p:nvPr/>
          </p:nvSpPr>
          <p:spPr bwMode="auto">
            <a:xfrm flipV="1">
              <a:off x="2770" y="3205"/>
              <a:ext cx="6617" cy="27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6" name="Text Box 6"/>
            <p:cNvSpPr txBox="1">
              <a:spLocks noChangeArrowheads="1"/>
            </p:cNvSpPr>
            <p:nvPr/>
          </p:nvSpPr>
          <p:spPr bwMode="auto">
            <a:xfrm>
              <a:off x="3758" y="4859"/>
              <a:ext cx="838" cy="3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Direct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7" name="Text Box 7"/>
            <p:cNvSpPr txBox="1">
              <a:spLocks noChangeArrowheads="1"/>
            </p:cNvSpPr>
            <p:nvPr/>
          </p:nvSpPr>
          <p:spPr bwMode="auto">
            <a:xfrm>
              <a:off x="4717" y="4458"/>
              <a:ext cx="1200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Guide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8" name="Text Box 8"/>
            <p:cNvSpPr txBox="1">
              <a:spLocks noChangeArrowheads="1"/>
            </p:cNvSpPr>
            <p:nvPr/>
          </p:nvSpPr>
          <p:spPr bwMode="auto">
            <a:xfrm>
              <a:off x="5776" y="3984"/>
              <a:ext cx="1309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Motivate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9" name="Text Box 9"/>
            <p:cNvSpPr txBox="1">
              <a:spLocks noChangeArrowheads="1"/>
            </p:cNvSpPr>
            <p:nvPr/>
          </p:nvSpPr>
          <p:spPr bwMode="auto">
            <a:xfrm>
              <a:off x="2491" y="5327"/>
              <a:ext cx="1200" cy="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Train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8393" y="2924"/>
              <a:ext cx="110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Mentor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2671" y="2781"/>
              <a:ext cx="1658" cy="13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PUSH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Solving someone’s problems for them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7862" y="5005"/>
              <a:ext cx="1516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PULL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Helping someone solve their own problems 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4255600" y="549276"/>
            <a:ext cx="3679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Coaching Continuum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648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A48A695E-6A2B-4F54-8FE2-9D6D255820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2313" y="620713"/>
            <a:ext cx="8229600" cy="1079500"/>
          </a:xfrm>
        </p:spPr>
        <p:txBody>
          <a:bodyPr>
            <a:normAutofit fontScale="90000"/>
          </a:bodyPr>
          <a:lstStyle/>
          <a:p>
            <a:r>
              <a:rPr lang="en-US" altLang="en-US" sz="4000" b="1"/>
              <a:t>Definitions of skill and will</a:t>
            </a:r>
            <a:r>
              <a:rPr lang="en-US" altLang="en-US" sz="4000"/>
              <a:t/>
            </a:r>
            <a:br>
              <a:rPr lang="en-US" altLang="en-US" sz="4000"/>
            </a:br>
            <a:endParaRPr lang="en-US" altLang="en-US" sz="4000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03882FCF-1F2F-4B8C-B684-741CD65DE6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Skill is the level of experience, training and understanding that equips someone for a specific situation or task.</a:t>
            </a:r>
          </a:p>
          <a:p>
            <a:r>
              <a:rPr lang="en-US" altLang="en-US"/>
              <a:t>Will is the desire to achieve, the level of incentive and the degree of confidence someone has to deal with a specific situation or task.</a:t>
            </a:r>
          </a:p>
        </p:txBody>
      </p:sp>
    </p:spTree>
    <p:extLst>
      <p:ext uri="{BB962C8B-B14F-4D97-AF65-F5344CB8AC3E}">
        <p14:creationId xmlns:p14="http://schemas.microsoft.com/office/powerpoint/2010/main" val="3518134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8229600" cy="1027113"/>
          </a:xfrm>
        </p:spPr>
        <p:txBody>
          <a:bodyPr/>
          <a:lstStyle/>
          <a:p>
            <a:r>
              <a:rPr lang="en-GB" altLang="en-US" dirty="0"/>
              <a:t>Skill/will Matrix</a:t>
            </a:r>
            <a:endParaRPr lang="en-US" altLang="en-US" dirty="0"/>
          </a:p>
        </p:txBody>
      </p:sp>
      <p:graphicFrame>
        <p:nvGraphicFramePr>
          <p:cNvPr id="73731" name="Group 3"/>
          <p:cNvGraphicFramePr>
            <a:graphicFrameLocks noGrp="1"/>
          </p:cNvGraphicFramePr>
          <p:nvPr>
            <p:ph idx="1"/>
            <p:extLst/>
          </p:nvPr>
        </p:nvGraphicFramePr>
        <p:xfrm>
          <a:off x="2633491" y="1484314"/>
          <a:ext cx="7273925" cy="3886200"/>
        </p:xfrm>
        <a:graphic>
          <a:graphicData uri="http://schemas.openxmlformats.org/drawingml/2006/table">
            <a:tbl>
              <a:tblPr/>
              <a:tblGrid>
                <a:gridCol w="3636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36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2711450" y="5949951"/>
            <a:ext cx="1047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skill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3" name="Text Box 15"/>
          <p:cNvSpPr txBox="1">
            <a:spLocks noChangeArrowheads="1"/>
          </p:cNvSpPr>
          <p:nvPr/>
        </p:nvSpPr>
        <p:spPr bwMode="auto">
          <a:xfrm>
            <a:off x="6364288" y="5969000"/>
            <a:ext cx="1098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skill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4" name="Text Box 16"/>
          <p:cNvSpPr txBox="1">
            <a:spLocks noChangeArrowheads="1"/>
          </p:cNvSpPr>
          <p:nvPr/>
        </p:nvSpPr>
        <p:spPr bwMode="auto">
          <a:xfrm rot="-5400000">
            <a:off x="1683544" y="4529932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5" name="Text Box 17"/>
          <p:cNvSpPr txBox="1">
            <a:spLocks noChangeArrowheads="1"/>
          </p:cNvSpPr>
          <p:nvPr/>
        </p:nvSpPr>
        <p:spPr bwMode="auto">
          <a:xfrm rot="-5400000">
            <a:off x="1658144" y="2683669"/>
            <a:ext cx="1035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2619375" y="4384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2640013" y="4005264"/>
            <a:ext cx="16557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0000"/>
                </a:solidFill>
              </a:rPr>
              <a:t>dependent</a:t>
            </a: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2711450" y="2108201"/>
            <a:ext cx="8334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eager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6311900" y="3979864"/>
            <a:ext cx="11572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reluctant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6311900" y="2035176"/>
            <a:ext cx="1582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independent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01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3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737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73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2" grpId="0"/>
      <p:bldP spid="73743" grpId="0"/>
      <p:bldP spid="73744" grpId="0"/>
      <p:bldP spid="73745" grpId="0"/>
      <p:bldP spid="737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57201"/>
            <a:ext cx="8229600" cy="1027113"/>
          </a:xfrm>
        </p:spPr>
        <p:txBody>
          <a:bodyPr/>
          <a:lstStyle/>
          <a:p>
            <a:r>
              <a:rPr lang="en-GB" altLang="en-US"/>
              <a:t>Skill/will Matrix</a:t>
            </a:r>
            <a:endParaRPr lang="en-US" altLang="en-US"/>
          </a:p>
        </p:txBody>
      </p:sp>
      <p:graphicFrame>
        <p:nvGraphicFramePr>
          <p:cNvPr id="75779" name="Group 3"/>
          <p:cNvGraphicFramePr>
            <a:graphicFrameLocks noGrp="1"/>
          </p:cNvGraphicFramePr>
          <p:nvPr>
            <p:ph idx="1"/>
          </p:nvPr>
        </p:nvGraphicFramePr>
        <p:xfrm>
          <a:off x="2566989" y="1981200"/>
          <a:ext cx="7273925" cy="3886200"/>
        </p:xfrm>
        <a:graphic>
          <a:graphicData uri="http://schemas.openxmlformats.org/drawingml/2006/table">
            <a:tbl>
              <a:tblPr/>
              <a:tblGrid>
                <a:gridCol w="3636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36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431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2711450" y="5949951"/>
            <a:ext cx="1047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skill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1" name="Text Box 15"/>
          <p:cNvSpPr txBox="1">
            <a:spLocks noChangeArrowheads="1"/>
          </p:cNvSpPr>
          <p:nvPr/>
        </p:nvSpPr>
        <p:spPr bwMode="auto">
          <a:xfrm>
            <a:off x="6364288" y="5969000"/>
            <a:ext cx="1098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skill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2" name="Text Box 16"/>
          <p:cNvSpPr txBox="1">
            <a:spLocks noChangeArrowheads="1"/>
          </p:cNvSpPr>
          <p:nvPr/>
        </p:nvSpPr>
        <p:spPr bwMode="auto">
          <a:xfrm rot="-5400000">
            <a:off x="1683544" y="4529932"/>
            <a:ext cx="984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Low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3" name="Text Box 17"/>
          <p:cNvSpPr txBox="1">
            <a:spLocks noChangeArrowheads="1"/>
          </p:cNvSpPr>
          <p:nvPr/>
        </p:nvSpPr>
        <p:spPr bwMode="auto">
          <a:xfrm rot="-5400000">
            <a:off x="1658144" y="2683669"/>
            <a:ext cx="1035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High will</a:t>
            </a: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2619375" y="4384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2640013" y="4005264"/>
            <a:ext cx="16557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>
                <a:solidFill>
                  <a:srgbClr val="000000"/>
                </a:solidFill>
              </a:rPr>
              <a:t>dependent</a:t>
            </a: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2711450" y="2108201"/>
            <a:ext cx="8334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eager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7" name="Text Box 21"/>
          <p:cNvSpPr txBox="1">
            <a:spLocks noChangeArrowheads="1"/>
          </p:cNvSpPr>
          <p:nvPr/>
        </p:nvSpPr>
        <p:spPr bwMode="auto">
          <a:xfrm>
            <a:off x="6311900" y="3979864"/>
            <a:ext cx="11572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reluctant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8" name="Text Box 22"/>
          <p:cNvSpPr txBox="1">
            <a:spLocks noChangeArrowheads="1"/>
          </p:cNvSpPr>
          <p:nvPr/>
        </p:nvSpPr>
        <p:spPr bwMode="auto">
          <a:xfrm>
            <a:off x="6311900" y="2035176"/>
            <a:ext cx="1582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84D4FC"/>
              </a:buClr>
              <a:buSzPct val="75000"/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rgbClr val="000000"/>
                </a:solidFill>
              </a:rPr>
              <a:t>independent</a:t>
            </a:r>
            <a:endParaRPr lang="en-US" altLang="en-US" sz="200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75799" name="Text Box 23"/>
          <p:cNvSpPr txBox="1">
            <a:spLocks noChangeArrowheads="1"/>
          </p:cNvSpPr>
          <p:nvPr/>
        </p:nvSpPr>
        <p:spPr bwMode="auto">
          <a:xfrm>
            <a:off x="3863975" y="4772026"/>
            <a:ext cx="903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>
                <a:solidFill>
                  <a:srgbClr val="000000"/>
                </a:solidFill>
              </a:rPr>
              <a:t>Direct</a:t>
            </a:r>
            <a:endParaRPr lang="en-US" altLang="en-US" sz="2000" b="1">
              <a:solidFill>
                <a:srgbClr val="000000"/>
              </a:solidFill>
            </a:endParaRPr>
          </a:p>
        </p:txBody>
      </p:sp>
      <p:sp>
        <p:nvSpPr>
          <p:cNvPr id="75800" name="Text Box 24"/>
          <p:cNvSpPr txBox="1">
            <a:spLocks noChangeArrowheads="1"/>
          </p:cNvSpPr>
          <p:nvPr/>
        </p:nvSpPr>
        <p:spPr bwMode="auto">
          <a:xfrm>
            <a:off x="3792539" y="2827339"/>
            <a:ext cx="9032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Guide</a:t>
            </a:r>
          </a:p>
        </p:txBody>
      </p:sp>
      <p:sp>
        <p:nvSpPr>
          <p:cNvPr id="75801" name="Text Box 25"/>
          <p:cNvSpPr txBox="1">
            <a:spLocks noChangeArrowheads="1"/>
          </p:cNvSpPr>
          <p:nvPr/>
        </p:nvSpPr>
        <p:spPr bwMode="auto">
          <a:xfrm>
            <a:off x="6888163" y="4699001"/>
            <a:ext cx="21701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Motivate (excite)</a:t>
            </a:r>
          </a:p>
        </p:txBody>
      </p:sp>
      <p:sp>
        <p:nvSpPr>
          <p:cNvPr id="75802" name="Text Box 26"/>
          <p:cNvSpPr txBox="1">
            <a:spLocks noChangeArrowheads="1"/>
          </p:cNvSpPr>
          <p:nvPr/>
        </p:nvSpPr>
        <p:spPr bwMode="auto">
          <a:xfrm>
            <a:off x="6527800" y="2781301"/>
            <a:ext cx="30749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00"/>
                </a:solidFill>
              </a:rPr>
              <a:t>Delegate (non-directive)</a:t>
            </a:r>
          </a:p>
        </p:txBody>
      </p:sp>
    </p:spTree>
    <p:extLst>
      <p:ext uri="{BB962C8B-B14F-4D97-AF65-F5344CB8AC3E}">
        <p14:creationId xmlns:p14="http://schemas.microsoft.com/office/powerpoint/2010/main" val="427907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5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5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5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5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5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5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5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9" grpId="0"/>
      <p:bldP spid="75800" grpId="0"/>
      <p:bldP spid="75801" grpId="0"/>
      <p:bldP spid="7580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116</Words>
  <Application>Microsoft Office PowerPoint</Application>
  <PresentationFormat>Widescreen</PresentationFormat>
  <Paragraphs>38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MS Mincho</vt:lpstr>
      <vt:lpstr>Myriad Pro</vt:lpstr>
      <vt:lpstr>Times New Roman</vt:lpstr>
      <vt:lpstr>Wingdings</vt:lpstr>
      <vt:lpstr>20140311PresentationUWTSDTemplate</vt:lpstr>
      <vt:lpstr>Coaching and Mentoring  - Coaching Styles  </vt:lpstr>
      <vt:lpstr>PowerPoint Presentation</vt:lpstr>
      <vt:lpstr>Definitions of skill and will </vt:lpstr>
      <vt:lpstr>Skill/will Matrix</vt:lpstr>
      <vt:lpstr>Skill/will Matrix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and Mentoring  - Coaching Styles  </dc:title>
  <dc:creator>Mair O'connor</dc:creator>
  <cp:lastModifiedBy>Mair O'connor</cp:lastModifiedBy>
  <cp:revision>3</cp:revision>
  <cp:lastPrinted>2018-04-09T13:15:38Z</cp:lastPrinted>
  <dcterms:created xsi:type="dcterms:W3CDTF">2018-04-06T13:02:07Z</dcterms:created>
  <dcterms:modified xsi:type="dcterms:W3CDTF">2019-05-24T11:19:22Z</dcterms:modified>
</cp:coreProperties>
</file>