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5854"/>
    <p:restoredTop sz="96341"/>
  </p:normalViewPr>
  <p:slideViewPr>
    <p:cSldViewPr snapToGrid="0" snapToObjects="1">
      <p:cViewPr>
        <p:scale>
          <a:sx n="120" d="100"/>
          <a:sy n="120" d="100"/>
        </p:scale>
        <p:origin x="1152" y="3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Chart%20in%20Microsoft%20Office%20PowerPoint" TargetMode="External"/><Relationship Id="rId2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 smtClean="0">
                <a:solidFill>
                  <a:schemeClr val="tx1"/>
                </a:solidFill>
              </a:rPr>
              <a:t>Results</a:t>
            </a:r>
            <a:r>
              <a:rPr lang="en-US" baseline="0" dirty="0" smtClean="0">
                <a:solidFill>
                  <a:schemeClr val="tx1"/>
                </a:solidFill>
              </a:rPr>
              <a:t> From Article 1</a:t>
            </a:r>
            <a:endParaRPr lang="en-US" dirty="0">
              <a:solidFill>
                <a:schemeClr val="tx1"/>
              </a:solidFill>
            </a:endParaRPr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percentStacked"/>
        <c:varyColors val="0"/>
        <c:ser>
          <c:idx val="0"/>
          <c:order val="0"/>
          <c:tx>
            <c:strRef>
              <c:f>'[Chart in Microsoft Office PowerPoint]Sheet1'!$K$4</c:f>
              <c:strCache>
                <c:ptCount val="1"/>
                <c:pt idx="0">
                  <c:v>Spectators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val>
            <c:numRef>
              <c:f>'[Chart in Microsoft Office PowerPoint]Sheet1'!$K$5:$K$8</c:f>
              <c:numCache>
                <c:formatCode>0%</c:formatCode>
                <c:ptCount val="4"/>
                <c:pt idx="0">
                  <c:v>0.55</c:v>
                </c:pt>
                <c:pt idx="1">
                  <c:v>0.67</c:v>
                </c:pt>
                <c:pt idx="2">
                  <c:v>0.68</c:v>
                </c:pt>
                <c:pt idx="3">
                  <c:v>0.75</c:v>
                </c:pt>
              </c:numCache>
            </c:numRef>
          </c:val>
        </c:ser>
        <c:ser>
          <c:idx val="1"/>
          <c:order val="1"/>
          <c:tx>
            <c:strRef>
              <c:f>'[Chart in Microsoft Office PowerPoint]Sheet1'!$L$4</c:f>
              <c:strCache>
                <c:ptCount val="1"/>
                <c:pt idx="0">
                  <c:v>Vols/Officials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val>
            <c:numRef>
              <c:f>'[Chart in Microsoft Office PowerPoint]Sheet1'!$L$5:$L$8</c:f>
              <c:numCache>
                <c:formatCode>0%</c:formatCode>
                <c:ptCount val="4"/>
                <c:pt idx="0">
                  <c:v>0.03</c:v>
                </c:pt>
                <c:pt idx="1">
                  <c:v>0.04</c:v>
                </c:pt>
                <c:pt idx="2">
                  <c:v>0.05</c:v>
                </c:pt>
                <c:pt idx="3">
                  <c:v>0.04</c:v>
                </c:pt>
              </c:numCache>
            </c:numRef>
          </c:val>
        </c:ser>
        <c:ser>
          <c:idx val="2"/>
          <c:order val="2"/>
          <c:tx>
            <c:strRef>
              <c:f>'[Chart in Microsoft Office PowerPoint]Sheet1'!$M$4</c:f>
              <c:strCache>
                <c:ptCount val="1"/>
                <c:pt idx="0">
                  <c:v>Competitors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val>
            <c:numRef>
              <c:f>'[Chart in Microsoft Office PowerPoint]Sheet1'!$M$5:$M$8</c:f>
              <c:numCache>
                <c:formatCode>0%</c:formatCode>
                <c:ptCount val="4"/>
                <c:pt idx="0">
                  <c:v>0.42</c:v>
                </c:pt>
                <c:pt idx="1">
                  <c:v>0.39</c:v>
                </c:pt>
                <c:pt idx="2">
                  <c:v>0.29</c:v>
                </c:pt>
                <c:pt idx="3">
                  <c:v>0.21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44157296"/>
        <c:axId val="244158928"/>
      </c:barChart>
      <c:catAx>
        <c:axId val="244157296"/>
        <c:scaling>
          <c:orientation val="minMax"/>
        </c:scaling>
        <c:delete val="1"/>
        <c:axPos val="b"/>
        <c:majorTickMark val="none"/>
        <c:minorTickMark val="none"/>
        <c:tickLblPos val="none"/>
        <c:crossAx val="244158928"/>
        <c:crosses val="autoZero"/>
        <c:auto val="1"/>
        <c:lblAlgn val="ctr"/>
        <c:lblOffset val="100"/>
        <c:noMultiLvlLbl val="0"/>
      </c:catAx>
      <c:valAx>
        <c:axId val="2441589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441572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0509872979108817"/>
          <c:y val="0.909150901316297"/>
          <c:w val="0.909679844709421"/>
          <c:h val="0.07838986099284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0.17742</cdr:x>
      <cdr:y>0.83423</cdr:y>
    </cdr:from>
    <cdr:to>
      <cdr:x>0.89785</cdr:x>
      <cdr:y>0.88296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811161" y="2288458"/>
          <a:ext cx="3293807" cy="13368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US" sz="1100"/>
        </a:p>
      </cdr:txBody>
    </cdr:sp>
  </cdr:relSizeAnchor>
  <cdr:relSizeAnchor xmlns:cdr="http://schemas.openxmlformats.org/drawingml/2006/chartDrawing">
    <cdr:from>
      <cdr:x>0.1508</cdr:x>
      <cdr:y>0.79597</cdr:y>
    </cdr:from>
    <cdr:to>
      <cdr:x>0.32434</cdr:x>
      <cdr:y>0.88696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493001" y="1751210"/>
          <a:ext cx="567343" cy="20017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US" sz="800" dirty="0" smtClean="0"/>
            <a:t>COSDOM</a:t>
          </a:r>
          <a:endParaRPr lang="en-US" sz="800" dirty="0"/>
        </a:p>
      </cdr:txBody>
    </cdr:sp>
  </cdr:relSizeAnchor>
  <cdr:relSizeAnchor xmlns:cdr="http://schemas.openxmlformats.org/drawingml/2006/chartDrawing">
    <cdr:from>
      <cdr:x>0.7907</cdr:x>
      <cdr:y>0.80146</cdr:y>
    </cdr:from>
    <cdr:to>
      <cdr:x>1</cdr:x>
      <cdr:y>0.89692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2584982" y="1763286"/>
          <a:ext cx="684244" cy="210017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800" smtClean="0"/>
            <a:t>SOM</a:t>
          </a:r>
          <a:endParaRPr lang="en-US" sz="800" dirty="0"/>
        </a:p>
      </cdr:txBody>
    </cdr:sp>
  </cdr:relSizeAnchor>
  <cdr:relSizeAnchor xmlns:cdr="http://schemas.openxmlformats.org/drawingml/2006/chartDrawing">
    <cdr:from>
      <cdr:x>0.59109</cdr:x>
      <cdr:y>0.79728</cdr:y>
    </cdr:from>
    <cdr:to>
      <cdr:x>0.77208</cdr:x>
      <cdr:y>0.89692</cdr:y>
    </cdr:to>
    <cdr:sp macro="" textlink="">
      <cdr:nvSpPr>
        <cdr:cNvPr id="5" name="TextBox 4"/>
        <cdr:cNvSpPr txBox="1"/>
      </cdr:nvSpPr>
      <cdr:spPr>
        <a:xfrm xmlns:a="http://schemas.openxmlformats.org/drawingml/2006/main">
          <a:off x="1932409" y="1754090"/>
          <a:ext cx="591700" cy="21921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800" dirty="0" smtClean="0"/>
            <a:t>MOM</a:t>
          </a:r>
          <a:endParaRPr lang="en-US" sz="800" dirty="0"/>
        </a:p>
      </cdr:txBody>
    </cdr:sp>
  </cdr:relSizeAnchor>
  <cdr:relSizeAnchor xmlns:cdr="http://schemas.openxmlformats.org/drawingml/2006/chartDrawing">
    <cdr:from>
      <cdr:x>0.38823</cdr:x>
      <cdr:y>0.79833</cdr:y>
    </cdr:from>
    <cdr:to>
      <cdr:x>0.56374</cdr:x>
      <cdr:y>0.89692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1269201" y="1756391"/>
          <a:ext cx="573789" cy="21691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800" dirty="0" smtClean="0"/>
            <a:t>WCSC</a:t>
          </a:r>
          <a:endParaRPr lang="en-US" sz="8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E17D64-8EE9-144A-A02F-2B08E1450B2D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4560AF-D316-D64B-A7B1-251B4C83FF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981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287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676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163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851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594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02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226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09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110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855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68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FE999-9A8E-7246-BE06-C75E6439642A}" type="datetimeFigureOut">
              <a:rPr lang="en-US" smtClean="0"/>
              <a:pPr/>
              <a:t>2/1/18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895F2-1AAE-6447-9399-C5891E1F50C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319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4" Type="http://schemas.openxmlformats.org/officeDocument/2006/relationships/chart" Target="../charts/chart1.xml"/><Relationship Id="rId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rot="10800000" flipV="1">
            <a:off x="1809134" y="191323"/>
            <a:ext cx="8345755" cy="15081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Economic Effects of Major vs. Local Sporting Events</a:t>
            </a:r>
          </a:p>
          <a:p>
            <a:pPr algn="ctr"/>
            <a:r>
              <a:rPr lang="en-GB" sz="2000" b="1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Millie </a:t>
            </a:r>
            <a:r>
              <a:rPr lang="en-GB" sz="2000" b="1" dirty="0" smtClean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George &amp; Lauren Boyce</a:t>
            </a:r>
            <a:endParaRPr lang="en-GB" sz="2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91323"/>
            <a:ext cx="2206838" cy="107142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085607" y="1785123"/>
            <a:ext cx="9647705" cy="6458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purpose of our presentation is to synthesize our </a:t>
            </a:r>
            <a:r>
              <a:rPr lang="en-US" sz="1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findings </a:t>
            </a:r>
            <a:r>
              <a:rPr lang="en-US" sz="1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from the two articles</a:t>
            </a:r>
            <a:r>
              <a:rPr lang="en-US" sz="28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</a:t>
            </a:r>
            <a:r>
              <a:rPr lang="en-US" sz="16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Article 1 discusses the economic impact of local swimming events and Article 2 studies the economic impact of major sporting events. </a:t>
            </a:r>
            <a:endParaRPr lang="en-US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06477" y="2516677"/>
            <a:ext cx="4049837" cy="202104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673287" y="4767202"/>
            <a:ext cx="4312236" cy="209079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206477" y="4767202"/>
            <a:ext cx="4049837" cy="20907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655477" y="2538600"/>
            <a:ext cx="4312236" cy="202104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own Arrow 4"/>
          <p:cNvSpPr/>
          <p:nvPr/>
        </p:nvSpPr>
        <p:spPr>
          <a:xfrm>
            <a:off x="2139867" y="4537727"/>
            <a:ext cx="457200" cy="229476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12687" y="4776818"/>
            <a:ext cx="3679368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6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Tourism, </a:t>
            </a:r>
            <a:r>
              <a:rPr lang="en-GB" sz="160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Image &amp; Social</a:t>
            </a:r>
            <a:r>
              <a:rPr lang="en-GB" sz="16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Benefits</a:t>
            </a:r>
            <a:endParaRPr lang="en-GB" sz="16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823498" y="4786434"/>
            <a:ext cx="393780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6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Spectator/Competitor Driven &amp; Additional/Secondary Spend</a:t>
            </a:r>
            <a:endParaRPr lang="en-GB" sz="16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832402" y="2560470"/>
            <a:ext cx="3928905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6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Time Frame &amp; Number of Spectators</a:t>
            </a:r>
            <a:endParaRPr lang="en-GB" sz="16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412685" y="2511016"/>
            <a:ext cx="3679370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600" b="0" cap="none" spc="0" dirty="0" smtClean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Urban Regeneration &amp; Sporting Legacy </a:t>
            </a:r>
            <a:endParaRPr lang="en-GB" sz="16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Down Arrow 19"/>
          <p:cNvSpPr/>
          <p:nvPr/>
        </p:nvSpPr>
        <p:spPr>
          <a:xfrm>
            <a:off x="9453826" y="4547342"/>
            <a:ext cx="457200" cy="229476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96855" y="-97407"/>
            <a:ext cx="1872914" cy="1872914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7673286" y="2829090"/>
            <a:ext cx="431223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The number of visitors is a major consideration in event planning.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/>
              <a:t>T</a:t>
            </a:r>
            <a:r>
              <a:rPr lang="en-US" sz="1100" dirty="0" smtClean="0"/>
              <a:t>he dates of an event have an immediate effect on the economic income. COSDOM increased their spectators by staging the event in the school holidays.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If a local event clashes with a major event there may be a loss of spectators.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Elite sporting events attract more competitors than visitors = lower economic impact.</a:t>
            </a:r>
            <a:endParaRPr lang="en-US" sz="1200" dirty="0" smtClean="0"/>
          </a:p>
          <a:p>
            <a:pPr marL="171450" indent="-171450">
              <a:buFont typeface="Arial" charset="0"/>
              <a:buChar char="•"/>
            </a:pPr>
            <a:endParaRPr lang="en-US" sz="1200" dirty="0"/>
          </a:p>
        </p:txBody>
      </p:sp>
      <p:sp>
        <p:nvSpPr>
          <p:cNvPr id="30" name="TextBox 29"/>
          <p:cNvSpPr txBox="1"/>
          <p:nvPr/>
        </p:nvSpPr>
        <p:spPr>
          <a:xfrm>
            <a:off x="7691097" y="5308555"/>
            <a:ext cx="4294426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In Article 1, competitors generate less income than spectators.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/>
              <a:t>M</a:t>
            </a:r>
            <a:r>
              <a:rPr lang="en-US" sz="1100" dirty="0" smtClean="0"/>
              <a:t>ost of the contenders in the studied events were under 16, making them ‘economically inactive’ meaning the parents (spectators) are spending the money.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However, Article 2 showed that junior events generated less income.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If an event is set in the city center, local business’ are more likely to receive a higher economic effect.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Local events attract a ’national competitor base’ who would need accommodation = more income. </a:t>
            </a:r>
            <a:endParaRPr lang="en-US" sz="1100" dirty="0"/>
          </a:p>
        </p:txBody>
      </p:sp>
      <p:graphicFrame>
        <p:nvGraphicFramePr>
          <p:cNvPr id="32" name="Chart 3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97531584"/>
              </p:ext>
            </p:extLst>
          </p:nvPr>
        </p:nvGraphicFramePr>
        <p:xfrm>
          <a:off x="4347398" y="2586346"/>
          <a:ext cx="3269226" cy="22000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36" name="Picture 3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6717" y="5115372"/>
            <a:ext cx="3210369" cy="1742627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5073716" y="4786434"/>
            <a:ext cx="22319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Results From Article 2</a:t>
            </a:r>
            <a:endParaRPr lang="en-US" sz="1400" dirty="0"/>
          </a:p>
        </p:txBody>
      </p:sp>
      <p:sp>
        <p:nvSpPr>
          <p:cNvPr id="23" name="TextBox 22"/>
          <p:cNvSpPr txBox="1"/>
          <p:nvPr/>
        </p:nvSpPr>
        <p:spPr>
          <a:xfrm>
            <a:off x="203050" y="2849570"/>
            <a:ext cx="4007575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Urban regeneration means the effect on a town or host city and how it is improved due to events being held there.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The larger the event the more the town or city will be improved to attract the public and sports teams.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Sporting legacy means the benefit of a sporting tradition, therefore increased the re-visit from the public and competitors.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This is important to gain good economic impact to a area and event.</a:t>
            </a:r>
            <a:endParaRPr lang="en-US" sz="1100" dirty="0"/>
          </a:p>
        </p:txBody>
      </p:sp>
      <p:sp>
        <p:nvSpPr>
          <p:cNvPr id="24" name="TextBox 23"/>
          <p:cNvSpPr txBox="1"/>
          <p:nvPr/>
        </p:nvSpPr>
        <p:spPr>
          <a:xfrm>
            <a:off x="191344" y="5157192"/>
            <a:ext cx="4007575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Promoting the tourism and image to a area for the event is important for increasing income to the community.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Having good media coverage and recognition can benefit events worldwide.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Increased level in sport can give many social benefits to the general public therefore creating social atmosphere in a town or city. 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100" dirty="0" smtClean="0"/>
              <a:t>Sport develops peoples social lifestyle bringing people together within a community. 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72444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389</Words>
  <Application>Microsoft Macintosh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Millie George</dc:creator>
  <cp:lastModifiedBy>Millie George</cp:lastModifiedBy>
  <cp:revision>24</cp:revision>
  <dcterms:created xsi:type="dcterms:W3CDTF">2018-01-30T23:01:59Z</dcterms:created>
  <dcterms:modified xsi:type="dcterms:W3CDTF">2018-02-01T10:02:17Z</dcterms:modified>
</cp:coreProperties>
</file>