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notesSlides/notesSlide1.xml" ContentType="application/vnd.openxmlformats-officedocument.presentationml.notesSlide+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7" r:id="rId2"/>
    <p:sldId id="260" r:id="rId3"/>
    <p:sldId id="296" r:id="rId4"/>
    <p:sldId id="293" r:id="rId5"/>
    <p:sldId id="294" r:id="rId6"/>
    <p:sldId id="295" r:id="rId7"/>
    <p:sldId id="290" r:id="rId8"/>
    <p:sldId id="299" r:id="rId9"/>
    <p:sldId id="300" r:id="rId10"/>
    <p:sldId id="291" r:id="rId11"/>
    <p:sldId id="292" r:id="rId12"/>
    <p:sldId id="297" r:id="rId13"/>
    <p:sldId id="298" r:id="rId14"/>
    <p:sldId id="288" r:id="rId15"/>
    <p:sldId id="289" r:id="rId16"/>
    <p:sldId id="30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69" d="100"/>
          <a:sy n="69" d="100"/>
        </p:scale>
        <p:origin x="-1194" y="-108"/>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11A9C8EC-137C-411D-AA3F-F0C5B6BBA6D6}" type="datetimeFigureOut">
              <a:rPr lang="en-US" smtClean="0"/>
              <a:t>2/1/2011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F8AFCCB-319C-410B-9608-E486AE1CB0D5}"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7"/>
          <p:cNvSpPr>
            <a:spLocks noGrp="1" noChangeArrowheads="1"/>
          </p:cNvSpPr>
          <p:nvPr>
            <p:ph type="sldNum" sz="quarter" idx="5"/>
          </p:nvPr>
        </p:nvSpPr>
        <p:spPr>
          <a:noFill/>
        </p:spPr>
        <p:txBody>
          <a:bodyPr/>
          <a:lstStyle/>
          <a:p>
            <a:fld id="{674E96C3-DBDC-4E03-897B-B376EBD9A9B9}" type="slidenum">
              <a:rPr lang="en-GB"/>
              <a:pPr/>
              <a:t>16</a:t>
            </a:fld>
            <a:endParaRPr lang="en-GB"/>
          </a:p>
        </p:txBody>
      </p:sp>
      <p:sp>
        <p:nvSpPr>
          <p:cNvPr id="118787" name="Rectangle 2"/>
          <p:cNvSpPr>
            <a:spLocks noChangeArrowheads="1" noTextEdit="1"/>
          </p:cNvSpPr>
          <p:nvPr>
            <p:ph type="sldImg"/>
          </p:nvPr>
        </p:nvSpPr>
        <p:spPr>
          <a:ln/>
        </p:spPr>
      </p:sp>
      <p:sp>
        <p:nvSpPr>
          <p:cNvPr id="11878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A8A2A2F-7330-4CBE-9746-2D5BFAA631A2}" type="datetimeFigureOut">
              <a:rPr lang="en-US" smtClean="0"/>
              <a:pPr/>
              <a:t>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8A2A2F-7330-4CBE-9746-2D5BFAA631A2}" type="datetimeFigureOut">
              <a:rPr lang="en-US" smtClean="0"/>
              <a:pPr/>
              <a:t>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A8A2A2F-7330-4CBE-9746-2D5BFAA631A2}" type="datetimeFigureOut">
              <a:rPr lang="en-US" smtClean="0"/>
              <a:pPr/>
              <a:t>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A8A2A2F-7330-4CBE-9746-2D5BFAA631A2}" type="datetimeFigureOut">
              <a:rPr lang="en-US" smtClean="0"/>
              <a:pPr/>
              <a:t>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A8A2A2F-7330-4CBE-9746-2D5BFAA631A2}" type="datetimeFigureOut">
              <a:rPr lang="en-US" smtClean="0"/>
              <a:pPr/>
              <a:t>2/1/2011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A8A2A2F-7330-4CBE-9746-2D5BFAA631A2}" type="datetimeFigureOut">
              <a:rPr lang="en-US" smtClean="0"/>
              <a:pPr/>
              <a:t>2/1/2011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8A2A2F-7330-4CBE-9746-2D5BFAA631A2}" type="datetimeFigureOut">
              <a:rPr lang="en-US" smtClean="0"/>
              <a:pPr/>
              <a:t>2/1/2011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8A2A2F-7330-4CBE-9746-2D5BFAA631A2}" type="datetimeFigureOut">
              <a:rPr lang="en-US" smtClean="0"/>
              <a:pPr/>
              <a:t>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A8A2A2F-7330-4CBE-9746-2D5BFAA631A2}" type="datetimeFigureOut">
              <a:rPr lang="en-US" smtClean="0"/>
              <a:pPr/>
              <a:t>2/1/2011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8A2A2F-7330-4CBE-9746-2D5BFAA631A2}" type="datetimeFigureOut">
              <a:rPr lang="en-US" smtClean="0"/>
              <a:pPr/>
              <a:t>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A8A2A2F-7330-4CBE-9746-2D5BFAA631A2}" type="datetimeFigureOut">
              <a:rPr lang="en-US" smtClean="0"/>
              <a:pPr/>
              <a:t>2/1/2011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83BA74-E56C-4590-96ED-F2FFC7B762D4}"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8A2A2F-7330-4CBE-9746-2D5BFAA631A2}" type="datetimeFigureOut">
              <a:rPr lang="en-US" smtClean="0"/>
              <a:pPr/>
              <a:t>2/1/2011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83BA74-E56C-4590-96ED-F2FFC7B762D4}"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jpeg"/><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 Id="rId9" Type="http://schemas.openxmlformats.org/officeDocument/2006/relationships/image" Target="../media/image8.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www.youtube.com/watch?v=HranxI2puLk&amp;playnext=1&amp;list=PL64799693BCBC7F36"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youtube.com/watch?v=sD0WM1pcxw8" TargetMode="Externa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slide" Target="slide8.xml"/><Relationship Id="rId3" Type="http://schemas.openxmlformats.org/officeDocument/2006/relationships/image" Target="../media/image17.jpeg"/><Relationship Id="rId7" Type="http://schemas.openxmlformats.org/officeDocument/2006/relationships/image" Target="../media/image20.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slide" Target="slide1.xml"/><Relationship Id="rId11" Type="http://schemas.openxmlformats.org/officeDocument/2006/relationships/image" Target="../media/image22.png"/><Relationship Id="rId5" Type="http://schemas.openxmlformats.org/officeDocument/2006/relationships/image" Target="../media/image19.jpeg"/><Relationship Id="rId10" Type="http://schemas.openxmlformats.org/officeDocument/2006/relationships/hyperlink" Target="Em14053WG%20Facility%20Strategy.ppt" TargetMode="External"/><Relationship Id="rId4" Type="http://schemas.openxmlformats.org/officeDocument/2006/relationships/image" Target="../media/image18.jpeg"/><Relationship Id="rId9" Type="http://schemas.openxmlformats.org/officeDocument/2006/relationships/image" Target="../media/image2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5" descr="MPj04068850000[1]"/>
          <p:cNvPicPr>
            <a:picLocks noChangeAspect="1" noChangeArrowheads="1"/>
          </p:cNvPicPr>
          <p:nvPr/>
        </p:nvPicPr>
        <p:blipFill>
          <a:blip r:embed="rId2" cstate="print"/>
          <a:srcRect/>
          <a:stretch>
            <a:fillRect/>
          </a:stretch>
        </p:blipFill>
        <p:spPr bwMode="auto">
          <a:xfrm>
            <a:off x="285750" y="4214813"/>
            <a:ext cx="1871663" cy="1873250"/>
          </a:xfrm>
          <a:prstGeom prst="rect">
            <a:avLst/>
          </a:prstGeom>
          <a:noFill/>
          <a:ln w="9525">
            <a:noFill/>
            <a:miter lim="800000"/>
            <a:headEnd/>
            <a:tailEnd/>
          </a:ln>
        </p:spPr>
      </p:pic>
      <p:pic>
        <p:nvPicPr>
          <p:cNvPr id="2051" name="Picture 8" descr="MPj04307190000[1]"/>
          <p:cNvPicPr>
            <a:picLocks noChangeAspect="1" noChangeArrowheads="1"/>
          </p:cNvPicPr>
          <p:nvPr/>
        </p:nvPicPr>
        <p:blipFill>
          <a:blip r:embed="rId3" cstate="print"/>
          <a:srcRect/>
          <a:stretch>
            <a:fillRect/>
          </a:stretch>
        </p:blipFill>
        <p:spPr bwMode="auto">
          <a:xfrm>
            <a:off x="285750" y="357188"/>
            <a:ext cx="1871663" cy="1871662"/>
          </a:xfrm>
          <a:prstGeom prst="rect">
            <a:avLst/>
          </a:prstGeom>
          <a:noFill/>
          <a:ln w="9525">
            <a:noFill/>
            <a:miter lim="800000"/>
            <a:headEnd/>
            <a:tailEnd/>
          </a:ln>
        </p:spPr>
      </p:pic>
      <p:pic>
        <p:nvPicPr>
          <p:cNvPr id="2052" name="Picture 10" descr="MPj04307130000[1]"/>
          <p:cNvPicPr>
            <a:picLocks noChangeAspect="1" noChangeArrowheads="1"/>
          </p:cNvPicPr>
          <p:nvPr/>
        </p:nvPicPr>
        <p:blipFill>
          <a:blip r:embed="rId4" cstate="print"/>
          <a:srcRect/>
          <a:stretch>
            <a:fillRect/>
          </a:stretch>
        </p:blipFill>
        <p:spPr bwMode="auto">
          <a:xfrm>
            <a:off x="2286000" y="2286000"/>
            <a:ext cx="1928813" cy="1857375"/>
          </a:xfrm>
          <a:prstGeom prst="rect">
            <a:avLst/>
          </a:prstGeom>
          <a:noFill/>
          <a:ln w="9525">
            <a:noFill/>
            <a:miter lim="800000"/>
            <a:headEnd/>
            <a:tailEnd/>
          </a:ln>
        </p:spPr>
      </p:pic>
      <p:sp>
        <p:nvSpPr>
          <p:cNvPr id="2053" name="TextBox 15"/>
          <p:cNvSpPr txBox="1">
            <a:spLocks noChangeArrowheads="1"/>
          </p:cNvSpPr>
          <p:nvPr/>
        </p:nvSpPr>
        <p:spPr bwMode="auto">
          <a:xfrm>
            <a:off x="4500563" y="2857500"/>
            <a:ext cx="4643437" cy="461963"/>
          </a:xfrm>
          <a:prstGeom prst="rect">
            <a:avLst/>
          </a:prstGeom>
          <a:noFill/>
          <a:ln w="9525">
            <a:noFill/>
            <a:miter lim="800000"/>
            <a:headEnd/>
            <a:tailEnd/>
          </a:ln>
        </p:spPr>
        <p:txBody>
          <a:bodyPr>
            <a:spAutoFit/>
          </a:bodyPr>
          <a:lstStyle/>
          <a:p>
            <a:r>
              <a:rPr lang="en-GB" sz="2400" b="1"/>
              <a:t>Sports Facility Management</a:t>
            </a:r>
          </a:p>
        </p:txBody>
      </p:sp>
      <p:pic>
        <p:nvPicPr>
          <p:cNvPr id="2054" name="Picture 8" descr="artists impression"/>
          <p:cNvPicPr>
            <a:picLocks noChangeAspect="1" noChangeArrowheads="1"/>
          </p:cNvPicPr>
          <p:nvPr/>
        </p:nvPicPr>
        <p:blipFill>
          <a:blip r:embed="rId5" cstate="print"/>
          <a:srcRect/>
          <a:stretch>
            <a:fillRect/>
          </a:stretch>
        </p:blipFill>
        <p:spPr bwMode="auto">
          <a:xfrm>
            <a:off x="2286000" y="357188"/>
            <a:ext cx="1928813" cy="1857375"/>
          </a:xfrm>
          <a:prstGeom prst="rect">
            <a:avLst/>
          </a:prstGeom>
          <a:noFill/>
          <a:ln w="9525">
            <a:noFill/>
            <a:miter lim="800000"/>
            <a:headEnd/>
            <a:tailEnd/>
          </a:ln>
        </p:spPr>
      </p:pic>
      <p:pic>
        <p:nvPicPr>
          <p:cNvPr id="2055" name="Picture 6" descr="Join the VILLAGE Health &amp; Fitness Club"/>
          <p:cNvPicPr>
            <a:picLocks noChangeAspect="1" noChangeArrowheads="1"/>
          </p:cNvPicPr>
          <p:nvPr/>
        </p:nvPicPr>
        <p:blipFill>
          <a:blip r:embed="rId6" cstate="print"/>
          <a:srcRect/>
          <a:stretch>
            <a:fillRect/>
          </a:stretch>
        </p:blipFill>
        <p:spPr bwMode="auto">
          <a:xfrm>
            <a:off x="2286000" y="4214813"/>
            <a:ext cx="1928813" cy="1857375"/>
          </a:xfrm>
          <a:prstGeom prst="rect">
            <a:avLst/>
          </a:prstGeom>
          <a:noFill/>
          <a:ln w="9525">
            <a:noFill/>
            <a:miter lim="800000"/>
            <a:headEnd/>
            <a:tailEnd/>
          </a:ln>
        </p:spPr>
      </p:pic>
      <p:pic>
        <p:nvPicPr>
          <p:cNvPr id="2056" name="Picture 6"/>
          <p:cNvPicPr>
            <a:picLocks noChangeAspect="1" noChangeArrowheads="1"/>
          </p:cNvPicPr>
          <p:nvPr/>
        </p:nvPicPr>
        <p:blipFill>
          <a:blip r:embed="rId7" cstate="print"/>
          <a:srcRect/>
          <a:stretch>
            <a:fillRect/>
          </a:stretch>
        </p:blipFill>
        <p:spPr bwMode="auto">
          <a:xfrm>
            <a:off x="285750" y="2286000"/>
            <a:ext cx="1857375" cy="1857375"/>
          </a:xfrm>
          <a:prstGeom prst="rect">
            <a:avLst/>
          </a:prstGeom>
          <a:noFill/>
          <a:ln w="9525">
            <a:noFill/>
            <a:miter lim="800000"/>
            <a:headEnd/>
            <a:tailEnd/>
          </a:ln>
        </p:spPr>
      </p:pic>
      <p:sp>
        <p:nvSpPr>
          <p:cNvPr id="2057" name="Rectangle 11"/>
          <p:cNvSpPr>
            <a:spLocks noChangeArrowheads="1"/>
          </p:cNvSpPr>
          <p:nvPr/>
        </p:nvSpPr>
        <p:spPr bwMode="auto">
          <a:xfrm>
            <a:off x="0" y="0"/>
            <a:ext cx="9144000" cy="0"/>
          </a:xfrm>
          <a:prstGeom prst="rect">
            <a:avLst/>
          </a:prstGeom>
          <a:noFill/>
          <a:ln w="9525">
            <a:noFill/>
            <a:miter lim="800000"/>
            <a:headEnd/>
            <a:tailEnd/>
          </a:ln>
        </p:spPr>
        <p:txBody>
          <a:bodyPr anchor="ctr">
            <a:spAutoFit/>
          </a:bodyPr>
          <a:lstStyle/>
          <a:p>
            <a:pPr eaLnBrk="0" hangingPunct="0"/>
            <a:endParaRPr lang="en-US"/>
          </a:p>
        </p:txBody>
      </p:sp>
      <p:pic>
        <p:nvPicPr>
          <p:cNvPr id="2058" name="Picture 13" descr="http://ts4.mm.bing.net/images/thumbnail.aspx?q=256797653035&amp;id=6bd843fa455d51df4453f02467808d57&amp;url=http%3a%2f%2fwww.sportsindustrysummit.com%2fnews_images%2fc33-e647-f91-g59london-2012.jpg"/>
          <p:cNvPicPr>
            <a:picLocks noChangeAspect="1" noChangeArrowheads="1"/>
          </p:cNvPicPr>
          <p:nvPr/>
        </p:nvPicPr>
        <p:blipFill>
          <a:blip r:embed="rId8" cstate="print"/>
          <a:srcRect/>
          <a:stretch>
            <a:fillRect/>
          </a:stretch>
        </p:blipFill>
        <p:spPr bwMode="auto">
          <a:xfrm>
            <a:off x="4286250" y="357188"/>
            <a:ext cx="2357438" cy="1857375"/>
          </a:xfrm>
          <a:prstGeom prst="rect">
            <a:avLst/>
          </a:prstGeom>
          <a:noFill/>
          <a:ln w="9525">
            <a:noFill/>
            <a:miter lim="800000"/>
            <a:headEnd/>
            <a:tailEnd/>
          </a:ln>
        </p:spPr>
      </p:pic>
      <p:pic>
        <p:nvPicPr>
          <p:cNvPr id="2059" name="Picture 6" descr="Morriston Golf Club&#10;Morriston Golf Club"/>
          <p:cNvPicPr>
            <a:picLocks noChangeAspect="1" noChangeArrowheads="1"/>
          </p:cNvPicPr>
          <p:nvPr/>
        </p:nvPicPr>
        <p:blipFill>
          <a:blip r:embed="rId9" cstate="print"/>
          <a:srcRect/>
          <a:stretch>
            <a:fillRect/>
          </a:stretch>
        </p:blipFill>
        <p:spPr bwMode="auto">
          <a:xfrm>
            <a:off x="4286250" y="4214813"/>
            <a:ext cx="2357438" cy="1866900"/>
          </a:xfrm>
          <a:prstGeom prst="rect">
            <a:avLst/>
          </a:prstGeom>
          <a:noFill/>
          <a:ln w="9525">
            <a:noFill/>
            <a:miter lim="800000"/>
            <a:headEnd/>
            <a:tailEnd/>
          </a:ln>
        </p:spPr>
      </p:pic>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a:t>
            </a:r>
            <a:r>
              <a:rPr lang="en-GB" dirty="0" smtClean="0"/>
              <a:t>uccess of any sports facilities </a:t>
            </a:r>
            <a:endParaRPr lang="en-GB" dirty="0"/>
          </a:p>
        </p:txBody>
      </p:sp>
      <p:sp>
        <p:nvSpPr>
          <p:cNvPr id="3" name="Content Placeholder 2"/>
          <p:cNvSpPr>
            <a:spLocks noGrp="1"/>
          </p:cNvSpPr>
          <p:nvPr>
            <p:ph idx="1"/>
          </p:nvPr>
        </p:nvSpPr>
        <p:spPr/>
        <p:txBody>
          <a:bodyPr>
            <a:normAutofit/>
          </a:bodyPr>
          <a:lstStyle/>
          <a:p>
            <a:r>
              <a:rPr lang="en-GB" dirty="0" smtClean="0"/>
              <a:t>The </a:t>
            </a:r>
            <a:r>
              <a:rPr lang="en-GB" dirty="0"/>
              <a:t>strategic and local sports needs.  </a:t>
            </a:r>
          </a:p>
          <a:p>
            <a:r>
              <a:rPr lang="en-GB" dirty="0"/>
              <a:t>Standards of playing performance needed</a:t>
            </a:r>
          </a:p>
          <a:p>
            <a:r>
              <a:rPr lang="en-GB" dirty="0"/>
              <a:t>Priorities for usage between them. </a:t>
            </a:r>
          </a:p>
          <a:p>
            <a:r>
              <a:rPr lang="en-GB" dirty="0"/>
              <a:t>The choice of sports, </a:t>
            </a:r>
          </a:p>
          <a:p>
            <a:r>
              <a:rPr lang="en-GB" dirty="0"/>
              <a:t>Feasible balance </a:t>
            </a:r>
          </a:p>
          <a:p>
            <a:r>
              <a:rPr lang="en-GB" dirty="0"/>
              <a:t>Different levels of income generation. </a:t>
            </a:r>
          </a:p>
          <a:p>
            <a:r>
              <a:rPr lang="en-GB" dirty="0"/>
              <a:t>Proposed </a:t>
            </a:r>
            <a:r>
              <a:rPr lang="en-GB" dirty="0" smtClean="0"/>
              <a:t>management. </a:t>
            </a:r>
            <a:endParaRPr lang="en-GB" dirty="0"/>
          </a:p>
          <a:p>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Athletics Facilities</a:t>
            </a:r>
            <a:endParaRPr lang="en-GB" dirty="0"/>
          </a:p>
        </p:txBody>
      </p:sp>
      <p:sp>
        <p:nvSpPr>
          <p:cNvPr id="3" name="Content Placeholder 2"/>
          <p:cNvSpPr>
            <a:spLocks noGrp="1"/>
          </p:cNvSpPr>
          <p:nvPr>
            <p:ph idx="1"/>
          </p:nvPr>
        </p:nvSpPr>
        <p:spPr/>
        <p:txBody>
          <a:bodyPr/>
          <a:lstStyle/>
          <a:p>
            <a:r>
              <a:rPr lang="en-GB" dirty="0" smtClean="0"/>
              <a:t>LEVEL 1</a:t>
            </a:r>
          </a:p>
          <a:p>
            <a:r>
              <a:rPr lang="en-GB" dirty="0" smtClean="0"/>
              <a:t>LEVEL 2</a:t>
            </a:r>
          </a:p>
          <a:p>
            <a:r>
              <a:rPr lang="en-GB" dirty="0" smtClean="0"/>
              <a:t>LEVEL 3</a:t>
            </a:r>
          </a:p>
          <a:p>
            <a:r>
              <a:rPr lang="en-GB" dirty="0" smtClean="0"/>
              <a:t>LEVEL 4</a:t>
            </a:r>
          </a:p>
          <a:p>
            <a:r>
              <a:rPr lang="en-GB" dirty="0" smtClean="0"/>
              <a:t>LEVEL 5</a:t>
            </a:r>
          </a:p>
          <a:p>
            <a:r>
              <a:rPr lang="en-GB" dirty="0" smtClean="0"/>
              <a:t>LEVEL 6</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a:blip r:embed="rId2"/>
          <a:srcRect/>
          <a:stretch>
            <a:fillRect/>
          </a:stretch>
        </p:blipFill>
        <p:spPr bwMode="auto">
          <a:xfrm>
            <a:off x="195263" y="1662113"/>
            <a:ext cx="8753475" cy="3533775"/>
          </a:xfrm>
          <a:prstGeom prst="rect">
            <a:avLst/>
          </a:prstGeom>
          <a:noFill/>
          <a:ln w="9525">
            <a:noFill/>
            <a:miter lim="800000"/>
            <a:headEnd/>
            <a:tailEnd/>
          </a:ln>
          <a:effec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a:blip r:embed="rId2"/>
          <a:srcRect/>
          <a:stretch>
            <a:fillRect/>
          </a:stretch>
        </p:blipFill>
        <p:spPr bwMode="auto">
          <a:xfrm>
            <a:off x="228600" y="2138363"/>
            <a:ext cx="8686800" cy="2581275"/>
          </a:xfrm>
          <a:prstGeom prst="rect">
            <a:avLst/>
          </a:prstGeom>
          <a:noFill/>
          <a:ln w="9525">
            <a:noFill/>
            <a:miter lim="800000"/>
            <a:headEnd/>
            <a:tailEnd/>
          </a:ln>
          <a:effec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p:cNvPicPr>
            <a:picLocks noChangeAspect="1" noChangeArrowheads="1"/>
          </p:cNvPicPr>
          <p:nvPr/>
        </p:nvPicPr>
        <p:blipFill>
          <a:blip r:embed="rId2"/>
          <a:srcRect/>
          <a:stretch>
            <a:fillRect/>
          </a:stretch>
        </p:blipFill>
        <p:spPr bwMode="auto">
          <a:xfrm>
            <a:off x="209550" y="2119313"/>
            <a:ext cx="8724900" cy="2619375"/>
          </a:xfrm>
          <a:prstGeom prst="rect">
            <a:avLst/>
          </a:prstGeom>
          <a:noFill/>
          <a:ln w="9525">
            <a:noFill/>
            <a:miter lim="800000"/>
            <a:headEnd/>
            <a:tailEnd/>
          </a:ln>
          <a:effectLst/>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Facilities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60m/6-lane straight (82m overall)</a:t>
            </a:r>
          </a:p>
          <a:p>
            <a:r>
              <a:rPr lang="en-GB" dirty="0" smtClean="0"/>
              <a:t>58m runway and pit</a:t>
            </a:r>
          </a:p>
          <a:p>
            <a:r>
              <a:rPr lang="en-GB" dirty="0" smtClean="0"/>
              <a:t>45m pole vault runway with appropriate height</a:t>
            </a:r>
          </a:p>
          <a:p>
            <a:r>
              <a:rPr lang="en-GB" dirty="0" smtClean="0"/>
              <a:t>high jump area and 25 x 18m approach</a:t>
            </a:r>
          </a:p>
          <a:p>
            <a:r>
              <a:rPr lang="en-GB" dirty="0" smtClean="0"/>
              <a:t>throwing circle for shot with 25 x 15m</a:t>
            </a:r>
          </a:p>
          <a:p>
            <a:r>
              <a:rPr lang="en-GB" dirty="0" smtClean="0"/>
              <a:t>throwing area</a:t>
            </a:r>
          </a:p>
          <a:p>
            <a:r>
              <a:rPr lang="en-GB" dirty="0" smtClean="0"/>
              <a:t>throwing cage for discus</a:t>
            </a:r>
          </a:p>
          <a:p>
            <a:r>
              <a:rPr lang="en-GB" dirty="0" smtClean="0"/>
              <a:t>weights and conditioning room with direct access to training hall</a:t>
            </a:r>
          </a:p>
          <a:p>
            <a:r>
              <a:rPr lang="en-GB" dirty="0" smtClean="0"/>
              <a:t>photo finish and timing equipment.</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Sports Hall Athletics</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Critical Factors</a:t>
            </a:r>
          </a:p>
          <a:p>
            <a:r>
              <a:rPr lang="en-GB" dirty="0" smtClean="0"/>
              <a:t>• Participation should be fun in order to attract</a:t>
            </a:r>
          </a:p>
          <a:p>
            <a:r>
              <a:rPr lang="en-GB" dirty="0" smtClean="0"/>
              <a:t>young people.</a:t>
            </a:r>
          </a:p>
          <a:p>
            <a:r>
              <a:rPr lang="en-GB" dirty="0" smtClean="0"/>
              <a:t>• Layout and dimensions must afford</a:t>
            </a:r>
          </a:p>
          <a:p>
            <a:r>
              <a:rPr lang="en-GB" dirty="0" smtClean="0"/>
              <a:t>appropriate safety distances and margins.</a:t>
            </a:r>
          </a:p>
          <a:p>
            <a:r>
              <a:rPr lang="en-GB" dirty="0" smtClean="0"/>
              <a:t>• Lighting must meet recommended standards.</a:t>
            </a:r>
          </a:p>
          <a:p>
            <a:r>
              <a:rPr lang="en-GB" dirty="0" smtClean="0"/>
              <a:t>• Footwear is not spiked so a multi-sports</a:t>
            </a:r>
          </a:p>
          <a:p>
            <a:r>
              <a:rPr lang="en-GB" dirty="0" smtClean="0"/>
              <a:t>surface is satisfactory, but grip and shock</a:t>
            </a:r>
          </a:p>
          <a:p>
            <a:r>
              <a:rPr lang="en-GB" dirty="0" smtClean="0"/>
              <a:t>absorbency are important criteria.</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http://southendssp.co.uk/gallery/images/Year%205-6%20sports%20hall%20finals%20031.jpg">
            <a:hlinkClick r:id="rId2"/>
          </p:cNvPr>
          <p:cNvPicPr>
            <a:picLocks noChangeAspect="1" noChangeArrowheads="1"/>
          </p:cNvPicPr>
          <p:nvPr/>
        </p:nvPicPr>
        <p:blipFill>
          <a:blip r:embed="rId3"/>
          <a:srcRect/>
          <a:stretch>
            <a:fillRect/>
          </a:stretch>
        </p:blipFill>
        <p:spPr bwMode="auto">
          <a:xfrm>
            <a:off x="0" y="0"/>
            <a:ext cx="9144000" cy="6858000"/>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Local Training Facilities</a:t>
            </a:r>
            <a:endParaRPr lang="en-GB" dirty="0"/>
          </a:p>
        </p:txBody>
      </p:sp>
      <p:sp>
        <p:nvSpPr>
          <p:cNvPr id="3" name="Content Placeholder 2"/>
          <p:cNvSpPr>
            <a:spLocks noGrp="1"/>
          </p:cNvSpPr>
          <p:nvPr>
            <p:ph idx="1"/>
          </p:nvPr>
        </p:nvSpPr>
        <p:spPr>
          <a:xfrm>
            <a:off x="457200" y="1600200"/>
            <a:ext cx="8472518" cy="4525963"/>
          </a:xfrm>
        </p:spPr>
        <p:txBody>
          <a:bodyPr>
            <a:normAutofit fontScale="77500" lnSpcReduction="20000"/>
          </a:bodyPr>
          <a:lstStyle/>
          <a:p>
            <a:r>
              <a:rPr lang="en-GB" dirty="0" smtClean="0"/>
              <a:t>Access to existing changing facilities or the provision of new ones is very important. The volume of users and patterns of use determine the numbers of changing spaces, showers and toilets required.</a:t>
            </a:r>
          </a:p>
          <a:p>
            <a:endParaRPr lang="en-GB" dirty="0" smtClean="0"/>
          </a:p>
          <a:p>
            <a:r>
              <a:rPr lang="en-GB" dirty="0" smtClean="0"/>
              <a:t>Some form of floodlighting should be provided to allow optimum use and availability of the facility. </a:t>
            </a:r>
          </a:p>
          <a:p>
            <a:pPr>
              <a:buNone/>
            </a:pPr>
            <a:endParaRPr lang="en-GB" dirty="0" smtClean="0"/>
          </a:p>
          <a:p>
            <a:r>
              <a:rPr lang="en-GB" dirty="0" smtClean="0"/>
              <a:t>Does the club need access to indoor facilities?</a:t>
            </a:r>
          </a:p>
          <a:p>
            <a:pPr>
              <a:buNone/>
            </a:pPr>
            <a:endParaRPr lang="en-GB" dirty="0" smtClean="0"/>
          </a:p>
          <a:p>
            <a:r>
              <a:rPr lang="en-GB" dirty="0" smtClean="0"/>
              <a:t>Clubs may have access to some form of indoor training facilities, such as a sports hall or gymnasium.</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a:off x="0" y="0"/>
            <a:ext cx="9144000" cy="6858000"/>
          </a:xfrm>
          <a:prstGeom prst="rect">
            <a:avLst/>
          </a:prstGeom>
          <a:noFill/>
          <a:ln w="9525">
            <a:noFill/>
            <a:miter lim="800000"/>
            <a:headEnd/>
            <a:tailEnd/>
          </a:ln>
          <a:effec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52400" y="500063"/>
            <a:ext cx="8839200" cy="5857875"/>
          </a:xfrm>
          <a:prstGeom prst="rect">
            <a:avLst/>
          </a:prstGeom>
          <a:noFill/>
          <a:ln w="9525">
            <a:noFill/>
            <a:miter lim="800000"/>
            <a:headEnd/>
            <a:tailEnd/>
          </a:ln>
          <a:effectLst/>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a:srcRect/>
          <a:stretch>
            <a:fillRect/>
          </a:stretch>
        </p:blipFill>
        <p:spPr bwMode="auto">
          <a:xfrm rot="5400000">
            <a:off x="2130961" y="-1322110"/>
            <a:ext cx="4857782" cy="8930718"/>
          </a:xfrm>
          <a:prstGeom prst="rect">
            <a:avLst/>
          </a:prstGeom>
          <a:noFill/>
          <a:ln w="9525">
            <a:noFill/>
            <a:miter lim="800000"/>
            <a:headEnd/>
            <a:tailEnd/>
          </a:ln>
          <a:effectLst/>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Regional/Local Specialist Indoor Training Centres</a:t>
            </a:r>
            <a:endParaRPr lang="en-GB" dirty="0"/>
          </a:p>
        </p:txBody>
      </p:sp>
      <p:sp>
        <p:nvSpPr>
          <p:cNvPr id="3" name="Content Placeholder 2"/>
          <p:cNvSpPr>
            <a:spLocks noGrp="1"/>
          </p:cNvSpPr>
          <p:nvPr>
            <p:ph idx="1"/>
          </p:nvPr>
        </p:nvSpPr>
        <p:spPr>
          <a:xfrm>
            <a:off x="214282" y="1600200"/>
            <a:ext cx="8929718" cy="4525963"/>
          </a:xfrm>
        </p:spPr>
        <p:txBody>
          <a:bodyPr>
            <a:normAutofit fontScale="70000" lnSpcReduction="20000"/>
          </a:bodyPr>
          <a:lstStyle/>
          <a:p>
            <a:r>
              <a:rPr lang="en-GB" dirty="0" smtClean="0"/>
              <a:t>There should be 545,000 people living within 30 minutes’ travel time (45 minutes for rural locations).</a:t>
            </a:r>
          </a:p>
          <a:p>
            <a:pPr>
              <a:buNone/>
            </a:pPr>
            <a:endParaRPr lang="en-GB" dirty="0" smtClean="0"/>
          </a:p>
          <a:p>
            <a:r>
              <a:rPr lang="en-GB" dirty="0" smtClean="0"/>
              <a:t>The centre should be integrated into a new or existing sports complex.</a:t>
            </a:r>
          </a:p>
          <a:p>
            <a:pPr>
              <a:buNone/>
            </a:pPr>
            <a:endParaRPr lang="en-GB" dirty="0" smtClean="0"/>
          </a:p>
          <a:p>
            <a:r>
              <a:rPr lang="en-GB" dirty="0" smtClean="0"/>
              <a:t>The centre should be close to an outdoor track.</a:t>
            </a:r>
          </a:p>
          <a:p>
            <a:pPr>
              <a:buNone/>
            </a:pPr>
            <a:endParaRPr lang="en-GB" dirty="0" smtClean="0"/>
          </a:p>
          <a:p>
            <a:r>
              <a:rPr lang="en-GB" dirty="0" smtClean="0"/>
              <a:t>Large and successful athletics clubs and World Class programme-standard coaches should be located within the catchment area.</a:t>
            </a:r>
          </a:p>
          <a:p>
            <a:pPr>
              <a:buNone/>
            </a:pPr>
            <a:endParaRPr lang="en-GB" dirty="0" smtClean="0"/>
          </a:p>
          <a:p>
            <a:r>
              <a:rPr lang="en-GB" dirty="0" smtClean="0"/>
              <a:t>There should be a sports performance centre within the catchment.</a:t>
            </a:r>
          </a:p>
          <a:p>
            <a:r>
              <a:rPr lang="en-GB" dirty="0" smtClean="0"/>
              <a:t>The centre should be staffed and promoted in a professional way with an athletics development manager. At least 18 hours per week should be allocated to indoor athletics.</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hlinkClick r:id="rId2"/>
          </p:cNvPr>
          <p:cNvPicPr>
            <a:picLocks noChangeAspect="1" noChangeArrowheads="1"/>
          </p:cNvPicPr>
          <p:nvPr/>
        </p:nvPicPr>
        <p:blipFill>
          <a:blip r:embed="rId3"/>
          <a:srcRect/>
          <a:stretch>
            <a:fillRect/>
          </a:stretch>
        </p:blipFill>
        <p:spPr bwMode="auto">
          <a:xfrm>
            <a:off x="-1" y="0"/>
            <a:ext cx="9144001" cy="6143644"/>
          </a:xfrm>
          <a:prstGeom prst="rect">
            <a:avLst/>
          </a:prstGeom>
          <a:noFill/>
          <a:ln w="9525">
            <a:noFill/>
            <a:miter lim="800000"/>
            <a:headEnd/>
            <a:tailEnd/>
          </a:ln>
          <a:effec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4"/>
          <p:cNvGrpSpPr>
            <a:grpSpLocks/>
          </p:cNvGrpSpPr>
          <p:nvPr/>
        </p:nvGrpSpPr>
        <p:grpSpPr bwMode="auto">
          <a:xfrm>
            <a:off x="0" y="0"/>
            <a:ext cx="1116013" cy="5734050"/>
            <a:chOff x="0" y="0"/>
            <a:chExt cx="839" cy="3807"/>
          </a:xfrm>
        </p:grpSpPr>
        <p:pic>
          <p:nvPicPr>
            <p:cNvPr id="35851" name="Picture 23" descr="Ribbon"/>
            <p:cNvPicPr>
              <a:picLocks noChangeAspect="1" noChangeArrowheads="1"/>
            </p:cNvPicPr>
            <p:nvPr/>
          </p:nvPicPr>
          <p:blipFill>
            <a:blip r:embed="rId3">
              <a:lum bright="36000"/>
              <a:grayscl/>
            </a:blip>
            <a:srcRect/>
            <a:stretch>
              <a:fillRect/>
            </a:stretch>
          </p:blipFill>
          <p:spPr bwMode="auto">
            <a:xfrm>
              <a:off x="0" y="2523"/>
              <a:ext cx="839" cy="1284"/>
            </a:xfrm>
            <a:prstGeom prst="rect">
              <a:avLst/>
            </a:prstGeom>
            <a:noFill/>
            <a:ln w="9525">
              <a:noFill/>
              <a:miter lim="800000"/>
              <a:headEnd/>
              <a:tailEnd/>
            </a:ln>
          </p:spPr>
        </p:pic>
        <p:pic>
          <p:nvPicPr>
            <p:cNvPr id="35852" name="Picture 20" descr="Ribbon1"/>
            <p:cNvPicPr>
              <a:picLocks noChangeAspect="1" noChangeArrowheads="1"/>
            </p:cNvPicPr>
            <p:nvPr/>
          </p:nvPicPr>
          <p:blipFill>
            <a:blip r:embed="rId4">
              <a:lum bright="36000"/>
              <a:grayscl/>
            </a:blip>
            <a:srcRect/>
            <a:stretch>
              <a:fillRect/>
            </a:stretch>
          </p:blipFill>
          <p:spPr bwMode="auto">
            <a:xfrm>
              <a:off x="0" y="0"/>
              <a:ext cx="839" cy="1253"/>
            </a:xfrm>
            <a:prstGeom prst="rect">
              <a:avLst/>
            </a:prstGeom>
            <a:noFill/>
            <a:ln w="9525">
              <a:noFill/>
              <a:miter lim="800000"/>
              <a:headEnd/>
              <a:tailEnd/>
            </a:ln>
          </p:spPr>
        </p:pic>
        <p:pic>
          <p:nvPicPr>
            <p:cNvPr id="35853" name="Picture 22" descr="Ball"/>
            <p:cNvPicPr>
              <a:picLocks noChangeAspect="1" noChangeArrowheads="1"/>
            </p:cNvPicPr>
            <p:nvPr/>
          </p:nvPicPr>
          <p:blipFill>
            <a:blip r:embed="rId5">
              <a:lum bright="36000"/>
              <a:grayscl/>
            </a:blip>
            <a:srcRect/>
            <a:stretch>
              <a:fillRect/>
            </a:stretch>
          </p:blipFill>
          <p:spPr bwMode="auto">
            <a:xfrm>
              <a:off x="0" y="1253"/>
              <a:ext cx="839" cy="1270"/>
            </a:xfrm>
            <a:prstGeom prst="rect">
              <a:avLst/>
            </a:prstGeom>
            <a:noFill/>
            <a:ln w="9525">
              <a:noFill/>
              <a:miter lim="800000"/>
              <a:headEnd/>
              <a:tailEnd/>
            </a:ln>
          </p:spPr>
        </p:pic>
      </p:grpSp>
      <p:sp>
        <p:nvSpPr>
          <p:cNvPr id="44035" name="Rectangle 3"/>
          <p:cNvSpPr>
            <a:spLocks noGrp="1" noChangeArrowheads="1"/>
          </p:cNvSpPr>
          <p:nvPr>
            <p:ph type="body" idx="1"/>
          </p:nvPr>
        </p:nvSpPr>
        <p:spPr bwMode="auto">
          <a:xfrm>
            <a:off x="1331913" y="4005263"/>
            <a:ext cx="4679950" cy="1768475"/>
          </a:xfrm>
          <a:solidFill>
            <a:srgbClr val="FFFFFF"/>
          </a:solidFill>
          <a:ln>
            <a:miter lim="800000"/>
            <a:headEnd/>
            <a:tailEnd/>
          </a:ln>
        </p:spPr>
        <p:txBody>
          <a:bodyPr vert="horz" wrap="square" lIns="91440" tIns="45720" rIns="91440" bIns="45720" numCol="1" anchor="t" anchorCtr="0" compatLnSpc="1">
            <a:prstTxWarp prst="textNoShape">
              <a:avLst/>
            </a:prstTxWarp>
          </a:bodyPr>
          <a:lstStyle/>
          <a:p>
            <a:pPr marL="533400" indent="-533400" eaLnBrk="1" hangingPunct="1">
              <a:buFontTx/>
              <a:buNone/>
              <a:defRPr/>
            </a:pPr>
            <a:r>
              <a:rPr lang="en-GB" sz="1800" smtClean="0">
                <a:effectLst>
                  <a:outerShdw blurRad="38100" dist="38100" dir="2700000" algn="tl">
                    <a:srgbClr val="C0C0C0"/>
                  </a:outerShdw>
                </a:effectLst>
              </a:rPr>
              <a:t>	</a:t>
            </a:r>
            <a:r>
              <a:rPr lang="en-GB" sz="1200" smtClean="0">
                <a:effectLst>
                  <a:outerShdw blurRad="38100" dist="38100" dir="2700000" algn="tl">
                    <a:srgbClr val="C0C0C0"/>
                  </a:outerShdw>
                </a:effectLst>
              </a:rPr>
              <a:t>The following document outlines the equipment required to </a:t>
            </a:r>
            <a:r>
              <a:rPr lang="en-GB" sz="1200" b="1" i="1" smtClean="0">
                <a:effectLst>
                  <a:outerShdw blurRad="38100" dist="38100" dir="2700000" algn="tl">
                    <a:srgbClr val="C0C0C0"/>
                  </a:outerShdw>
                </a:effectLst>
              </a:rPr>
              <a:t>Train &amp; Compete</a:t>
            </a:r>
            <a:r>
              <a:rPr lang="en-GB" sz="1200" smtClean="0">
                <a:effectLst>
                  <a:outerShdw blurRad="38100" dist="38100" dir="2700000" algn="tl">
                    <a:srgbClr val="C0C0C0"/>
                  </a:outerShdw>
                </a:effectLst>
              </a:rPr>
              <a:t> in the various disciplines of Gymnastics.</a:t>
            </a:r>
          </a:p>
          <a:p>
            <a:pPr marL="533400" indent="-533400" eaLnBrk="1" hangingPunct="1">
              <a:buFontTx/>
              <a:buNone/>
              <a:defRPr/>
            </a:pPr>
            <a:endParaRPr lang="en-GB" sz="1200" smtClean="0">
              <a:effectLst>
                <a:outerShdw blurRad="38100" dist="38100" dir="2700000" algn="tl">
                  <a:srgbClr val="C0C0C0"/>
                </a:outerShdw>
              </a:effectLst>
            </a:endParaRPr>
          </a:p>
          <a:p>
            <a:pPr marL="533400" indent="-533400" eaLnBrk="1" hangingPunct="1">
              <a:buFontTx/>
              <a:buNone/>
              <a:defRPr/>
            </a:pPr>
            <a:r>
              <a:rPr lang="en-GB" sz="1400" smtClean="0">
                <a:effectLst>
                  <a:outerShdw blurRad="38100" dist="38100" dir="2700000" algn="tl">
                    <a:srgbClr val="C0C0C0"/>
                  </a:outerShdw>
                </a:effectLst>
              </a:rPr>
              <a:t>	</a:t>
            </a:r>
            <a:r>
              <a:rPr lang="en-GB" sz="1200" smtClean="0">
                <a:effectLst>
                  <a:outerShdw blurRad="38100" dist="38100" dir="2700000" algn="tl">
                    <a:srgbClr val="C0C0C0"/>
                  </a:outerShdw>
                </a:effectLst>
              </a:rPr>
              <a:t>It also includes a </a:t>
            </a:r>
            <a:r>
              <a:rPr lang="en-GB" sz="1200" b="1" i="1" smtClean="0">
                <a:effectLst>
                  <a:outerShdw blurRad="38100" dist="38100" dir="2700000" algn="tl">
                    <a:srgbClr val="C0C0C0"/>
                  </a:outerShdw>
                </a:effectLst>
              </a:rPr>
              <a:t>Facility Strategy</a:t>
            </a:r>
            <a:r>
              <a:rPr lang="en-GB" sz="1200" smtClean="0">
                <a:effectLst>
                  <a:outerShdw blurRad="38100" dist="38100" dir="2700000" algn="tl">
                    <a:srgbClr val="C0C0C0"/>
                  </a:outerShdw>
                </a:effectLst>
              </a:rPr>
              <a:t> recommending essential &amp; desirable venue and equipment guidelines for 4 different stages of development.</a:t>
            </a:r>
            <a:endParaRPr lang="en-GB" sz="1800" smtClean="0">
              <a:effectLst>
                <a:outerShdw blurRad="38100" dist="38100" dir="2700000" algn="tl">
                  <a:srgbClr val="C0C0C0"/>
                </a:outerShdw>
              </a:effectLst>
            </a:endParaRPr>
          </a:p>
        </p:txBody>
      </p:sp>
      <p:sp>
        <p:nvSpPr>
          <p:cNvPr id="44040" name="Text Box 8"/>
          <p:cNvSpPr txBox="1">
            <a:spLocks noChangeArrowheads="1"/>
          </p:cNvSpPr>
          <p:nvPr/>
        </p:nvSpPr>
        <p:spPr bwMode="auto">
          <a:xfrm>
            <a:off x="1835150" y="260350"/>
            <a:ext cx="3600450" cy="1233488"/>
          </a:xfrm>
          <a:prstGeom prst="rect">
            <a:avLst/>
          </a:prstGeom>
          <a:noFill/>
          <a:ln w="9525">
            <a:noFill/>
            <a:miter lim="800000"/>
            <a:headEnd/>
            <a:tailEnd/>
          </a:ln>
          <a:effectLst/>
        </p:spPr>
        <p:txBody>
          <a:bodyPr>
            <a:spAutoFit/>
          </a:bodyPr>
          <a:lstStyle/>
          <a:p>
            <a:pPr marL="342900" indent="-342900" algn="l">
              <a:spcBef>
                <a:spcPct val="50000"/>
              </a:spcBef>
              <a:defRPr/>
            </a:pPr>
            <a:r>
              <a:rPr lang="en-GB" sz="2400" b="1">
                <a:solidFill>
                  <a:srgbClr val="FF0000"/>
                </a:solidFill>
                <a:effectLst>
                  <a:outerShdw blurRad="38100" dist="38100" dir="2700000" algn="tl">
                    <a:srgbClr val="C0C0C0"/>
                  </a:outerShdw>
                </a:effectLst>
              </a:rPr>
              <a:t>WELSH GYMNASTICS</a:t>
            </a:r>
          </a:p>
          <a:p>
            <a:pPr marL="342900" indent="-342900" algn="l">
              <a:spcBef>
                <a:spcPct val="50000"/>
              </a:spcBef>
              <a:defRPr/>
            </a:pPr>
            <a:r>
              <a:rPr lang="en-GB" sz="2400" b="1">
                <a:solidFill>
                  <a:srgbClr val="FF0000"/>
                </a:solidFill>
                <a:effectLst>
                  <a:outerShdw blurRad="38100" dist="38100" dir="2700000" algn="tl">
                    <a:srgbClr val="C0C0C0"/>
                  </a:outerShdw>
                </a:effectLst>
              </a:rPr>
              <a:t>Facility document </a:t>
            </a:r>
          </a:p>
          <a:p>
            <a:pPr marL="342900" indent="-342900" algn="l">
              <a:spcBef>
                <a:spcPct val="50000"/>
              </a:spcBef>
              <a:defRPr/>
            </a:pPr>
            <a:r>
              <a:rPr lang="en-GB" sz="1000">
                <a:solidFill>
                  <a:schemeClr val="tx2"/>
                </a:solidFill>
                <a:effectLst>
                  <a:outerShdw blurRad="38100" dist="38100" dir="2700000" algn="tl">
                    <a:srgbClr val="C0C0C0"/>
                  </a:outerShdw>
                </a:effectLst>
              </a:rPr>
              <a:t>Version 3: Sep 12th 2006</a:t>
            </a:r>
          </a:p>
        </p:txBody>
      </p:sp>
      <p:sp>
        <p:nvSpPr>
          <p:cNvPr id="44043" name="Text Box 11"/>
          <p:cNvSpPr txBox="1">
            <a:spLocks noChangeArrowheads="1"/>
          </p:cNvSpPr>
          <p:nvPr/>
        </p:nvSpPr>
        <p:spPr bwMode="auto">
          <a:xfrm>
            <a:off x="1835150" y="2205038"/>
            <a:ext cx="4176713" cy="1647825"/>
          </a:xfrm>
          <a:prstGeom prst="rect">
            <a:avLst/>
          </a:prstGeom>
          <a:noFill/>
          <a:ln w="9525">
            <a:noFill/>
            <a:miter lim="800000"/>
            <a:headEnd/>
            <a:tailEnd/>
          </a:ln>
          <a:effectLst/>
        </p:spPr>
        <p:txBody>
          <a:bodyPr>
            <a:spAutoFit/>
          </a:bodyPr>
          <a:lstStyle/>
          <a:p>
            <a:pPr algn="l">
              <a:spcBef>
                <a:spcPct val="50000"/>
              </a:spcBef>
              <a:defRPr/>
            </a:pPr>
            <a:r>
              <a:rPr lang="en-GB" sz="1200">
                <a:effectLst>
                  <a:outerShdw blurRad="38100" dist="38100" dir="2700000" algn="tl">
                    <a:srgbClr val="C0C0C0"/>
                  </a:outerShdw>
                </a:effectLst>
              </a:rPr>
              <a:t>To find your way round, use the navigation pane at the </a:t>
            </a:r>
          </a:p>
          <a:p>
            <a:pPr algn="l">
              <a:spcBef>
                <a:spcPct val="50000"/>
              </a:spcBef>
              <a:defRPr/>
            </a:pPr>
            <a:r>
              <a:rPr lang="en-GB" sz="1200">
                <a:effectLst>
                  <a:outerShdw blurRad="38100" dist="38100" dir="2700000" algn="tl">
                    <a:srgbClr val="C0C0C0"/>
                  </a:outerShdw>
                </a:effectLst>
              </a:rPr>
              <a:t>bottom of each page.</a:t>
            </a:r>
          </a:p>
          <a:p>
            <a:pPr algn="l">
              <a:spcBef>
                <a:spcPct val="50000"/>
              </a:spcBef>
              <a:defRPr/>
            </a:pPr>
            <a:r>
              <a:rPr lang="en-GB" sz="1200">
                <a:effectLst>
                  <a:outerShdw blurRad="38100" dist="38100" dir="2700000" algn="tl">
                    <a:srgbClr val="C0C0C0"/>
                  </a:outerShdw>
                </a:effectLst>
              </a:rPr>
              <a:t>You can also use the           pictures or </a:t>
            </a:r>
            <a:r>
              <a:rPr lang="en-GB" sz="1200" u="sng">
                <a:solidFill>
                  <a:schemeClr val="hlink"/>
                </a:solidFill>
                <a:effectLst>
                  <a:outerShdw blurRad="38100" dist="38100" dir="2700000" algn="tl">
                    <a:srgbClr val="C0C0C0"/>
                  </a:outerShdw>
                </a:effectLst>
              </a:rPr>
              <a:t>blue</a:t>
            </a:r>
            <a:r>
              <a:rPr lang="en-GB" sz="1200">
                <a:effectLst>
                  <a:outerShdw blurRad="38100" dist="38100" dir="2700000" algn="tl">
                    <a:srgbClr val="C0C0C0"/>
                  </a:outerShdw>
                </a:effectLst>
              </a:rPr>
              <a:t> underlined </a:t>
            </a:r>
          </a:p>
          <a:p>
            <a:pPr algn="l">
              <a:spcBef>
                <a:spcPct val="50000"/>
              </a:spcBef>
              <a:defRPr/>
            </a:pPr>
            <a:r>
              <a:rPr lang="en-GB" sz="1200">
                <a:effectLst>
                  <a:outerShdw blurRad="38100" dist="38100" dir="2700000" algn="tl">
                    <a:srgbClr val="C0C0C0"/>
                  </a:outerShdw>
                </a:effectLst>
              </a:rPr>
              <a:t>&amp; highlighted text to help discover this document. </a:t>
            </a:r>
          </a:p>
          <a:p>
            <a:pPr algn="l">
              <a:spcBef>
                <a:spcPct val="50000"/>
              </a:spcBef>
              <a:defRPr/>
            </a:pPr>
            <a:r>
              <a:rPr lang="en-GB" sz="1200">
                <a:effectLst>
                  <a:outerShdw blurRad="38100" dist="38100" dir="2700000" algn="tl">
                    <a:srgbClr val="C0C0C0"/>
                  </a:outerShdw>
                </a:effectLst>
              </a:rPr>
              <a:t>To return to a previous page use the	 icon placed in the </a:t>
            </a:r>
          </a:p>
          <a:p>
            <a:pPr algn="l">
              <a:spcBef>
                <a:spcPct val="50000"/>
              </a:spcBef>
              <a:defRPr/>
            </a:pPr>
            <a:r>
              <a:rPr lang="en-GB" sz="1200">
                <a:effectLst>
                  <a:outerShdw blurRad="38100" dist="38100" dir="2700000" algn="tl">
                    <a:srgbClr val="C0C0C0"/>
                  </a:outerShdw>
                </a:effectLst>
              </a:rPr>
              <a:t>top left hand corner of each page</a:t>
            </a:r>
          </a:p>
        </p:txBody>
      </p:sp>
      <p:pic>
        <p:nvPicPr>
          <p:cNvPr id="35846" name="Picture 13" descr="sportsacrobatics">
            <a:hlinkClick r:id="rId6" action="ppaction://hlinksldjump" tooltip="Acrobatics"/>
          </p:cNvPr>
          <p:cNvPicPr>
            <a:picLocks noChangeAspect="1" noChangeArrowheads="1"/>
          </p:cNvPicPr>
          <p:nvPr/>
        </p:nvPicPr>
        <p:blipFill>
          <a:blip r:embed="rId7"/>
          <a:srcRect t="-3294" r="30116"/>
          <a:stretch>
            <a:fillRect/>
          </a:stretch>
        </p:blipFill>
        <p:spPr bwMode="auto">
          <a:xfrm>
            <a:off x="3419475" y="2781300"/>
            <a:ext cx="360363" cy="222250"/>
          </a:xfrm>
          <a:prstGeom prst="rect">
            <a:avLst/>
          </a:prstGeom>
          <a:noFill/>
          <a:ln w="9525">
            <a:noFill/>
            <a:miter lim="800000"/>
            <a:headEnd/>
            <a:tailEnd/>
          </a:ln>
        </p:spPr>
      </p:pic>
      <p:sp>
        <p:nvSpPr>
          <p:cNvPr id="35847" name="AutoShape 16">
            <a:hlinkClick r:id="" action="ppaction://noaction" highlightClick="1"/>
          </p:cNvPr>
          <p:cNvSpPr>
            <a:spLocks noChangeArrowheads="1"/>
          </p:cNvSpPr>
          <p:nvPr/>
        </p:nvSpPr>
        <p:spPr bwMode="auto">
          <a:xfrm>
            <a:off x="4427538" y="3284538"/>
            <a:ext cx="215900" cy="217487"/>
          </a:xfrm>
          <a:prstGeom prst="actionButtonBackPrevious">
            <a:avLst/>
          </a:prstGeom>
          <a:solidFill>
            <a:schemeClr val="accent1"/>
          </a:solidFill>
          <a:ln w="9525">
            <a:noFill/>
            <a:miter lim="800000"/>
            <a:headEnd/>
            <a:tailEnd/>
          </a:ln>
        </p:spPr>
        <p:txBody>
          <a:bodyPr wrap="none" anchor="ctr"/>
          <a:lstStyle/>
          <a:p>
            <a:endParaRPr lang="en-US"/>
          </a:p>
        </p:txBody>
      </p:sp>
      <p:sp>
        <p:nvSpPr>
          <p:cNvPr id="44049" name="AutoShape 17" descr="Bouquet">
            <a:hlinkClick r:id="rId8" action="ppaction://hlinksldjump"/>
          </p:cNvPr>
          <p:cNvSpPr>
            <a:spLocks noChangeArrowheads="1"/>
          </p:cNvSpPr>
          <p:nvPr/>
        </p:nvSpPr>
        <p:spPr bwMode="auto">
          <a:xfrm>
            <a:off x="323850" y="5445125"/>
            <a:ext cx="576263" cy="720725"/>
          </a:xfrm>
          <a:prstGeom prst="downArrowCallout">
            <a:avLst>
              <a:gd name="adj1" fmla="val 25000"/>
              <a:gd name="adj2" fmla="val 25000"/>
              <a:gd name="adj3" fmla="val 20845"/>
              <a:gd name="adj4" fmla="val 66667"/>
            </a:avLst>
          </a:prstGeom>
          <a:blipFill dpi="0" rotWithShape="1">
            <a:blip r:embed="rId9"/>
            <a:srcRect/>
            <a:tile tx="0" ty="0" sx="100000" sy="100000" flip="none" algn="tl"/>
          </a:blipFill>
          <a:ln w="9525">
            <a:solidFill>
              <a:schemeClr val="tx2"/>
            </a:solidFill>
            <a:miter lim="800000"/>
            <a:headEnd/>
            <a:tailEnd/>
          </a:ln>
          <a:effectLst>
            <a:outerShdw dist="35921" dir="2700000" algn="ctr" rotWithShape="0">
              <a:srgbClr val="808080"/>
            </a:outerShdw>
          </a:effectLst>
        </p:spPr>
        <p:txBody>
          <a:bodyPr wrap="none" anchor="ctr"/>
          <a:lstStyle/>
          <a:p>
            <a:pPr>
              <a:defRPr/>
            </a:pPr>
            <a:r>
              <a:rPr lang="en-GB" sz="900" b="1" i="1">
                <a:effectLst>
                  <a:outerShdw blurRad="38100" dist="38100" dir="2700000" algn="tl">
                    <a:srgbClr val="FFFFFF"/>
                  </a:outerShdw>
                </a:effectLst>
              </a:rPr>
              <a:t>Start </a:t>
            </a:r>
          </a:p>
          <a:p>
            <a:pPr>
              <a:defRPr/>
            </a:pPr>
            <a:r>
              <a:rPr lang="en-GB" sz="900" b="1" i="1">
                <a:effectLst>
                  <a:outerShdw blurRad="38100" dist="38100" dir="2700000" algn="tl">
                    <a:srgbClr val="FFFFFF"/>
                  </a:outerShdw>
                </a:effectLst>
              </a:rPr>
              <a:t>here</a:t>
            </a:r>
          </a:p>
        </p:txBody>
      </p:sp>
      <p:pic>
        <p:nvPicPr>
          <p:cNvPr id="35849" name="Picture 19" descr="WG Logo">
            <a:hlinkClick r:id="rId10" action="ppaction://hlinkpres?slideindex=1&amp;slidetitle="/>
          </p:cNvPr>
          <p:cNvPicPr>
            <a:picLocks noChangeAspect="1" noChangeArrowheads="1"/>
          </p:cNvPicPr>
          <p:nvPr/>
        </p:nvPicPr>
        <p:blipFill>
          <a:blip r:embed="rId11"/>
          <a:srcRect/>
          <a:stretch>
            <a:fillRect/>
          </a:stretch>
        </p:blipFill>
        <p:spPr bwMode="auto">
          <a:xfrm>
            <a:off x="6011863" y="692150"/>
            <a:ext cx="2881312" cy="4897438"/>
          </a:xfrm>
          <a:prstGeom prst="rect">
            <a:avLst/>
          </a:prstGeom>
          <a:noFill/>
          <a:ln w="9525">
            <a:noFill/>
            <a:miter lim="800000"/>
            <a:headEnd/>
            <a:tailEnd/>
          </a:ln>
        </p:spPr>
      </p:pic>
      <p:sp>
        <p:nvSpPr>
          <p:cNvPr id="35850" name="Rectangle 25"/>
          <p:cNvSpPr>
            <a:spLocks noChangeArrowheads="1"/>
          </p:cNvSpPr>
          <p:nvPr/>
        </p:nvSpPr>
        <p:spPr bwMode="auto">
          <a:xfrm>
            <a:off x="1116013" y="0"/>
            <a:ext cx="647700" cy="188913"/>
          </a:xfrm>
          <a:prstGeom prst="rect">
            <a:avLst/>
          </a:prstGeom>
          <a:solidFill>
            <a:schemeClr val="bg1"/>
          </a:solidFill>
          <a:ln w="9525">
            <a:noFill/>
            <a:miter lim="800000"/>
            <a:headEnd/>
            <a:tailEnd/>
          </a:ln>
        </p:spPr>
        <p:txBody>
          <a:bodyPr wrap="none" anchor="ctr"/>
          <a:lstStyle/>
          <a:p>
            <a:endParaRPr lang="en-US"/>
          </a:p>
        </p:txBody>
      </p:sp>
    </p:spTree>
  </p:cSld>
  <p:clrMapOvr>
    <a:masterClrMapping/>
  </p:clrMapOvr>
  <p:transition advClick="0"/>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123</TotalTime>
  <Words>415</Words>
  <Application>Microsoft Office PowerPoint</Application>
  <PresentationFormat>On-screen Show (4:3)</PresentationFormat>
  <Paragraphs>70</Paragraphs>
  <Slides>16</Slides>
  <Notes>1</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Slide 1</vt:lpstr>
      <vt:lpstr>Success of any sports facilities </vt:lpstr>
      <vt:lpstr>Athletics Facilities</vt:lpstr>
      <vt:lpstr>Slide 4</vt:lpstr>
      <vt:lpstr>Slide 5</vt:lpstr>
      <vt:lpstr>Slide 6</vt:lpstr>
      <vt:lpstr>Facilities</vt:lpstr>
      <vt:lpstr>Sports Hall Athletics</vt:lpstr>
      <vt:lpstr>Slide 9</vt:lpstr>
      <vt:lpstr>Local Training Facilities</vt:lpstr>
      <vt:lpstr>Slide 11</vt:lpstr>
      <vt:lpstr>Slide 12</vt:lpstr>
      <vt:lpstr>Slide 13</vt:lpstr>
      <vt:lpstr>Regional/Local Specialist Indoor Training Centres</vt:lpstr>
      <vt:lpstr>Slide 15</vt:lpstr>
      <vt:lpstr>Slide 16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Steven Osborne</dc:creator>
  <cp:lastModifiedBy>Steven Osborne</cp:lastModifiedBy>
  <cp:revision>14</cp:revision>
  <dcterms:created xsi:type="dcterms:W3CDTF">2011-01-11T10:18:13Z</dcterms:created>
  <dcterms:modified xsi:type="dcterms:W3CDTF">2011-02-01T12:01:49Z</dcterms:modified>
</cp:coreProperties>
</file>