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4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18C8B40-6D4D-48C2-869A-D1A4D1B5AA24}">
          <p14:sldIdLst>
            <p14:sldId id="256"/>
            <p14:sldId id="257"/>
            <p14:sldId id="259"/>
            <p14:sldId id="264"/>
            <p14:sldId id="258"/>
            <p14:sldId id="260"/>
          </p14:sldIdLst>
        </p14:section>
        <p14:section name="Untitled Section" id="{A3FA5E08-0033-4195-A2F3-DD9D8D73A51D}">
          <p14:sldIdLst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86477" autoAdjust="0"/>
  </p:normalViewPr>
  <p:slideViewPr>
    <p:cSldViewPr>
      <p:cViewPr>
        <p:scale>
          <a:sx n="50" d="100"/>
          <a:sy n="50" d="100"/>
        </p:scale>
        <p:origin x="-1722" y="-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C7AC6-1755-422B-8130-F97236B91500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5F932-3364-443B-AA83-EFC661EF5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04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</a:p>
          <a:p>
            <a:r>
              <a:rPr lang="en-US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LIFE</a:t>
            </a:r>
            <a:r>
              <a:rPr lang="en-US" baseline="0" dirty="0" smtClean="0"/>
              <a:t> SPAN DEVELOPMENT : refers to the full process of human development from conception to </a:t>
            </a:r>
            <a:r>
              <a:rPr lang="en-US" baseline="0" dirty="0" err="1" smtClean="0"/>
              <a:t>death,and</a:t>
            </a:r>
            <a:r>
              <a:rPr lang="en-US" baseline="0" dirty="0" smtClean="0"/>
              <a:t> help us to </a:t>
            </a:r>
            <a:r>
              <a:rPr lang="en-US" baseline="0" dirty="0" err="1" smtClean="0"/>
              <a:t>understund</a:t>
            </a:r>
            <a:r>
              <a:rPr lang="en-US" baseline="0" dirty="0" smtClean="0"/>
              <a:t> the human </a:t>
            </a:r>
            <a:r>
              <a:rPr lang="en-US" baseline="0" dirty="0" err="1" smtClean="0"/>
              <a:t>behaviour,help</a:t>
            </a:r>
            <a:r>
              <a:rPr lang="en-US" baseline="0" dirty="0" smtClean="0"/>
              <a:t> as learn about the mental and psychological </a:t>
            </a:r>
            <a:r>
              <a:rPr lang="en-US" baseline="0" smtClean="0"/>
              <a:t>health issues.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5F932-3364-443B-AA83-EFC661EF512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832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81000"/>
            <a:ext cx="2971800" cy="1676400"/>
          </a:xfrm>
        </p:spPr>
        <p:txBody>
          <a:bodyPr>
            <a:normAutofit fontScale="85000" lnSpcReduction="10000"/>
          </a:bodyPr>
          <a:lstStyle/>
          <a:p>
            <a:r>
              <a:rPr lang="en-US" sz="1800" dirty="0" smtClean="0">
                <a:latin typeface="Arial Black" panose="020B0A04020102020204" pitchFamily="34" charset="0"/>
              </a:rPr>
              <a:t>                                          </a:t>
            </a:r>
            <a:r>
              <a:rPr lang="en-US" sz="2000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MIHAI ARDELEAN                    </a:t>
            </a:r>
            <a:r>
              <a:rPr lang="en-US" sz="2000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STUDENT NUMBER-1812784              BMHP4003   MODULE  </a:t>
            </a:r>
            <a:r>
              <a:rPr lang="en-US" sz="2000" dirty="0" err="1" smtClean="0">
                <a:solidFill>
                  <a:schemeClr val="tx1"/>
                </a:solidFill>
                <a:latin typeface="Arial Black" panose="020B0A04020102020204" pitchFamily="34" charset="0"/>
              </a:rPr>
              <a:t>TUTOR:Dr</a:t>
            </a:r>
            <a:r>
              <a:rPr lang="en-US" sz="2000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.</a:t>
            </a:r>
            <a:r>
              <a:rPr lang="en-US" sz="1800" dirty="0">
                <a:solidFill>
                  <a:schemeClr val="tx1"/>
                </a:solidFill>
                <a:latin typeface="Arial Black" panose="020B0A04020102020204" pitchFamily="34" charset="0"/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  <a:latin typeface="Arial Black" panose="020B0A04020102020204" pitchFamily="34" charset="0"/>
              </a:rPr>
              <a:t>Gulnar</a:t>
            </a:r>
            <a:r>
              <a:rPr lang="en-US" sz="2000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 Ali </a:t>
            </a:r>
            <a:endParaRPr lang="en-GB" sz="20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3200400"/>
            <a:ext cx="6324600" cy="1470025"/>
          </a:xfrm>
        </p:spPr>
        <p:txBody>
          <a:bodyPr>
            <a:normAutofit/>
          </a:bodyPr>
          <a:lstStyle/>
          <a:p>
            <a:r>
              <a:rPr lang="en-US" sz="3200" dirty="0" smtClean="0"/>
              <a:t>PSYCHOLOGY FOR HEALTH AND SOCIAL </a:t>
            </a:r>
            <a:r>
              <a:rPr lang="en-US" sz="3200" smtClean="0"/>
              <a:t>CARE -TERM </a:t>
            </a:r>
            <a:r>
              <a:rPr lang="en-US" sz="3200" dirty="0" smtClean="0"/>
              <a:t>3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13099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LIFE STAGE –OLD AGE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219200"/>
            <a:ext cx="8973588" cy="5638800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Life stage  life cycle is defined having a series of stages form and functional day by day trough the life.</a:t>
            </a:r>
          </a:p>
          <a:p>
            <a:r>
              <a:rPr lang="en-US" sz="2800" dirty="0" smtClean="0"/>
              <a:t>Erikson theory stages of life cycle explain and offer the </a:t>
            </a:r>
            <a:r>
              <a:rPr lang="en-US" sz="2800" dirty="0" err="1" smtClean="0"/>
              <a:t>understunding</a:t>
            </a:r>
            <a:r>
              <a:rPr lang="en-US" sz="2800" dirty="0" smtClean="0"/>
              <a:t> how the </a:t>
            </a:r>
            <a:r>
              <a:rPr lang="en-US" sz="2800" dirty="0" err="1" smtClean="0"/>
              <a:t>olders</a:t>
            </a:r>
            <a:r>
              <a:rPr lang="en-US" sz="2800" dirty="0" smtClean="0"/>
              <a:t> </a:t>
            </a:r>
            <a:r>
              <a:rPr lang="en-US" sz="2800" dirty="0" smtClean="0">
                <a:latin typeface="+mj-lt"/>
              </a:rPr>
              <a:t>manage themselves</a:t>
            </a:r>
            <a:r>
              <a:rPr lang="en-US" dirty="0" smtClean="0"/>
              <a:t>    </a:t>
            </a:r>
            <a:r>
              <a:rPr lang="en-US" sz="2800" dirty="0" smtClean="0">
                <a:latin typeface="+mj-lt"/>
              </a:rPr>
              <a:t>and how the life course through the years having direct impact on their mental health </a:t>
            </a:r>
            <a:r>
              <a:rPr lang="en-US" sz="2800" dirty="0" err="1" smtClean="0">
                <a:latin typeface="+mj-lt"/>
              </a:rPr>
              <a:t>condition.Reference</a:t>
            </a:r>
            <a:r>
              <a:rPr lang="en-US" sz="2800" dirty="0" smtClean="0">
                <a:latin typeface="+mj-lt"/>
              </a:rPr>
              <a:t>; Erik Erikson Childhood and Society:Norton;1950</a:t>
            </a:r>
          </a:p>
          <a:p>
            <a:r>
              <a:rPr lang="en-US" sz="2800" dirty="0" smtClean="0">
                <a:latin typeface="+mj-lt"/>
              </a:rPr>
              <a:t>Behavioral disturbance is a common future in a old age stage may display aggressive </a:t>
            </a:r>
            <a:r>
              <a:rPr lang="en-US" sz="2800" dirty="0" err="1" smtClean="0">
                <a:latin typeface="+mj-lt"/>
              </a:rPr>
              <a:t>behavior,emotions</a:t>
            </a:r>
            <a:r>
              <a:rPr lang="en-US" sz="2800" dirty="0" smtClean="0">
                <a:latin typeface="+mj-lt"/>
              </a:rPr>
              <a:t> and psychological difficulty.</a:t>
            </a:r>
          </a:p>
          <a:p>
            <a:r>
              <a:rPr lang="en-US" sz="2800" dirty="0" smtClean="0">
                <a:latin typeface="+mj-lt"/>
              </a:rPr>
              <a:t>Patterns have been linked to health condition such as living </a:t>
            </a:r>
            <a:r>
              <a:rPr lang="en-US" sz="2800" dirty="0" smtClean="0">
                <a:latin typeface="+mj-lt"/>
              </a:rPr>
              <a:t>alone and lack </a:t>
            </a:r>
            <a:r>
              <a:rPr lang="en-US" sz="2800" dirty="0" smtClean="0">
                <a:latin typeface="+mj-lt"/>
              </a:rPr>
              <a:t>of </a:t>
            </a:r>
            <a:r>
              <a:rPr lang="en-US" sz="2800" dirty="0" smtClean="0">
                <a:latin typeface="+mj-lt"/>
              </a:rPr>
              <a:t>communic</a:t>
            </a:r>
            <a:r>
              <a:rPr lang="en-US" sz="2800" dirty="0" smtClean="0">
                <a:latin typeface="+mj-lt"/>
              </a:rPr>
              <a:t>ation with family and the public.</a:t>
            </a:r>
            <a:r>
              <a:rPr lang="en-US" dirty="0" smtClean="0"/>
              <a:t>                                                                              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848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LIFESPAN PSYCHOLOGICAL THEORIES –OLD AGE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25780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Lifespan theories of Cognitive Development provide an integrate framework and also explain how cognitive development function. Erikson </a:t>
            </a:r>
            <a:r>
              <a:rPr lang="en-US" dirty="0" err="1" smtClean="0"/>
              <a:t>psycholgical</a:t>
            </a:r>
            <a:r>
              <a:rPr lang="en-US" dirty="0" smtClean="0"/>
              <a:t>  theory of development considers the impact of external factors as family ,society</a:t>
            </a:r>
            <a:r>
              <a:rPr lang="en-US" dirty="0"/>
              <a:t> </a:t>
            </a:r>
            <a:r>
              <a:rPr lang="en-US" dirty="0" smtClean="0"/>
              <a:t> to developmental personality to the childhood until they are adults.</a:t>
            </a:r>
          </a:p>
          <a:p>
            <a:pPr marL="0" indent="0">
              <a:buNone/>
            </a:pPr>
            <a:r>
              <a:rPr lang="en-US" dirty="0" smtClean="0"/>
              <a:t>Reference;</a:t>
            </a:r>
            <a:r>
              <a:rPr lang="en-US" dirty="0" smtClean="0">
                <a:solidFill>
                  <a:schemeClr val="accent5"/>
                </a:solidFill>
              </a:rPr>
              <a:t> </a:t>
            </a:r>
            <a:r>
              <a:rPr lang="en-US" dirty="0" smtClean="0"/>
              <a:t>Erik Erikson ,STAGES of Psychosocial      Development </a:t>
            </a:r>
            <a:r>
              <a:rPr lang="en-US" dirty="0" err="1" smtClean="0"/>
              <a:t>Baltes</a:t>
            </a:r>
            <a:r>
              <a:rPr lang="en-US" dirty="0" smtClean="0"/>
              <a:t> et al.,2006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608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Lifespan Psychological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43000"/>
            <a:ext cx="8534400" cy="5715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Erikson psychological theories theory of development consider the impact of external factors as: family and society to developmental personality to the childhood until they are adults also explain how cognitive  development function.</a:t>
            </a:r>
          </a:p>
          <a:p>
            <a:pPr marL="0" indent="0">
              <a:buNone/>
            </a:pPr>
            <a:r>
              <a:rPr lang="en-US" dirty="0" smtClean="0"/>
              <a:t>Piaget  theory of development provide and explain how Cognition function and how people think and </a:t>
            </a:r>
            <a:r>
              <a:rPr lang="en-US" dirty="0" err="1" smtClean="0"/>
              <a:t>understund</a:t>
            </a:r>
            <a:r>
              <a:rPr lang="en-US" dirty="0" smtClean="0"/>
              <a:t>  the world they live in; (</a:t>
            </a:r>
            <a:r>
              <a:rPr lang="en-US" dirty="0" err="1" smtClean="0"/>
              <a:t>e.g.;learning</a:t>
            </a:r>
            <a:r>
              <a:rPr lang="en-US" dirty="0" smtClean="0"/>
              <a:t> new words).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Reference;</a:t>
            </a:r>
            <a:r>
              <a:rPr lang="en-US" dirty="0" smtClean="0">
                <a:solidFill>
                  <a:schemeClr val="accent5"/>
                </a:solidFill>
              </a:rPr>
              <a:t> </a:t>
            </a:r>
            <a:r>
              <a:rPr lang="en-US" dirty="0" smtClean="0"/>
              <a:t>Erik Erikson Stages of Psychosocial Development ,Jean Piaget Theory of Cognitive Development (e.g.; learning new words)1936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667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33400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RESEARCH STUDIES;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09600"/>
            <a:ext cx="9144000" cy="6248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b="1" i="1" dirty="0" smtClean="0">
                <a:latin typeface="Bahnschrift SemiBold" panose="020B0502040204020203" pitchFamily="34" charset="0"/>
                <a:cs typeface="Lucida Sans Unicode" panose="020B0602030504020204" pitchFamily="34" charset="0"/>
              </a:rPr>
              <a:t>                                                                                                                        </a:t>
            </a:r>
            <a:r>
              <a:rPr lang="en-US" sz="2800" dirty="0" smtClean="0">
                <a:latin typeface="Bahnschrift SemiBold" panose="020B0502040204020203" pitchFamily="34" charset="0"/>
              </a:rPr>
              <a:t>                                                                        </a:t>
            </a:r>
            <a:r>
              <a:rPr lang="en-US" sz="2800" dirty="0" smtClean="0">
                <a:latin typeface="+mj-lt"/>
              </a:rPr>
              <a:t>According to (Holmes Stressor Inventory,1967) research indicate the most difficult </a:t>
            </a:r>
            <a:r>
              <a:rPr lang="en-US" sz="2800" dirty="0" smtClean="0">
                <a:latin typeface="Bahnschrift SemiBold" panose="020B0502040204020203" pitchFamily="34" charset="0"/>
              </a:rPr>
              <a:t> </a:t>
            </a:r>
            <a:r>
              <a:rPr lang="en-US" sz="2800" dirty="0" smtClean="0">
                <a:latin typeface="+mj-lt"/>
              </a:rPr>
              <a:t>situations are often related to changes as; health condition-death of a family member-depression.</a:t>
            </a:r>
          </a:p>
          <a:p>
            <a:pPr marL="0" indent="0">
              <a:buNone/>
            </a:pPr>
            <a:r>
              <a:rPr lang="en-US" sz="2800" dirty="0" smtClean="0">
                <a:latin typeface="+mj-lt"/>
              </a:rPr>
              <a:t>American Psychological Association (2007) based on the  research indicate that between 50-70% from the older people are related to psychological factors as anxiety and stress.</a:t>
            </a:r>
          </a:p>
          <a:p>
            <a:pPr marL="0" indent="0">
              <a:buNone/>
            </a:pPr>
            <a:r>
              <a:rPr lang="en-US" sz="2800" dirty="0" smtClean="0">
                <a:latin typeface="+mj-lt"/>
              </a:rPr>
              <a:t>The third research indicated that according to Erikson psychosocial development is associated with lower levels including depression related to  old age and understanding of cognitive and emotional health.</a:t>
            </a:r>
          </a:p>
          <a:p>
            <a:pPr marL="0" indent="0">
              <a:buNone/>
            </a:pPr>
            <a:r>
              <a:rPr lang="en-US" sz="2800" dirty="0" smtClean="0">
                <a:latin typeface="+mj-lt"/>
              </a:rPr>
              <a:t>Reference ;Holmes Stressor Inventory 1967; American Institute of Stress ;Erik Erikson Psychosocial Development stage for Cognitive and Emotional Health in late life  ;American Psychological Association 2007</a:t>
            </a:r>
            <a:endParaRPr lang="en-US" sz="2800" dirty="0" smtClean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100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CONCLUSION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>
                <a:latin typeface="+mj-lt"/>
              </a:rPr>
              <a:t>Related to Lifespan Developmental psychology in Health and Social Care  is concerned with the changes they are focus on cognition-behavior and personality across the life course.</a:t>
            </a:r>
          </a:p>
          <a:p>
            <a:endParaRPr lang="en-US" sz="2800" dirty="0" smtClean="0">
              <a:latin typeface="+mj-lt"/>
            </a:endParaRPr>
          </a:p>
          <a:p>
            <a:r>
              <a:rPr lang="en-US" sz="2800" dirty="0" smtClean="0">
                <a:latin typeface="+mj-lt"/>
              </a:rPr>
              <a:t>Related to Erikson theory every person will pass through a series of stages the entire life cycle.</a:t>
            </a:r>
          </a:p>
          <a:p>
            <a:endParaRPr lang="en-US" sz="2800" dirty="0">
              <a:latin typeface="+mj-lt"/>
            </a:endParaRPr>
          </a:p>
          <a:p>
            <a:r>
              <a:rPr lang="en-US" sz="2800" dirty="0" smtClean="0">
                <a:latin typeface="+mj-lt"/>
              </a:rPr>
              <a:t> Reference; Erikson Stages of Development Learning Theories(1950),Childhood and Society.</a:t>
            </a:r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33978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66800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sz="3200" dirty="0" smtClean="0"/>
              <a:t>References </a:t>
            </a:r>
            <a:br>
              <a:rPr lang="en-US" sz="3200" dirty="0" smtClean="0"/>
            </a:br>
            <a:r>
              <a:rPr lang="en-US" sz="3200" dirty="0"/>
              <a:t/>
            </a:r>
            <a:br>
              <a:rPr lang="en-US" sz="3200" dirty="0"/>
            </a:b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2400" y="1219200"/>
            <a:ext cx="86106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                                                                                             Erik Erikson Childhood and Society(1950)International Encyclopedia of the Social and Behavioral Development.</a:t>
            </a:r>
          </a:p>
          <a:p>
            <a:pPr marL="0" indent="0">
              <a:buNone/>
            </a:pPr>
            <a:r>
              <a:rPr lang="en-US" dirty="0" smtClean="0"/>
              <a:t>Hekman&amp;Shulz,1995 </a:t>
            </a:r>
            <a:r>
              <a:rPr lang="en-US" dirty="0" err="1" smtClean="0"/>
              <a:t>Kohberg</a:t>
            </a:r>
            <a:r>
              <a:rPr lang="en-US" dirty="0" smtClean="0"/>
              <a:t> Theory of Moral Development.</a:t>
            </a:r>
          </a:p>
          <a:p>
            <a:pPr marL="0" indent="0">
              <a:buNone/>
            </a:pPr>
            <a:r>
              <a:rPr lang="en-US" dirty="0" smtClean="0"/>
              <a:t>,Erik Erikson ,lifespan Theories of Cognitive Development International Encyclopedia  of the Social &amp;Behavioral Sciences2001.</a:t>
            </a:r>
          </a:p>
          <a:p>
            <a:pPr marL="0" indent="0">
              <a:buNone/>
            </a:pPr>
            <a:r>
              <a:rPr lang="en-US" dirty="0" smtClean="0"/>
              <a:t>Understanding  Aggressive behavior across the lifespan</a:t>
            </a:r>
            <a:r>
              <a:rPr lang="en-US" dirty="0" smtClean="0"/>
              <a:t>, </a:t>
            </a:r>
            <a:r>
              <a:rPr lang="en-US" dirty="0" err="1" smtClean="0"/>
              <a:t>Zirpoli</a:t>
            </a:r>
            <a:r>
              <a:rPr lang="en-US" dirty="0" smtClean="0"/>
              <a:t> </a:t>
            </a:r>
            <a:r>
              <a:rPr lang="en-US" dirty="0" smtClean="0"/>
              <a:t>2008.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2455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879</TotalTime>
  <Words>539</Words>
  <Application>Microsoft Office PowerPoint</Application>
  <PresentationFormat>On-screen Show (4:3)</PresentationFormat>
  <Paragraphs>33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PSYCHOLOGY FOR HEALTH AND SOCIAL CARE -TERM 3</vt:lpstr>
      <vt:lpstr>LIFE STAGE –OLD AGE </vt:lpstr>
      <vt:lpstr>LIFESPAN PSYCHOLOGICAL THEORIES –OLD AGE</vt:lpstr>
      <vt:lpstr>Lifespan Psychological Theories</vt:lpstr>
      <vt:lpstr>RESEARCH STUDIES; </vt:lpstr>
      <vt:lpstr>CONCLUSION</vt:lpstr>
      <vt:lpstr>References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,Health and Social Care ,TER,3</dc:title>
  <dc:creator>Liberty lodge team</dc:creator>
  <cp:lastModifiedBy>Liberty lodge team</cp:lastModifiedBy>
  <cp:revision>81</cp:revision>
  <dcterms:created xsi:type="dcterms:W3CDTF">2006-08-16T00:00:00Z</dcterms:created>
  <dcterms:modified xsi:type="dcterms:W3CDTF">2019-12-19T12:56:13Z</dcterms:modified>
</cp:coreProperties>
</file>