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
  </p:notesMasterIdLst>
  <p:sldIdLst>
    <p:sldId id="259" r:id="rId2"/>
    <p:sldId id="261" r:id="rId3"/>
    <p:sldId id="258" r:id="rId4"/>
    <p:sldId id="262"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AEFFB"/>
    <a:srgbClr val="FF7831"/>
    <a:srgbClr val="002347"/>
    <a:srgbClr val="DFFFF6"/>
    <a:srgbClr val="CEFFFA"/>
    <a:srgbClr val="DFFEFF"/>
    <a:srgbClr val="FF9400"/>
    <a:srgbClr val="FDC3B2"/>
    <a:srgbClr val="FEC9C2"/>
    <a:srgbClr val="FFF9D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157"/>
    <p:restoredTop sz="94676"/>
  </p:normalViewPr>
  <p:slideViewPr>
    <p:cSldViewPr snapToGrid="0">
      <p:cViewPr varScale="1">
        <p:scale>
          <a:sx n="114" d="100"/>
          <a:sy n="114" d="100"/>
        </p:scale>
        <p:origin x="20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dPt>
            <c:idx val="0"/>
            <c:bubble3D val="0"/>
            <c:spPr>
              <a:solidFill>
                <a:srgbClr val="FF7831"/>
              </a:solidFill>
              <a:ln w="19050">
                <a:solidFill>
                  <a:schemeClr val="lt1"/>
                </a:solidFill>
              </a:ln>
              <a:effectLst/>
            </c:spPr>
            <c:extLst>
              <c:ext xmlns:c16="http://schemas.microsoft.com/office/drawing/2014/chart" uri="{C3380CC4-5D6E-409C-BE32-E72D297353CC}">
                <c16:uniqueId val="{00000001-F576-E549-A2E3-001450333513}"/>
              </c:ext>
            </c:extLst>
          </c:dPt>
          <c:dPt>
            <c:idx val="1"/>
            <c:bubble3D val="0"/>
            <c:spPr>
              <a:solidFill>
                <a:srgbClr val="CAEFFB"/>
              </a:solidFill>
              <a:ln w="19050">
                <a:solidFill>
                  <a:schemeClr val="lt1"/>
                </a:solidFill>
              </a:ln>
              <a:effectLst/>
            </c:spPr>
            <c:extLst>
              <c:ext xmlns:c16="http://schemas.microsoft.com/office/drawing/2014/chart" uri="{C3380CC4-5D6E-409C-BE32-E72D297353CC}">
                <c16:uniqueId val="{00000003-F576-E549-A2E3-001450333513}"/>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F576-E549-A2E3-001450333513}"/>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F576-E549-A2E3-001450333513}"/>
              </c:ext>
            </c:extLst>
          </c:dPt>
          <c:cat>
            <c:strRef>
              <c:f>Sheet1!$A$2:$A$5</c:f>
              <c:strCache>
                <c:ptCount val="2"/>
                <c:pt idx="0">
                  <c:v>1st Qtr</c:v>
                </c:pt>
                <c:pt idx="1">
                  <c:v>2nd Qtr</c:v>
                </c:pt>
              </c:strCache>
            </c:strRef>
          </c:cat>
          <c:val>
            <c:numRef>
              <c:f>Sheet1!$B$2:$B$5</c:f>
              <c:numCache>
                <c:formatCode>General</c:formatCode>
                <c:ptCount val="4"/>
                <c:pt idx="0">
                  <c:v>33</c:v>
                </c:pt>
                <c:pt idx="1">
                  <c:v>67</c:v>
                </c:pt>
              </c:numCache>
            </c:numRef>
          </c:val>
          <c:extLst>
            <c:ext xmlns:c16="http://schemas.microsoft.com/office/drawing/2014/chart" uri="{C3380CC4-5D6E-409C-BE32-E72D297353CC}">
              <c16:uniqueId val="{00000008-F576-E549-A2E3-001450333513}"/>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D93D32-47A0-C94D-97B0-E5DF015D83FE}" type="datetimeFigureOut">
              <a:rPr lang="en-US" smtClean="0"/>
              <a:t>11/15/25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9DA0A5-2367-324C-AB45-521F3CFFE5D3}" type="slidenum">
              <a:rPr lang="en-US" smtClean="0"/>
              <a:t>‹#›</a:t>
            </a:fld>
            <a:endParaRPr lang="en-US"/>
          </a:p>
        </p:txBody>
      </p:sp>
    </p:spTree>
    <p:extLst>
      <p:ext uri="{BB962C8B-B14F-4D97-AF65-F5344CB8AC3E}">
        <p14:creationId xmlns:p14="http://schemas.microsoft.com/office/powerpoint/2010/main" val="10895285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mental health is not a “nice to have” – it’s the foundation for a healthy, thriving society.  It keeps people in work, build strong communities, and supports good physical health.” stated Dr Sarah Hughes, CEO of MIND as her opening to the Big Mental Health Report published in October.  </a:t>
            </a:r>
          </a:p>
          <a:p>
            <a:r>
              <a:rPr lang="en-GB" sz="1200" kern="1200" dirty="0">
                <a:solidFill>
                  <a:schemeClr val="tx1"/>
                </a:solidFill>
                <a:effectLst/>
                <a:latin typeface="+mn-lt"/>
                <a:ea typeface="+mn-ea"/>
                <a:cs typeface="+mn-cs"/>
              </a:rPr>
              <a:t>Yet for many, challenges with mental health are increasing - affecting children, adolescents, those of working age and older adults alike.</a:t>
            </a:r>
          </a:p>
          <a:p>
            <a:r>
              <a:rPr lang="en-GB" sz="1200" kern="1200" dirty="0">
                <a:solidFill>
                  <a:schemeClr val="tx1"/>
                </a:solidFill>
                <a:effectLst/>
                <a:latin typeface="+mn-lt"/>
                <a:ea typeface="+mn-ea"/>
                <a:cs typeface="+mn-cs"/>
              </a:rPr>
              <a:t>The World Health Organisation defines Mental Health as </a:t>
            </a:r>
            <a:r>
              <a:rPr lang="en-GB" sz="1200" i="1" kern="1200" dirty="0">
                <a:solidFill>
                  <a:schemeClr val="tx1"/>
                </a:solidFill>
                <a:effectLst/>
                <a:latin typeface="+mn-lt"/>
                <a:ea typeface="+mn-ea"/>
                <a:cs typeface="+mn-cs"/>
              </a:rPr>
              <a:t>“a state of well-being in which every individual realizes his or her own potential, can cope with the normal stresses of life, can work productively and fruitfully, and is able to make a contribution to her or his community.”  </a:t>
            </a:r>
            <a:r>
              <a:rPr lang="en-GB" sz="1200" kern="1200" dirty="0">
                <a:solidFill>
                  <a:schemeClr val="tx1"/>
                </a:solidFill>
                <a:effectLst/>
                <a:latin typeface="+mn-lt"/>
                <a:ea typeface="+mn-ea"/>
                <a:cs typeface="+mn-cs"/>
              </a:rPr>
              <a:t>Conversely, the Diagnostic and Statistical Manual of Mental Disorders (DSM-5) describes mental </a:t>
            </a:r>
            <a:r>
              <a:rPr lang="en-GB" sz="1200" b="1" i="1" kern="1200" dirty="0">
                <a:solidFill>
                  <a:schemeClr val="tx1"/>
                </a:solidFill>
                <a:effectLst/>
                <a:latin typeface="+mn-lt"/>
                <a:ea typeface="+mn-ea"/>
                <a:cs typeface="+mn-cs"/>
              </a:rPr>
              <a:t>disorders</a:t>
            </a:r>
            <a:r>
              <a:rPr lang="en-GB" sz="1200" kern="1200" dirty="0">
                <a:solidFill>
                  <a:schemeClr val="tx1"/>
                </a:solidFill>
                <a:effectLst/>
                <a:latin typeface="+mn-lt"/>
                <a:ea typeface="+mn-ea"/>
                <a:cs typeface="+mn-cs"/>
              </a:rPr>
              <a:t> as a significant impairment in cognitive, emotional or behavioural functioning resulting from dysfunction in developmental, biological or psychological processes.</a:t>
            </a:r>
          </a:p>
          <a:p>
            <a:r>
              <a:rPr lang="en-GB" sz="1200" kern="1200" dirty="0">
                <a:solidFill>
                  <a:schemeClr val="tx1"/>
                </a:solidFill>
                <a:effectLst/>
                <a:latin typeface="+mn-lt"/>
                <a:ea typeface="+mn-ea"/>
                <a:cs typeface="+mn-cs"/>
              </a:rPr>
              <a:t>Poor mental health often arises from complex, interrelated factors — biological, psychological, and social. Deprivation, unemployment, social isolation, disability, and discrimination are examples of contextual contributors that increase vulnerability.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According to the National Health Service, 22% of adults aged 16–64 were reported to have a common mental health condition earlier this year — that is one in five people. This poster, however, focuses specifically on the prevalence of mental health issues among adolescents and older adults, where recent research has highlighted important trends and challenges.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Adolescence is a time of rapid change — physically, emotionally, and socially. Young people are navigating identity, relationships, and planning for their future, all while dealing with pressures from family, school, and wider society. These demands make adolescence an especially vulnerable stage for psychological stress. Since Covid, concern has grown that adolescents are facing a “mental health crisis” more severe than in previous generations. While the data shows rising rates of mental health issues among young people, a recent study by Borg, Heffer, and Willoughby suggests that this rapid decline should not be attributed solely to the pandemic.</a:t>
            </a:r>
          </a:p>
          <a:p>
            <a:r>
              <a:rPr lang="en-GB" sz="1200" kern="1200" dirty="0">
                <a:solidFill>
                  <a:schemeClr val="tx1"/>
                </a:solidFill>
                <a:effectLst/>
                <a:latin typeface="+mn-lt"/>
                <a:ea typeface="+mn-ea"/>
                <a:cs typeface="+mn-cs"/>
              </a:rPr>
              <a:t>In 2023, the National Health Service stated that about 1 in 5 children and young people aged 8-25 years had a probable mental health disorder with anxiety and depression amongst the most commonly reported issues. There is a notable difference between the genders too with 31% of females aged 17-25 reporting a probable mental health problem compared with 14% of males in the same age bracket. This is reflected in the data regarding eating disorders. Whilst 1 in 8 young people aged 17-19 report an eating problem or disorder, young women are 4 times more likely to be affected than young men.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Much progress has been made in raising awareness of wellbeing and mental health among young people, both through education and via platforms such as social media. These efforts are helping to reduce stigma around seeking support and, importantly, increase the likelihood of identifying issues earlier — creating better opportunities for timely intervention. However, there are concerns that awareness raising efforts may lead to some young people overinterpreting more normative fluctuations in mood and anxieties as diagnosable mental health conditions. This was addressed in a report conducted by Foulkes and Andrews who looked at the Prevalence Inflation Hypothesis.  They concluded that whilst there was improved recognition as a result of awareness raising campaigns, this has also led some individuals to over-</a:t>
            </a:r>
            <a:r>
              <a:rPr lang="en-GB" sz="1200" kern="1200" dirty="0" err="1">
                <a:solidFill>
                  <a:schemeClr val="tx1"/>
                </a:solidFill>
                <a:effectLst/>
                <a:latin typeface="+mn-lt"/>
                <a:ea typeface="+mn-ea"/>
                <a:cs typeface="+mn-cs"/>
              </a:rPr>
              <a:t>pathologise</a:t>
            </a:r>
            <a:r>
              <a:rPr lang="en-GB" sz="1200" kern="1200" dirty="0">
                <a:solidFill>
                  <a:schemeClr val="tx1"/>
                </a:solidFill>
                <a:effectLst/>
                <a:latin typeface="+mn-lt"/>
                <a:ea typeface="+mn-ea"/>
                <a:cs typeface="+mn-cs"/>
              </a:rPr>
              <a:t> more common psychological experiences.  Due to the increase in numbers of young people seeking support for mental health concerns, this has placed significant pressure on services, contributing to longer waiting times and challenges in ensuring that those with the most severe needs receive timely and appropriate care.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response to the challenges, Welsh Government have recently written a ten-year All-Age Mental Health and Wellbeing Strategy. For adolescents, school-based education and support is a crucial front-line context for early intervention and prevention.  In Wales, counselling sessions are available in every school for every young person aged 11-18 and school staff can now refer pupils directly to Child and Adolescent Mental Health Services (CAMHS), a process that was previously only possible through a GP.  Community youth hubs, where available, provide social support and preventative wellbeing activities through a range of enriching programmes. Digital platforms also offer an important option for those who are more isolated or unable to access support in other ways, with evidence suggesting that these tools can be effective despite the negative associations often linked to digital device use.  While waiting times to see a psychologist or psychiatrist can differ across localities, these challenges are being actively considered within the Welsh Government’s ten‑year strategy, which aims to strengthen early access and ensure timely support for young people.</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Older Adults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World Health Organization defines 65 and above as the elderly age bracket — a group steadily increasing in number. This stage of life brings diverse challenges, including chronic health needs, bereavement and loss, isolation, and loneliness, and disabilities of both the body and brain - all of which can contribute to poorer mental health. A systematic review conducted last year reported that approximately 19.2% of older adults were affected by depression and 16% experience anxiety. Dementia also represents a major mental health concern in later life, with prevalence rising sharply with age.  Approximately 7% of those over 65 and nearly one-third of those over 85 are affected, making it one of the leading causes of disability and dependency among older adults.  Further study is required on broader mental health concerns in older adults, since much of the existing research focuses heavily on depression, anxiety, and dementia.</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Accurate picture of mental health issues in older adults is problematic for several reasons.  Limited access to health care along with stigma or shame around reporting mental health symptoms, contributes to under recognition.  Older men, in particular, are less likely to disclose symptoms due to generational attitudes or stigma. Mental health issues are often comorbid with chronic illness, which can mask or overshadow mood disorders or other mental health diagnosis.  Symptoms of depression and anxiety symptoms may be dismissed as expected experiences of aging rather than addressed as specific concerns. Inadequate age-sensitive diagnostic tools for use with older adults have been argued to produce inaccurate outcomes. Conversely, it has been suggested that older adults have accrued strategies to manage their mental wellbeing over a lifetime, so as a consequence they are better equipped to manage their mental wellbeing than adolescents.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Recent data reported by Age UK showed that 67% of 65+ and 78% of 75+ were least likely to receive treatment for common mental health conditions compared to 50% of adolescents. Accessible community‑based interventions such as walking, singing, or art can serve as protective factors, fostering social connection, encouraging independence, and supporting healthy routines.  Gentle exercise can improve both mood and cognitive function. Intergenerational activities such as gardening or storytelling can foster a sense of purpose by enabling older adults to contribute meaningfully to their community. </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[NICE]</a:t>
            </a:r>
          </a:p>
          <a:p>
            <a:r>
              <a:rPr lang="en-GB" sz="1200" kern="1200" dirty="0">
                <a:solidFill>
                  <a:schemeClr val="tx1"/>
                </a:solidFill>
                <a:effectLst/>
                <a:latin typeface="+mn-lt"/>
                <a:ea typeface="+mn-ea"/>
                <a:cs typeface="+mn-cs"/>
              </a:rPr>
              <a:t>For individuals who are less mobile or unable to leave home, befriending services delivered in person or via telephone provide valuable support, while technology can facilitate access to healthcare professionals and therapy sessions. Although relatively few older adults access talking therapies, those who complete a course achieve better outcomes than adults aged 18–64, demonstrating the effectiveness of this intervention for anxiety and depression (Age UK).</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 the CEO of MIND stated, Mental health is not a luxury, it is the foundation for a healthy society – one in which people thrive. Across the lifespan, from childhood, adolescence, adults of working age or those in their older years, the need for preventative work, education and intervention remains constant.  Young people face rising rates of anxiety, depression, and eating disorders, while older adults contend with isolation, dementia, and under-recognition of symptoms. </a:t>
            </a:r>
          </a:p>
          <a:p>
            <a:r>
              <a:rPr lang="en-GB" sz="1200" kern="1200" dirty="0">
                <a:solidFill>
                  <a:schemeClr val="tx1"/>
                </a:solidFill>
                <a:effectLst/>
                <a:latin typeface="+mn-lt"/>
                <a:ea typeface="+mn-ea"/>
                <a:cs typeface="+mn-cs"/>
              </a:rPr>
              <a:t>Diagnostic barriers, stigma, and service pressures affect both groups — but targeted interventions can make a difference. Whether it’s school-based counselling, community hubs, or befriending services, timely and accessible support is key. A lifespan approach to mental health is not just good policy — it’s a societal responsibility.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489DA0A5-2367-324C-AB45-521F3CFFE5D3}" type="slidenum">
              <a:rPr lang="en-US" smtClean="0"/>
              <a:t>2</a:t>
            </a:fld>
            <a:endParaRPr lang="en-US"/>
          </a:p>
        </p:txBody>
      </p:sp>
    </p:spTree>
    <p:extLst>
      <p:ext uri="{BB962C8B-B14F-4D97-AF65-F5344CB8AC3E}">
        <p14:creationId xmlns:p14="http://schemas.microsoft.com/office/powerpoint/2010/main" val="16224604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9ECCD-1C29-9DF7-6E4C-3CB6FD279A8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0E992D5-4662-9C65-2AD4-A9B291BE08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29095E9-79D1-8639-E113-4DE465AAA1E7}"/>
              </a:ext>
            </a:extLst>
          </p:cNvPr>
          <p:cNvSpPr>
            <a:spLocks noGrp="1"/>
          </p:cNvSpPr>
          <p:nvPr>
            <p:ph type="dt" sz="half" idx="10"/>
          </p:nvPr>
        </p:nvSpPr>
        <p:spPr/>
        <p:txBody>
          <a:bodyPr/>
          <a:lstStyle/>
          <a:p>
            <a:fld id="{EB1BE79C-79B8-9846-80A3-69E8404856E0}" type="datetimeFigureOut">
              <a:rPr lang="en-US" smtClean="0"/>
              <a:t>11/15/25</a:t>
            </a:fld>
            <a:endParaRPr lang="en-US"/>
          </a:p>
        </p:txBody>
      </p:sp>
      <p:sp>
        <p:nvSpPr>
          <p:cNvPr id="5" name="Footer Placeholder 4">
            <a:extLst>
              <a:ext uri="{FF2B5EF4-FFF2-40B4-BE49-F238E27FC236}">
                <a16:creationId xmlns:a16="http://schemas.microsoft.com/office/drawing/2014/main" id="{9F3130F6-3E4F-E447-CB91-4601DFA153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A414A8-E23C-9EBD-387D-6025A8C5BA52}"/>
              </a:ext>
            </a:extLst>
          </p:cNvPr>
          <p:cNvSpPr>
            <a:spLocks noGrp="1"/>
          </p:cNvSpPr>
          <p:nvPr>
            <p:ph type="sldNum" sz="quarter" idx="12"/>
          </p:nvPr>
        </p:nvSpPr>
        <p:spPr/>
        <p:txBody>
          <a:bodyPr/>
          <a:lstStyle/>
          <a:p>
            <a:fld id="{1BD24B68-4B29-3246-BD86-00CC91BFAD5B}" type="slidenum">
              <a:rPr lang="en-US" smtClean="0"/>
              <a:t>‹#›</a:t>
            </a:fld>
            <a:endParaRPr lang="en-US"/>
          </a:p>
        </p:txBody>
      </p:sp>
    </p:spTree>
    <p:extLst>
      <p:ext uri="{BB962C8B-B14F-4D97-AF65-F5344CB8AC3E}">
        <p14:creationId xmlns:p14="http://schemas.microsoft.com/office/powerpoint/2010/main" val="12316314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1B8AD-255E-358A-B042-99CB6FDC134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8C0E90F-AD3E-2DCB-6F3D-4281B983AE4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696258D-3DF4-3A97-55AE-4B6CEE800D5F}"/>
              </a:ext>
            </a:extLst>
          </p:cNvPr>
          <p:cNvSpPr>
            <a:spLocks noGrp="1"/>
          </p:cNvSpPr>
          <p:nvPr>
            <p:ph type="dt" sz="half" idx="10"/>
          </p:nvPr>
        </p:nvSpPr>
        <p:spPr/>
        <p:txBody>
          <a:bodyPr/>
          <a:lstStyle/>
          <a:p>
            <a:fld id="{EB1BE79C-79B8-9846-80A3-69E8404856E0}" type="datetimeFigureOut">
              <a:rPr lang="en-US" smtClean="0"/>
              <a:t>11/15/25</a:t>
            </a:fld>
            <a:endParaRPr lang="en-US"/>
          </a:p>
        </p:txBody>
      </p:sp>
      <p:sp>
        <p:nvSpPr>
          <p:cNvPr id="5" name="Footer Placeholder 4">
            <a:extLst>
              <a:ext uri="{FF2B5EF4-FFF2-40B4-BE49-F238E27FC236}">
                <a16:creationId xmlns:a16="http://schemas.microsoft.com/office/drawing/2014/main" id="{D123E7AA-EBDE-C912-37A7-1AB42B7E0E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AC2F2D-9E09-947C-6A0F-86B38DDA5C33}"/>
              </a:ext>
            </a:extLst>
          </p:cNvPr>
          <p:cNvSpPr>
            <a:spLocks noGrp="1"/>
          </p:cNvSpPr>
          <p:nvPr>
            <p:ph type="sldNum" sz="quarter" idx="12"/>
          </p:nvPr>
        </p:nvSpPr>
        <p:spPr/>
        <p:txBody>
          <a:bodyPr/>
          <a:lstStyle/>
          <a:p>
            <a:fld id="{1BD24B68-4B29-3246-BD86-00CC91BFAD5B}" type="slidenum">
              <a:rPr lang="en-US" smtClean="0"/>
              <a:t>‹#›</a:t>
            </a:fld>
            <a:endParaRPr lang="en-US"/>
          </a:p>
        </p:txBody>
      </p:sp>
    </p:spTree>
    <p:extLst>
      <p:ext uri="{BB962C8B-B14F-4D97-AF65-F5344CB8AC3E}">
        <p14:creationId xmlns:p14="http://schemas.microsoft.com/office/powerpoint/2010/main" val="24031509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51871-473F-270F-A81F-5B91BCEF696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2DFE57A-0683-693D-9853-37FCFCB0EB5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C22C270-F335-C7DE-65CD-45A2AADD4991}"/>
              </a:ext>
            </a:extLst>
          </p:cNvPr>
          <p:cNvSpPr>
            <a:spLocks noGrp="1"/>
          </p:cNvSpPr>
          <p:nvPr>
            <p:ph type="dt" sz="half" idx="10"/>
          </p:nvPr>
        </p:nvSpPr>
        <p:spPr/>
        <p:txBody>
          <a:bodyPr/>
          <a:lstStyle/>
          <a:p>
            <a:fld id="{EB1BE79C-79B8-9846-80A3-69E8404856E0}" type="datetimeFigureOut">
              <a:rPr lang="en-US" smtClean="0"/>
              <a:t>11/15/25</a:t>
            </a:fld>
            <a:endParaRPr lang="en-US"/>
          </a:p>
        </p:txBody>
      </p:sp>
      <p:sp>
        <p:nvSpPr>
          <p:cNvPr id="5" name="Footer Placeholder 4">
            <a:extLst>
              <a:ext uri="{FF2B5EF4-FFF2-40B4-BE49-F238E27FC236}">
                <a16:creationId xmlns:a16="http://schemas.microsoft.com/office/drawing/2014/main" id="{7EAFDBB4-9161-6401-FADD-E16E67E253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DF3A6B-433B-E513-38C6-4322FC93BCAD}"/>
              </a:ext>
            </a:extLst>
          </p:cNvPr>
          <p:cNvSpPr>
            <a:spLocks noGrp="1"/>
          </p:cNvSpPr>
          <p:nvPr>
            <p:ph type="sldNum" sz="quarter" idx="12"/>
          </p:nvPr>
        </p:nvSpPr>
        <p:spPr/>
        <p:txBody>
          <a:bodyPr/>
          <a:lstStyle/>
          <a:p>
            <a:fld id="{1BD24B68-4B29-3246-BD86-00CC91BFAD5B}" type="slidenum">
              <a:rPr lang="en-US" smtClean="0"/>
              <a:t>‹#›</a:t>
            </a:fld>
            <a:endParaRPr lang="en-US"/>
          </a:p>
        </p:txBody>
      </p:sp>
    </p:spTree>
    <p:extLst>
      <p:ext uri="{BB962C8B-B14F-4D97-AF65-F5344CB8AC3E}">
        <p14:creationId xmlns:p14="http://schemas.microsoft.com/office/powerpoint/2010/main" val="28383617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EB30E-8C68-EBEE-4A75-0A8891658E8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AABD914-EDEB-7DD8-B8DC-0032D348D09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873E0DB-2271-C4C7-56DE-8B4D8536BB9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539E64D-2B27-9627-8CB9-9B280D95D000}"/>
              </a:ext>
            </a:extLst>
          </p:cNvPr>
          <p:cNvSpPr>
            <a:spLocks noGrp="1"/>
          </p:cNvSpPr>
          <p:nvPr>
            <p:ph type="dt" sz="half" idx="10"/>
          </p:nvPr>
        </p:nvSpPr>
        <p:spPr/>
        <p:txBody>
          <a:bodyPr/>
          <a:lstStyle/>
          <a:p>
            <a:fld id="{EB1BE79C-79B8-9846-80A3-69E8404856E0}" type="datetimeFigureOut">
              <a:rPr lang="en-US" smtClean="0"/>
              <a:t>11/15/25</a:t>
            </a:fld>
            <a:endParaRPr lang="en-US"/>
          </a:p>
        </p:txBody>
      </p:sp>
      <p:sp>
        <p:nvSpPr>
          <p:cNvPr id="6" name="Footer Placeholder 5">
            <a:extLst>
              <a:ext uri="{FF2B5EF4-FFF2-40B4-BE49-F238E27FC236}">
                <a16:creationId xmlns:a16="http://schemas.microsoft.com/office/drawing/2014/main" id="{B0CEABF3-5EFF-2B3F-4716-309637685F6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E1CF86A-D72F-7C92-B9A7-D898B0EA2EFD}"/>
              </a:ext>
            </a:extLst>
          </p:cNvPr>
          <p:cNvSpPr>
            <a:spLocks noGrp="1"/>
          </p:cNvSpPr>
          <p:nvPr>
            <p:ph type="sldNum" sz="quarter" idx="12"/>
          </p:nvPr>
        </p:nvSpPr>
        <p:spPr/>
        <p:txBody>
          <a:bodyPr/>
          <a:lstStyle/>
          <a:p>
            <a:fld id="{1BD24B68-4B29-3246-BD86-00CC91BFAD5B}" type="slidenum">
              <a:rPr lang="en-US" smtClean="0"/>
              <a:t>‹#›</a:t>
            </a:fld>
            <a:endParaRPr lang="en-US"/>
          </a:p>
        </p:txBody>
      </p:sp>
    </p:spTree>
    <p:extLst>
      <p:ext uri="{BB962C8B-B14F-4D97-AF65-F5344CB8AC3E}">
        <p14:creationId xmlns:p14="http://schemas.microsoft.com/office/powerpoint/2010/main" val="2685711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50A55-DECA-8897-8CE6-E2611751934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3F2784-C290-A80F-2100-3582764D21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D92EE9B-9E5C-B131-79FE-232C8C063BE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47DF957-396F-3D40-FEE8-D8DCAA3C40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A247E99-A90A-8E8E-FC80-6F802BDD6DA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05B50A9-E76C-C4AD-4E3A-BBCF85763B94}"/>
              </a:ext>
            </a:extLst>
          </p:cNvPr>
          <p:cNvSpPr>
            <a:spLocks noGrp="1"/>
          </p:cNvSpPr>
          <p:nvPr>
            <p:ph type="dt" sz="half" idx="10"/>
          </p:nvPr>
        </p:nvSpPr>
        <p:spPr/>
        <p:txBody>
          <a:bodyPr/>
          <a:lstStyle/>
          <a:p>
            <a:fld id="{EB1BE79C-79B8-9846-80A3-69E8404856E0}" type="datetimeFigureOut">
              <a:rPr lang="en-US" smtClean="0"/>
              <a:t>11/15/25</a:t>
            </a:fld>
            <a:endParaRPr lang="en-US"/>
          </a:p>
        </p:txBody>
      </p:sp>
      <p:sp>
        <p:nvSpPr>
          <p:cNvPr id="8" name="Footer Placeholder 7">
            <a:extLst>
              <a:ext uri="{FF2B5EF4-FFF2-40B4-BE49-F238E27FC236}">
                <a16:creationId xmlns:a16="http://schemas.microsoft.com/office/drawing/2014/main" id="{E7A4A328-48AD-ECD6-BC14-FE94C0AD135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F9FBBED-C3BE-BCCE-5CBE-2DE5C2EF5B50}"/>
              </a:ext>
            </a:extLst>
          </p:cNvPr>
          <p:cNvSpPr>
            <a:spLocks noGrp="1"/>
          </p:cNvSpPr>
          <p:nvPr>
            <p:ph type="sldNum" sz="quarter" idx="12"/>
          </p:nvPr>
        </p:nvSpPr>
        <p:spPr/>
        <p:txBody>
          <a:bodyPr/>
          <a:lstStyle/>
          <a:p>
            <a:fld id="{1BD24B68-4B29-3246-BD86-00CC91BFAD5B}" type="slidenum">
              <a:rPr lang="en-US" smtClean="0"/>
              <a:t>‹#›</a:t>
            </a:fld>
            <a:endParaRPr lang="en-US"/>
          </a:p>
        </p:txBody>
      </p:sp>
    </p:spTree>
    <p:extLst>
      <p:ext uri="{BB962C8B-B14F-4D97-AF65-F5344CB8AC3E}">
        <p14:creationId xmlns:p14="http://schemas.microsoft.com/office/powerpoint/2010/main" val="4261099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BC83E-76A9-AC12-2CA6-E828861895D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55CF92-6BBF-44EE-91C3-6B74D551ECCB}"/>
              </a:ext>
            </a:extLst>
          </p:cNvPr>
          <p:cNvSpPr>
            <a:spLocks noGrp="1"/>
          </p:cNvSpPr>
          <p:nvPr>
            <p:ph type="dt" sz="half" idx="10"/>
          </p:nvPr>
        </p:nvSpPr>
        <p:spPr/>
        <p:txBody>
          <a:bodyPr/>
          <a:lstStyle/>
          <a:p>
            <a:fld id="{EB1BE79C-79B8-9846-80A3-69E8404856E0}" type="datetimeFigureOut">
              <a:rPr lang="en-US" smtClean="0"/>
              <a:t>11/15/25</a:t>
            </a:fld>
            <a:endParaRPr lang="en-US"/>
          </a:p>
        </p:txBody>
      </p:sp>
      <p:sp>
        <p:nvSpPr>
          <p:cNvPr id="4" name="Footer Placeholder 3">
            <a:extLst>
              <a:ext uri="{FF2B5EF4-FFF2-40B4-BE49-F238E27FC236}">
                <a16:creationId xmlns:a16="http://schemas.microsoft.com/office/drawing/2014/main" id="{016A91BD-1691-848C-1632-0C85DBFC21B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981D87A-7AC0-DE0A-832B-94E29CE560EE}"/>
              </a:ext>
            </a:extLst>
          </p:cNvPr>
          <p:cNvSpPr>
            <a:spLocks noGrp="1"/>
          </p:cNvSpPr>
          <p:nvPr>
            <p:ph type="sldNum" sz="quarter" idx="12"/>
          </p:nvPr>
        </p:nvSpPr>
        <p:spPr/>
        <p:txBody>
          <a:bodyPr/>
          <a:lstStyle/>
          <a:p>
            <a:fld id="{1BD24B68-4B29-3246-BD86-00CC91BFAD5B}" type="slidenum">
              <a:rPr lang="en-US" smtClean="0"/>
              <a:t>‹#›</a:t>
            </a:fld>
            <a:endParaRPr lang="en-US"/>
          </a:p>
        </p:txBody>
      </p:sp>
    </p:spTree>
    <p:extLst>
      <p:ext uri="{BB962C8B-B14F-4D97-AF65-F5344CB8AC3E}">
        <p14:creationId xmlns:p14="http://schemas.microsoft.com/office/powerpoint/2010/main" val="10511945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4D8C8D-7338-8154-1B70-D133ABEE7575}"/>
              </a:ext>
            </a:extLst>
          </p:cNvPr>
          <p:cNvSpPr>
            <a:spLocks noGrp="1"/>
          </p:cNvSpPr>
          <p:nvPr>
            <p:ph type="dt" sz="half" idx="10"/>
          </p:nvPr>
        </p:nvSpPr>
        <p:spPr/>
        <p:txBody>
          <a:bodyPr/>
          <a:lstStyle/>
          <a:p>
            <a:fld id="{EB1BE79C-79B8-9846-80A3-69E8404856E0}" type="datetimeFigureOut">
              <a:rPr lang="en-US" smtClean="0"/>
              <a:t>11/15/25</a:t>
            </a:fld>
            <a:endParaRPr lang="en-US"/>
          </a:p>
        </p:txBody>
      </p:sp>
      <p:sp>
        <p:nvSpPr>
          <p:cNvPr id="3" name="Footer Placeholder 2">
            <a:extLst>
              <a:ext uri="{FF2B5EF4-FFF2-40B4-BE49-F238E27FC236}">
                <a16:creationId xmlns:a16="http://schemas.microsoft.com/office/drawing/2014/main" id="{8E5F8543-FF61-7058-F1E0-609D1F93E42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2BA8DC1-91AD-0035-06F3-DFAE7D579AD2}"/>
              </a:ext>
            </a:extLst>
          </p:cNvPr>
          <p:cNvSpPr>
            <a:spLocks noGrp="1"/>
          </p:cNvSpPr>
          <p:nvPr>
            <p:ph type="sldNum" sz="quarter" idx="12"/>
          </p:nvPr>
        </p:nvSpPr>
        <p:spPr/>
        <p:txBody>
          <a:bodyPr/>
          <a:lstStyle/>
          <a:p>
            <a:fld id="{1BD24B68-4B29-3246-BD86-00CC91BFAD5B}" type="slidenum">
              <a:rPr lang="en-US" smtClean="0"/>
              <a:t>‹#›</a:t>
            </a:fld>
            <a:endParaRPr lang="en-US"/>
          </a:p>
        </p:txBody>
      </p:sp>
    </p:spTree>
    <p:extLst>
      <p:ext uri="{BB962C8B-B14F-4D97-AF65-F5344CB8AC3E}">
        <p14:creationId xmlns:p14="http://schemas.microsoft.com/office/powerpoint/2010/main" val="3838750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49FC3-3D4F-F9F6-B2B8-084B9F6070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66959D3-F9CF-ED6E-A585-A8FD2894B55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E7E1322-5906-B719-3249-5BF4289ED9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3A7871-03D6-CE2D-0059-E67A68F8ADB9}"/>
              </a:ext>
            </a:extLst>
          </p:cNvPr>
          <p:cNvSpPr>
            <a:spLocks noGrp="1"/>
          </p:cNvSpPr>
          <p:nvPr>
            <p:ph type="dt" sz="half" idx="10"/>
          </p:nvPr>
        </p:nvSpPr>
        <p:spPr/>
        <p:txBody>
          <a:bodyPr/>
          <a:lstStyle/>
          <a:p>
            <a:fld id="{EB1BE79C-79B8-9846-80A3-69E8404856E0}" type="datetimeFigureOut">
              <a:rPr lang="en-US" smtClean="0"/>
              <a:t>11/15/25</a:t>
            </a:fld>
            <a:endParaRPr lang="en-US"/>
          </a:p>
        </p:txBody>
      </p:sp>
      <p:sp>
        <p:nvSpPr>
          <p:cNvPr id="6" name="Footer Placeholder 5">
            <a:extLst>
              <a:ext uri="{FF2B5EF4-FFF2-40B4-BE49-F238E27FC236}">
                <a16:creationId xmlns:a16="http://schemas.microsoft.com/office/drawing/2014/main" id="{312081B7-8364-B802-FDB8-580425B03B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308E0E-98B3-5C76-393C-BDE531A89458}"/>
              </a:ext>
            </a:extLst>
          </p:cNvPr>
          <p:cNvSpPr>
            <a:spLocks noGrp="1"/>
          </p:cNvSpPr>
          <p:nvPr>
            <p:ph type="sldNum" sz="quarter" idx="12"/>
          </p:nvPr>
        </p:nvSpPr>
        <p:spPr/>
        <p:txBody>
          <a:bodyPr/>
          <a:lstStyle/>
          <a:p>
            <a:fld id="{1BD24B68-4B29-3246-BD86-00CC91BFAD5B}" type="slidenum">
              <a:rPr lang="en-US" smtClean="0"/>
              <a:t>‹#›</a:t>
            </a:fld>
            <a:endParaRPr lang="en-US"/>
          </a:p>
        </p:txBody>
      </p:sp>
    </p:spTree>
    <p:extLst>
      <p:ext uri="{BB962C8B-B14F-4D97-AF65-F5344CB8AC3E}">
        <p14:creationId xmlns:p14="http://schemas.microsoft.com/office/powerpoint/2010/main" val="3389361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28B73-5D11-D94C-3A02-5C57AD334B6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6F482BD-7430-EDE1-96F4-42B1A89F68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D61BEC5-BCF2-7D0F-A939-1225E36E1D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1075A3E-1FAB-0BAF-F11F-F0E3E9CFE457}"/>
              </a:ext>
            </a:extLst>
          </p:cNvPr>
          <p:cNvSpPr>
            <a:spLocks noGrp="1"/>
          </p:cNvSpPr>
          <p:nvPr>
            <p:ph type="dt" sz="half" idx="10"/>
          </p:nvPr>
        </p:nvSpPr>
        <p:spPr/>
        <p:txBody>
          <a:bodyPr/>
          <a:lstStyle/>
          <a:p>
            <a:fld id="{EB1BE79C-79B8-9846-80A3-69E8404856E0}" type="datetimeFigureOut">
              <a:rPr lang="en-US" smtClean="0"/>
              <a:t>11/15/25</a:t>
            </a:fld>
            <a:endParaRPr lang="en-US"/>
          </a:p>
        </p:txBody>
      </p:sp>
      <p:sp>
        <p:nvSpPr>
          <p:cNvPr id="6" name="Footer Placeholder 5">
            <a:extLst>
              <a:ext uri="{FF2B5EF4-FFF2-40B4-BE49-F238E27FC236}">
                <a16:creationId xmlns:a16="http://schemas.microsoft.com/office/drawing/2014/main" id="{138A2F83-E455-CB7C-C724-6B3F445B57D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B239E67-0205-FC20-A164-0A5B2BDF1AC3}"/>
              </a:ext>
            </a:extLst>
          </p:cNvPr>
          <p:cNvSpPr>
            <a:spLocks noGrp="1"/>
          </p:cNvSpPr>
          <p:nvPr>
            <p:ph type="sldNum" sz="quarter" idx="12"/>
          </p:nvPr>
        </p:nvSpPr>
        <p:spPr/>
        <p:txBody>
          <a:bodyPr/>
          <a:lstStyle/>
          <a:p>
            <a:fld id="{1BD24B68-4B29-3246-BD86-00CC91BFAD5B}" type="slidenum">
              <a:rPr lang="en-US" smtClean="0"/>
              <a:t>‹#›</a:t>
            </a:fld>
            <a:endParaRPr lang="en-US"/>
          </a:p>
        </p:txBody>
      </p:sp>
    </p:spTree>
    <p:extLst>
      <p:ext uri="{BB962C8B-B14F-4D97-AF65-F5344CB8AC3E}">
        <p14:creationId xmlns:p14="http://schemas.microsoft.com/office/powerpoint/2010/main" val="41095500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EE0EA-C90C-FB97-CE9E-A9EFC279D51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DE55317-263B-C56D-A6F4-466ABA3B905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91E7C4-9395-5B26-2F40-E0C4C8BB8FDF}"/>
              </a:ext>
            </a:extLst>
          </p:cNvPr>
          <p:cNvSpPr>
            <a:spLocks noGrp="1"/>
          </p:cNvSpPr>
          <p:nvPr>
            <p:ph type="dt" sz="half" idx="10"/>
          </p:nvPr>
        </p:nvSpPr>
        <p:spPr/>
        <p:txBody>
          <a:bodyPr/>
          <a:lstStyle/>
          <a:p>
            <a:fld id="{EB1BE79C-79B8-9846-80A3-69E8404856E0}" type="datetimeFigureOut">
              <a:rPr lang="en-US" smtClean="0"/>
              <a:t>11/15/25</a:t>
            </a:fld>
            <a:endParaRPr lang="en-US"/>
          </a:p>
        </p:txBody>
      </p:sp>
      <p:sp>
        <p:nvSpPr>
          <p:cNvPr id="5" name="Footer Placeholder 4">
            <a:extLst>
              <a:ext uri="{FF2B5EF4-FFF2-40B4-BE49-F238E27FC236}">
                <a16:creationId xmlns:a16="http://schemas.microsoft.com/office/drawing/2014/main" id="{65FFD57E-B106-0AC6-C27C-B964848C96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D4D718-9DB0-799F-8F7F-4AC34E83FC46}"/>
              </a:ext>
            </a:extLst>
          </p:cNvPr>
          <p:cNvSpPr>
            <a:spLocks noGrp="1"/>
          </p:cNvSpPr>
          <p:nvPr>
            <p:ph type="sldNum" sz="quarter" idx="12"/>
          </p:nvPr>
        </p:nvSpPr>
        <p:spPr/>
        <p:txBody>
          <a:bodyPr/>
          <a:lstStyle/>
          <a:p>
            <a:fld id="{1BD24B68-4B29-3246-BD86-00CC91BFAD5B}" type="slidenum">
              <a:rPr lang="en-US" smtClean="0"/>
              <a:t>‹#›</a:t>
            </a:fld>
            <a:endParaRPr lang="en-US"/>
          </a:p>
        </p:txBody>
      </p:sp>
    </p:spTree>
    <p:extLst>
      <p:ext uri="{BB962C8B-B14F-4D97-AF65-F5344CB8AC3E}">
        <p14:creationId xmlns:p14="http://schemas.microsoft.com/office/powerpoint/2010/main" val="1095171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05687F-7F62-C778-5D20-74B50EE5F54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5634EA4-D0AE-58F1-38CD-A9BE39142B0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F6A1B10-AA40-0A8A-05A1-9AAEE581C9E0}"/>
              </a:ext>
            </a:extLst>
          </p:cNvPr>
          <p:cNvSpPr>
            <a:spLocks noGrp="1"/>
          </p:cNvSpPr>
          <p:nvPr>
            <p:ph type="dt" sz="half" idx="10"/>
          </p:nvPr>
        </p:nvSpPr>
        <p:spPr/>
        <p:txBody>
          <a:bodyPr/>
          <a:lstStyle/>
          <a:p>
            <a:fld id="{EB1BE79C-79B8-9846-80A3-69E8404856E0}" type="datetimeFigureOut">
              <a:rPr lang="en-US" smtClean="0"/>
              <a:t>11/15/25</a:t>
            </a:fld>
            <a:endParaRPr lang="en-US"/>
          </a:p>
        </p:txBody>
      </p:sp>
      <p:sp>
        <p:nvSpPr>
          <p:cNvPr id="5" name="Footer Placeholder 4">
            <a:extLst>
              <a:ext uri="{FF2B5EF4-FFF2-40B4-BE49-F238E27FC236}">
                <a16:creationId xmlns:a16="http://schemas.microsoft.com/office/drawing/2014/main" id="{D253C66D-1AE1-3BBE-8F65-661F7E2ABB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EB57A7-E165-0855-7956-D1731091B529}"/>
              </a:ext>
            </a:extLst>
          </p:cNvPr>
          <p:cNvSpPr>
            <a:spLocks noGrp="1"/>
          </p:cNvSpPr>
          <p:nvPr>
            <p:ph type="sldNum" sz="quarter" idx="12"/>
          </p:nvPr>
        </p:nvSpPr>
        <p:spPr/>
        <p:txBody>
          <a:bodyPr/>
          <a:lstStyle/>
          <a:p>
            <a:fld id="{1BD24B68-4B29-3246-BD86-00CC91BFAD5B}" type="slidenum">
              <a:rPr lang="en-US" smtClean="0"/>
              <a:t>‹#›</a:t>
            </a:fld>
            <a:endParaRPr lang="en-US"/>
          </a:p>
        </p:txBody>
      </p:sp>
    </p:spTree>
    <p:extLst>
      <p:ext uri="{BB962C8B-B14F-4D97-AF65-F5344CB8AC3E}">
        <p14:creationId xmlns:p14="http://schemas.microsoft.com/office/powerpoint/2010/main" val="197965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F1FA3C-4309-22D5-65D9-DBF4F5F8D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BDD5445-38EA-70A5-91B3-C4A73E22ED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08DD24-78D5-B1AB-DB1E-9A2472742A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B1BE79C-79B8-9846-80A3-69E8404856E0}" type="datetimeFigureOut">
              <a:rPr lang="en-US" smtClean="0"/>
              <a:t>11/15/25</a:t>
            </a:fld>
            <a:endParaRPr lang="en-US"/>
          </a:p>
        </p:txBody>
      </p:sp>
      <p:sp>
        <p:nvSpPr>
          <p:cNvPr id="5" name="Footer Placeholder 4">
            <a:extLst>
              <a:ext uri="{FF2B5EF4-FFF2-40B4-BE49-F238E27FC236}">
                <a16:creationId xmlns:a16="http://schemas.microsoft.com/office/drawing/2014/main" id="{79E10447-4FA3-E339-ACBB-215FA9709E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B79F30C-D728-ADFD-CFA3-2304EFEFEF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BD24B68-4B29-3246-BD86-00CC91BFAD5B}" type="slidenum">
              <a:rPr lang="en-US" smtClean="0"/>
              <a:t>‹#›</a:t>
            </a:fld>
            <a:endParaRPr lang="en-US"/>
          </a:p>
        </p:txBody>
      </p:sp>
    </p:spTree>
    <p:extLst>
      <p:ext uri="{BB962C8B-B14F-4D97-AF65-F5344CB8AC3E}">
        <p14:creationId xmlns:p14="http://schemas.microsoft.com/office/powerpoint/2010/main" val="1015481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chart" Target="../charts/chart1.xml"/><Relationship Id="rId5" Type="http://schemas.openxmlformats.org/officeDocument/2006/relationships/image" Target="../media/image2.png"/><Relationship Id="rId4" Type="http://schemas.openxmlformats.org/officeDocument/2006/relationships/hyperlink" Target="https://uowtsd-my.sharepoint.com/:p:/r/personal/2404656_student_uwtsd_ac_uk/Documents/ECMH5003%20Culture%20and%20Community/ECMH5003%20Culture%20and%20Community.pptx?d=wd220fb551f734f7ea098cd72b01ef161&amp;csf=1&amp;web=1&amp;e=oD9lji"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alzheimers.org.uk/blog/how-many-people-have-dementia-uk" TargetMode="External"/><Relationship Id="rId2" Type="http://schemas.openxmlformats.org/officeDocument/2006/relationships/hyperlink" Target="https://www.ageuk.org.uk/siteassets/documents/reports-and-publications/reports-and-briefings/health--wellbeing/state-of-health-and-care/state-of-health-care-of-older-people-in-england-2025.pdf" TargetMode="External"/><Relationship Id="rId1" Type="http://schemas.openxmlformats.org/officeDocument/2006/relationships/slideLayout" Target="../slideLayouts/slideLayout1.xml"/><Relationship Id="rId5" Type="http://schemas.openxmlformats.org/officeDocument/2006/relationships/hyperlink" Target="https://doi.org/10.1016/j.newideapsych.2023.101010" TargetMode="External"/><Relationship Id="rId4" Type="http://schemas.openxmlformats.org/officeDocument/2006/relationships/hyperlink" Target="https://www.eif.org.uk/report/adolescent-mental-health-evidence-brief-1-prevalence-of-disorders"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www.gov.uk/government/publications/health-matters-health-and-work/health-matters-health-and-work" TargetMode="External"/><Relationship Id="rId3" Type="http://schemas.openxmlformats.org/officeDocument/2006/relationships/hyperlink" Target="https://www.nice.org.uk/guidance/ng32/chapter/Recommendations" TargetMode="External"/><Relationship Id="rId7" Type="http://schemas.openxmlformats.org/officeDocument/2006/relationships/hyperlink" Target="https://www.gov.uk/government/publications/health-matters-life-course-approach-to-prevention/health-matters-prevention-a-life-course-approach" TargetMode="External"/><Relationship Id="rId2" Type="http://schemas.openxmlformats.org/officeDocument/2006/relationships/hyperlink" Target="https://www.mind.org.uk/about-us/our-policy-work/the-big-mental-health-report/" TargetMode="External"/><Relationship Id="rId1" Type="http://schemas.openxmlformats.org/officeDocument/2006/relationships/slideLayout" Target="../slideLayouts/slideLayout1.xml"/><Relationship Id="rId6" Type="http://schemas.openxmlformats.org/officeDocument/2006/relationships/hyperlink" Target="https://doi.org/10.1111/jcpp.13190" TargetMode="External"/><Relationship Id="rId5" Type="http://schemas.openxmlformats.org/officeDocument/2006/relationships/hyperlink" Target="https://digital.nhs.uk/data-and-information/publications/statistical/adult-psychiatric-morbidity-survey/survey-of-mental-health-and-wellbeing-england-2023-24/common-mental-health-conditions" TargetMode="External"/><Relationship Id="rId10" Type="http://schemas.openxmlformats.org/officeDocument/2006/relationships/hyperlink" Target="https://www.who.int/news-room/fact-sheets/detail/mental-health-strengthening-our-response" TargetMode="External"/><Relationship Id="rId4" Type="http://schemas.openxmlformats.org/officeDocument/2006/relationships/hyperlink" Target="https://digital.nhs.uk/data-and-information/publications/statistical/mental-health-of-children-and-young-people-in-england/2023" TargetMode="External"/><Relationship Id="rId9" Type="http://schemas.openxmlformats.org/officeDocument/2006/relationships/hyperlink" Target="https://www.gov.wales/sites/default/files/publications/2025-04/children-and-young-people-mental-health-and-wellbeing-strategy-2025-2035.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AEFFB"/>
        </a:solidFill>
        <a:effectLst/>
      </p:bgPr>
    </p:bg>
    <p:spTree>
      <p:nvGrpSpPr>
        <p:cNvPr id="1" name="">
          <a:extLst>
            <a:ext uri="{FF2B5EF4-FFF2-40B4-BE49-F238E27FC236}">
              <a16:creationId xmlns:a16="http://schemas.microsoft.com/office/drawing/2014/main" id="{ED10F4F4-04E6-1E2E-0421-2E7138DE3411}"/>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079D9579-A1AC-0C88-6B65-AA4B39ACBB92}"/>
              </a:ext>
            </a:extLst>
          </p:cNvPr>
          <p:cNvSpPr/>
          <p:nvPr/>
        </p:nvSpPr>
        <p:spPr>
          <a:xfrm>
            <a:off x="135467" y="124178"/>
            <a:ext cx="11921065" cy="6592711"/>
          </a:xfrm>
          <a:prstGeom prst="rect">
            <a:avLst/>
          </a:prstGeom>
          <a:noFill/>
          <a:ln w="28575">
            <a:solidFill>
              <a:srgbClr val="00234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469D58E-AA68-36A2-44C9-185A435C103C}"/>
              </a:ext>
            </a:extLst>
          </p:cNvPr>
          <p:cNvSpPr txBox="1"/>
          <p:nvPr/>
        </p:nvSpPr>
        <p:spPr>
          <a:xfrm>
            <a:off x="1433427" y="1690245"/>
            <a:ext cx="9325146" cy="3385542"/>
          </a:xfrm>
          <a:prstGeom prst="rect">
            <a:avLst/>
          </a:prstGeom>
          <a:noFill/>
        </p:spPr>
        <p:txBody>
          <a:bodyPr wrap="square" rtlCol="0">
            <a:spAutoFit/>
          </a:bodyPr>
          <a:lstStyle/>
          <a:p>
            <a:pPr algn="ctr"/>
            <a:r>
              <a:rPr lang="en-US" sz="1600" dirty="0">
                <a:solidFill>
                  <a:srgbClr val="002347"/>
                </a:solidFill>
                <a:latin typeface="Arial" panose="020B0604020202020204" pitchFamily="34" charset="0"/>
                <a:cs typeface="Arial" panose="020B0604020202020204" pitchFamily="34" charset="0"/>
              </a:rPr>
              <a:t>ECMH5003 Culture and Community</a:t>
            </a:r>
          </a:p>
          <a:p>
            <a:pPr algn="ctr"/>
            <a:r>
              <a:rPr lang="en-US" sz="1600" dirty="0">
                <a:solidFill>
                  <a:srgbClr val="002347"/>
                </a:solidFill>
                <a:latin typeface="Arial" panose="020B0604020202020204" pitchFamily="34" charset="0"/>
                <a:cs typeface="Arial" panose="020B0604020202020204" pitchFamily="34" charset="0"/>
              </a:rPr>
              <a:t>(9 mins 36 secs)</a:t>
            </a:r>
          </a:p>
          <a:p>
            <a:pPr algn="ctr"/>
            <a:endParaRPr lang="en-US" sz="1400" dirty="0">
              <a:solidFill>
                <a:srgbClr val="002347"/>
              </a:solidFill>
              <a:latin typeface="Arial" panose="020B0604020202020204" pitchFamily="34" charset="0"/>
              <a:cs typeface="Arial" panose="020B0604020202020204" pitchFamily="34" charset="0"/>
            </a:endParaRPr>
          </a:p>
          <a:p>
            <a:pPr algn="ctr"/>
            <a:endParaRPr lang="en-US" sz="1400" dirty="0">
              <a:solidFill>
                <a:srgbClr val="002347"/>
              </a:solidFill>
              <a:latin typeface="Arial" panose="020B0604020202020204" pitchFamily="34" charset="0"/>
              <a:cs typeface="Arial" panose="020B0604020202020204" pitchFamily="34" charset="0"/>
            </a:endParaRPr>
          </a:p>
          <a:p>
            <a:pPr algn="ctr"/>
            <a:endParaRPr lang="en-US" sz="1400" dirty="0">
              <a:solidFill>
                <a:srgbClr val="002347"/>
              </a:solidFill>
              <a:latin typeface="Arial" panose="020B0604020202020204" pitchFamily="34" charset="0"/>
              <a:cs typeface="Arial" panose="020B0604020202020204" pitchFamily="34" charset="0"/>
            </a:endParaRPr>
          </a:p>
          <a:p>
            <a:pPr algn="ctr"/>
            <a:r>
              <a:rPr lang="en-US" sz="1400" dirty="0">
                <a:solidFill>
                  <a:srgbClr val="002347"/>
                </a:solidFill>
                <a:latin typeface="Arial" panose="020B0604020202020204" pitchFamily="34" charset="0"/>
                <a:cs typeface="Arial" panose="020B0604020202020204" pitchFamily="34" charset="0"/>
              </a:rPr>
              <a:t>I acknowledge the use of Microsoft Copilot on 12</a:t>
            </a:r>
            <a:r>
              <a:rPr lang="en-US" sz="1400" baseline="30000" dirty="0">
                <a:solidFill>
                  <a:srgbClr val="002347"/>
                </a:solidFill>
                <a:latin typeface="Arial" panose="020B0604020202020204" pitchFamily="34" charset="0"/>
                <a:cs typeface="Arial" panose="020B0604020202020204" pitchFamily="34" charset="0"/>
              </a:rPr>
              <a:t>th</a:t>
            </a:r>
            <a:r>
              <a:rPr lang="en-US" sz="1400" dirty="0">
                <a:solidFill>
                  <a:srgbClr val="002347"/>
                </a:solidFill>
                <a:latin typeface="Arial" panose="020B0604020202020204" pitchFamily="34" charset="0"/>
                <a:cs typeface="Arial" panose="020B0604020202020204" pitchFamily="34" charset="0"/>
              </a:rPr>
              <a:t> November to support my research using the prompts</a:t>
            </a:r>
          </a:p>
          <a:p>
            <a:endParaRPr lang="en-US" sz="1400" dirty="0">
              <a:solidFill>
                <a:srgbClr val="002347"/>
              </a:solidFill>
              <a:latin typeface="Arial" panose="020B0604020202020204" pitchFamily="34" charset="0"/>
              <a:cs typeface="Arial" panose="020B0604020202020204" pitchFamily="34" charset="0"/>
            </a:endParaRPr>
          </a:p>
          <a:p>
            <a:pPr marL="742950" lvl="1" indent="-285750">
              <a:buFont typeface="Wingdings" pitchFamily="2" charset="2"/>
              <a:buChar char="§"/>
            </a:pPr>
            <a:r>
              <a:rPr lang="en-US" sz="1400" dirty="0">
                <a:solidFill>
                  <a:srgbClr val="002347"/>
                </a:solidFill>
                <a:latin typeface="Arial" panose="020B0604020202020204" pitchFamily="34" charset="0"/>
                <a:cs typeface="Arial" panose="020B0604020202020204" pitchFamily="34" charset="0"/>
              </a:rPr>
              <a:t>Identify recent reports using up-to-date data on mental health for both adolescents and older adults.</a:t>
            </a:r>
          </a:p>
          <a:p>
            <a:pPr marL="742950" lvl="1" indent="-285750">
              <a:buFont typeface="Wingdings" pitchFamily="2" charset="2"/>
              <a:buChar char="§"/>
            </a:pPr>
            <a:r>
              <a:rPr lang="en-US" sz="1400" dirty="0">
                <a:solidFill>
                  <a:srgbClr val="002347"/>
                </a:solidFill>
                <a:latin typeface="Arial" panose="020B0604020202020204" pitchFamily="34" charset="0"/>
                <a:cs typeface="Arial" panose="020B0604020202020204" pitchFamily="34" charset="0"/>
              </a:rPr>
              <a:t>What are the most common interventions supporting mental health in older adults in the community?</a:t>
            </a:r>
          </a:p>
          <a:p>
            <a:pPr marL="742950" lvl="1" indent="-285750">
              <a:buFont typeface="Wingdings" pitchFamily="2" charset="2"/>
              <a:buChar char="§"/>
            </a:pPr>
            <a:r>
              <a:rPr lang="en-US" sz="1400" dirty="0">
                <a:solidFill>
                  <a:srgbClr val="002347"/>
                </a:solidFill>
                <a:latin typeface="Arial" panose="020B0604020202020204" pitchFamily="34" charset="0"/>
                <a:cs typeface="Arial" panose="020B0604020202020204" pitchFamily="34" charset="0"/>
              </a:rPr>
              <a:t>Check the submitted speech for flow and grammatical errors.</a:t>
            </a:r>
          </a:p>
          <a:p>
            <a:pPr algn="ctr"/>
            <a:endParaRPr lang="en-US" sz="1400" dirty="0">
              <a:solidFill>
                <a:srgbClr val="002347"/>
              </a:solidFill>
              <a:latin typeface="Arial" panose="020B0604020202020204" pitchFamily="34" charset="0"/>
              <a:cs typeface="Arial" panose="020B0604020202020204" pitchFamily="34" charset="0"/>
            </a:endParaRPr>
          </a:p>
          <a:p>
            <a:pPr algn="ctr"/>
            <a:r>
              <a:rPr lang="en-US" sz="1400" dirty="0">
                <a:solidFill>
                  <a:srgbClr val="002347"/>
                </a:solidFill>
                <a:latin typeface="Arial" panose="020B0604020202020204" pitchFamily="34" charset="0"/>
                <a:cs typeface="Arial" panose="020B0604020202020204" pitchFamily="34" charset="0"/>
              </a:rPr>
              <a:t>I conﬁrm that I have not presented any AI generated text as my own work. I conﬁrm I have copies of my drafts, notes, and other resources I used before, and after the use of AI tools which I may be asked to provide in evidence.</a:t>
            </a:r>
          </a:p>
          <a:p>
            <a:pPr algn="ctr"/>
            <a:endParaRPr lang="en-US" sz="1400" dirty="0">
              <a:latin typeface="Arial" panose="020B0604020202020204" pitchFamily="34" charset="0"/>
              <a:cs typeface="Arial" panose="020B0604020202020204" pitchFamily="34" charset="0"/>
            </a:endParaRPr>
          </a:p>
          <a:p>
            <a:pPr algn="ct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796475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AEFFB"/>
        </a:solidFill>
        <a:effectLst/>
      </p:bgPr>
    </p:bg>
    <p:spTree>
      <p:nvGrpSpPr>
        <p:cNvPr id="1" name="">
          <a:extLst>
            <a:ext uri="{FF2B5EF4-FFF2-40B4-BE49-F238E27FC236}">
              <a16:creationId xmlns:a16="http://schemas.microsoft.com/office/drawing/2014/main" id="{502D7976-AE22-4986-0CEA-079CBB1AAB67}"/>
            </a:ext>
          </a:extLst>
        </p:cNvPr>
        <p:cNvGrpSpPr/>
        <p:nvPr/>
      </p:nvGrpSpPr>
      <p:grpSpPr>
        <a:xfrm>
          <a:off x="0" y="0"/>
          <a:ext cx="0" cy="0"/>
          <a:chOff x="0" y="0"/>
          <a:chExt cx="0" cy="0"/>
        </a:xfrm>
      </p:grpSpPr>
      <p:sp>
        <p:nvSpPr>
          <p:cNvPr id="22" name="Process 21">
            <a:extLst>
              <a:ext uri="{FF2B5EF4-FFF2-40B4-BE49-F238E27FC236}">
                <a16:creationId xmlns:a16="http://schemas.microsoft.com/office/drawing/2014/main" id="{3A2B4C70-9018-4233-1BF1-B5CA0D5ABEBE}"/>
              </a:ext>
            </a:extLst>
          </p:cNvPr>
          <p:cNvSpPr/>
          <p:nvPr/>
        </p:nvSpPr>
        <p:spPr>
          <a:xfrm>
            <a:off x="314612" y="1506840"/>
            <a:ext cx="3393526" cy="1648638"/>
          </a:xfrm>
          <a:prstGeom prst="flowChartProcess">
            <a:avLst/>
          </a:prstGeom>
          <a:solidFill>
            <a:srgbClr val="DFFE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1B5BA747-AF97-CCF4-CECC-1E3500B94013}"/>
              </a:ext>
            </a:extLst>
          </p:cNvPr>
          <p:cNvSpPr txBox="1"/>
          <p:nvPr/>
        </p:nvSpPr>
        <p:spPr>
          <a:xfrm>
            <a:off x="365227" y="1472488"/>
            <a:ext cx="3395003" cy="1661993"/>
          </a:xfrm>
          <a:prstGeom prst="rect">
            <a:avLst/>
          </a:prstGeom>
          <a:noFill/>
        </p:spPr>
        <p:txBody>
          <a:bodyPr wrap="square" rtlCol="0">
            <a:spAutoFit/>
          </a:bodyPr>
          <a:lstStyle/>
          <a:p>
            <a:pPr algn="just"/>
            <a:r>
              <a:rPr lang="en-US" sz="1200" b="1" dirty="0">
                <a:latin typeface="Arial" panose="020B0604020202020204" pitchFamily="34" charset="0"/>
                <a:cs typeface="Arial" panose="020B0604020202020204" pitchFamily="34" charset="0"/>
              </a:rPr>
              <a:t>Prevalence</a:t>
            </a:r>
            <a:r>
              <a:rPr lang="en-US" sz="1200"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Adolescence is a period of rapid change, leaving young people vulnerable to psychological stress. </a:t>
            </a:r>
            <a:r>
              <a:rPr lang="en-GB" sz="1000" baseline="30000" dirty="0">
                <a:latin typeface="Arial" panose="020B0604020202020204" pitchFamily="34" charset="0"/>
                <a:cs typeface="Arial" panose="020B0604020202020204" pitchFamily="34" charset="0"/>
              </a:rPr>
              <a:t>[10]</a:t>
            </a:r>
            <a:r>
              <a:rPr lang="en-GB" sz="1000" dirty="0">
                <a:latin typeface="Arial" panose="020B0604020202020204" pitchFamily="34" charset="0"/>
                <a:cs typeface="Arial" panose="020B0604020202020204" pitchFamily="34" charset="0"/>
              </a:rPr>
              <a:t>. Since Covid, concerns about a “mental health crisis” have grown, though research suggests rising difficulties are not solely pandemic‑related</a:t>
            </a:r>
            <a:r>
              <a:rPr lang="en-GB" sz="1000" baseline="30000" dirty="0">
                <a:latin typeface="Arial" panose="020B0604020202020204" pitchFamily="34" charset="0"/>
                <a:cs typeface="Arial" panose="020B0604020202020204" pitchFamily="34" charset="0"/>
              </a:rPr>
              <a:t> [5]</a:t>
            </a:r>
            <a:r>
              <a:rPr lang="en-GB" sz="1000" dirty="0">
                <a:latin typeface="Arial" panose="020B0604020202020204" pitchFamily="34" charset="0"/>
                <a:cs typeface="Arial" panose="020B0604020202020204" pitchFamily="34" charset="0"/>
              </a:rPr>
              <a:t>. NHS data from 2023 reports 1 in 5 young people, aged 8–25, had a probable mental health disorder, with anxiety and depression being most common</a:t>
            </a:r>
            <a:r>
              <a:rPr lang="en-GB" sz="1000" baseline="30000" dirty="0">
                <a:latin typeface="Arial" panose="020B0604020202020204" pitchFamily="34" charset="0"/>
                <a:cs typeface="Arial" panose="020B0604020202020204" pitchFamily="34" charset="0"/>
              </a:rPr>
              <a:t> [13]</a:t>
            </a:r>
            <a:r>
              <a:rPr lang="en-GB" sz="1000" dirty="0">
                <a:latin typeface="Arial" panose="020B0604020202020204" pitchFamily="34" charset="0"/>
                <a:cs typeface="Arial" panose="020B0604020202020204" pitchFamily="34" charset="0"/>
              </a:rPr>
              <a:t>. Gender differences are evident, with young women more likely than young men to report mental health problems and eating disorders </a:t>
            </a:r>
            <a:r>
              <a:rPr lang="en-GB" sz="1000" baseline="30000" dirty="0">
                <a:latin typeface="Arial" panose="020B0604020202020204" pitchFamily="34" charset="0"/>
                <a:cs typeface="Arial" panose="020B0604020202020204" pitchFamily="34" charset="0"/>
              </a:rPr>
              <a:t>[5,6]</a:t>
            </a:r>
            <a:r>
              <a:rPr lang="en-GB" sz="1000" dirty="0">
                <a:latin typeface="Arial" panose="020B0604020202020204" pitchFamily="34" charset="0"/>
                <a:cs typeface="Arial" panose="020B0604020202020204" pitchFamily="34" charset="0"/>
              </a:rPr>
              <a:t>.</a:t>
            </a:r>
          </a:p>
        </p:txBody>
      </p:sp>
      <p:sp>
        <p:nvSpPr>
          <p:cNvPr id="33" name="Process 32">
            <a:extLst>
              <a:ext uri="{FF2B5EF4-FFF2-40B4-BE49-F238E27FC236}">
                <a16:creationId xmlns:a16="http://schemas.microsoft.com/office/drawing/2014/main" id="{2003681B-F65D-D84D-2DE9-B80E05BC31CC}"/>
              </a:ext>
            </a:extLst>
          </p:cNvPr>
          <p:cNvSpPr/>
          <p:nvPr/>
        </p:nvSpPr>
        <p:spPr>
          <a:xfrm>
            <a:off x="3859679" y="5052608"/>
            <a:ext cx="3395003" cy="1568325"/>
          </a:xfrm>
          <a:prstGeom prst="flowChartProcess">
            <a:avLst/>
          </a:prstGeom>
          <a:solidFill>
            <a:srgbClr val="00234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Process 30">
            <a:extLst>
              <a:ext uri="{FF2B5EF4-FFF2-40B4-BE49-F238E27FC236}">
                <a16:creationId xmlns:a16="http://schemas.microsoft.com/office/drawing/2014/main" id="{D202B5D3-AB4B-1AF4-1FB7-BBB0DBAF048A}"/>
              </a:ext>
            </a:extLst>
          </p:cNvPr>
          <p:cNvSpPr/>
          <p:nvPr/>
        </p:nvSpPr>
        <p:spPr>
          <a:xfrm>
            <a:off x="327373" y="5112827"/>
            <a:ext cx="3395003" cy="1508105"/>
          </a:xfrm>
          <a:prstGeom prst="flowChartProcess">
            <a:avLst/>
          </a:prstGeom>
          <a:solidFill>
            <a:srgbClr val="00234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TextBox 31">
            <a:extLst>
              <a:ext uri="{FF2B5EF4-FFF2-40B4-BE49-F238E27FC236}">
                <a16:creationId xmlns:a16="http://schemas.microsoft.com/office/drawing/2014/main" id="{4C38C12F-5D50-B8AA-874B-0FA51F85D6CC}"/>
              </a:ext>
            </a:extLst>
          </p:cNvPr>
          <p:cNvSpPr txBox="1"/>
          <p:nvPr/>
        </p:nvSpPr>
        <p:spPr>
          <a:xfrm>
            <a:off x="374681" y="5113568"/>
            <a:ext cx="3387023" cy="1508105"/>
          </a:xfrm>
          <a:prstGeom prst="rect">
            <a:avLst/>
          </a:prstGeom>
          <a:solidFill>
            <a:srgbClr val="002347"/>
          </a:solidFill>
        </p:spPr>
        <p:txBody>
          <a:bodyPr wrap="square" rtlCol="0">
            <a:spAutoFit/>
          </a:bodyPr>
          <a:lstStyle/>
          <a:p>
            <a:pPr algn="just"/>
            <a:r>
              <a:rPr lang="en-GB" sz="1200" b="1" dirty="0">
                <a:solidFill>
                  <a:schemeClr val="bg1"/>
                </a:solidFill>
                <a:latin typeface="Arial" panose="020B0604020202020204" pitchFamily="34" charset="0"/>
                <a:cs typeface="Arial" panose="020B0604020202020204" pitchFamily="34" charset="0"/>
              </a:rPr>
              <a:t>Interventions </a:t>
            </a:r>
            <a:r>
              <a:rPr lang="en-GB" sz="1000" dirty="0">
                <a:solidFill>
                  <a:schemeClr val="bg1"/>
                </a:solidFill>
                <a:latin typeface="Arial" panose="020B0604020202020204" pitchFamily="34" charset="0"/>
                <a:cs typeface="Arial" panose="020B0604020202020204" pitchFamily="34" charset="0"/>
              </a:rPr>
              <a:t>The Welsh Government’s ten‑year strategy highlights schools as key for early intervention, with counselling available in every school for ages 11–18 and staff being able to refer directly to CAMHS</a:t>
            </a:r>
            <a:r>
              <a:rPr lang="en-GB" sz="1000" baseline="30000" dirty="0">
                <a:solidFill>
                  <a:schemeClr val="bg1"/>
                </a:solidFill>
                <a:latin typeface="Arial" panose="020B0604020202020204" pitchFamily="34" charset="0"/>
                <a:cs typeface="Arial" panose="020B0604020202020204" pitchFamily="34" charset="0"/>
              </a:rPr>
              <a:t> [19]</a:t>
            </a:r>
            <a:r>
              <a:rPr lang="en-GB" sz="1000" dirty="0">
                <a:solidFill>
                  <a:schemeClr val="bg1"/>
                </a:solidFill>
                <a:latin typeface="Arial" panose="020B0604020202020204" pitchFamily="34" charset="0"/>
                <a:cs typeface="Arial" panose="020B0604020202020204" pitchFamily="34" charset="0"/>
              </a:rPr>
              <a:t>. Additionally, community youth hubs provide preventative support, while digital platforms offer accessible options for those more isolated</a:t>
            </a:r>
            <a:r>
              <a:rPr lang="en-GB" sz="1000" baseline="30000" dirty="0">
                <a:solidFill>
                  <a:schemeClr val="bg1"/>
                </a:solidFill>
                <a:latin typeface="Arial" panose="020B0604020202020204" pitchFamily="34" charset="0"/>
                <a:cs typeface="Arial" panose="020B0604020202020204" pitchFamily="34" charset="0"/>
              </a:rPr>
              <a:t> [15]</a:t>
            </a:r>
            <a:r>
              <a:rPr lang="en-GB" sz="1000" dirty="0">
                <a:solidFill>
                  <a:schemeClr val="bg1"/>
                </a:solidFill>
                <a:latin typeface="Arial" panose="020B0604020202020204" pitchFamily="34" charset="0"/>
                <a:cs typeface="Arial" panose="020B0604020202020204" pitchFamily="34" charset="0"/>
              </a:rPr>
              <a:t>. Although waiting times vary for all these interventions, the strategy is addressing these challenges to improve timely access to care</a:t>
            </a:r>
            <a:r>
              <a:rPr lang="en-GB" sz="1000" baseline="30000" dirty="0">
                <a:solidFill>
                  <a:schemeClr val="bg1"/>
                </a:solidFill>
                <a:latin typeface="Arial" panose="020B0604020202020204" pitchFamily="34" charset="0"/>
                <a:cs typeface="Arial" panose="020B0604020202020204" pitchFamily="34" charset="0"/>
              </a:rPr>
              <a:t> [19]</a:t>
            </a:r>
            <a:r>
              <a:rPr lang="en-GB" sz="1000" dirty="0">
                <a:solidFill>
                  <a:schemeClr val="bg1"/>
                </a:solidFill>
                <a:latin typeface="Arial" panose="020B0604020202020204" pitchFamily="34" charset="0"/>
                <a:cs typeface="Arial" panose="020B0604020202020204" pitchFamily="34" charset="0"/>
              </a:rPr>
              <a:t>.</a:t>
            </a:r>
          </a:p>
        </p:txBody>
      </p:sp>
      <p:sp>
        <p:nvSpPr>
          <p:cNvPr id="5" name="TextBox 4">
            <a:extLst>
              <a:ext uri="{FF2B5EF4-FFF2-40B4-BE49-F238E27FC236}">
                <a16:creationId xmlns:a16="http://schemas.microsoft.com/office/drawing/2014/main" id="{BB9D6949-FA4D-D7D1-0ACC-41B8A6F26A00}"/>
              </a:ext>
            </a:extLst>
          </p:cNvPr>
          <p:cNvSpPr txBox="1"/>
          <p:nvPr/>
        </p:nvSpPr>
        <p:spPr>
          <a:xfrm>
            <a:off x="3848971" y="5069915"/>
            <a:ext cx="3387023" cy="1508105"/>
          </a:xfrm>
          <a:prstGeom prst="rect">
            <a:avLst/>
          </a:prstGeom>
          <a:noFill/>
        </p:spPr>
        <p:txBody>
          <a:bodyPr wrap="square" rtlCol="0">
            <a:spAutoFit/>
          </a:bodyPr>
          <a:lstStyle/>
          <a:p>
            <a:pPr algn="just"/>
            <a:r>
              <a:rPr lang="en-GB" sz="1200" b="1" dirty="0">
                <a:solidFill>
                  <a:schemeClr val="bg1"/>
                </a:solidFill>
                <a:latin typeface="Arial" panose="020B0604020202020204" pitchFamily="34" charset="0"/>
                <a:cs typeface="Arial" panose="020B0604020202020204" pitchFamily="34" charset="0"/>
              </a:rPr>
              <a:t>Interventions</a:t>
            </a:r>
            <a:r>
              <a:rPr lang="en-GB" sz="1200" dirty="0"/>
              <a:t> </a:t>
            </a:r>
            <a:r>
              <a:rPr lang="en-GB" sz="1000" dirty="0">
                <a:solidFill>
                  <a:schemeClr val="bg1"/>
                </a:solidFill>
                <a:latin typeface="Arial" panose="020B0604020202020204" pitchFamily="34" charset="0"/>
                <a:cs typeface="Arial" panose="020B0604020202020204" pitchFamily="34" charset="0"/>
              </a:rPr>
              <a:t>Older adults are less likely to receive treatment for common mental health conditions than adolescents </a:t>
            </a:r>
            <a:r>
              <a:rPr lang="en-GB" sz="1000" baseline="30000" dirty="0">
                <a:solidFill>
                  <a:schemeClr val="bg1"/>
                </a:solidFill>
                <a:latin typeface="Arial" panose="020B0604020202020204" pitchFamily="34" charset="0"/>
                <a:cs typeface="Arial" panose="020B0604020202020204" pitchFamily="34" charset="0"/>
              </a:rPr>
              <a:t>[1]</a:t>
            </a:r>
            <a:r>
              <a:rPr lang="en-GB" sz="1000" dirty="0">
                <a:solidFill>
                  <a:schemeClr val="bg1"/>
                </a:solidFill>
                <a:latin typeface="Arial" panose="020B0604020202020204" pitchFamily="34" charset="0"/>
                <a:cs typeface="Arial" panose="020B0604020202020204" pitchFamily="34" charset="0"/>
              </a:rPr>
              <a:t>. However, community-based activities along with gentle exercise both foster social connection, independence, and wellbeing. Whilst intergenerational programmes promote purpose </a:t>
            </a:r>
            <a:r>
              <a:rPr lang="en-GB" sz="1000" baseline="30000" dirty="0">
                <a:solidFill>
                  <a:schemeClr val="bg1"/>
                </a:solidFill>
                <a:latin typeface="Arial" panose="020B0604020202020204" pitchFamily="34" charset="0"/>
                <a:cs typeface="Arial" panose="020B0604020202020204" pitchFamily="34" charset="0"/>
              </a:rPr>
              <a:t>[7,12]  </a:t>
            </a:r>
            <a:r>
              <a:rPr lang="en-GB" sz="1000" dirty="0">
                <a:solidFill>
                  <a:schemeClr val="bg1"/>
                </a:solidFill>
                <a:latin typeface="Arial" panose="020B0604020202020204" pitchFamily="34" charset="0"/>
                <a:cs typeface="Arial" panose="020B0604020202020204" pitchFamily="34" charset="0"/>
              </a:rPr>
              <a:t>and befriending services, digital tools, and talking therapies all provide effective support, with older adults who complete therapy achieving better outcomes than younger adults </a:t>
            </a:r>
            <a:r>
              <a:rPr lang="en-GB" sz="1000" baseline="30000" dirty="0">
                <a:solidFill>
                  <a:schemeClr val="bg1"/>
                </a:solidFill>
                <a:latin typeface="Arial" panose="020B0604020202020204" pitchFamily="34" charset="0"/>
                <a:cs typeface="Arial" panose="020B0604020202020204" pitchFamily="34" charset="0"/>
              </a:rPr>
              <a:t>[1]</a:t>
            </a:r>
            <a:r>
              <a:rPr lang="en-GB" sz="1000" dirty="0">
                <a:solidFill>
                  <a:schemeClr val="bg1"/>
                </a:solidFill>
                <a:latin typeface="Arial" panose="020B0604020202020204" pitchFamily="34" charset="0"/>
                <a:cs typeface="Arial" panose="020B0604020202020204" pitchFamily="34" charset="0"/>
              </a:rPr>
              <a:t>.</a:t>
            </a:r>
          </a:p>
        </p:txBody>
      </p:sp>
      <p:sp>
        <p:nvSpPr>
          <p:cNvPr id="27" name="Process 26">
            <a:extLst>
              <a:ext uri="{FF2B5EF4-FFF2-40B4-BE49-F238E27FC236}">
                <a16:creationId xmlns:a16="http://schemas.microsoft.com/office/drawing/2014/main" id="{7F2D1ADA-6DA1-D14C-4409-AEC8AB07FF5F}"/>
              </a:ext>
            </a:extLst>
          </p:cNvPr>
          <p:cNvSpPr/>
          <p:nvPr/>
        </p:nvSpPr>
        <p:spPr>
          <a:xfrm>
            <a:off x="3859680" y="3143822"/>
            <a:ext cx="3395002" cy="1797997"/>
          </a:xfrm>
          <a:prstGeom prst="flowChartProcess">
            <a:avLst/>
          </a:prstGeom>
          <a:solidFill>
            <a:srgbClr val="FF783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124C7201-9086-6C50-FA24-99B4D76BFA85}"/>
              </a:ext>
            </a:extLst>
          </p:cNvPr>
          <p:cNvSpPr txBox="1"/>
          <p:nvPr/>
        </p:nvSpPr>
        <p:spPr>
          <a:xfrm>
            <a:off x="3826215" y="3143648"/>
            <a:ext cx="3426990" cy="1815882"/>
          </a:xfrm>
          <a:prstGeom prst="rect">
            <a:avLst/>
          </a:prstGeom>
          <a:noFill/>
        </p:spPr>
        <p:txBody>
          <a:bodyPr wrap="square" rtlCol="0">
            <a:spAutoFit/>
          </a:bodyPr>
          <a:lstStyle/>
          <a:p>
            <a:pPr algn="just"/>
            <a:r>
              <a:rPr lang="en-US" sz="1200" b="1" dirty="0">
                <a:latin typeface="Arial" panose="020B0604020202020204" pitchFamily="34" charset="0"/>
                <a:cs typeface="Arial" panose="020B0604020202020204" pitchFamily="34" charset="0"/>
              </a:rPr>
              <a:t>Diagnostic Challenges  </a:t>
            </a:r>
            <a:r>
              <a:rPr lang="en-GB" sz="1000" dirty="0">
                <a:latin typeface="Arial" panose="020B0604020202020204" pitchFamily="34" charset="0"/>
                <a:cs typeface="Arial" panose="020B0604020202020204" pitchFamily="34" charset="0"/>
              </a:rPr>
              <a:t>Identifying mental health issues in older adults is difficult due to limited healthcare access, stigma, and under-reporting </a:t>
            </a:r>
            <a:r>
              <a:rPr lang="en-GB" sz="1000" baseline="30000" dirty="0">
                <a:latin typeface="Arial" panose="020B0604020202020204" pitchFamily="34" charset="0"/>
                <a:cs typeface="Arial" panose="020B0604020202020204" pitchFamily="34" charset="0"/>
              </a:rPr>
              <a:t>[1]</a:t>
            </a:r>
            <a:r>
              <a:rPr lang="en-GB" sz="1000" dirty="0">
                <a:latin typeface="Arial" panose="020B0604020202020204" pitchFamily="34" charset="0"/>
                <a:cs typeface="Arial" panose="020B0604020202020204" pitchFamily="34" charset="0"/>
              </a:rPr>
              <a:t>. Older men are particularly less likely to disclose symptoms, while chronic illness can mask mood disorders </a:t>
            </a:r>
            <a:r>
              <a:rPr lang="en-GB" sz="1000" baseline="30000" dirty="0">
                <a:latin typeface="Arial" panose="020B0604020202020204" pitchFamily="34" charset="0"/>
                <a:cs typeface="Arial" panose="020B0604020202020204" pitchFamily="34" charset="0"/>
              </a:rPr>
              <a:t>[1]</a:t>
            </a:r>
            <a:r>
              <a:rPr lang="en-GB" sz="1000" dirty="0">
                <a:latin typeface="Arial" panose="020B0604020202020204" pitchFamily="34" charset="0"/>
                <a:cs typeface="Arial" panose="020B0604020202020204" pitchFamily="34" charset="0"/>
              </a:rPr>
              <a:t>. Depression and anxiety are often dismissed as normal aspects of ageing </a:t>
            </a:r>
            <a:r>
              <a:rPr lang="en-GB" sz="1000" baseline="30000" dirty="0">
                <a:latin typeface="Arial" panose="020B0604020202020204" pitchFamily="34" charset="0"/>
                <a:cs typeface="Arial" panose="020B0604020202020204" pitchFamily="34" charset="0"/>
              </a:rPr>
              <a:t>[12]</a:t>
            </a:r>
            <a:r>
              <a:rPr lang="en-GB" sz="1000" dirty="0">
                <a:latin typeface="Arial" panose="020B0604020202020204" pitchFamily="34" charset="0"/>
                <a:cs typeface="Arial" panose="020B0604020202020204" pitchFamily="34" charset="0"/>
              </a:rPr>
              <a:t>, and inadequate age‑sensitive diagnostic tools may produce inaccurate outcomes</a:t>
            </a:r>
            <a:r>
              <a:rPr lang="en-GB" sz="1000" baseline="30000" dirty="0">
                <a:latin typeface="Arial" panose="020B0604020202020204" pitchFamily="34" charset="0"/>
                <a:cs typeface="Arial" panose="020B0604020202020204" pitchFamily="34" charset="0"/>
              </a:rPr>
              <a:t> [4]</a:t>
            </a:r>
            <a:r>
              <a:rPr lang="en-GB" sz="1000" dirty="0">
                <a:latin typeface="Arial" panose="020B0604020202020204" pitchFamily="34" charset="0"/>
                <a:cs typeface="Arial" panose="020B0604020202020204" pitchFamily="34" charset="0"/>
              </a:rPr>
              <a:t>. Conversely, some argue that older adults have developed coping strategies over a lifetime, leaving them better equipped than adolescents to manage their wellbeing </a:t>
            </a:r>
            <a:r>
              <a:rPr lang="en-GB" sz="1000" baseline="30000" dirty="0">
                <a:latin typeface="Arial" panose="020B0604020202020204" pitchFamily="34" charset="0"/>
                <a:cs typeface="Arial" panose="020B0604020202020204" pitchFamily="34" charset="0"/>
              </a:rPr>
              <a:t>[4]</a:t>
            </a:r>
            <a:r>
              <a:rPr lang="en-GB" sz="1000" dirty="0">
                <a:latin typeface="Arial" panose="020B0604020202020204" pitchFamily="34" charset="0"/>
                <a:cs typeface="Arial" panose="020B0604020202020204" pitchFamily="34" charset="0"/>
              </a:rPr>
              <a:t>.</a:t>
            </a:r>
          </a:p>
        </p:txBody>
      </p:sp>
      <p:sp>
        <p:nvSpPr>
          <p:cNvPr id="23" name="Process 22">
            <a:extLst>
              <a:ext uri="{FF2B5EF4-FFF2-40B4-BE49-F238E27FC236}">
                <a16:creationId xmlns:a16="http://schemas.microsoft.com/office/drawing/2014/main" id="{0D688470-F948-E4A8-C3F5-523EC534BC73}"/>
              </a:ext>
            </a:extLst>
          </p:cNvPr>
          <p:cNvSpPr/>
          <p:nvPr/>
        </p:nvSpPr>
        <p:spPr>
          <a:xfrm>
            <a:off x="3859679" y="1502968"/>
            <a:ext cx="3395003" cy="1517937"/>
          </a:xfrm>
          <a:prstGeom prst="flowChartProcess">
            <a:avLst/>
          </a:prstGeom>
          <a:solidFill>
            <a:srgbClr val="DFFE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E2B21733-1867-84F9-CE02-38CA35501605}"/>
              </a:ext>
            </a:extLst>
          </p:cNvPr>
          <p:cNvSpPr txBox="1"/>
          <p:nvPr/>
        </p:nvSpPr>
        <p:spPr>
          <a:xfrm>
            <a:off x="3859678" y="1512800"/>
            <a:ext cx="3395003" cy="1508105"/>
          </a:xfrm>
          <a:prstGeom prst="rect">
            <a:avLst/>
          </a:prstGeom>
          <a:noFill/>
        </p:spPr>
        <p:txBody>
          <a:bodyPr wrap="square" rtlCol="0">
            <a:spAutoFit/>
          </a:bodyPr>
          <a:lstStyle/>
          <a:p>
            <a:pPr algn="just"/>
            <a:r>
              <a:rPr lang="en-US" sz="1200" b="1" dirty="0">
                <a:latin typeface="Arial" panose="020B0604020202020204" pitchFamily="34" charset="0"/>
                <a:cs typeface="Arial" panose="020B0604020202020204" pitchFamily="34" charset="0"/>
              </a:rPr>
              <a:t>Prevalence </a:t>
            </a:r>
            <a:r>
              <a:rPr lang="en-GB" sz="1000" dirty="0">
                <a:latin typeface="Arial" panose="020B0604020202020204" pitchFamily="34" charset="0"/>
                <a:cs typeface="Arial" panose="020B0604020202020204" pitchFamily="34" charset="0"/>
              </a:rPr>
              <a:t>The World Health Organization defines </a:t>
            </a:r>
            <a:r>
              <a:rPr lang="en-GB" sz="1000" i="1" dirty="0">
                <a:latin typeface="Arial" panose="020B0604020202020204" pitchFamily="34" charset="0"/>
                <a:cs typeface="Arial" panose="020B0604020202020204" pitchFamily="34" charset="0"/>
              </a:rPr>
              <a:t>older adults as &gt;</a:t>
            </a:r>
            <a:r>
              <a:rPr lang="en-GB" sz="1000" dirty="0">
                <a:latin typeface="Arial" panose="020B0604020202020204" pitchFamily="34" charset="0"/>
                <a:cs typeface="Arial" panose="020B0604020202020204" pitchFamily="34" charset="0"/>
              </a:rPr>
              <a:t>65 years. This is a group steadily increasing in number </a:t>
            </a:r>
            <a:r>
              <a:rPr lang="en-GB" sz="1000" baseline="30000" dirty="0">
                <a:latin typeface="Arial" panose="020B0604020202020204" pitchFamily="34" charset="0"/>
                <a:cs typeface="Arial" panose="020B0604020202020204" pitchFamily="34" charset="0"/>
              </a:rPr>
              <a:t>[8]</a:t>
            </a:r>
            <a:r>
              <a:rPr lang="en-GB" sz="1000" dirty="0">
                <a:latin typeface="Arial" panose="020B0604020202020204" pitchFamily="34" charset="0"/>
                <a:cs typeface="Arial" panose="020B0604020202020204" pitchFamily="34" charset="0"/>
              </a:rPr>
              <a:t>. Later life brings challenges such as chronic illness, bereavement, and isolation, all of which heighten vulnerability to poor mental health </a:t>
            </a:r>
            <a:r>
              <a:rPr lang="en-GB" sz="1000" baseline="30000" dirty="0">
                <a:latin typeface="Arial" panose="020B0604020202020204" pitchFamily="34" charset="0"/>
                <a:cs typeface="Arial" panose="020B0604020202020204" pitchFamily="34" charset="0"/>
              </a:rPr>
              <a:t>[8]</a:t>
            </a:r>
            <a:r>
              <a:rPr lang="en-GB" sz="1000" dirty="0">
                <a:latin typeface="Arial" panose="020B0604020202020204" pitchFamily="34" charset="0"/>
                <a:cs typeface="Arial" panose="020B0604020202020204" pitchFamily="34" charset="0"/>
              </a:rPr>
              <a:t>. In 2024 a review found that around 19% of older adults experience depression and 16% experience anxiety</a:t>
            </a:r>
            <a:r>
              <a:rPr lang="en-GB" sz="1000" baseline="30000" dirty="0">
                <a:latin typeface="Arial" panose="020B0604020202020204" pitchFamily="34" charset="0"/>
                <a:cs typeface="Arial" panose="020B0604020202020204" pitchFamily="34" charset="0"/>
              </a:rPr>
              <a:t> [1]</a:t>
            </a:r>
            <a:r>
              <a:rPr lang="en-GB" sz="1000" dirty="0">
                <a:latin typeface="Arial" panose="020B0604020202020204" pitchFamily="34" charset="0"/>
                <a:cs typeface="Arial" panose="020B0604020202020204" pitchFamily="34" charset="0"/>
              </a:rPr>
              <a:t>. Dementia is also a major concern, affecting about 7% of those over 65 and nearly one‑third of those &gt;85 years </a:t>
            </a:r>
            <a:r>
              <a:rPr lang="en-GB" sz="1000" baseline="30000" dirty="0">
                <a:latin typeface="Arial" panose="020B0604020202020204" pitchFamily="34" charset="0"/>
                <a:cs typeface="Arial" panose="020B0604020202020204" pitchFamily="34" charset="0"/>
              </a:rPr>
              <a:t>[2]</a:t>
            </a:r>
            <a:r>
              <a:rPr lang="en-GB" sz="1000" dirty="0">
                <a:latin typeface="Arial" panose="020B0604020202020204" pitchFamily="34" charset="0"/>
                <a:cs typeface="Arial" panose="020B0604020202020204" pitchFamily="34" charset="0"/>
              </a:rPr>
              <a:t>.</a:t>
            </a:r>
          </a:p>
        </p:txBody>
      </p:sp>
      <p:sp>
        <p:nvSpPr>
          <p:cNvPr id="7" name="Rectangle 6">
            <a:extLst>
              <a:ext uri="{FF2B5EF4-FFF2-40B4-BE49-F238E27FC236}">
                <a16:creationId xmlns:a16="http://schemas.microsoft.com/office/drawing/2014/main" id="{AD3E9B1F-DD30-47FE-7D48-594B673E0DC4}"/>
              </a:ext>
            </a:extLst>
          </p:cNvPr>
          <p:cNvSpPr/>
          <p:nvPr/>
        </p:nvSpPr>
        <p:spPr>
          <a:xfrm>
            <a:off x="135467" y="132644"/>
            <a:ext cx="11921065" cy="6592711"/>
          </a:xfrm>
          <a:prstGeom prst="rect">
            <a:avLst/>
          </a:prstGeom>
          <a:noFill/>
          <a:ln w="28575">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rocess 8">
            <a:extLst>
              <a:ext uri="{FF2B5EF4-FFF2-40B4-BE49-F238E27FC236}">
                <a16:creationId xmlns:a16="http://schemas.microsoft.com/office/drawing/2014/main" id="{42CCBB7E-EF42-D332-3D4A-204B6C5B34F2}"/>
              </a:ext>
            </a:extLst>
          </p:cNvPr>
          <p:cNvSpPr/>
          <p:nvPr/>
        </p:nvSpPr>
        <p:spPr>
          <a:xfrm>
            <a:off x="316089" y="327377"/>
            <a:ext cx="6938594" cy="575734"/>
          </a:xfrm>
          <a:prstGeom prst="flowChartProcess">
            <a:avLst/>
          </a:prstGeom>
          <a:solidFill>
            <a:srgbClr val="FF7831"/>
          </a:solidFill>
          <a:ln w="285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a:extLst>
              <a:ext uri="{FF2B5EF4-FFF2-40B4-BE49-F238E27FC236}">
                <a16:creationId xmlns:a16="http://schemas.microsoft.com/office/drawing/2014/main" id="{6EF073C7-288D-D609-20BC-19B608ADAFBE}"/>
              </a:ext>
            </a:extLst>
          </p:cNvPr>
          <p:cNvSpPr txBox="1"/>
          <p:nvPr/>
        </p:nvSpPr>
        <p:spPr>
          <a:xfrm>
            <a:off x="434620" y="428977"/>
            <a:ext cx="6801373" cy="353943"/>
          </a:xfrm>
          <a:prstGeom prst="rect">
            <a:avLst/>
          </a:prstGeom>
          <a:noFill/>
        </p:spPr>
        <p:txBody>
          <a:bodyPr wrap="square" rtlCol="0">
            <a:spAutoFit/>
          </a:bodyPr>
          <a:lstStyle/>
          <a:p>
            <a:r>
              <a:rPr lang="en-US" sz="1700" dirty="0">
                <a:solidFill>
                  <a:schemeClr val="bg1"/>
                </a:solidFill>
                <a:latin typeface="Arial" panose="020B0604020202020204" pitchFamily="34" charset="0"/>
                <a:cs typeface="Arial" panose="020B0604020202020204" pitchFamily="34" charset="0"/>
              </a:rPr>
              <a:t>Prevalence of Mental Health Issues in </a:t>
            </a:r>
            <a:r>
              <a:rPr lang="en-US" sz="1700" i="1" dirty="0">
                <a:solidFill>
                  <a:schemeClr val="bg1"/>
                </a:solidFill>
                <a:latin typeface="Arial" panose="020B0604020202020204" pitchFamily="34" charset="0"/>
                <a:cs typeface="Arial" panose="020B0604020202020204" pitchFamily="34" charset="0"/>
              </a:rPr>
              <a:t>Adolescents</a:t>
            </a:r>
            <a:r>
              <a:rPr lang="en-US" sz="1700" dirty="0">
                <a:solidFill>
                  <a:schemeClr val="bg1"/>
                </a:solidFill>
                <a:latin typeface="Arial" panose="020B0604020202020204" pitchFamily="34" charset="0"/>
                <a:cs typeface="Arial" panose="020B0604020202020204" pitchFamily="34" charset="0"/>
              </a:rPr>
              <a:t> and </a:t>
            </a:r>
            <a:r>
              <a:rPr lang="en-US" sz="1700" i="1" dirty="0">
                <a:solidFill>
                  <a:schemeClr val="bg1"/>
                </a:solidFill>
                <a:latin typeface="Arial" panose="020B0604020202020204" pitchFamily="34" charset="0"/>
                <a:cs typeface="Arial" panose="020B0604020202020204" pitchFamily="34" charset="0"/>
              </a:rPr>
              <a:t>Older Adults</a:t>
            </a:r>
          </a:p>
        </p:txBody>
      </p:sp>
      <p:sp>
        <p:nvSpPr>
          <p:cNvPr id="13" name="Process 12">
            <a:extLst>
              <a:ext uri="{FF2B5EF4-FFF2-40B4-BE49-F238E27FC236}">
                <a16:creationId xmlns:a16="http://schemas.microsoft.com/office/drawing/2014/main" id="{AD8E6963-FFBB-A3F8-75D1-98F9C0ED500A}"/>
              </a:ext>
            </a:extLst>
          </p:cNvPr>
          <p:cNvSpPr/>
          <p:nvPr/>
        </p:nvSpPr>
        <p:spPr>
          <a:xfrm>
            <a:off x="7414559" y="327378"/>
            <a:ext cx="4472642" cy="1136557"/>
          </a:xfrm>
          <a:prstGeom prst="flowChartProcess">
            <a:avLst/>
          </a:prstGeom>
          <a:solidFill>
            <a:srgbClr val="DFFE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6A12D269-A523-88E2-00D7-82AD29D94C16}"/>
              </a:ext>
            </a:extLst>
          </p:cNvPr>
          <p:cNvSpPr txBox="1"/>
          <p:nvPr/>
        </p:nvSpPr>
        <p:spPr>
          <a:xfrm>
            <a:off x="7435304" y="382677"/>
            <a:ext cx="4472641" cy="1015663"/>
          </a:xfrm>
          <a:prstGeom prst="rect">
            <a:avLst/>
          </a:prstGeom>
          <a:noFill/>
        </p:spPr>
        <p:txBody>
          <a:bodyPr wrap="square" rtlCol="0">
            <a:spAutoFit/>
          </a:bodyPr>
          <a:lstStyle/>
          <a:p>
            <a:pPr algn="just"/>
            <a:r>
              <a:rPr lang="en-US" sz="1200" b="1" dirty="0">
                <a:latin typeface="Arial" panose="020B0604020202020204" pitchFamily="34" charset="0"/>
                <a:cs typeface="Arial" panose="020B0604020202020204" pitchFamily="34" charset="0"/>
              </a:rPr>
              <a:t>Mental Health </a:t>
            </a:r>
            <a:r>
              <a:rPr lang="en-US" sz="1200" dirty="0">
                <a:latin typeface="Arial" panose="020B0604020202020204" pitchFamily="34" charset="0"/>
                <a:cs typeface="Arial" panose="020B0604020202020204" pitchFamily="34" charset="0"/>
              </a:rPr>
              <a:t>– The Diagnostic and Statistical Manual of Mental Disorders </a:t>
            </a:r>
            <a:r>
              <a:rPr lang="en-GB" sz="1200" dirty="0">
                <a:latin typeface="Arial" panose="020B0604020202020204" pitchFamily="34" charset="0"/>
                <a:cs typeface="Arial" panose="020B0604020202020204" pitchFamily="34" charset="0"/>
              </a:rPr>
              <a:t>(DSM-5) describes mental disorders as </a:t>
            </a:r>
            <a:r>
              <a:rPr lang="en-GB" sz="1200" i="1" dirty="0">
                <a:latin typeface="Arial" panose="020B0604020202020204" pitchFamily="34" charset="0"/>
                <a:cs typeface="Arial" panose="020B0604020202020204" pitchFamily="34" charset="0"/>
              </a:rPr>
              <a:t>a significant impairment to an individual’s cognitive, emotional or behavioural functioning as a consequence of a dysfunction in developmental, biological or psychological processes </a:t>
            </a:r>
            <a:r>
              <a:rPr lang="en-GB" sz="1200" baseline="30000" dirty="0">
                <a:latin typeface="Arial" panose="020B0604020202020204" pitchFamily="34" charset="0"/>
                <a:cs typeface="Arial" panose="020B0604020202020204" pitchFamily="34" charset="0"/>
              </a:rPr>
              <a:t>[3]</a:t>
            </a:r>
            <a:r>
              <a:rPr lang="en-GB" sz="1200" dirty="0">
                <a:latin typeface="Arial" panose="020B0604020202020204" pitchFamily="34" charset="0"/>
                <a:cs typeface="Arial" panose="020B0604020202020204" pitchFamily="34" charset="0"/>
              </a:rPr>
              <a:t>.</a:t>
            </a:r>
            <a:endParaRPr lang="en-US" sz="1200" baseline="30000" dirty="0">
              <a:latin typeface="Arial" panose="020B0604020202020204" pitchFamily="34" charset="0"/>
              <a:cs typeface="Arial" panose="020B0604020202020204" pitchFamily="34" charset="0"/>
            </a:endParaRPr>
          </a:p>
        </p:txBody>
      </p:sp>
      <p:pic>
        <p:nvPicPr>
          <p:cNvPr id="17" name="Picture 16" descr="A couple of heads with a heart drawn on them&#10;&#10;AI-generated content may be incorrect.">
            <a:extLst>
              <a:ext uri="{FF2B5EF4-FFF2-40B4-BE49-F238E27FC236}">
                <a16:creationId xmlns:a16="http://schemas.microsoft.com/office/drawing/2014/main" id="{DE79255F-E608-671F-BA95-EDFD7E82F1A0}"/>
              </a:ext>
            </a:extLst>
          </p:cNvPr>
          <p:cNvPicPr>
            <a:picLocks noChangeAspect="1"/>
          </p:cNvPicPr>
          <p:nvPr/>
        </p:nvPicPr>
        <p:blipFill>
          <a:blip r:embed="rId3"/>
          <a:stretch>
            <a:fillRect/>
          </a:stretch>
        </p:blipFill>
        <p:spPr>
          <a:xfrm>
            <a:off x="10350249" y="4919463"/>
            <a:ext cx="1453160" cy="1532513"/>
          </a:xfrm>
          <a:prstGeom prst="rect">
            <a:avLst/>
          </a:prstGeom>
        </p:spPr>
      </p:pic>
      <p:sp>
        <p:nvSpPr>
          <p:cNvPr id="18" name="Process 17">
            <a:extLst>
              <a:ext uri="{FF2B5EF4-FFF2-40B4-BE49-F238E27FC236}">
                <a16:creationId xmlns:a16="http://schemas.microsoft.com/office/drawing/2014/main" id="{582621F6-2C4B-AEBE-9867-4FFD29591449}"/>
              </a:ext>
            </a:extLst>
          </p:cNvPr>
          <p:cNvSpPr/>
          <p:nvPr/>
        </p:nvSpPr>
        <p:spPr>
          <a:xfrm>
            <a:off x="316088" y="979333"/>
            <a:ext cx="3383715" cy="421423"/>
          </a:xfrm>
          <a:prstGeom prst="flowChartProcess">
            <a:avLst/>
          </a:prstGeom>
          <a:solidFill>
            <a:srgbClr val="00234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865687A2-9FAC-AEFA-234E-066A58682103}"/>
              </a:ext>
            </a:extLst>
          </p:cNvPr>
          <p:cNvSpPr txBox="1"/>
          <p:nvPr/>
        </p:nvSpPr>
        <p:spPr>
          <a:xfrm>
            <a:off x="423036" y="1036155"/>
            <a:ext cx="3169817" cy="307777"/>
          </a:xfrm>
          <a:prstGeom prst="rect">
            <a:avLst/>
          </a:prstGeom>
          <a:noFill/>
        </p:spPr>
        <p:txBody>
          <a:bodyPr wrap="square" rtlCol="0">
            <a:spAutoFit/>
          </a:bodyPr>
          <a:lstStyle/>
          <a:p>
            <a:pPr algn="ctr"/>
            <a:r>
              <a:rPr lang="en-US" sz="1400" dirty="0">
                <a:solidFill>
                  <a:schemeClr val="bg1"/>
                </a:solidFill>
                <a:latin typeface="Arial" panose="020B0604020202020204" pitchFamily="34" charset="0"/>
                <a:cs typeface="Arial" panose="020B0604020202020204" pitchFamily="34" charset="0"/>
              </a:rPr>
              <a:t>Adolescents   </a:t>
            </a:r>
          </a:p>
        </p:txBody>
      </p:sp>
      <p:sp>
        <p:nvSpPr>
          <p:cNvPr id="20" name="Process 19">
            <a:extLst>
              <a:ext uri="{FF2B5EF4-FFF2-40B4-BE49-F238E27FC236}">
                <a16:creationId xmlns:a16="http://schemas.microsoft.com/office/drawing/2014/main" id="{708F7533-7F86-A411-EC65-3D1B15D8D780}"/>
              </a:ext>
            </a:extLst>
          </p:cNvPr>
          <p:cNvSpPr/>
          <p:nvPr/>
        </p:nvSpPr>
        <p:spPr>
          <a:xfrm>
            <a:off x="3870967" y="973688"/>
            <a:ext cx="3383715" cy="421423"/>
          </a:xfrm>
          <a:prstGeom prst="flowChartProcess">
            <a:avLst/>
          </a:prstGeom>
          <a:solidFill>
            <a:srgbClr val="00234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06C5B6D6-8D78-F722-12F1-FC54716A2BA2}"/>
              </a:ext>
            </a:extLst>
          </p:cNvPr>
          <p:cNvSpPr txBox="1"/>
          <p:nvPr/>
        </p:nvSpPr>
        <p:spPr>
          <a:xfrm>
            <a:off x="3977915" y="1030510"/>
            <a:ext cx="3169817" cy="307777"/>
          </a:xfrm>
          <a:prstGeom prst="rect">
            <a:avLst/>
          </a:prstGeom>
          <a:noFill/>
        </p:spPr>
        <p:txBody>
          <a:bodyPr wrap="square" rtlCol="0">
            <a:spAutoFit/>
          </a:bodyPr>
          <a:lstStyle/>
          <a:p>
            <a:pPr algn="ctr"/>
            <a:r>
              <a:rPr lang="en-US" sz="1400" dirty="0">
                <a:solidFill>
                  <a:schemeClr val="bg1"/>
                </a:solidFill>
                <a:latin typeface="Arial" panose="020B0604020202020204" pitchFamily="34" charset="0"/>
                <a:cs typeface="Arial" panose="020B0604020202020204" pitchFamily="34" charset="0"/>
              </a:rPr>
              <a:t>Older Adults     </a:t>
            </a:r>
          </a:p>
        </p:txBody>
      </p:sp>
      <p:sp>
        <p:nvSpPr>
          <p:cNvPr id="29" name="Process 28">
            <a:extLst>
              <a:ext uri="{FF2B5EF4-FFF2-40B4-BE49-F238E27FC236}">
                <a16:creationId xmlns:a16="http://schemas.microsoft.com/office/drawing/2014/main" id="{E55EE44D-1771-64C4-3B67-3A7005D8731A}"/>
              </a:ext>
            </a:extLst>
          </p:cNvPr>
          <p:cNvSpPr/>
          <p:nvPr/>
        </p:nvSpPr>
        <p:spPr>
          <a:xfrm>
            <a:off x="327375" y="3316605"/>
            <a:ext cx="3393526" cy="1648638"/>
          </a:xfrm>
          <a:prstGeom prst="flowChartProcess">
            <a:avLst/>
          </a:prstGeom>
          <a:solidFill>
            <a:srgbClr val="FF783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TextBox 29">
            <a:extLst>
              <a:ext uri="{FF2B5EF4-FFF2-40B4-BE49-F238E27FC236}">
                <a16:creationId xmlns:a16="http://schemas.microsoft.com/office/drawing/2014/main" id="{07D87F63-80BE-EA2E-EE0A-EE14A812DDC8}"/>
              </a:ext>
            </a:extLst>
          </p:cNvPr>
          <p:cNvSpPr txBox="1"/>
          <p:nvPr/>
        </p:nvSpPr>
        <p:spPr>
          <a:xfrm>
            <a:off x="374682" y="3319834"/>
            <a:ext cx="3387024" cy="1661993"/>
          </a:xfrm>
          <a:prstGeom prst="rect">
            <a:avLst/>
          </a:prstGeom>
          <a:noFill/>
        </p:spPr>
        <p:txBody>
          <a:bodyPr wrap="square" rtlCol="0">
            <a:spAutoFit/>
          </a:bodyPr>
          <a:lstStyle/>
          <a:p>
            <a:pPr algn="just"/>
            <a:r>
              <a:rPr lang="en-US" sz="1200" b="1" dirty="0">
                <a:latin typeface="Arial" panose="020B0604020202020204" pitchFamily="34" charset="0"/>
                <a:cs typeface="Arial" panose="020B0604020202020204" pitchFamily="34" charset="0"/>
              </a:rPr>
              <a:t>Diagnostic Challenges </a:t>
            </a:r>
            <a:r>
              <a:rPr lang="en-GB" sz="1000" dirty="0">
                <a:latin typeface="Arial" panose="020B0604020202020204" pitchFamily="34" charset="0"/>
                <a:cs typeface="Arial" panose="020B0604020202020204" pitchFamily="34" charset="0"/>
              </a:rPr>
              <a:t>Awareness of mental health among young people has grown through education and social media. Rising demand for support has placed pressure on services, creating challenges in ensuring timely care for those with the most severe needs</a:t>
            </a:r>
            <a:r>
              <a:rPr lang="en-GB" sz="1000" baseline="30000" dirty="0">
                <a:latin typeface="Arial" panose="020B0604020202020204" pitchFamily="34" charset="0"/>
                <a:cs typeface="Arial" panose="020B0604020202020204" pitchFamily="34" charset="0"/>
              </a:rPr>
              <a:t> [11]</a:t>
            </a:r>
            <a:r>
              <a:rPr lang="en-GB" sz="1000" dirty="0">
                <a:latin typeface="Arial" panose="020B0604020202020204" pitchFamily="34" charset="0"/>
                <a:cs typeface="Arial" panose="020B0604020202020204" pitchFamily="34" charset="0"/>
              </a:rPr>
              <a:t>. This has  helped in reducing stigma, whilst facilitating earlier intervention</a:t>
            </a:r>
            <a:r>
              <a:rPr lang="en-GB" sz="1000" baseline="30000" dirty="0">
                <a:latin typeface="Arial" panose="020B0604020202020204" pitchFamily="34" charset="0"/>
                <a:cs typeface="Arial" panose="020B0604020202020204" pitchFamily="34" charset="0"/>
              </a:rPr>
              <a:t> [5]</a:t>
            </a:r>
            <a:r>
              <a:rPr lang="en-GB" sz="1000" dirty="0">
                <a:latin typeface="Arial" panose="020B0604020202020204" pitchFamily="34" charset="0"/>
                <a:cs typeface="Arial" panose="020B0604020202020204" pitchFamily="34" charset="0"/>
              </a:rPr>
              <a:t>. However, research on </a:t>
            </a:r>
            <a:r>
              <a:rPr lang="en-GB" sz="1000" i="1" dirty="0">
                <a:latin typeface="Arial" panose="020B0604020202020204" pitchFamily="34" charset="0"/>
                <a:cs typeface="Arial" panose="020B0604020202020204" pitchFamily="34" charset="0"/>
              </a:rPr>
              <a:t>Prevalence Inflation Hypothesis</a:t>
            </a:r>
            <a:r>
              <a:rPr lang="en-GB" sz="1000" i="1" baseline="30000"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suggests that greater awareness may result in some over‑pathologising normal mood fluctuations present during adolescent/puberty</a:t>
            </a:r>
            <a:r>
              <a:rPr lang="en-GB" sz="1000" i="1" baseline="30000" dirty="0">
                <a:latin typeface="Arial" panose="020B0604020202020204" pitchFamily="34" charset="0"/>
                <a:cs typeface="Arial" panose="020B0604020202020204" pitchFamily="34" charset="0"/>
              </a:rPr>
              <a:t> </a:t>
            </a:r>
            <a:r>
              <a:rPr lang="en-GB" sz="1000" baseline="30000" dirty="0">
                <a:latin typeface="Arial" panose="020B0604020202020204" pitchFamily="34" charset="0"/>
                <a:cs typeface="Arial" panose="020B0604020202020204" pitchFamily="34" charset="0"/>
              </a:rPr>
              <a:t>[9] </a:t>
            </a:r>
            <a:r>
              <a:rPr lang="en-GB" sz="1000" dirty="0">
                <a:latin typeface="Arial" panose="020B0604020202020204" pitchFamily="34" charset="0"/>
                <a:cs typeface="Arial" panose="020B0604020202020204" pitchFamily="34" charset="0"/>
              </a:rPr>
              <a:t>.</a:t>
            </a:r>
          </a:p>
        </p:txBody>
      </p:sp>
      <p:sp>
        <p:nvSpPr>
          <p:cNvPr id="35" name="Process 34">
            <a:extLst>
              <a:ext uri="{FF2B5EF4-FFF2-40B4-BE49-F238E27FC236}">
                <a16:creationId xmlns:a16="http://schemas.microsoft.com/office/drawing/2014/main" id="{A234E625-199B-772C-D015-10196F0D82F9}"/>
              </a:ext>
            </a:extLst>
          </p:cNvPr>
          <p:cNvSpPr/>
          <p:nvPr/>
        </p:nvSpPr>
        <p:spPr>
          <a:xfrm>
            <a:off x="7422538" y="4878742"/>
            <a:ext cx="2266420" cy="1638830"/>
          </a:xfrm>
          <a:prstGeom prst="flowChartProcess">
            <a:avLst/>
          </a:prstGeom>
          <a:solidFill>
            <a:srgbClr val="DFFE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hlinkClick r:id="rId4"/>
              </a:rPr>
              <a:t>CLICK HERE FOR VIDEO FILE</a:t>
            </a:r>
            <a:endParaRPr lang="en-US" dirty="0">
              <a:solidFill>
                <a:schemeClr val="tx1"/>
              </a:solidFill>
            </a:endParaRPr>
          </a:p>
        </p:txBody>
      </p:sp>
      <p:sp>
        <p:nvSpPr>
          <p:cNvPr id="36" name="Process 35">
            <a:extLst>
              <a:ext uri="{FF2B5EF4-FFF2-40B4-BE49-F238E27FC236}">
                <a16:creationId xmlns:a16="http://schemas.microsoft.com/office/drawing/2014/main" id="{D65B12D9-E31C-DB82-B4F8-5461FFC650E2}"/>
              </a:ext>
            </a:extLst>
          </p:cNvPr>
          <p:cNvSpPr/>
          <p:nvPr/>
        </p:nvSpPr>
        <p:spPr>
          <a:xfrm>
            <a:off x="7527851" y="5001949"/>
            <a:ext cx="2094614" cy="1450027"/>
          </a:xfrm>
          <a:prstGeom prst="flowChartProcess">
            <a:avLst/>
          </a:prstGeom>
          <a:noFill/>
          <a:ln w="28575">
            <a:solidFill>
              <a:srgbClr val="00234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Process 36">
            <a:extLst>
              <a:ext uri="{FF2B5EF4-FFF2-40B4-BE49-F238E27FC236}">
                <a16:creationId xmlns:a16="http://schemas.microsoft.com/office/drawing/2014/main" id="{D5D829BB-99C5-4CF4-B002-3A8BF3CF5A49}"/>
              </a:ext>
            </a:extLst>
          </p:cNvPr>
          <p:cNvSpPr/>
          <p:nvPr/>
        </p:nvSpPr>
        <p:spPr>
          <a:xfrm>
            <a:off x="7422537" y="3191699"/>
            <a:ext cx="4472642" cy="1532513"/>
          </a:xfrm>
          <a:prstGeom prst="flowChartProcess">
            <a:avLst/>
          </a:prstGeom>
          <a:solidFill>
            <a:srgbClr val="00234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Process 37">
            <a:extLst>
              <a:ext uri="{FF2B5EF4-FFF2-40B4-BE49-F238E27FC236}">
                <a16:creationId xmlns:a16="http://schemas.microsoft.com/office/drawing/2014/main" id="{121512B7-40EF-6061-465D-3CAD0C8953CC}"/>
              </a:ext>
            </a:extLst>
          </p:cNvPr>
          <p:cNvSpPr/>
          <p:nvPr/>
        </p:nvSpPr>
        <p:spPr>
          <a:xfrm>
            <a:off x="7422537" y="1603336"/>
            <a:ext cx="4464663" cy="1417569"/>
          </a:xfrm>
          <a:prstGeom prst="flowChartProcess">
            <a:avLst/>
          </a:prstGeom>
          <a:solidFill>
            <a:srgbClr val="FF783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0" name="Picture 39">
            <a:extLst>
              <a:ext uri="{FF2B5EF4-FFF2-40B4-BE49-F238E27FC236}">
                <a16:creationId xmlns:a16="http://schemas.microsoft.com/office/drawing/2014/main" id="{13D59C36-D9A0-3B16-C0F7-218A79B4934F}"/>
              </a:ext>
            </a:extLst>
          </p:cNvPr>
          <p:cNvPicPr>
            <a:picLocks noChangeAspect="1"/>
          </p:cNvPicPr>
          <p:nvPr/>
        </p:nvPicPr>
        <p:blipFill>
          <a:blip r:embed="rId5"/>
          <a:stretch>
            <a:fillRect/>
          </a:stretch>
        </p:blipFill>
        <p:spPr>
          <a:xfrm>
            <a:off x="7591861" y="1803682"/>
            <a:ext cx="2030604" cy="1038584"/>
          </a:xfrm>
          <a:prstGeom prst="rect">
            <a:avLst/>
          </a:prstGeom>
        </p:spPr>
      </p:pic>
      <p:sp>
        <p:nvSpPr>
          <p:cNvPr id="8" name="TextBox 7">
            <a:extLst>
              <a:ext uri="{FF2B5EF4-FFF2-40B4-BE49-F238E27FC236}">
                <a16:creationId xmlns:a16="http://schemas.microsoft.com/office/drawing/2014/main" id="{34F3FDB8-8C31-A3D6-9307-43568F0F602F}"/>
              </a:ext>
            </a:extLst>
          </p:cNvPr>
          <p:cNvSpPr txBox="1"/>
          <p:nvPr/>
        </p:nvSpPr>
        <p:spPr>
          <a:xfrm>
            <a:off x="7631654" y="3372751"/>
            <a:ext cx="2441260" cy="1138773"/>
          </a:xfrm>
          <a:prstGeom prst="rect">
            <a:avLst/>
          </a:prstGeom>
          <a:noFill/>
        </p:spPr>
        <p:txBody>
          <a:bodyPr wrap="square" rtlCol="0">
            <a:spAutoFit/>
          </a:bodyPr>
          <a:lstStyle/>
          <a:p>
            <a:pPr algn="ctr"/>
            <a:r>
              <a:rPr lang="en-GB" sz="1200" dirty="0">
                <a:solidFill>
                  <a:schemeClr val="bg1"/>
                </a:solidFill>
                <a:latin typeface="Arial" panose="020B0604020202020204" pitchFamily="34" charset="0"/>
                <a:cs typeface="Arial" panose="020B0604020202020204" pitchFamily="34" charset="0"/>
              </a:rPr>
              <a:t>Dementia affects approximately </a:t>
            </a:r>
            <a:r>
              <a:rPr lang="en-GB" sz="1600" b="1" dirty="0">
                <a:solidFill>
                  <a:schemeClr val="bg1"/>
                </a:solidFill>
                <a:latin typeface="Arial" panose="020B0604020202020204" pitchFamily="34" charset="0"/>
                <a:cs typeface="Arial" panose="020B0604020202020204" pitchFamily="34" charset="0"/>
              </a:rPr>
              <a:t>7% </a:t>
            </a:r>
            <a:r>
              <a:rPr lang="en-GB" sz="1200" dirty="0">
                <a:solidFill>
                  <a:schemeClr val="bg1"/>
                </a:solidFill>
                <a:latin typeface="Arial" panose="020B0604020202020204" pitchFamily="34" charset="0"/>
                <a:cs typeface="Arial" panose="020B0604020202020204" pitchFamily="34" charset="0"/>
              </a:rPr>
              <a:t>of adults aged 65+, rising to </a:t>
            </a:r>
            <a:r>
              <a:rPr lang="en-GB" sz="1600" b="1" dirty="0">
                <a:solidFill>
                  <a:schemeClr val="bg1"/>
                </a:solidFill>
                <a:latin typeface="Arial" panose="020B0604020202020204" pitchFamily="34" charset="0"/>
                <a:cs typeface="Arial" panose="020B0604020202020204" pitchFamily="34" charset="0"/>
              </a:rPr>
              <a:t>nearly one‑third           </a:t>
            </a:r>
            <a:r>
              <a:rPr lang="en-GB" sz="1200" dirty="0">
                <a:solidFill>
                  <a:schemeClr val="bg1"/>
                </a:solidFill>
                <a:latin typeface="Arial" panose="020B0604020202020204" pitchFamily="34" charset="0"/>
                <a:cs typeface="Arial" panose="020B0604020202020204" pitchFamily="34" charset="0"/>
              </a:rPr>
              <a:t>of those aged 85 and over (World Health Organization, 2022).</a:t>
            </a:r>
          </a:p>
        </p:txBody>
      </p:sp>
      <p:sp>
        <p:nvSpPr>
          <p:cNvPr id="10" name="TextBox 9">
            <a:extLst>
              <a:ext uri="{FF2B5EF4-FFF2-40B4-BE49-F238E27FC236}">
                <a16:creationId xmlns:a16="http://schemas.microsoft.com/office/drawing/2014/main" id="{E426C746-A82A-4F0F-5672-14FF0BEA590B}"/>
              </a:ext>
            </a:extLst>
          </p:cNvPr>
          <p:cNvSpPr txBox="1"/>
          <p:nvPr/>
        </p:nvSpPr>
        <p:spPr>
          <a:xfrm>
            <a:off x="9688957" y="2038416"/>
            <a:ext cx="2136401" cy="830997"/>
          </a:xfrm>
          <a:prstGeom prst="rect">
            <a:avLst/>
          </a:prstGeom>
          <a:noFill/>
        </p:spPr>
        <p:txBody>
          <a:bodyPr wrap="square">
            <a:spAutoFit/>
          </a:bodyPr>
          <a:lstStyle/>
          <a:p>
            <a:pPr algn="just">
              <a:buNone/>
            </a:pPr>
            <a:r>
              <a:rPr lang="en-GB" sz="1200" dirty="0">
                <a:solidFill>
                  <a:schemeClr val="bg1"/>
                </a:solidFill>
                <a:effectLst/>
                <a:latin typeface="Arial" panose="020B0604020202020204" pitchFamily="34" charset="0"/>
                <a:cs typeface="Arial" panose="020B0604020202020204" pitchFamily="34" charset="0"/>
              </a:rPr>
              <a:t>children and young people aged 8–25, had a probable mental health disorder (NHS Digital, 2023).</a:t>
            </a:r>
          </a:p>
        </p:txBody>
      </p:sp>
      <p:sp>
        <p:nvSpPr>
          <p:cNvPr id="12" name="TextBox 11">
            <a:extLst>
              <a:ext uri="{FF2B5EF4-FFF2-40B4-BE49-F238E27FC236}">
                <a16:creationId xmlns:a16="http://schemas.microsoft.com/office/drawing/2014/main" id="{1FCBF408-82B8-0173-FA84-277190404908}"/>
              </a:ext>
            </a:extLst>
          </p:cNvPr>
          <p:cNvSpPr txBox="1"/>
          <p:nvPr/>
        </p:nvSpPr>
        <p:spPr>
          <a:xfrm>
            <a:off x="9854923" y="1686571"/>
            <a:ext cx="1768536" cy="461665"/>
          </a:xfrm>
          <a:prstGeom prst="rect">
            <a:avLst/>
          </a:prstGeom>
          <a:noFill/>
        </p:spPr>
        <p:txBody>
          <a:bodyPr wrap="square" rtlCol="0">
            <a:spAutoFit/>
          </a:bodyPr>
          <a:lstStyle/>
          <a:p>
            <a:pPr algn="ctr"/>
            <a:r>
              <a:rPr lang="en-US" sz="2400"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1 in 5</a:t>
            </a:r>
          </a:p>
        </p:txBody>
      </p:sp>
      <p:graphicFrame>
        <p:nvGraphicFramePr>
          <p:cNvPr id="2" name="Chart 1">
            <a:extLst>
              <a:ext uri="{FF2B5EF4-FFF2-40B4-BE49-F238E27FC236}">
                <a16:creationId xmlns:a16="http://schemas.microsoft.com/office/drawing/2014/main" id="{6B3E889F-5C4F-91A9-29EE-61C119BB398C}"/>
              </a:ext>
            </a:extLst>
          </p:cNvPr>
          <p:cNvGraphicFramePr/>
          <p:nvPr>
            <p:extLst>
              <p:ext uri="{D42A27DB-BD31-4B8C-83A1-F6EECF244321}">
                <p14:modId xmlns:p14="http://schemas.microsoft.com/office/powerpoint/2010/main" val="759995003"/>
              </p:ext>
            </p:extLst>
          </p:nvPr>
        </p:nvGraphicFramePr>
        <p:xfrm>
          <a:off x="9964808" y="3232578"/>
          <a:ext cx="1838601" cy="1430194"/>
        </p:xfrm>
        <a:graphic>
          <a:graphicData uri="http://schemas.openxmlformats.org/drawingml/2006/chart">
            <c:chart xmlns:c="http://schemas.openxmlformats.org/drawingml/2006/chart" xmlns:r="http://schemas.openxmlformats.org/officeDocument/2006/relationships" r:id="rId6"/>
          </a:graphicData>
        </a:graphic>
      </p:graphicFrame>
    </p:spTree>
    <p:extLst>
      <p:ext uri="{BB962C8B-B14F-4D97-AF65-F5344CB8AC3E}">
        <p14:creationId xmlns:p14="http://schemas.microsoft.com/office/powerpoint/2010/main" val="3483372551"/>
      </p:ext>
    </p:extLst>
  </p:cSld>
  <p:clrMapOvr>
    <a:masterClrMapping/>
  </p:clrMapOvr>
  <mc:AlternateContent xmlns:mc="http://schemas.openxmlformats.org/markup-compatibility/2006" xmlns:p14="http://schemas.microsoft.com/office/powerpoint/2010/main">
    <mc:Choice Requires="p14">
      <p:transition spd="slow" p14:dur="2000" advTm="579544"/>
    </mc:Choice>
    <mc:Fallback xmlns="">
      <p:transition spd="slow" advTm="579544"/>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AEFFB"/>
        </a:solidFill>
        <a:effectLst/>
      </p:bgPr>
    </p:bg>
    <p:spTree>
      <p:nvGrpSpPr>
        <p:cNvPr id="1" name="">
          <a:extLst>
            <a:ext uri="{FF2B5EF4-FFF2-40B4-BE49-F238E27FC236}">
              <a16:creationId xmlns:a16="http://schemas.microsoft.com/office/drawing/2014/main" id="{E614FB44-EC43-9F64-453F-80A4696FED73}"/>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9E5171F9-DB21-D1DA-0662-D2EC5E603CA4}"/>
              </a:ext>
            </a:extLst>
          </p:cNvPr>
          <p:cNvSpPr/>
          <p:nvPr/>
        </p:nvSpPr>
        <p:spPr>
          <a:xfrm>
            <a:off x="135467" y="124178"/>
            <a:ext cx="11921065" cy="6592711"/>
          </a:xfrm>
          <a:prstGeom prst="rect">
            <a:avLst/>
          </a:prstGeom>
          <a:noFill/>
          <a:ln w="28575">
            <a:solidFill>
              <a:srgbClr val="00234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AFEB402-31DB-8AD7-9F32-327FA9DD508C}"/>
              </a:ext>
            </a:extLst>
          </p:cNvPr>
          <p:cNvSpPr txBox="1"/>
          <p:nvPr/>
        </p:nvSpPr>
        <p:spPr>
          <a:xfrm>
            <a:off x="531446" y="345914"/>
            <a:ext cx="10874326" cy="6740307"/>
          </a:xfrm>
          <a:prstGeom prst="rect">
            <a:avLst/>
          </a:prstGeom>
          <a:noFill/>
        </p:spPr>
        <p:txBody>
          <a:bodyPr wrap="square" rtlCol="0">
            <a:spAutoFit/>
          </a:bodyPr>
          <a:lstStyle/>
          <a:p>
            <a:r>
              <a:rPr lang="en-GB" dirty="0"/>
              <a:t>References</a:t>
            </a:r>
          </a:p>
          <a:p>
            <a:endParaRPr lang="en-GB" dirty="0"/>
          </a:p>
          <a:p>
            <a:pPr marL="228600" indent="-228600">
              <a:buFont typeface="+mj-lt"/>
              <a:buAutoNum type="arabicPeriod"/>
            </a:pPr>
            <a:r>
              <a:rPr lang="en-GB" sz="1200" dirty="0">
                <a:latin typeface="Arial" panose="020B0604020202020204" pitchFamily="34" charset="0"/>
                <a:cs typeface="Arial" panose="020B0604020202020204" pitchFamily="34" charset="0"/>
              </a:rPr>
              <a:t>Age UK. (2025, September). The state of health and care of older people in England 2025. Age UK. </a:t>
            </a:r>
            <a:r>
              <a:rPr lang="en-GB" sz="1200" dirty="0">
                <a:latin typeface="Arial" panose="020B0604020202020204" pitchFamily="34" charset="0"/>
                <a:cs typeface="Arial" panose="020B0604020202020204" pitchFamily="34" charset="0"/>
                <a:hlinkClick r:id="rId2"/>
              </a:rPr>
              <a:t>https://www.ageuk.org.uk/siteassets/documents/reports-and-publications/reports-and-briefings/health--wellbeing/state-of-health-and-care/state-of-health-care-of-older-people-in-england-2025.pdf</a:t>
            </a:r>
            <a:endParaRPr lang="en-GB" sz="1200" dirty="0">
              <a:latin typeface="Arial" panose="020B0604020202020204" pitchFamily="34" charset="0"/>
              <a:cs typeface="Arial" panose="020B0604020202020204" pitchFamily="34" charset="0"/>
            </a:endParaRPr>
          </a:p>
          <a:p>
            <a:pPr marL="228600" indent="-228600">
              <a:buFont typeface="+mj-lt"/>
              <a:buAutoNum type="arabicPeriod"/>
            </a:pPr>
            <a:endParaRPr lang="en-GB" sz="1200" dirty="0">
              <a:latin typeface="Arial" panose="020B0604020202020204" pitchFamily="34" charset="0"/>
              <a:cs typeface="Arial" panose="020B0604020202020204" pitchFamily="34" charset="0"/>
            </a:endParaRPr>
          </a:p>
          <a:p>
            <a:pPr marL="228600" indent="-228600">
              <a:buFont typeface="+mj-lt"/>
              <a:buAutoNum type="arabicPeriod"/>
            </a:pPr>
            <a:r>
              <a:rPr lang="en-GB" sz="1200" dirty="0">
                <a:latin typeface="Arial" panose="020B0604020202020204" pitchFamily="34" charset="0"/>
                <a:cs typeface="Arial" panose="020B0604020202020204" pitchFamily="34" charset="0"/>
              </a:rPr>
              <a:t>Alzheimer’s Society. (2024, September 20). How many people have dementia in the UK? Alzheimer’s Society. </a:t>
            </a:r>
            <a:r>
              <a:rPr lang="en-GB" sz="1200" dirty="0">
                <a:latin typeface="Arial" panose="020B0604020202020204" pitchFamily="34" charset="0"/>
                <a:cs typeface="Arial" panose="020B0604020202020204" pitchFamily="34" charset="0"/>
                <a:hlinkClick r:id="rId3"/>
              </a:rPr>
              <a:t>https://www.alzheimers.org.uk/blog/how-many-people-have-dementia-uk</a:t>
            </a:r>
            <a:endParaRPr lang="en-GB" sz="1200" dirty="0">
              <a:latin typeface="Arial" panose="020B0604020202020204" pitchFamily="34" charset="0"/>
              <a:cs typeface="Arial" panose="020B0604020202020204" pitchFamily="34" charset="0"/>
            </a:endParaRPr>
          </a:p>
          <a:p>
            <a:pPr marL="228600" indent="-228600">
              <a:buFont typeface="+mj-lt"/>
              <a:buAutoNum type="arabicPeriod"/>
            </a:pPr>
            <a:endParaRPr lang="en-GB" sz="1200" dirty="0">
              <a:latin typeface="Arial" panose="020B0604020202020204" pitchFamily="34" charset="0"/>
              <a:cs typeface="Arial" panose="020B0604020202020204" pitchFamily="34" charset="0"/>
            </a:endParaRPr>
          </a:p>
          <a:p>
            <a:pPr marL="228600" indent="-228600">
              <a:buFont typeface="+mj-lt"/>
              <a:buAutoNum type="arabicPeriod"/>
            </a:pPr>
            <a:r>
              <a:rPr lang="en-GB" sz="1200" dirty="0">
                <a:latin typeface="Arial" panose="020B0604020202020204" pitchFamily="34" charset="0"/>
                <a:cs typeface="Arial" panose="020B0604020202020204" pitchFamily="34" charset="0"/>
              </a:rPr>
              <a:t>American Psychiatric Association. (2013). Diagnostic and statistical manual of mental disorders (5th ed.). American Psychiatric Publishing.</a:t>
            </a:r>
          </a:p>
          <a:p>
            <a:pPr marL="228600" indent="-228600">
              <a:buFont typeface="+mj-lt"/>
              <a:buAutoNum type="arabicPeriod"/>
            </a:pPr>
            <a:endParaRPr lang="en-GB" sz="1200" dirty="0">
              <a:latin typeface="Arial" panose="020B0604020202020204" pitchFamily="34" charset="0"/>
              <a:cs typeface="Arial" panose="020B0604020202020204" pitchFamily="34" charset="0"/>
            </a:endParaRPr>
          </a:p>
          <a:p>
            <a:pPr marL="228600" indent="-228600">
              <a:buFont typeface="+mj-lt"/>
              <a:buAutoNum type="arabicPeriod"/>
            </a:pPr>
            <a:r>
              <a:rPr lang="en-GB" sz="1200" dirty="0">
                <a:latin typeface="Arial" panose="020B0604020202020204" pitchFamily="34" charset="0"/>
                <a:cs typeface="Arial" panose="020B0604020202020204" pitchFamily="34" charset="0"/>
              </a:rPr>
              <a:t>Andreas, S., Schulz, H., Volkert, J., </a:t>
            </a:r>
            <a:r>
              <a:rPr lang="en-GB" sz="1200" dirty="0" err="1">
                <a:latin typeface="Arial" panose="020B0604020202020204" pitchFamily="34" charset="0"/>
                <a:cs typeface="Arial" panose="020B0604020202020204" pitchFamily="34" charset="0"/>
              </a:rPr>
              <a:t>Dehoust</a:t>
            </a:r>
            <a:r>
              <a:rPr lang="en-GB" sz="1200" dirty="0">
                <a:latin typeface="Arial" panose="020B0604020202020204" pitchFamily="34" charset="0"/>
                <a:cs typeface="Arial" panose="020B0604020202020204" pitchFamily="34" charset="0"/>
              </a:rPr>
              <a:t>, M., Sehner, S., Suling, A., ... &amp; </a:t>
            </a:r>
            <a:r>
              <a:rPr lang="en-GB" sz="1200" dirty="0" err="1">
                <a:latin typeface="Arial" panose="020B0604020202020204" pitchFamily="34" charset="0"/>
                <a:cs typeface="Arial" panose="020B0604020202020204" pitchFamily="34" charset="0"/>
              </a:rPr>
              <a:t>Härter</a:t>
            </a:r>
            <a:r>
              <a:rPr lang="en-GB" sz="1200" dirty="0">
                <a:latin typeface="Arial" panose="020B0604020202020204" pitchFamily="34" charset="0"/>
                <a:cs typeface="Arial" panose="020B0604020202020204" pitchFamily="34" charset="0"/>
              </a:rPr>
              <a:t>, M. (2017). Prevalence of mental disorders in elderly people: the European MentDis_ICF65+ study. </a:t>
            </a:r>
            <a:r>
              <a:rPr lang="en-GB" sz="1200" i="1" dirty="0">
                <a:latin typeface="Arial" panose="020B0604020202020204" pitchFamily="34" charset="0"/>
                <a:cs typeface="Arial" panose="020B0604020202020204" pitchFamily="34" charset="0"/>
              </a:rPr>
              <a:t>The British Journal of Psychiatry</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210</a:t>
            </a:r>
            <a:r>
              <a:rPr lang="en-GB" sz="1200" dirty="0">
                <a:latin typeface="Arial" panose="020B0604020202020204" pitchFamily="34" charset="0"/>
                <a:cs typeface="Arial" panose="020B0604020202020204" pitchFamily="34" charset="0"/>
              </a:rPr>
              <a:t>(2), 125-131.</a:t>
            </a:r>
          </a:p>
          <a:p>
            <a:pPr marL="228600" indent="-228600">
              <a:buFont typeface="+mj-lt"/>
              <a:buAutoNum type="arabicPeriod"/>
            </a:pPr>
            <a:endParaRPr lang="en-GB" sz="1200" dirty="0">
              <a:latin typeface="Arial" panose="020B0604020202020204" pitchFamily="34" charset="0"/>
              <a:cs typeface="Arial" panose="020B0604020202020204" pitchFamily="34" charset="0"/>
            </a:endParaRPr>
          </a:p>
          <a:p>
            <a:pPr marL="228600" indent="-228600">
              <a:buFont typeface="+mj-lt"/>
              <a:buAutoNum type="arabicPeriod"/>
            </a:pPr>
            <a:r>
              <a:rPr lang="en-GB" sz="1200" dirty="0">
                <a:latin typeface="Arial" panose="020B0604020202020204" pitchFamily="34" charset="0"/>
                <a:cs typeface="Arial" panose="020B0604020202020204" pitchFamily="34" charset="0"/>
              </a:rPr>
              <a:t>Borg, M. E., Heffer, T., &amp; Willoughby, T. (2025). Generational shifts in adolescent mental health: A longitudinal time-lag study. </a:t>
            </a:r>
            <a:r>
              <a:rPr lang="en-GB" sz="1200" i="1" dirty="0">
                <a:latin typeface="Arial" panose="020B0604020202020204" pitchFamily="34" charset="0"/>
                <a:cs typeface="Arial" panose="020B0604020202020204" pitchFamily="34" charset="0"/>
              </a:rPr>
              <a:t>Journal of Youth and Adolescence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54</a:t>
            </a:r>
            <a:r>
              <a:rPr lang="en-GB" sz="1200" dirty="0">
                <a:latin typeface="Arial" panose="020B0604020202020204" pitchFamily="34" charset="0"/>
                <a:cs typeface="Arial" panose="020B0604020202020204" pitchFamily="34" charset="0"/>
              </a:rPr>
              <a:t>(4), 837-848.</a:t>
            </a:r>
          </a:p>
          <a:p>
            <a:pPr marL="228600" indent="-228600">
              <a:buFont typeface="+mj-lt"/>
              <a:buAutoNum type="arabicPeriod"/>
            </a:pPr>
            <a:endParaRPr lang="en-GB" sz="1200" dirty="0">
              <a:latin typeface="Arial" panose="020B0604020202020204" pitchFamily="34" charset="0"/>
              <a:cs typeface="Arial" panose="020B0604020202020204" pitchFamily="34" charset="0"/>
            </a:endParaRPr>
          </a:p>
          <a:p>
            <a:pPr marL="228600" indent="-228600">
              <a:buFont typeface="+mj-lt"/>
              <a:buAutoNum type="arabicPeriod"/>
            </a:pPr>
            <a:r>
              <a:rPr lang="en-GB" sz="1200" dirty="0">
                <a:latin typeface="Arial" panose="020B0604020202020204" pitchFamily="34" charset="0"/>
                <a:cs typeface="Arial" panose="020B0604020202020204" pitchFamily="34" charset="0"/>
              </a:rPr>
              <a:t>Clarke, A., Pote, I., &amp; Sorgenfrei, M. (2020). Adolescent mental health evidence brief 1: Prevalence of disorders. Early Intervention Foundation. </a:t>
            </a:r>
            <a:r>
              <a:rPr lang="en-GB" sz="1200" dirty="0">
                <a:latin typeface="Arial" panose="020B0604020202020204" pitchFamily="34" charset="0"/>
                <a:cs typeface="Arial" panose="020B0604020202020204" pitchFamily="34" charset="0"/>
                <a:hlinkClick r:id="rId4"/>
              </a:rPr>
              <a:t>https://www.eif.org.uk/report/adolescent-mental-health-evidence-brief-1-prevalence-of-disorders</a:t>
            </a:r>
            <a:endParaRPr lang="en-GB" sz="1200" dirty="0">
              <a:latin typeface="Arial" panose="020B0604020202020204" pitchFamily="34" charset="0"/>
              <a:cs typeface="Arial" panose="020B0604020202020204" pitchFamily="34" charset="0"/>
            </a:endParaRPr>
          </a:p>
          <a:p>
            <a:pPr marL="228600" indent="-228600">
              <a:buFont typeface="+mj-lt"/>
              <a:buAutoNum type="arabicPeriod"/>
            </a:pPr>
            <a:endParaRPr lang="en-GB" sz="1200" dirty="0">
              <a:latin typeface="Arial" panose="020B0604020202020204" pitchFamily="34" charset="0"/>
              <a:cs typeface="Arial" panose="020B0604020202020204" pitchFamily="34" charset="0"/>
            </a:endParaRPr>
          </a:p>
          <a:p>
            <a:pPr marL="228600" indent="-228600">
              <a:buFont typeface="+mj-lt"/>
              <a:buAutoNum type="arabicPeriod"/>
            </a:pPr>
            <a:r>
              <a:rPr lang="en-GB" sz="1200" dirty="0">
                <a:latin typeface="Arial" panose="020B0604020202020204" pitchFamily="34" charset="0"/>
                <a:cs typeface="Arial" panose="020B0604020202020204" pitchFamily="34" charset="0"/>
              </a:rPr>
              <a:t>Duncan, F., Baskin, C., McGrath, M., Coker, J. F., Lee, C., </a:t>
            </a:r>
            <a:r>
              <a:rPr lang="en-GB" sz="1200" dirty="0" err="1">
                <a:latin typeface="Arial" panose="020B0604020202020204" pitchFamily="34" charset="0"/>
                <a:cs typeface="Arial" panose="020B0604020202020204" pitchFamily="34" charset="0"/>
              </a:rPr>
              <a:t>Dykxhoorn</a:t>
            </a:r>
            <a:r>
              <a:rPr lang="en-GB" sz="1200" dirty="0">
                <a:latin typeface="Arial" panose="020B0604020202020204" pitchFamily="34" charset="0"/>
                <a:cs typeface="Arial" panose="020B0604020202020204" pitchFamily="34" charset="0"/>
              </a:rPr>
              <a:t>, J., ... &amp; Oliver, E. J. (2021). Community interventions for improving adult mental health: mapping local policy and practice in England. </a:t>
            </a:r>
            <a:r>
              <a:rPr lang="en-GB" sz="1200" i="1" dirty="0">
                <a:latin typeface="Arial" panose="020B0604020202020204" pitchFamily="34" charset="0"/>
                <a:cs typeface="Arial" panose="020B0604020202020204" pitchFamily="34" charset="0"/>
              </a:rPr>
              <a:t>BMC public health</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21</a:t>
            </a:r>
            <a:r>
              <a:rPr lang="en-GB" sz="1200" dirty="0">
                <a:latin typeface="Arial" panose="020B0604020202020204" pitchFamily="34" charset="0"/>
                <a:cs typeface="Arial" panose="020B0604020202020204" pitchFamily="34" charset="0"/>
              </a:rPr>
              <a:t>(1), 1691.</a:t>
            </a:r>
          </a:p>
          <a:p>
            <a:pPr marL="228600" indent="-228600">
              <a:buFont typeface="+mj-lt"/>
              <a:buAutoNum type="arabicPeriod"/>
            </a:pPr>
            <a:endParaRPr lang="en-GB" sz="1200" dirty="0">
              <a:latin typeface="Arial" panose="020B0604020202020204" pitchFamily="34" charset="0"/>
              <a:cs typeface="Arial" panose="020B0604020202020204" pitchFamily="34" charset="0"/>
            </a:endParaRPr>
          </a:p>
          <a:p>
            <a:pPr marL="228600" indent="-228600">
              <a:buFont typeface="+mj-lt"/>
              <a:buAutoNum type="arabicPeriod"/>
            </a:pPr>
            <a:r>
              <a:rPr lang="en-GB" sz="1200" dirty="0">
                <a:latin typeface="Arial" panose="020B0604020202020204" pitchFamily="34" charset="0"/>
                <a:cs typeface="Arial" panose="020B0604020202020204" pitchFamily="34" charset="0"/>
              </a:rPr>
              <a:t>Foulkes, L., &amp; Andrews, J. L. (2023). Are mental health awareness efforts contributing to the rise in reported mental health problems? A call to test the prevalence inflation hypothesis. New Ideas in Psychology, 69, 101010. </a:t>
            </a:r>
            <a:r>
              <a:rPr lang="en-GB" sz="1200" dirty="0">
                <a:latin typeface="Arial" panose="020B0604020202020204" pitchFamily="34" charset="0"/>
                <a:cs typeface="Arial" panose="020B0604020202020204" pitchFamily="34" charset="0"/>
                <a:hlinkClick r:id="rId5"/>
              </a:rPr>
              <a:t>https://doi.org/10.1016/j.newideapsych.2023.101010</a:t>
            </a:r>
            <a:endParaRPr lang="en-GB" sz="1200" dirty="0">
              <a:latin typeface="Arial" panose="020B0604020202020204" pitchFamily="34" charset="0"/>
              <a:cs typeface="Arial" panose="020B0604020202020204" pitchFamily="34" charset="0"/>
            </a:endParaRPr>
          </a:p>
          <a:p>
            <a:pPr marL="228600" indent="-228600">
              <a:buFont typeface="+mj-lt"/>
              <a:buAutoNum type="arabicPeriod"/>
            </a:pPr>
            <a:endParaRPr lang="en-GB" sz="1200" dirty="0">
              <a:latin typeface="Arial" panose="020B0604020202020204" pitchFamily="34" charset="0"/>
              <a:cs typeface="Arial" panose="020B0604020202020204" pitchFamily="34" charset="0"/>
            </a:endParaRPr>
          </a:p>
          <a:p>
            <a:pPr marL="228600" indent="-228600">
              <a:buFont typeface="+mj-lt"/>
              <a:buAutoNum type="arabicPeriod"/>
            </a:pPr>
            <a:r>
              <a:rPr lang="en-GB" sz="1200" dirty="0">
                <a:latin typeface="Arial" panose="020B0604020202020204" pitchFamily="34" charset="0"/>
                <a:cs typeface="Arial" panose="020B0604020202020204" pitchFamily="34" charset="0"/>
              </a:rPr>
              <a:t>Jalali, A., </a:t>
            </a:r>
            <a:r>
              <a:rPr lang="en-GB" sz="1200" dirty="0" err="1">
                <a:latin typeface="Arial" panose="020B0604020202020204" pitchFamily="34" charset="0"/>
                <a:cs typeface="Arial" panose="020B0604020202020204" pitchFamily="34" charset="0"/>
              </a:rPr>
              <a:t>Ziapour</a:t>
            </a:r>
            <a:r>
              <a:rPr lang="en-GB" sz="1200" dirty="0">
                <a:latin typeface="Arial" panose="020B0604020202020204" pitchFamily="34" charset="0"/>
                <a:cs typeface="Arial" panose="020B0604020202020204" pitchFamily="34" charset="0"/>
              </a:rPr>
              <a:t>, A., Karimi, Z., Rezaei, M., Emami, B., </a:t>
            </a:r>
            <a:r>
              <a:rPr lang="en-GB" sz="1200" dirty="0" err="1">
                <a:latin typeface="Arial" panose="020B0604020202020204" pitchFamily="34" charset="0"/>
                <a:cs typeface="Arial" panose="020B0604020202020204" pitchFamily="34" charset="0"/>
              </a:rPr>
              <a:t>Kalhori</a:t>
            </a:r>
            <a:r>
              <a:rPr lang="en-GB" sz="1200" dirty="0">
                <a:latin typeface="Arial" panose="020B0604020202020204" pitchFamily="34" charset="0"/>
                <a:cs typeface="Arial" panose="020B0604020202020204" pitchFamily="34" charset="0"/>
              </a:rPr>
              <a:t>, R. P., ... &amp; </a:t>
            </a:r>
            <a:r>
              <a:rPr lang="en-GB" sz="1200" dirty="0" err="1">
                <a:latin typeface="Arial" panose="020B0604020202020204" pitchFamily="34" charset="0"/>
                <a:cs typeface="Arial" panose="020B0604020202020204" pitchFamily="34" charset="0"/>
              </a:rPr>
              <a:t>Kazeminia</a:t>
            </a:r>
            <a:r>
              <a:rPr lang="en-GB" sz="1200" dirty="0">
                <a:latin typeface="Arial" panose="020B0604020202020204" pitchFamily="34" charset="0"/>
                <a:cs typeface="Arial" panose="020B0604020202020204" pitchFamily="34" charset="0"/>
              </a:rPr>
              <a:t>, M. (2024). Global prevalence of depression, anxiety, and stress in the elderly population: a systematic review and meta-analysis. </a:t>
            </a:r>
            <a:r>
              <a:rPr lang="en-GB" sz="1200" i="1" dirty="0">
                <a:latin typeface="Arial" panose="020B0604020202020204" pitchFamily="34" charset="0"/>
                <a:cs typeface="Arial" panose="020B0604020202020204" pitchFamily="34" charset="0"/>
              </a:rPr>
              <a:t>BMC geriatrics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24</a:t>
            </a:r>
            <a:r>
              <a:rPr lang="en-GB" sz="1200" dirty="0">
                <a:latin typeface="Arial" panose="020B0604020202020204" pitchFamily="34" charset="0"/>
                <a:cs typeface="Arial" panose="020B0604020202020204" pitchFamily="34" charset="0"/>
              </a:rPr>
              <a:t>(1), 809.</a:t>
            </a:r>
          </a:p>
          <a:p>
            <a:pPr marL="228600" indent="-228600">
              <a:buFont typeface="+mj-lt"/>
              <a:buAutoNum type="arabicPeriod"/>
            </a:pPr>
            <a:endParaRPr lang="en-GB" sz="1200" dirty="0">
              <a:latin typeface="Arial" panose="020B0604020202020204" pitchFamily="34" charset="0"/>
              <a:cs typeface="Arial" panose="020B0604020202020204" pitchFamily="34" charset="0"/>
            </a:endParaRPr>
          </a:p>
          <a:p>
            <a:pPr marL="228600" indent="-228600">
              <a:buFont typeface="+mj-lt"/>
              <a:buAutoNum type="arabicPeriod"/>
            </a:pPr>
            <a:r>
              <a:rPr lang="en-GB" sz="1200" dirty="0">
                <a:latin typeface="Arial" panose="020B0604020202020204" pitchFamily="34" charset="0"/>
                <a:cs typeface="Arial" panose="020B0604020202020204" pitchFamily="34" charset="0"/>
              </a:rPr>
              <a:t>Kim, K. M. (2021). What makes adolescents psychologically distressed? Life events as risk factors for depression and suicide. </a:t>
            </a:r>
            <a:r>
              <a:rPr lang="en-GB" sz="1200" i="1" dirty="0">
                <a:latin typeface="Arial" panose="020B0604020202020204" pitchFamily="34" charset="0"/>
                <a:cs typeface="Arial" panose="020B0604020202020204" pitchFamily="34" charset="0"/>
              </a:rPr>
              <a:t>European child &amp; adolescent psychiatry</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30</a:t>
            </a:r>
            <a:r>
              <a:rPr lang="en-GB" sz="1200" dirty="0">
                <a:latin typeface="Arial" panose="020B0604020202020204" pitchFamily="34" charset="0"/>
                <a:cs typeface="Arial" panose="020B0604020202020204" pitchFamily="34" charset="0"/>
              </a:rPr>
              <a:t>(3), 359-367.</a:t>
            </a:r>
          </a:p>
          <a:p>
            <a:pPr marL="228600" indent="-228600">
              <a:buFont typeface="+mj-lt"/>
              <a:buAutoNum type="arabicPeriod"/>
            </a:pP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20968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AEFFB"/>
        </a:solidFill>
        <a:effectLst/>
      </p:bgPr>
    </p:bg>
    <p:spTree>
      <p:nvGrpSpPr>
        <p:cNvPr id="1" name="">
          <a:extLst>
            <a:ext uri="{FF2B5EF4-FFF2-40B4-BE49-F238E27FC236}">
              <a16:creationId xmlns:a16="http://schemas.microsoft.com/office/drawing/2014/main" id="{949EC531-A6B5-C331-9626-FD49EC99C1C6}"/>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33944F9F-613A-60E9-D675-B2A3D855A333}"/>
              </a:ext>
            </a:extLst>
          </p:cNvPr>
          <p:cNvSpPr/>
          <p:nvPr/>
        </p:nvSpPr>
        <p:spPr>
          <a:xfrm>
            <a:off x="135467" y="124178"/>
            <a:ext cx="11921065" cy="6592711"/>
          </a:xfrm>
          <a:prstGeom prst="rect">
            <a:avLst/>
          </a:prstGeom>
          <a:noFill/>
          <a:ln w="28575">
            <a:solidFill>
              <a:srgbClr val="00234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F123BA4-B284-CCFF-55D3-2CDB0C380595}"/>
              </a:ext>
            </a:extLst>
          </p:cNvPr>
          <p:cNvSpPr txBox="1"/>
          <p:nvPr/>
        </p:nvSpPr>
        <p:spPr>
          <a:xfrm>
            <a:off x="455246" y="530580"/>
            <a:ext cx="10802333" cy="6924973"/>
          </a:xfrm>
          <a:prstGeom prst="rect">
            <a:avLst/>
          </a:prstGeom>
          <a:noFill/>
        </p:spPr>
        <p:txBody>
          <a:bodyPr wrap="square" rtlCol="0">
            <a:spAutoFit/>
          </a:bodyPr>
          <a:lstStyle/>
          <a:p>
            <a:endParaRPr lang="en-GB" sz="1200" dirty="0">
              <a:latin typeface="Arial" panose="020B0604020202020204" pitchFamily="34" charset="0"/>
              <a:cs typeface="Arial" panose="020B0604020202020204" pitchFamily="34" charset="0"/>
            </a:endParaRPr>
          </a:p>
          <a:p>
            <a:pPr marL="228600" indent="-228600">
              <a:buFont typeface="+mj-lt"/>
              <a:buAutoNum type="arabicPeriod" startAt="11"/>
            </a:pPr>
            <a:r>
              <a:rPr lang="en-GB" sz="1200" dirty="0">
                <a:latin typeface="Arial" panose="020B0604020202020204" pitchFamily="34" charset="0"/>
                <a:cs typeface="Arial" panose="020B0604020202020204" pitchFamily="34" charset="0"/>
              </a:rPr>
              <a:t>Mind. (2025). </a:t>
            </a:r>
            <a:r>
              <a:rPr lang="en-GB" sz="1200" i="1" dirty="0">
                <a:latin typeface="Arial" panose="020B0604020202020204" pitchFamily="34" charset="0"/>
                <a:cs typeface="Arial" panose="020B0604020202020204" pitchFamily="34" charset="0"/>
              </a:rPr>
              <a:t>The Big Mental Health Report 2025</a:t>
            </a:r>
            <a:r>
              <a:rPr lang="en-GB" sz="1200" dirty="0">
                <a:latin typeface="Arial" panose="020B0604020202020204" pitchFamily="34" charset="0"/>
                <a:cs typeface="Arial" panose="020B0604020202020204" pitchFamily="34" charset="0"/>
              </a:rPr>
              <a:t>. </a:t>
            </a:r>
            <a:r>
              <a:rPr lang="en-GB" sz="1200" u="sng" dirty="0">
                <a:latin typeface="Arial" panose="020B0604020202020204" pitchFamily="34" charset="0"/>
                <a:cs typeface="Arial" panose="020B0604020202020204" pitchFamily="34" charset="0"/>
                <a:hlinkClick r:id="rId2"/>
              </a:rPr>
              <a:t>https://www.mind.org.uk/about-us/our-policy-work/the-big-mental-health-report/</a:t>
            </a:r>
            <a:endParaRPr lang="en-GB" sz="1200" dirty="0">
              <a:latin typeface="Arial" panose="020B0604020202020204" pitchFamily="34" charset="0"/>
              <a:cs typeface="Arial" panose="020B0604020202020204" pitchFamily="34" charset="0"/>
            </a:endParaRPr>
          </a:p>
          <a:p>
            <a:pPr marL="228600" indent="-228600">
              <a:buFont typeface="+mj-lt"/>
              <a:buAutoNum type="arabicPeriod" startAt="11"/>
            </a:pPr>
            <a:endParaRPr lang="en-GB" sz="1200" dirty="0">
              <a:latin typeface="Arial" panose="020B0604020202020204" pitchFamily="34" charset="0"/>
              <a:cs typeface="Arial" panose="020B0604020202020204" pitchFamily="34" charset="0"/>
            </a:endParaRPr>
          </a:p>
          <a:p>
            <a:pPr marL="228600" indent="-228600">
              <a:buFont typeface="+mj-lt"/>
              <a:buAutoNum type="arabicPeriod" startAt="11"/>
            </a:pPr>
            <a:r>
              <a:rPr lang="en-GB" sz="1200" dirty="0">
                <a:latin typeface="Arial" panose="020B0604020202020204" pitchFamily="34" charset="0"/>
                <a:cs typeface="Arial" panose="020B0604020202020204" pitchFamily="34" charset="0"/>
              </a:rPr>
              <a:t>National Institute for Health and Care Excellence. (2015). Older people: Independence and mental wellbeing (NICE Guideline NG32). </a:t>
            </a:r>
            <a:r>
              <a:rPr lang="en-GB" sz="1200" dirty="0">
                <a:latin typeface="Arial" panose="020B0604020202020204" pitchFamily="34" charset="0"/>
                <a:cs typeface="Arial" panose="020B0604020202020204" pitchFamily="34" charset="0"/>
                <a:hlinkClick r:id="rId3"/>
              </a:rPr>
              <a:t>https://www.nice.org.uk/guidance/ng32/chapter/Recommendations</a:t>
            </a:r>
            <a:endParaRPr lang="en-GB" sz="1200" dirty="0">
              <a:latin typeface="Arial" panose="020B0604020202020204" pitchFamily="34" charset="0"/>
              <a:cs typeface="Arial" panose="020B0604020202020204" pitchFamily="34" charset="0"/>
            </a:endParaRPr>
          </a:p>
          <a:p>
            <a:pPr marL="228600" indent="-228600">
              <a:buFont typeface="+mj-lt"/>
              <a:buAutoNum type="arabicPeriod" startAt="11"/>
            </a:pPr>
            <a:endParaRPr lang="en-GB" sz="1200" dirty="0">
              <a:latin typeface="Arial" panose="020B0604020202020204" pitchFamily="34" charset="0"/>
              <a:cs typeface="Arial" panose="020B0604020202020204" pitchFamily="34" charset="0"/>
            </a:endParaRPr>
          </a:p>
          <a:p>
            <a:pPr marL="228600" indent="-228600">
              <a:buFont typeface="+mj-lt"/>
              <a:buAutoNum type="arabicPeriod" startAt="11"/>
            </a:pPr>
            <a:r>
              <a:rPr lang="en-GB" sz="1200" dirty="0">
                <a:latin typeface="Arial" panose="020B0604020202020204" pitchFamily="34" charset="0"/>
                <a:cs typeface="Arial" panose="020B0604020202020204" pitchFamily="34" charset="0"/>
              </a:rPr>
              <a:t>NHS Digital. (2023). Mental health of children and young people in England, 2023. NHS Digital. </a:t>
            </a:r>
            <a:r>
              <a:rPr lang="en-GB" sz="1200" dirty="0">
                <a:latin typeface="Arial" panose="020B0604020202020204" pitchFamily="34" charset="0"/>
                <a:cs typeface="Arial" panose="020B0604020202020204" pitchFamily="34" charset="0"/>
                <a:hlinkClick r:id="rId4"/>
              </a:rPr>
              <a:t>https://digital.nhs.uk/data-and-information/publications/statistical/mental-health-of-children-and-young-people-in-england/2023</a:t>
            </a:r>
            <a:endParaRPr lang="en-GB" sz="1200" dirty="0">
              <a:latin typeface="Arial" panose="020B0604020202020204" pitchFamily="34" charset="0"/>
              <a:cs typeface="Arial" panose="020B0604020202020204" pitchFamily="34" charset="0"/>
            </a:endParaRPr>
          </a:p>
          <a:p>
            <a:pPr marL="228600" indent="-228600">
              <a:buFont typeface="+mj-lt"/>
              <a:buAutoNum type="arabicPeriod" startAt="11"/>
            </a:pPr>
            <a:endParaRPr lang="en-GB" sz="1200" dirty="0">
              <a:latin typeface="Arial" panose="020B0604020202020204" pitchFamily="34" charset="0"/>
              <a:cs typeface="Arial" panose="020B0604020202020204" pitchFamily="34" charset="0"/>
            </a:endParaRPr>
          </a:p>
          <a:p>
            <a:pPr marL="228600" indent="-228600">
              <a:buFont typeface="+mj-lt"/>
              <a:buAutoNum type="arabicPeriod" startAt="11"/>
            </a:pPr>
            <a:r>
              <a:rPr lang="en-GB" sz="1200" dirty="0">
                <a:latin typeface="Arial" panose="020B0604020202020204" pitchFamily="34" charset="0"/>
                <a:cs typeface="Arial" panose="020B0604020202020204" pitchFamily="34" charset="0"/>
              </a:rPr>
              <a:t>NHS England. (2025, June 26). </a:t>
            </a:r>
            <a:r>
              <a:rPr lang="en-GB" sz="1200" i="1" dirty="0">
                <a:latin typeface="Arial" panose="020B0604020202020204" pitchFamily="34" charset="0"/>
                <a:cs typeface="Arial" panose="020B0604020202020204" pitchFamily="34" charset="0"/>
              </a:rPr>
              <a:t>Adult psychiatric morbidity survey: Survey of mental health and wellbeing, England 2023/24 – Chapter 1: Common mental health conditions</a:t>
            </a:r>
            <a:r>
              <a:rPr lang="en-GB" sz="1200" dirty="0">
                <a:latin typeface="Arial" panose="020B0604020202020204" pitchFamily="34" charset="0"/>
                <a:cs typeface="Arial" panose="020B0604020202020204" pitchFamily="34" charset="0"/>
              </a:rPr>
              <a:t>. </a:t>
            </a:r>
            <a:r>
              <a:rPr lang="en-GB" sz="1200" u="sng" dirty="0">
                <a:latin typeface="Arial" panose="020B0604020202020204" pitchFamily="34" charset="0"/>
                <a:cs typeface="Arial" panose="020B0604020202020204" pitchFamily="34" charset="0"/>
                <a:hlinkClick r:id="rId5"/>
              </a:rPr>
              <a:t>https://digital.nhs.uk/data-and-information/publications/statistical/adult-psychiatric-morbidity-survey/survey-of-mental-health-and-wellbeing-england-2023-24/common-mental-health-conditions</a:t>
            </a:r>
            <a:endParaRPr lang="en-GB" sz="1200" u="sng" dirty="0">
              <a:latin typeface="Arial" panose="020B0604020202020204" pitchFamily="34" charset="0"/>
              <a:cs typeface="Arial" panose="020B0604020202020204" pitchFamily="34" charset="0"/>
            </a:endParaRPr>
          </a:p>
          <a:p>
            <a:pPr marL="228600" indent="-228600">
              <a:buFont typeface="+mj-lt"/>
              <a:buAutoNum type="arabicPeriod" startAt="11"/>
            </a:pPr>
            <a:endParaRPr lang="en-GB" sz="1200" u="sng" dirty="0">
              <a:latin typeface="Arial" panose="020B0604020202020204" pitchFamily="34" charset="0"/>
              <a:cs typeface="Arial" panose="020B0604020202020204" pitchFamily="34" charset="0"/>
            </a:endParaRPr>
          </a:p>
          <a:p>
            <a:pPr marL="228600" indent="-228600">
              <a:buFont typeface="+mj-lt"/>
              <a:buAutoNum type="arabicPeriod" startAt="11"/>
            </a:pPr>
            <a:r>
              <a:rPr lang="en-GB" sz="1200" dirty="0">
                <a:latin typeface="Arial" panose="020B0604020202020204" pitchFamily="34" charset="0"/>
                <a:cs typeface="Arial" panose="020B0604020202020204" pitchFamily="34" charset="0"/>
              </a:rPr>
              <a:t>Odgers, C. L., &amp; Jensen, M. R. (2020). Annual research review: Adolescent mental health in the digital age: Facts, fears, and future directions. Journal of Child Psychology and Psychiatry, 61(3), 336–348. </a:t>
            </a:r>
            <a:r>
              <a:rPr lang="en-GB" sz="1200" dirty="0">
                <a:latin typeface="Arial" panose="020B0604020202020204" pitchFamily="34" charset="0"/>
                <a:cs typeface="Arial" panose="020B0604020202020204" pitchFamily="34" charset="0"/>
                <a:hlinkClick r:id="rId6"/>
              </a:rPr>
              <a:t>https://doi.org/10.1111/jcpp.13190</a:t>
            </a:r>
            <a:endParaRPr lang="en-GB" sz="1200" dirty="0">
              <a:latin typeface="Arial" panose="020B0604020202020204" pitchFamily="34" charset="0"/>
              <a:cs typeface="Arial" panose="020B0604020202020204" pitchFamily="34" charset="0"/>
            </a:endParaRPr>
          </a:p>
          <a:p>
            <a:pPr marL="228600" indent="-228600">
              <a:buFont typeface="+mj-lt"/>
              <a:buAutoNum type="arabicPeriod" startAt="16"/>
            </a:pPr>
            <a:endParaRPr lang="en-GB" sz="1200" dirty="0">
              <a:latin typeface="Arial" panose="020B0604020202020204" pitchFamily="34" charset="0"/>
              <a:cs typeface="Arial" panose="020B0604020202020204" pitchFamily="34" charset="0"/>
            </a:endParaRPr>
          </a:p>
          <a:p>
            <a:pPr marL="228600" indent="-228600">
              <a:buFont typeface="+mj-lt"/>
              <a:buAutoNum type="arabicPeriod" startAt="16"/>
            </a:pPr>
            <a:r>
              <a:rPr lang="en-GB" sz="1200" dirty="0">
                <a:latin typeface="Arial" panose="020B0604020202020204" pitchFamily="34" charset="0"/>
                <a:cs typeface="Arial" panose="020B0604020202020204" pitchFamily="34" charset="0"/>
              </a:rPr>
              <a:t>Public Health England. (2019, May 23). </a:t>
            </a:r>
            <a:r>
              <a:rPr lang="en-GB" sz="1200" i="1" dirty="0">
                <a:latin typeface="Arial" panose="020B0604020202020204" pitchFamily="34" charset="0"/>
                <a:cs typeface="Arial" panose="020B0604020202020204" pitchFamily="34" charset="0"/>
              </a:rPr>
              <a:t>Health matters: Prevention – a life course approach</a:t>
            </a:r>
            <a:r>
              <a:rPr lang="en-GB" sz="1200" dirty="0">
                <a:latin typeface="Arial" panose="020B0604020202020204" pitchFamily="34" charset="0"/>
                <a:cs typeface="Arial" panose="020B0604020202020204" pitchFamily="34" charset="0"/>
              </a:rPr>
              <a:t>. GOV.UK. </a:t>
            </a:r>
            <a:r>
              <a:rPr lang="en-GB" sz="1200" u="sng" dirty="0">
                <a:latin typeface="Arial" panose="020B0604020202020204" pitchFamily="34" charset="0"/>
                <a:cs typeface="Arial" panose="020B0604020202020204" pitchFamily="34" charset="0"/>
                <a:hlinkClick r:id="rId7"/>
              </a:rPr>
              <a:t>https://www.gov.uk/government/publications/health-matters-life-course-approach-to-prevention/health-matters-prevention-a-life-course-approach</a:t>
            </a:r>
            <a:endParaRPr lang="en-GB" sz="1200" u="sng" dirty="0">
              <a:latin typeface="Arial" panose="020B0604020202020204" pitchFamily="34" charset="0"/>
              <a:cs typeface="Arial" panose="020B0604020202020204" pitchFamily="34" charset="0"/>
            </a:endParaRPr>
          </a:p>
          <a:p>
            <a:pPr marL="228600" indent="-228600">
              <a:buFont typeface="+mj-lt"/>
              <a:buAutoNum type="arabicPeriod" startAt="16"/>
            </a:pPr>
            <a:endParaRPr lang="en-GB" sz="1200" dirty="0">
              <a:latin typeface="Arial" panose="020B0604020202020204" pitchFamily="34" charset="0"/>
              <a:cs typeface="Arial" panose="020B0604020202020204" pitchFamily="34" charset="0"/>
            </a:endParaRPr>
          </a:p>
          <a:p>
            <a:pPr marL="228600" indent="-228600">
              <a:buFont typeface="+mj-lt"/>
              <a:buAutoNum type="arabicPeriod" startAt="16"/>
            </a:pPr>
            <a:r>
              <a:rPr lang="en-GB" sz="1200" dirty="0">
                <a:latin typeface="Arial" panose="020B0604020202020204" pitchFamily="34" charset="0"/>
                <a:cs typeface="Arial" panose="020B0604020202020204" pitchFamily="34" charset="0"/>
              </a:rPr>
              <a:t>Public Health England. (2019, January 31). </a:t>
            </a:r>
            <a:r>
              <a:rPr lang="en-GB" sz="1200" i="1" dirty="0">
                <a:latin typeface="Arial" panose="020B0604020202020204" pitchFamily="34" charset="0"/>
                <a:cs typeface="Arial" panose="020B0604020202020204" pitchFamily="34" charset="0"/>
              </a:rPr>
              <a:t>Health matters: Health and work</a:t>
            </a:r>
            <a:r>
              <a:rPr lang="en-GB" sz="1200" dirty="0">
                <a:latin typeface="Arial" panose="020B0604020202020204" pitchFamily="34" charset="0"/>
                <a:cs typeface="Arial" panose="020B0604020202020204" pitchFamily="34" charset="0"/>
              </a:rPr>
              <a:t>. GOV.UK. </a:t>
            </a:r>
            <a:r>
              <a:rPr lang="en-GB" sz="1200" u="sng" dirty="0">
                <a:latin typeface="Arial" panose="020B0604020202020204" pitchFamily="34" charset="0"/>
                <a:cs typeface="Arial" panose="020B0604020202020204" pitchFamily="34" charset="0"/>
                <a:hlinkClick r:id="rId8"/>
              </a:rPr>
              <a:t>https://www.gov.uk/government/publications/health-matters-health-and-work/health-matters-health-and-work</a:t>
            </a:r>
            <a:endParaRPr lang="en-GB" sz="1200" u="sng" dirty="0">
              <a:latin typeface="Arial" panose="020B0604020202020204" pitchFamily="34" charset="0"/>
              <a:cs typeface="Arial" panose="020B0604020202020204" pitchFamily="34" charset="0"/>
            </a:endParaRPr>
          </a:p>
          <a:p>
            <a:pPr marL="228600" indent="-228600">
              <a:buFont typeface="+mj-lt"/>
              <a:buAutoNum type="arabicPeriod" startAt="16"/>
            </a:pPr>
            <a:endParaRPr lang="en-GB" sz="1200" dirty="0">
              <a:latin typeface="Arial" panose="020B0604020202020204" pitchFamily="34" charset="0"/>
              <a:cs typeface="Arial" panose="020B0604020202020204" pitchFamily="34" charset="0"/>
            </a:endParaRPr>
          </a:p>
          <a:p>
            <a:pPr marL="228600" indent="-228600">
              <a:buFont typeface="+mj-lt"/>
              <a:buAutoNum type="arabicPeriod" startAt="16"/>
            </a:pPr>
            <a:r>
              <a:rPr lang="en-GB" sz="1200" dirty="0">
                <a:latin typeface="Arial" panose="020B0604020202020204" pitchFamily="34" charset="0"/>
                <a:cs typeface="Arial" panose="020B0604020202020204" pitchFamily="34" charset="0"/>
              </a:rPr>
              <a:t>Reeves, C., Islam, A., &amp; Gentry, T. (2023). The state of health and care of older people in England 2023. </a:t>
            </a:r>
            <a:r>
              <a:rPr lang="en-GB" sz="1200" i="1" dirty="0">
                <a:latin typeface="Arial" panose="020B0604020202020204" pitchFamily="34" charset="0"/>
                <a:cs typeface="Arial" panose="020B0604020202020204" pitchFamily="34" charset="0"/>
              </a:rPr>
              <a:t>Age UK. age_uk_briefing_state_of_health_and_care_of_older_people_july2023. pdf (</a:t>
            </a:r>
            <a:r>
              <a:rPr lang="en-GB" sz="1200" i="1" dirty="0" err="1">
                <a:latin typeface="Arial" panose="020B0604020202020204" pitchFamily="34" charset="0"/>
                <a:cs typeface="Arial" panose="020B0604020202020204" pitchFamily="34" charset="0"/>
              </a:rPr>
              <a:t>ageuk</a:t>
            </a:r>
            <a:r>
              <a:rPr lang="en-GB" sz="1200" i="1" dirty="0">
                <a:latin typeface="Arial" panose="020B0604020202020204" pitchFamily="34" charset="0"/>
                <a:cs typeface="Arial" panose="020B0604020202020204" pitchFamily="34" charset="0"/>
              </a:rPr>
              <a:t>. org. </a:t>
            </a:r>
            <a:r>
              <a:rPr lang="en-GB" sz="1200" i="1" dirty="0" err="1">
                <a:latin typeface="Arial" panose="020B0604020202020204" pitchFamily="34" charset="0"/>
                <a:cs typeface="Arial" panose="020B0604020202020204" pitchFamily="34" charset="0"/>
              </a:rPr>
              <a:t>uk</a:t>
            </a:r>
            <a:r>
              <a:rPr lang="en-GB" sz="1200" i="1"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a:t>
            </a:r>
          </a:p>
          <a:p>
            <a:pPr marL="228600" indent="-228600">
              <a:buFont typeface="+mj-lt"/>
              <a:buAutoNum type="arabicPeriod" startAt="16"/>
            </a:pPr>
            <a:endParaRPr lang="en-GB" sz="1200" dirty="0">
              <a:latin typeface="Arial" panose="020B0604020202020204" pitchFamily="34" charset="0"/>
              <a:cs typeface="Arial" panose="020B0604020202020204" pitchFamily="34" charset="0"/>
            </a:endParaRPr>
          </a:p>
          <a:p>
            <a:pPr marL="228600" indent="-228600">
              <a:buFont typeface="+mj-lt"/>
              <a:buAutoNum type="arabicPeriod" startAt="16"/>
            </a:pPr>
            <a:r>
              <a:rPr lang="en-GB" sz="1200" dirty="0">
                <a:latin typeface="Arial" panose="020B0604020202020204" pitchFamily="34" charset="0"/>
                <a:cs typeface="Arial" panose="020B0604020202020204" pitchFamily="34" charset="0"/>
              </a:rPr>
              <a:t>Welsh Government. (2025). Children and young people: Mental health and wellbeing strategy 2025–2035. Welsh Government. </a:t>
            </a:r>
            <a:r>
              <a:rPr lang="en-GB" sz="1200" dirty="0">
                <a:latin typeface="Arial" panose="020B0604020202020204" pitchFamily="34" charset="0"/>
                <a:cs typeface="Arial" panose="020B0604020202020204" pitchFamily="34" charset="0"/>
                <a:hlinkClick r:id="rId9"/>
              </a:rPr>
              <a:t>https://www.gov.wales/sites/default/files/publications/2025-04/children-and-young-people-mental-health-and-wellbeing-strategy-2025-2035.pdf</a:t>
            </a:r>
            <a:endParaRPr lang="en-GB" sz="1200" dirty="0">
              <a:latin typeface="Arial" panose="020B0604020202020204" pitchFamily="34" charset="0"/>
              <a:cs typeface="Arial" panose="020B0604020202020204" pitchFamily="34" charset="0"/>
            </a:endParaRPr>
          </a:p>
          <a:p>
            <a:pPr marL="228600" indent="-228600">
              <a:buFont typeface="+mj-lt"/>
              <a:buAutoNum type="arabicPeriod" startAt="16"/>
            </a:pPr>
            <a:endParaRPr lang="en-GB" sz="1200" dirty="0">
              <a:latin typeface="Arial" panose="020B0604020202020204" pitchFamily="34" charset="0"/>
              <a:cs typeface="Arial" panose="020B0604020202020204" pitchFamily="34" charset="0"/>
            </a:endParaRPr>
          </a:p>
          <a:p>
            <a:pPr marL="228600" indent="-228600">
              <a:buFont typeface="+mj-lt"/>
              <a:buAutoNum type="arabicPeriod" startAt="16"/>
            </a:pPr>
            <a:r>
              <a:rPr lang="en-GB" sz="1200" dirty="0">
                <a:latin typeface="Arial" panose="020B0604020202020204" pitchFamily="34" charset="0"/>
                <a:cs typeface="Arial" panose="020B0604020202020204" pitchFamily="34" charset="0"/>
              </a:rPr>
              <a:t>World Health Organization. (2022). Mental health: Strengthening our response. </a:t>
            </a:r>
            <a:r>
              <a:rPr lang="en-GB" sz="1200" dirty="0">
                <a:latin typeface="Arial" panose="020B0604020202020204" pitchFamily="34" charset="0"/>
                <a:cs typeface="Arial" panose="020B0604020202020204" pitchFamily="34" charset="0"/>
                <a:hlinkClick r:id="rId10"/>
              </a:rPr>
              <a:t>https://www.who.int/news-room/fact-sheets/detail/mental-health-strengthening-our-response</a:t>
            </a:r>
            <a:endParaRPr lang="en-GB" sz="1200" dirty="0">
              <a:latin typeface="Arial" panose="020B0604020202020204" pitchFamily="34" charset="0"/>
              <a:cs typeface="Arial" panose="020B0604020202020204" pitchFamily="34" charset="0"/>
            </a:endParaRPr>
          </a:p>
          <a:p>
            <a:pPr marL="342900" indent="-342900">
              <a:buFont typeface="+mj-lt"/>
              <a:buAutoNum type="arabicPeriod" startAt="16"/>
            </a:pPr>
            <a:endParaRPr lang="en-GB"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78723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4592</TotalTime>
  <Words>3198</Words>
  <Application>Microsoft Macintosh PowerPoint</Application>
  <PresentationFormat>Widescreen</PresentationFormat>
  <Paragraphs>99</Paragraphs>
  <Slides>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ADLaM Display</vt:lpstr>
      <vt:lpstr>Aptos</vt:lpstr>
      <vt:lpstr>Aptos Display</vt:lpstr>
      <vt:lpstr>Arial</vt:lpstr>
      <vt:lpstr>Wingdings</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Hannah Vincent</dc:creator>
  <cp:lastModifiedBy>Hannah Vincent</cp:lastModifiedBy>
  <cp:revision>33</cp:revision>
  <cp:lastPrinted>2025-11-11T19:03:31Z</cp:lastPrinted>
  <dcterms:created xsi:type="dcterms:W3CDTF">2025-11-10T08:58:00Z</dcterms:created>
  <dcterms:modified xsi:type="dcterms:W3CDTF">2025-11-15T18:08:28Z</dcterms:modified>
</cp:coreProperties>
</file>