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1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69" r:id="rId13"/>
    <p:sldId id="270" r:id="rId14"/>
    <p:sldId id="273" r:id="rId15"/>
    <p:sldId id="274" r:id="rId16"/>
    <p:sldId id="275" r:id="rId17"/>
    <p:sldId id="276" r:id="rId18"/>
    <p:sldId id="277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F2C94A1-0551-41AA-8EA7-4E66FCCA7CFC}" type="slidenum">
              <a:rPr lang="en-GB" sz="1200" smtClean="0">
                <a:latin typeface="Times New Roman" pitchFamily="18" charset="0"/>
              </a:rPr>
              <a:pPr eaLnBrk="1" hangingPunct="1"/>
              <a:t>4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DADFA0A-3025-4530-9BD3-E6C40F990B42}" type="slidenum">
              <a:rPr lang="en-GB" sz="1200" smtClean="0">
                <a:latin typeface="Times New Roman" pitchFamily="18" charset="0"/>
              </a:rPr>
              <a:pPr eaLnBrk="1" hangingPunct="1"/>
              <a:t>5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D1A9A2F-58B4-4D12-8852-A21AAB1F13FE}" type="slidenum">
              <a:rPr lang="en-GB" sz="1200" smtClean="0">
                <a:latin typeface="Times New Roman" pitchFamily="18" charset="0"/>
              </a:rPr>
              <a:pPr eaLnBrk="1" hangingPunct="1"/>
              <a:t>6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AB9D188-B720-4DE8-80EE-7BE61FAA5435}" type="slidenum">
              <a:rPr lang="en-GB" sz="1200" smtClean="0">
                <a:latin typeface="Times New Roman" pitchFamily="18" charset="0"/>
              </a:rPr>
              <a:pPr eaLnBrk="1" hangingPunct="1"/>
              <a:t>8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BE71528-C992-4823-9224-173018730D04}" type="slidenum">
              <a:rPr lang="en-GB" sz="1200" smtClean="0">
                <a:latin typeface="Times New Roman" pitchFamily="18" charset="0"/>
              </a:rPr>
              <a:pPr eaLnBrk="1" hangingPunct="1"/>
              <a:t>9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A03E166-5AEF-43DF-A0CA-2A3D201E22E5}" type="slidenum">
              <a:rPr lang="en-GB" sz="1200" smtClean="0">
                <a:latin typeface="Times New Roman" pitchFamily="18" charset="0"/>
              </a:rPr>
              <a:pPr eaLnBrk="1" hangingPunct="1"/>
              <a:t>10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CABF33-F87C-4E65-971D-201EBB2DEB8D}" type="slidenum">
              <a:rPr lang="en-GB" sz="1200" smtClean="0">
                <a:latin typeface="Times New Roman" pitchFamily="18" charset="0"/>
              </a:rPr>
              <a:pPr eaLnBrk="1" hangingPunct="1"/>
              <a:t>12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F1793F6-A064-4903-B24F-90EF99F8C5C0}" type="slidenum">
              <a:rPr lang="en-GB" sz="1200" smtClean="0">
                <a:latin typeface="Times New Roman" pitchFamily="18" charset="0"/>
              </a:rPr>
              <a:pPr eaLnBrk="1" hangingPunct="1"/>
              <a:t>13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9FE413-F603-409F-B9CB-3D9573BD6A65}" type="slidenum">
              <a:rPr lang="en-GB" sz="1200" smtClean="0">
                <a:latin typeface="Times New Roman" pitchFamily="18" charset="0"/>
              </a:rPr>
              <a:pPr eaLnBrk="1" hangingPunct="1"/>
              <a:t>14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6E54EFD-620D-4270-805C-E4205B1856A8}" type="slidenum">
              <a:rPr lang="en-GB" sz="1200" smtClean="0">
                <a:latin typeface="Times New Roman" pitchFamily="18" charset="0"/>
              </a:rPr>
              <a:pPr eaLnBrk="1" hangingPunct="1"/>
              <a:t>15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6F03BA-BA9A-4CDC-A23A-7C2BCA2F2914}" type="slidenum">
              <a:rPr lang="en-GB" sz="1200" smtClean="0">
                <a:latin typeface="Times New Roman" pitchFamily="18" charset="0"/>
              </a:rPr>
              <a:pPr eaLnBrk="1" hangingPunct="1"/>
              <a:t>18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733A817-70C2-48CB-A0A0-680ABDE1DE24}" type="slidenum">
              <a:rPr lang="en-GB" sz="1200" smtClean="0">
                <a:latin typeface="Times New Roman" pitchFamily="18" charset="0"/>
              </a:rPr>
              <a:pPr eaLnBrk="1" hangingPunct="1"/>
              <a:t>19</a:t>
            </a:fld>
            <a:endParaRPr lang="en-GB" sz="1200" smtClean="0">
              <a:latin typeface="Times New Roman" pitchFamily="18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/>
              <a:t>SBUS5109</a:t>
            </a:r>
            <a:br>
              <a:rPr lang="en-GB" b="1"/>
            </a:br>
            <a:r>
              <a:rPr lang="en-GB" b="1"/>
              <a:t>Entrepreneurship</a:t>
            </a:r>
            <a:br>
              <a:rPr lang="en-GB" b="1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Entrepreneurs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468313" y="333375"/>
            <a:ext cx="7989887" cy="115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itchFamily="34" charset="0"/>
              </a:rPr>
              <a:t>Three approaches to Entrepreneurship</a:t>
            </a:r>
          </a:p>
        </p:txBody>
      </p:sp>
      <p:sp>
        <p:nvSpPr>
          <p:cNvPr id="5124" name="Rectangle 3"/>
          <p:cNvSpPr>
            <a:spLocks noChangeArrowheads="1"/>
          </p:cNvSpPr>
          <p:nvPr/>
        </p:nvSpPr>
        <p:spPr bwMode="auto">
          <a:xfrm>
            <a:off x="685800" y="1628775"/>
            <a:ext cx="7772400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Economic theories - Role of the entrepreneur in economic development.</a:t>
            </a: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endParaRPr lang="en-GB" sz="2800" dirty="0">
              <a:latin typeface="Calibri" pitchFamily="34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Psychological trait approach - Personality characteristics of the entrepreneur.</a:t>
            </a: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endParaRPr lang="en-GB" sz="2800" dirty="0">
              <a:latin typeface="Calibri" pitchFamily="34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Social behaviour approach - Influence of the social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151685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pPr eaLnBrk="1" hangingPunct="1"/>
            <a:r>
              <a:rPr lang="en-GB" sz="3600" b="1" dirty="0" smtClean="0"/>
              <a:t>1. Economic theories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chemeClr val="tx1"/>
              </a:buClr>
            </a:pPr>
            <a:r>
              <a:rPr lang="en-GB" sz="2400" dirty="0" smtClean="0"/>
              <a:t>‘Entrepreneur’ is conspicuous by its absence in economic theory.</a:t>
            </a:r>
          </a:p>
          <a:p>
            <a:pPr eaLnBrk="1" hangingPunct="1">
              <a:buClr>
                <a:schemeClr val="tx1"/>
              </a:buClr>
            </a:pPr>
            <a:endParaRPr lang="en-GB" sz="2400" dirty="0" smtClean="0"/>
          </a:p>
          <a:p>
            <a:pPr eaLnBrk="1" hangingPunct="1">
              <a:buClr>
                <a:schemeClr val="tx1"/>
              </a:buClr>
            </a:pPr>
            <a:r>
              <a:rPr lang="en-GB" sz="2400" dirty="0" smtClean="0"/>
              <a:t>Emphasis is on the capitalist employer who co-ordinates different factors of production: land, labour and capital.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en-GB" sz="2400" dirty="0" smtClean="0"/>
          </a:p>
          <a:p>
            <a:pPr eaLnBrk="1" hangingPunct="1">
              <a:buClr>
                <a:schemeClr val="tx1"/>
              </a:buClr>
            </a:pPr>
            <a:r>
              <a:rPr lang="en-GB" sz="2400" dirty="0" smtClean="0"/>
              <a:t>Contributions of economic writers who see that the entrepreneur has a significant role in a growing economy have recently been recognised. 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400" dirty="0" smtClean="0"/>
          </a:p>
          <a:p>
            <a:pPr>
              <a:buClr>
                <a:schemeClr val="tx1"/>
              </a:buClr>
            </a:pPr>
            <a:r>
              <a:rPr lang="en-GB" sz="2400" dirty="0"/>
              <a:t>Austrian School included different views but generally accepts that the entrepreneur is seen as crucial to economic development and a catalyst for dynamic change in an economy.</a:t>
            </a:r>
          </a:p>
          <a:p>
            <a:pPr eaLnBrk="1" hangingPunct="1">
              <a:buClr>
                <a:schemeClr val="tx1"/>
              </a:buClr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234543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85800" y="764704"/>
            <a:ext cx="4030216" cy="5331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400" b="1" dirty="0"/>
              <a:t>Israel Meir </a:t>
            </a:r>
            <a:r>
              <a:rPr lang="en-GB" sz="2400" b="1" dirty="0" err="1"/>
              <a:t>Kirzner</a:t>
            </a:r>
            <a:r>
              <a:rPr lang="en-GB" sz="2400" dirty="0"/>
              <a:t> </a:t>
            </a: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The Entrepreneur anyone who is alert to profitable opportunities for exchange.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Acts as the middleman who facilitates exchange.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Has additional knowledge which enables  the recognition and exploitation of an opportunity, which can be a creative discovery.</a:t>
            </a:r>
            <a:endParaRPr lang="en-GB" sz="2400" i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272030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15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itchFamily="34" charset="0"/>
              </a:rPr>
              <a:t>Implications of </a:t>
            </a:r>
            <a:r>
              <a:rPr lang="en-GB" sz="3600" b="1" dirty="0" err="1">
                <a:solidFill>
                  <a:schemeClr val="tx2"/>
                </a:solidFill>
                <a:latin typeface="Calibri" pitchFamily="34" charset="0"/>
              </a:rPr>
              <a:t>Kirzner</a:t>
            </a:r>
            <a:endParaRPr lang="en-GB" sz="36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685800" y="1196752"/>
            <a:ext cx="7772400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FF0000"/>
                </a:solidFill>
                <a:latin typeface="Calibri" pitchFamily="34" charset="0"/>
              </a:rPr>
              <a:t>Anyone can be an entrepreneur.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92D050"/>
                </a:solidFill>
                <a:latin typeface="Calibri" pitchFamily="34" charset="0"/>
              </a:rPr>
              <a:t>There are no barriers to perception, what matters is noticing an opportunity.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00B0F0"/>
                </a:solidFill>
                <a:latin typeface="Calibri" pitchFamily="34" charset="0"/>
              </a:rPr>
              <a:t>A competitive threat can emerge from anywhere and outsiders may be quicker to recognise opportunities.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FFC000"/>
                </a:solidFill>
                <a:latin typeface="Calibri" pitchFamily="34" charset="0"/>
              </a:rPr>
              <a:t>Opportunities occur at every level, a successful economy will need a great many entrepreneurs.</a:t>
            </a:r>
          </a:p>
        </p:txBody>
      </p:sp>
    </p:spTree>
    <p:extLst>
      <p:ext uri="{BB962C8B-B14F-4D97-AF65-F5344CB8AC3E}">
        <p14:creationId xmlns:p14="http://schemas.microsoft.com/office/powerpoint/2010/main" val="2246428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23928" y="764704"/>
            <a:ext cx="4557192" cy="5688632"/>
          </a:xfrm>
          <a:noFill/>
        </p:spPr>
        <p:txBody>
          <a:bodyPr lIns="92075" tIns="46038" rIns="92075" bIns="46038">
            <a:normAutofit fontScale="92500"/>
          </a:bodyPr>
          <a:lstStyle/>
          <a:p>
            <a:pPr marL="109728" indent="0" eaLnBrk="1" hangingPunct="1">
              <a:buNone/>
            </a:pPr>
            <a:r>
              <a:rPr lang="en-GB" sz="2400" b="1" dirty="0" smtClean="0"/>
              <a:t>Schumpeter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sz="2400" dirty="0" smtClean="0"/>
              <a:t>the entrepreneur is a 'special' person.  A person who brings about change, an innovator.  Entrepreneurs are extra-ordinary people bringing about extra-ordinary events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sz="2400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sz="2400" dirty="0" smtClean="0"/>
              <a:t>However Schumpeter actually envisaged that the function of the entrepreneur </a:t>
            </a:r>
            <a:r>
              <a:rPr lang="en-GB" sz="2400" i="1" dirty="0" smtClean="0"/>
              <a:t>per sae</a:t>
            </a:r>
            <a:r>
              <a:rPr lang="en-GB" sz="2400" dirty="0" smtClean="0"/>
              <a:t> would decrease as he imagined that large organisations would be most influential in technological development (for cost reasons).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253828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6928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pPr eaLnBrk="1" hangingPunct="1"/>
            <a:r>
              <a:rPr lang="en-GB" sz="3600" b="1" smtClean="0"/>
              <a:t>Implications of Schumpeter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dirty="0" smtClean="0">
                <a:solidFill>
                  <a:srgbClr val="FFC000"/>
                </a:solidFill>
              </a:rPr>
              <a:t>The Entrepreneur is an exceptional person, producing radical ways of thinking.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r>
              <a:rPr lang="en-GB" sz="2800" dirty="0" smtClean="0">
                <a:solidFill>
                  <a:srgbClr val="00B0F0"/>
                </a:solidFill>
              </a:rPr>
              <a:t>The Entrepreneur may have difficulty finding support and finance as other people don’t understand this new way thinking.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r>
              <a:rPr lang="en-GB" sz="2800" dirty="0" smtClean="0">
                <a:solidFill>
                  <a:srgbClr val="92D050"/>
                </a:solidFill>
              </a:rPr>
              <a:t>The Entrepreneur produces creative destruction - the new framework makes the old inappropriate.</a:t>
            </a:r>
          </a:p>
          <a:p>
            <a:pPr eaLnBrk="1" hangingPunct="1">
              <a:buClr>
                <a:schemeClr val="tx1"/>
              </a:buClr>
            </a:pPr>
            <a:endParaRPr lang="en-GB" sz="2800" dirty="0" smtClean="0"/>
          </a:p>
          <a:p>
            <a:pPr eaLnBrk="1" hangingPunct="1">
              <a:buClr>
                <a:schemeClr val="tx1"/>
              </a:buClr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91550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5665816"/>
          </a:xfrm>
          <a:noFill/>
        </p:spPr>
        <p:txBody>
          <a:bodyPr lIns="92075" tIns="46038" rIns="92075" bIns="46038"/>
          <a:lstStyle/>
          <a:p>
            <a:pPr>
              <a:buNone/>
            </a:pPr>
            <a:r>
              <a:rPr lang="en-GB" b="1" dirty="0"/>
              <a:t>Frank </a:t>
            </a:r>
            <a:r>
              <a:rPr lang="en-GB" b="1" dirty="0" smtClean="0"/>
              <a:t>Knight</a:t>
            </a:r>
          </a:p>
          <a:p>
            <a:pPr>
              <a:buNone/>
            </a:pPr>
            <a:endParaRPr lang="en-GB" b="1" dirty="0" smtClean="0"/>
          </a:p>
          <a:p>
            <a:r>
              <a:rPr lang="en-GB" sz="2400" dirty="0" smtClean="0"/>
              <a:t>American Economist who founded the Chicago School</a:t>
            </a:r>
          </a:p>
          <a:p>
            <a:pPr>
              <a:buNone/>
            </a:pPr>
            <a:endParaRPr lang="en-GB" sz="1400" b="1" dirty="0" smtClean="0"/>
          </a:p>
          <a:p>
            <a:r>
              <a:rPr lang="en-GB" sz="2400" dirty="0" smtClean="0"/>
              <a:t>entrepreneur as a calculated risk taker.  The opportunity for profit arising out of the uncertainty surrounding change.  Assuming responsibility for own actions - lack of insurance. </a:t>
            </a:r>
          </a:p>
        </p:txBody>
      </p:sp>
    </p:spTree>
    <p:extLst>
      <p:ext uri="{BB962C8B-B14F-4D97-AF65-F5344CB8AC3E}">
        <p14:creationId xmlns:p14="http://schemas.microsoft.com/office/powerpoint/2010/main" val="265424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  <a:noFill/>
        </p:spPr>
        <p:txBody>
          <a:bodyPr lIns="92075" tIns="46038" rIns="92075" bIns="46038"/>
          <a:lstStyle/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b="1" dirty="0"/>
              <a:t>George Lennox Sharman Shackle </a:t>
            </a:r>
            <a:endParaRPr lang="en-GB" b="1" dirty="0" smtClean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 smtClean="0"/>
          </a:p>
          <a:p>
            <a:pPr>
              <a:spcBef>
                <a:spcPct val="0"/>
              </a:spcBef>
              <a:buFont typeface="Wingdings" pitchFamily="2" charset="2"/>
              <a:buChar char="§"/>
            </a:pPr>
            <a:r>
              <a:rPr lang="en-GB" sz="2400" dirty="0" smtClean="0"/>
              <a:t>The entrepreneur is creative and imaginative.  Potentially everyone has this creative ability. Imagination operating in an uncertain environment, with imperfect knowledge.  The entrepreneur </a:t>
            </a:r>
            <a:r>
              <a:rPr lang="en-GB" sz="2400" u="sng" dirty="0" smtClean="0"/>
              <a:t>imagines</a:t>
            </a:r>
            <a:r>
              <a:rPr lang="en-GB" sz="2400" dirty="0" smtClean="0"/>
              <a:t> opportunities.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 smtClean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12353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Calibri" pitchFamily="34" charset="0"/>
              </a:rPr>
              <a:t>2. Psychological </a:t>
            </a: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trait approach</a:t>
            </a:r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Identifies personality characteristics or traits.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Entrepreneurs have innate abilities not possessed by others. 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Suggests that the supply of potential entrepreneurs is limited, thus there is little to be gained from direct intervention to encourage entrepreneurship.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578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Calibri" pitchFamily="34" charset="0"/>
              </a:rPr>
              <a:t>Ideal Type </a:t>
            </a:r>
            <a:endParaRPr lang="en-GB" sz="32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685800" y="1628775"/>
            <a:ext cx="7772400" cy="4896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 smtClean="0">
                <a:solidFill>
                  <a:srgbClr val="FF0000"/>
                </a:solidFill>
                <a:latin typeface="Calibri" pitchFamily="34" charset="0"/>
              </a:rPr>
              <a:t>High </a:t>
            </a:r>
            <a:r>
              <a:rPr lang="en-GB" sz="2400" b="1" dirty="0">
                <a:solidFill>
                  <a:srgbClr val="FF0000"/>
                </a:solidFill>
                <a:latin typeface="Calibri" pitchFamily="34" charset="0"/>
              </a:rPr>
              <a:t>need for achievement - McClelland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92D050"/>
                </a:solidFill>
                <a:latin typeface="Calibri" pitchFamily="34" charset="0"/>
              </a:rPr>
              <a:t>Self confidence and high internal locus of control - </a:t>
            </a:r>
            <a:r>
              <a:rPr lang="en-GB" sz="2400" b="1" dirty="0" err="1">
                <a:solidFill>
                  <a:srgbClr val="92D050"/>
                </a:solidFill>
                <a:latin typeface="Calibri" pitchFamily="34" charset="0"/>
              </a:rPr>
              <a:t>Brockhaus</a:t>
            </a:r>
            <a:endParaRPr lang="en-GB" sz="2400" b="1" dirty="0">
              <a:solidFill>
                <a:srgbClr val="92D05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00B0F0"/>
                </a:solidFill>
                <a:latin typeface="Calibri" pitchFamily="34" charset="0"/>
              </a:rPr>
              <a:t>Need for independence - Walker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FFC000"/>
                </a:solidFill>
                <a:latin typeface="Calibri" pitchFamily="34" charset="0"/>
              </a:rPr>
              <a:t>Ambiguity tolerance - </a:t>
            </a:r>
            <a:r>
              <a:rPr lang="en-GB" sz="2400" b="1" dirty="0" err="1">
                <a:solidFill>
                  <a:srgbClr val="FFC000"/>
                </a:solidFill>
                <a:latin typeface="Calibri" pitchFamily="34" charset="0"/>
              </a:rPr>
              <a:t>Schere</a:t>
            </a:r>
            <a:r>
              <a:rPr lang="en-GB" sz="2400" b="1" dirty="0">
                <a:solidFill>
                  <a:srgbClr val="FFC000"/>
                </a:solidFill>
                <a:latin typeface="Calibri" pitchFamily="34" charset="0"/>
              </a:rPr>
              <a:t> 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GB" sz="24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Calibri" pitchFamily="34" charset="0"/>
              </a:rPr>
              <a:t>Entrepreneurs as deviants - </a:t>
            </a:r>
            <a:r>
              <a:rPr lang="en-GB" sz="2400" b="1" dirty="0" err="1">
                <a:solidFill>
                  <a:srgbClr val="0070C0"/>
                </a:solidFill>
                <a:latin typeface="Calibri" pitchFamily="34" charset="0"/>
              </a:rPr>
              <a:t>Kets</a:t>
            </a:r>
            <a:r>
              <a:rPr lang="en-GB" sz="2400" b="1" dirty="0">
                <a:solidFill>
                  <a:srgbClr val="0070C0"/>
                </a:solidFill>
                <a:latin typeface="Calibri" pitchFamily="34" charset="0"/>
              </a:rPr>
              <a:t> de </a:t>
            </a:r>
            <a:r>
              <a:rPr lang="en-GB" sz="2400" b="1" dirty="0" err="1">
                <a:solidFill>
                  <a:srgbClr val="0070C0"/>
                </a:solidFill>
                <a:latin typeface="Calibri" pitchFamily="34" charset="0"/>
              </a:rPr>
              <a:t>Vries</a:t>
            </a:r>
            <a:endParaRPr lang="en-GB" sz="2400" b="1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044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066800"/>
          </a:xfrm>
          <a:noFill/>
        </p:spPr>
        <p:txBody>
          <a:bodyPr lIns="92075" tIns="46038" rIns="92075" bIns="46038"/>
          <a:lstStyle/>
          <a:p>
            <a:pPr eaLnBrk="1" hangingPunct="1"/>
            <a:r>
              <a:rPr lang="en-GB" sz="3600" b="1" dirty="0" smtClean="0"/>
              <a:t>Entrepreneurial Personality  Traits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185150" cy="4462463"/>
          </a:xfrm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GB" sz="2800" b="1" dirty="0" smtClean="0"/>
              <a:t>McClelland (1961) - key competencies</a:t>
            </a:r>
          </a:p>
          <a:p>
            <a:pPr eaLnBrk="1" hangingPunct="1">
              <a:buFont typeface="Wingdings" pitchFamily="2" charset="2"/>
              <a:buNone/>
            </a:pPr>
            <a:endParaRPr lang="en-GB" sz="1400" b="1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Proactivity:  initiative and assertiveness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Achievement orientation: ability to see and act on opportunities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Commitment to others</a:t>
            </a:r>
          </a:p>
        </p:txBody>
      </p:sp>
    </p:spTree>
    <p:extLst>
      <p:ext uri="{BB962C8B-B14F-4D97-AF65-F5344CB8AC3E}">
        <p14:creationId xmlns:p14="http://schemas.microsoft.com/office/powerpoint/2010/main" val="1143293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/>
          </a:bodyPr>
          <a:lstStyle/>
          <a:p>
            <a:pPr eaLnBrk="1" hangingPunct="1"/>
            <a:r>
              <a:rPr lang="en-GB" sz="2500" b="1" dirty="0" smtClean="0"/>
              <a:t/>
            </a:r>
            <a:br>
              <a:rPr lang="en-GB" sz="2500" b="1" dirty="0" smtClean="0"/>
            </a:br>
            <a:r>
              <a:rPr lang="en-GB" sz="2500" b="1" dirty="0" smtClean="0"/>
              <a:t> </a:t>
            </a:r>
            <a:r>
              <a:rPr lang="en-GB" sz="3600" b="1" dirty="0" smtClean="0"/>
              <a:t>Other Key Characteristics</a:t>
            </a:r>
            <a:endParaRPr lang="en-GB" b="1" dirty="0" smtClean="0">
              <a:latin typeface="Comic Sans MS" pitchFamily="66" charset="0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endParaRPr lang="en-GB" sz="1400" b="1" dirty="0" smtClean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Need for achievement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Calculated risk taker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High internal locus of control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Innovative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Ambiguity tolerance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 smtClean="0"/>
              <a:t>Vision</a:t>
            </a:r>
          </a:p>
        </p:txBody>
      </p:sp>
    </p:spTree>
    <p:extLst>
      <p:ext uri="{BB962C8B-B14F-4D97-AF65-F5344CB8AC3E}">
        <p14:creationId xmlns:p14="http://schemas.microsoft.com/office/powerpoint/2010/main" val="3803172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06680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GB" sz="2500" b="1" dirty="0" smtClean="0">
                <a:latin typeface="Comic Sans MS" pitchFamily="66" charset="0"/>
              </a:rPr>
              <a:t/>
            </a:r>
            <a:br>
              <a:rPr lang="en-GB" sz="2500" b="1" dirty="0" smtClean="0">
                <a:latin typeface="Comic Sans MS" pitchFamily="66" charset="0"/>
              </a:rPr>
            </a:br>
            <a:r>
              <a:rPr lang="en-GB" sz="2500" b="1" dirty="0" smtClean="0">
                <a:latin typeface="Comic Sans MS" pitchFamily="66" charset="0"/>
              </a:rPr>
              <a:t> </a:t>
            </a:r>
            <a:r>
              <a:rPr lang="en-GB" sz="3100" b="1" dirty="0" smtClean="0"/>
              <a:t>Timmons (1985) believes some characteristics are acquired, others are innate</a:t>
            </a:r>
            <a:endParaRPr lang="en-GB" sz="3100" b="1" dirty="0" smtClean="0">
              <a:latin typeface="Comic Sans MS" pitchFamily="66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92D050"/>
                </a:solidFill>
              </a:rPr>
              <a:t>Acquired 	-	Need for achievement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92D050"/>
                </a:solidFill>
              </a:rPr>
              <a:t>				Locus of control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92D050"/>
                </a:solidFill>
              </a:rPr>
              <a:t>				Leadership abilities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92D050"/>
                </a:solidFill>
              </a:rPr>
              <a:t>	</a:t>
            </a:r>
            <a:r>
              <a:rPr lang="en-GB" sz="2000" dirty="0" smtClean="0">
                <a:solidFill>
                  <a:srgbClr val="92D050"/>
                </a:solidFill>
              </a:rPr>
              <a:t>			money not a prime motivating force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92D050"/>
                </a:solidFill>
              </a:rPr>
              <a:t>				large influence of cultural context</a:t>
            </a:r>
          </a:p>
          <a:p>
            <a:pPr eaLnBrk="1" hangingPunct="1">
              <a:lnSpc>
                <a:spcPct val="90000"/>
              </a:lnSpc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</a:pPr>
            <a:r>
              <a:rPr lang="en-GB" sz="2000" dirty="0" smtClean="0">
                <a:solidFill>
                  <a:srgbClr val="00B0F0"/>
                </a:solidFill>
              </a:rPr>
              <a:t>Innate	-	High energy + emotional stability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00B0F0"/>
                </a:solidFill>
              </a:rPr>
              <a:t>				Creative and innovative 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00B0F0"/>
                </a:solidFill>
              </a:rPr>
              <a:t>				Conceptual 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 smtClean="0">
                <a:solidFill>
                  <a:srgbClr val="00B0F0"/>
                </a:solidFill>
              </a:rPr>
              <a:t>				Vision combined with a capacity to inspire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1273074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 smtClean="0">
                <a:solidFill>
                  <a:schemeClr val="tx2"/>
                </a:solidFill>
                <a:latin typeface="Calibri" pitchFamily="34" charset="0"/>
              </a:rPr>
              <a:t>3. Social </a:t>
            </a: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behaviour approach</a:t>
            </a:r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00B0F0"/>
                </a:solidFill>
                <a:latin typeface="Calibri" pitchFamily="34" charset="0"/>
              </a:rPr>
              <a:t>Family background, position - Mancuso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FF0000"/>
                </a:solidFill>
                <a:latin typeface="Calibri" pitchFamily="34" charset="0"/>
              </a:rPr>
              <a:t>Educational Background  - Curran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92D050"/>
                </a:solidFill>
                <a:latin typeface="Calibri" pitchFamily="34" charset="0"/>
              </a:rPr>
              <a:t>Gender, women’s enterprise - Rosa et al., Shaw et al.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FFC000"/>
                </a:solidFill>
                <a:latin typeface="Calibri" pitchFamily="34" charset="0"/>
              </a:rPr>
              <a:t>Ethnic minority enterprise - Jones and </a:t>
            </a:r>
            <a:r>
              <a:rPr lang="en-GB" sz="2400" dirty="0" err="1">
                <a:solidFill>
                  <a:srgbClr val="FFC000"/>
                </a:solidFill>
                <a:latin typeface="Calibri" pitchFamily="34" charset="0"/>
              </a:rPr>
              <a:t>McEvoy</a:t>
            </a:r>
            <a:r>
              <a:rPr lang="en-GB" sz="2400" dirty="0">
                <a:solidFill>
                  <a:srgbClr val="FFC000"/>
                </a:solidFill>
                <a:latin typeface="Calibri" pitchFamily="34" charset="0"/>
              </a:rPr>
              <a:t>, Ram and </a:t>
            </a:r>
            <a:r>
              <a:rPr lang="en-GB" sz="2400" dirty="0" err="1">
                <a:solidFill>
                  <a:srgbClr val="FFC000"/>
                </a:solidFill>
                <a:latin typeface="Calibri" pitchFamily="34" charset="0"/>
              </a:rPr>
              <a:t>Deakins</a:t>
            </a:r>
            <a:endParaRPr lang="en-GB" sz="2400" dirty="0">
              <a:solidFill>
                <a:srgbClr val="FFC00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31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Those who perceive a mismatch between their personal attributes and the role they hold in employment, will be sufficiently motivated to change or reconstruct their employment circumstances.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Self-employment may be the way to create a better match, e.g. people who do not fit into a large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03721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400" i="1">
                <a:latin typeface="Calibri" pitchFamily="34" charset="0"/>
              </a:rPr>
              <a:t>Examples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Political and religious refugees e.g. Asylum Seekers.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Immigrant ethnic minorities.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Workers made redundant.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Domestic displacements: women who leave employment to raise a family.</a:t>
            </a:r>
          </a:p>
        </p:txBody>
      </p:sp>
    </p:spTree>
    <p:extLst>
      <p:ext uri="{BB962C8B-B14F-4D97-AF65-F5344CB8AC3E}">
        <p14:creationId xmlns:p14="http://schemas.microsoft.com/office/powerpoint/2010/main" val="311064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140700" cy="1223963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GB" sz="2500" b="1" dirty="0" smtClean="0">
                <a:latin typeface="Comic Sans MS" pitchFamily="66" charset="0"/>
              </a:rPr>
              <a:t/>
            </a:r>
            <a:br>
              <a:rPr lang="en-GB" sz="2500" b="1" dirty="0" smtClean="0">
                <a:latin typeface="Comic Sans MS" pitchFamily="66" charset="0"/>
              </a:rPr>
            </a:br>
            <a:r>
              <a:rPr lang="en-US" sz="2500" b="1" dirty="0" smtClean="0">
                <a:latin typeface="Comic Sans MS" pitchFamily="66" charset="0"/>
              </a:rPr>
              <a:t> </a:t>
            </a:r>
            <a:r>
              <a:rPr lang="en-GB" sz="3200" b="1" dirty="0" smtClean="0"/>
              <a:t>Wickham (1998)  reviews various</a:t>
            </a:r>
            <a:r>
              <a:rPr lang="en-US" sz="3200" b="1" dirty="0" smtClean="0"/>
              <a:t> </a:t>
            </a:r>
            <a:r>
              <a:rPr lang="en-GB" sz="3200" b="1" dirty="0" smtClean="0"/>
              <a:t>approaches</a:t>
            </a:r>
            <a:br>
              <a:rPr lang="en-GB" sz="3200" b="1" dirty="0" smtClean="0"/>
            </a:br>
            <a:endParaRPr lang="en-GB" sz="3200" b="1" dirty="0" smtClean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'Great Person' - 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in-adequate, in-appropriate, self-justifying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'Social misfit' 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entrepreneur for negative reasons </a:t>
            </a:r>
            <a:endParaRPr lang="en-US" sz="2400" dirty="0" smtClean="0"/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Personality type - 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lack of correlative evidence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Personality trait -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 smtClean="0"/>
              <a:t>		'need for achievement' a driving trait	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 smtClean="0"/>
          </a:p>
          <a:p>
            <a:pPr eaLnBrk="1" hangingPunct="1">
              <a:buFont typeface="Wingdings" pitchFamily="2" charset="2"/>
              <a:buNone/>
            </a:pPr>
            <a:endParaRPr lang="en-GB" sz="24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229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US" sz="3200" b="1" smtClean="0"/>
              <a:t>W</a:t>
            </a:r>
            <a:r>
              <a:rPr lang="en-GB" sz="3200" b="1" smtClean="0"/>
              <a:t>ickham (1998)  reviews various</a:t>
            </a:r>
            <a:r>
              <a:rPr lang="en-US" sz="3200" b="1" smtClean="0"/>
              <a:t> </a:t>
            </a:r>
            <a:r>
              <a:rPr lang="en-GB" sz="3200" b="1" smtClean="0"/>
              <a:t>approaches</a:t>
            </a:r>
            <a:r>
              <a:rPr lang="en-GB" sz="2100" b="1" smtClean="0">
                <a:latin typeface="Comic Sans MS" pitchFamily="66" charset="0"/>
              </a:rPr>
              <a:t> </a:t>
            </a:r>
            <a:r>
              <a:rPr lang="en-GB" b="1" u="sng" smtClean="0">
                <a:latin typeface="Comic Sans MS" pitchFamily="66" charset="0"/>
              </a:rPr>
              <a:t> </a:t>
            </a:r>
            <a:endParaRPr lang="en-GB" b="1" smtClean="0">
              <a:latin typeface="Comic Sans MS" pitchFamily="66" charset="0"/>
            </a:endParaRP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800" b="1" dirty="0" smtClean="0"/>
              <a:t>Social  development model </a:t>
            </a:r>
            <a:r>
              <a:rPr lang="en-GB" sz="2400" b="1" dirty="0" smtClean="0"/>
              <a:t> </a:t>
            </a:r>
            <a:endParaRPr lang="en-GB" sz="28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4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1.	Innate 	-	intelligence, creativity, personality, 			 motivation, personal ambition ..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2.	Acquired 	-	learning, training, experiences, 				mentoring, role models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3.	Social 	- 	family, socio-economic, society, 				culture, economic conditions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 </a:t>
            </a:r>
            <a:endParaRPr lang="en-GB" sz="14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 smtClean="0"/>
              <a:t>Note that entrepreneurship is a social phenomenon - about interactions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1682937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977</TotalTime>
  <Words>673</Words>
  <Application>Microsoft Office PowerPoint</Application>
  <PresentationFormat>On-screen Show (4:3)</PresentationFormat>
  <Paragraphs>142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</vt:lpstr>
      <vt:lpstr>Comic Sans MS</vt:lpstr>
      <vt:lpstr>Georgia</vt:lpstr>
      <vt:lpstr>Times New Roman</vt:lpstr>
      <vt:lpstr>Trebuchet MS</vt:lpstr>
      <vt:lpstr>Wingdings</vt:lpstr>
      <vt:lpstr>Wingdings 2</vt:lpstr>
      <vt:lpstr>Urban</vt:lpstr>
      <vt:lpstr>SBUS5109 Entrepreneurship </vt:lpstr>
      <vt:lpstr>PowerPoint Presentation</vt:lpstr>
      <vt:lpstr>1. Economic theories</vt:lpstr>
      <vt:lpstr>PowerPoint Presentation</vt:lpstr>
      <vt:lpstr>PowerPoint Presentation</vt:lpstr>
      <vt:lpstr>PowerPoint Presentation</vt:lpstr>
      <vt:lpstr>Implications of Schumpeter</vt:lpstr>
      <vt:lpstr>PowerPoint Presentation</vt:lpstr>
      <vt:lpstr>PowerPoint Presentation</vt:lpstr>
      <vt:lpstr>PowerPoint Presentation</vt:lpstr>
      <vt:lpstr>PowerPoint Presentation</vt:lpstr>
      <vt:lpstr>Entrepreneurial Personality  Traits</vt:lpstr>
      <vt:lpstr>  Other Key Characteristics</vt:lpstr>
      <vt:lpstr>  Timmons (1985) believes some characteristics are acquired, others are innate</vt:lpstr>
      <vt:lpstr>PowerPoint Presentation</vt:lpstr>
      <vt:lpstr>PowerPoint Presentation</vt:lpstr>
      <vt:lpstr>PowerPoint Presentation</vt:lpstr>
      <vt:lpstr>  Wickham (1998)  reviews various approaches </vt:lpstr>
      <vt:lpstr>Wickham (1998)  reviews various approaches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Jessica Shore</cp:lastModifiedBy>
  <cp:revision>49</cp:revision>
  <dcterms:created xsi:type="dcterms:W3CDTF">2014-12-18T11:36:24Z</dcterms:created>
  <dcterms:modified xsi:type="dcterms:W3CDTF">2019-11-04T09:42:23Z</dcterms:modified>
</cp:coreProperties>
</file>