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sldIdLst>
    <p:sldId id="621" r:id="rId3"/>
    <p:sldId id="656" r:id="rId4"/>
    <p:sldId id="657" r:id="rId5"/>
    <p:sldId id="648" r:id="rId6"/>
    <p:sldId id="649" r:id="rId7"/>
    <p:sldId id="651" r:id="rId8"/>
    <p:sldId id="659" r:id="rId9"/>
    <p:sldId id="650" r:id="rId10"/>
    <p:sldId id="652" r:id="rId11"/>
    <p:sldId id="654" r:id="rId12"/>
    <p:sldId id="6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FBE33-4534-392E-BFA5-8624F6F55E17}" v="124" dt="2025-07-02T15:25:12.615"/>
    <p1510:client id="{E13D0E4C-717F-1AE7-BE8A-41F47040F720}" v="5" dt="2025-07-02T15:28:00.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A1BFBE33-4534-392E-BFA5-8624F6F55E17}"/>
    <pc:docChg chg="addSld delSld modSld">
      <pc:chgData name="Naomi Doerge" userId="S::n.doerge@uwtsd.ac.uk::c2ba5b26-9392-4f76-82ca-966719aba79f" providerId="AD" clId="Web-{A1BFBE33-4534-392E-BFA5-8624F6F55E17}" dt="2025-07-02T15:25:12.615" v="126" actId="14100"/>
      <pc:docMkLst>
        <pc:docMk/>
      </pc:docMkLst>
      <pc:sldChg chg="addSp delSp modSp">
        <pc:chgData name="Naomi Doerge" userId="S::n.doerge@uwtsd.ac.uk::c2ba5b26-9392-4f76-82ca-966719aba79f" providerId="AD" clId="Web-{A1BFBE33-4534-392E-BFA5-8624F6F55E17}" dt="2025-07-02T15:11:09.146" v="5"/>
        <pc:sldMkLst>
          <pc:docMk/>
          <pc:sldMk cId="4185297263" sldId="649"/>
        </pc:sldMkLst>
        <pc:spChg chg="add del mod">
          <ac:chgData name="Naomi Doerge" userId="S::n.doerge@uwtsd.ac.uk::c2ba5b26-9392-4f76-82ca-966719aba79f" providerId="AD" clId="Web-{A1BFBE33-4534-392E-BFA5-8624F6F55E17}" dt="2025-07-02T15:11:09.146" v="5"/>
          <ac:spMkLst>
            <pc:docMk/>
            <pc:sldMk cId="4185297263" sldId="649"/>
            <ac:spMk id="5" creationId="{3699C9C3-EE43-21EF-6D94-547C51885DD6}"/>
          </ac:spMkLst>
        </pc:spChg>
      </pc:sldChg>
      <pc:sldChg chg="addSp modSp add del">
        <pc:chgData name="Naomi Doerge" userId="S::n.doerge@uwtsd.ac.uk::c2ba5b26-9392-4f76-82ca-966719aba79f" providerId="AD" clId="Web-{A1BFBE33-4534-392E-BFA5-8624F6F55E17}" dt="2025-07-02T15:11:20.428" v="7"/>
        <pc:sldMkLst>
          <pc:docMk/>
          <pc:sldMk cId="3173772867" sldId="651"/>
        </pc:sldMkLst>
        <pc:spChg chg="add mod">
          <ac:chgData name="Naomi Doerge" userId="S::n.doerge@uwtsd.ac.uk::c2ba5b26-9392-4f76-82ca-966719aba79f" providerId="AD" clId="Web-{A1BFBE33-4534-392E-BFA5-8624F6F55E17}" dt="2025-07-02T15:11:01.161" v="1"/>
          <ac:spMkLst>
            <pc:docMk/>
            <pc:sldMk cId="3173772867" sldId="651"/>
            <ac:spMk id="5" creationId="{C7EF39CD-7B70-AB2C-6149-12D68020E2D6}"/>
          </ac:spMkLst>
        </pc:spChg>
      </pc:sldChg>
      <pc:sldChg chg="modSp new">
        <pc:chgData name="Naomi Doerge" userId="S::n.doerge@uwtsd.ac.uk::c2ba5b26-9392-4f76-82ca-966719aba79f" providerId="AD" clId="Web-{A1BFBE33-4534-392E-BFA5-8624F6F55E17}" dt="2025-07-02T15:25:12.615" v="126" actId="14100"/>
        <pc:sldMkLst>
          <pc:docMk/>
          <pc:sldMk cId="2569270188" sldId="659"/>
        </pc:sldMkLst>
        <pc:spChg chg="mod">
          <ac:chgData name="Naomi Doerge" userId="S::n.doerge@uwtsd.ac.uk::c2ba5b26-9392-4f76-82ca-966719aba79f" providerId="AD" clId="Web-{A1BFBE33-4534-392E-BFA5-8624F6F55E17}" dt="2025-07-02T15:24:38.925" v="109" actId="1076"/>
          <ac:spMkLst>
            <pc:docMk/>
            <pc:sldMk cId="2569270188" sldId="659"/>
            <ac:spMk id="2" creationId="{CDBA289B-EAF1-29F8-155A-1EF56DE9FF59}"/>
          </ac:spMkLst>
        </pc:spChg>
        <pc:spChg chg="mod">
          <ac:chgData name="Naomi Doerge" userId="S::n.doerge@uwtsd.ac.uk::c2ba5b26-9392-4f76-82ca-966719aba79f" providerId="AD" clId="Web-{A1BFBE33-4534-392E-BFA5-8624F6F55E17}" dt="2025-07-02T15:25:12.615" v="126" actId="14100"/>
          <ac:spMkLst>
            <pc:docMk/>
            <pc:sldMk cId="2569270188" sldId="659"/>
            <ac:spMk id="3" creationId="{6FA4AEDA-07EA-3008-F27D-136F293DE470}"/>
          </ac:spMkLst>
        </pc:spChg>
      </pc:sldChg>
    </pc:docChg>
  </pc:docChgLst>
  <pc:docChgLst>
    <pc:chgData name="Naomi Doerge" userId="S::n.doerge@uwtsd.ac.uk::c2ba5b26-9392-4f76-82ca-966719aba79f" providerId="AD" clId="Web-{E13D0E4C-717F-1AE7-BE8A-41F47040F720}"/>
    <pc:docChg chg="modSld">
      <pc:chgData name="Naomi Doerge" userId="S::n.doerge@uwtsd.ac.uk::c2ba5b26-9392-4f76-82ca-966719aba79f" providerId="AD" clId="Web-{E13D0E4C-717F-1AE7-BE8A-41F47040F720}" dt="2025-07-02T15:28:00.155" v="3" actId="20577"/>
      <pc:docMkLst>
        <pc:docMk/>
      </pc:docMkLst>
      <pc:sldChg chg="modSp">
        <pc:chgData name="Naomi Doerge" userId="S::n.doerge@uwtsd.ac.uk::c2ba5b26-9392-4f76-82ca-966719aba79f" providerId="AD" clId="Web-{E13D0E4C-717F-1AE7-BE8A-41F47040F720}" dt="2025-07-02T15:28:00.155" v="3" actId="20577"/>
        <pc:sldMkLst>
          <pc:docMk/>
          <pc:sldMk cId="2569270188" sldId="659"/>
        </pc:sldMkLst>
        <pc:spChg chg="mod">
          <ac:chgData name="Naomi Doerge" userId="S::n.doerge@uwtsd.ac.uk::c2ba5b26-9392-4f76-82ca-966719aba79f" providerId="AD" clId="Web-{E13D0E4C-717F-1AE7-BE8A-41F47040F720}" dt="2025-07-02T15:28:00.155" v="3" actId="20577"/>
          <ac:spMkLst>
            <pc:docMk/>
            <pc:sldMk cId="2569270188" sldId="659"/>
            <ac:spMk id="3" creationId="{6FA4AEDA-07EA-3008-F27D-136F293DE47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6679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88689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92117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1200476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85428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4042493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0906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49797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427715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592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06676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3401811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2495870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2845816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428025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41542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484826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381678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4049872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038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982454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4171854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02/07/2025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697552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02/07/2025</a:t>
            </a:fld>
            <a:endParaRPr lang="en-GB"/>
          </a:p>
        </p:txBody>
      </p:sp>
      <p:sp>
        <p:nvSpPr>
          <p:cNvPr id="8" name="Footer Placeholder 4"/>
          <p:cNvSpPr>
            <a:spLocks noGrp="1"/>
          </p:cNvSpPr>
          <p:nvPr>
            <p:ph type="ftr" sz="quarter" idx="3"/>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extLst>
      <p:ext uri="{BB962C8B-B14F-4D97-AF65-F5344CB8AC3E}">
        <p14:creationId xmlns:p14="http://schemas.microsoft.com/office/powerpoint/2010/main" val="173942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700808"/>
            <a:ext cx="7757160" cy="2921992"/>
          </a:xfrm>
        </p:spPr>
        <p:txBody>
          <a:bodyPr/>
          <a:lstStyle/>
          <a:p>
            <a:pPr eaLnBrk="1" hangingPunct="1">
              <a:spcBef>
                <a:spcPts val="0"/>
              </a:spcBef>
              <a:defRPr/>
            </a:pPr>
            <a:r>
              <a:rPr lang="en-GB" sz="3600" b="1" spc="-1" dirty="0">
                <a:solidFill>
                  <a:srgbClr val="FFFFFF"/>
                </a:solidFill>
                <a:latin typeface="Calibri" panose="020F0502020204030204" pitchFamily="34" charset="0"/>
                <a:ea typeface="+mn-ea"/>
                <a:cs typeface="Calibri" panose="020F0502020204030204" pitchFamily="34" charset="0"/>
              </a:rPr>
              <a:t>LCHS4001_LON</a:t>
            </a:r>
            <a:br>
              <a:rPr lang="en-GB" sz="3600" b="1" spc="-1" dirty="0">
                <a:solidFill>
                  <a:srgbClr val="FFFFFF"/>
                </a:solidFill>
                <a:latin typeface="Calibri" panose="020F0502020204030204" pitchFamily="34" charset="0"/>
                <a:ea typeface="+mn-ea"/>
                <a:cs typeface="Calibri" panose="020F0502020204030204" pitchFamily="34" charset="0"/>
              </a:rPr>
            </a:b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t>Academic Skills and Employability Skills (ACE) </a:t>
            </a: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2801164" y="3794919"/>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a:solidFill>
                  <a:srgbClr val="000000">
                    <a:tint val="75000"/>
                  </a:srgbClr>
                </a:solidFill>
                <a:latin typeface="Myriad Pro"/>
              </a:rPr>
              <a:pPr>
                <a:defRPr/>
              </a:pPr>
              <a:t>02/07/2025</a:t>
            </a:fld>
            <a:endParaRPr lang="en-GB">
              <a:solidFill>
                <a:srgbClr val="000000">
                  <a:tint val="75000"/>
                </a:srgbClr>
              </a:solidFill>
              <a:latin typeface="Myriad Pro"/>
            </a:endParaRPr>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9AE965-6D11-9CD1-0E80-409241AE81B1}"/>
              </a:ext>
            </a:extLst>
          </p:cNvPr>
          <p:cNvSpPr>
            <a:spLocks noGrp="1"/>
          </p:cNvSpPr>
          <p:nvPr>
            <p:ph type="dt" sz="half" idx="10"/>
          </p:nvPr>
        </p:nvSpPr>
        <p:spPr/>
        <p:txBody>
          <a:bodyPr/>
          <a:lstStyle/>
          <a:p>
            <a:pPr>
              <a:defRPr/>
            </a:pPr>
            <a:fld id="{06A18175-4CCB-4D59-9E7A-CB9E10CAD97C}" type="datetime1">
              <a:rPr lang="en-GB" smtClean="0"/>
              <a:pPr>
                <a:defRPr/>
              </a:pPr>
              <a:t>02/07/2025</a:t>
            </a:fld>
            <a:endParaRPr lang="en-GB"/>
          </a:p>
        </p:txBody>
      </p:sp>
      <p:sp>
        <p:nvSpPr>
          <p:cNvPr id="6" name="TextBox 5">
            <a:extLst>
              <a:ext uri="{FF2B5EF4-FFF2-40B4-BE49-F238E27FC236}">
                <a16:creationId xmlns:a16="http://schemas.microsoft.com/office/drawing/2014/main" id="{1ABF825A-7FC1-BC6E-47FA-23BD0ADF0D96}"/>
              </a:ext>
            </a:extLst>
          </p:cNvPr>
          <p:cNvSpPr txBox="1"/>
          <p:nvPr/>
        </p:nvSpPr>
        <p:spPr>
          <a:xfrm>
            <a:off x="637674" y="1299411"/>
            <a:ext cx="11273589" cy="3416320"/>
          </a:xfrm>
          <a:prstGeom prst="rect">
            <a:avLst/>
          </a:prstGeom>
          <a:noFill/>
        </p:spPr>
        <p:txBody>
          <a:bodyPr wrap="square" rtlCol="0">
            <a:spAutoFit/>
          </a:bodyPr>
          <a:lstStyle/>
          <a:p>
            <a:pPr marL="285750" indent="-285750" algn="just">
              <a:buFont typeface="Arial" panose="020B0604020202020204" pitchFamily="34" charset="0"/>
              <a:buChar char="•"/>
            </a:pPr>
            <a:r>
              <a:rPr lang="en-US" sz="3600" dirty="0"/>
              <a:t>To understand what </a:t>
            </a:r>
            <a:r>
              <a:rPr lang="en-US" sz="3600" b="1" dirty="0"/>
              <a:t>coherence</a:t>
            </a:r>
            <a:r>
              <a:rPr lang="en-US" sz="3600" dirty="0"/>
              <a:t> and </a:t>
            </a:r>
            <a:r>
              <a:rPr lang="en-US" sz="3600" b="1" dirty="0"/>
              <a:t>cohesion</a:t>
            </a:r>
            <a:r>
              <a:rPr lang="en-US" sz="3600" dirty="0"/>
              <a:t> is in writing</a:t>
            </a:r>
          </a:p>
          <a:p>
            <a:pPr marL="285750" indent="-285750" algn="just">
              <a:buFont typeface="Arial" panose="020B0604020202020204" pitchFamily="34" charset="0"/>
              <a:buChar char="•"/>
            </a:pPr>
            <a:r>
              <a:rPr lang="en-US" sz="3600" dirty="0"/>
              <a:t>To </a:t>
            </a:r>
            <a:r>
              <a:rPr lang="en-US" sz="3600" dirty="0" err="1"/>
              <a:t>recognise</a:t>
            </a:r>
            <a:r>
              <a:rPr lang="en-US" sz="3600" dirty="0"/>
              <a:t> the importance of linking devices in academic writing</a:t>
            </a:r>
          </a:p>
          <a:p>
            <a:pPr marL="285750" indent="-285750" algn="just">
              <a:buFont typeface="Arial" panose="020B0604020202020204" pitchFamily="34" charset="0"/>
              <a:buChar char="•"/>
            </a:pPr>
            <a:r>
              <a:rPr lang="en-US" sz="3600" dirty="0"/>
              <a:t>To learn new linking devices and practice using such devices in your own writing</a:t>
            </a:r>
          </a:p>
        </p:txBody>
      </p:sp>
      <p:sp>
        <p:nvSpPr>
          <p:cNvPr id="7" name="TextBox 6">
            <a:extLst>
              <a:ext uri="{FF2B5EF4-FFF2-40B4-BE49-F238E27FC236}">
                <a16:creationId xmlns:a16="http://schemas.microsoft.com/office/drawing/2014/main" id="{85859EB4-BA69-CFF1-1B6C-A39B4B17F007}"/>
              </a:ext>
            </a:extLst>
          </p:cNvPr>
          <p:cNvSpPr txBox="1"/>
          <p:nvPr/>
        </p:nvSpPr>
        <p:spPr>
          <a:xfrm>
            <a:off x="1251283" y="372979"/>
            <a:ext cx="10046369" cy="707886"/>
          </a:xfrm>
          <a:prstGeom prst="rect">
            <a:avLst/>
          </a:prstGeom>
          <a:noFill/>
        </p:spPr>
        <p:txBody>
          <a:bodyPr wrap="square" rtlCol="0">
            <a:spAutoFit/>
          </a:bodyPr>
          <a:lstStyle/>
          <a:p>
            <a:pPr algn="ctr"/>
            <a:r>
              <a:rPr lang="en-US" sz="4000" b="1" dirty="0"/>
              <a:t>Aims</a:t>
            </a:r>
          </a:p>
        </p:txBody>
      </p:sp>
    </p:spTree>
    <p:extLst>
      <p:ext uri="{BB962C8B-B14F-4D97-AF65-F5344CB8AC3E}">
        <p14:creationId xmlns:p14="http://schemas.microsoft.com/office/powerpoint/2010/main" val="2802831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lstStyle/>
          <a:p>
            <a:r>
              <a:rPr lang="en-US" b="1" dirty="0">
                <a:solidFill>
                  <a:srgbClr val="173AFF"/>
                </a:solidFill>
              </a:rPr>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r>
              <a:rPr lang="en-US" dirty="0"/>
              <a:t>What do you think “coherence” means? How about “cohesion”? 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02/07/2025</a:t>
            </a:fld>
            <a:endParaRPr lang="en-GB"/>
          </a:p>
        </p:txBody>
      </p:sp>
    </p:spTree>
    <p:extLst>
      <p:ext uri="{BB962C8B-B14F-4D97-AF65-F5344CB8AC3E}">
        <p14:creationId xmlns:p14="http://schemas.microsoft.com/office/powerpoint/2010/main" val="16787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1944848" y="-52141"/>
            <a:ext cx="8229600" cy="1143000"/>
          </a:xfrm>
        </p:spPr>
        <p:txBody>
          <a:bodyPr/>
          <a:lstStyle/>
          <a:p>
            <a:r>
              <a:rPr lang="en-US"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457200" y="1090860"/>
            <a:ext cx="11478125" cy="3916363"/>
          </a:xfrm>
        </p:spPr>
        <p:txBody>
          <a:bodyPr/>
          <a:lstStyle/>
          <a:p>
            <a:pPr algn="l"/>
            <a:r>
              <a:rPr lang="en-GB" sz="3000" b="1" dirty="0">
                <a:solidFill>
                  <a:schemeClr val="tx2">
                    <a:lumMod val="60000"/>
                    <a:lumOff val="40000"/>
                  </a:schemeClr>
                </a:solidFill>
                <a:highlight>
                  <a:srgbClr val="FFFFFF"/>
                </a:highlight>
              </a:rPr>
              <a:t>Coherence</a:t>
            </a:r>
            <a:r>
              <a:rPr lang="en-GB" sz="300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3000" b="1" dirty="0">
                <a:solidFill>
                  <a:schemeClr val="tx2">
                    <a:lumMod val="60000"/>
                    <a:lumOff val="40000"/>
                  </a:schemeClr>
                </a:solidFill>
                <a:highlight>
                  <a:srgbClr val="FFFFFF"/>
                </a:highlight>
              </a:rPr>
              <a:t>Cohesion</a:t>
            </a:r>
            <a:r>
              <a:rPr lang="en-GB" sz="3000" dirty="0">
                <a:solidFill>
                  <a:srgbClr val="0D0D0D"/>
                </a:solidFill>
                <a:highlight>
                  <a:srgbClr val="FFFFFF"/>
                </a:highlight>
              </a:rPr>
              <a:t> refers to the way you link sentences and paragraphs together using words and phrases (</a:t>
            </a:r>
            <a:r>
              <a:rPr lang="en-GB" sz="3000" b="1" dirty="0">
                <a:solidFill>
                  <a:srgbClr val="00B050"/>
                </a:solidFill>
                <a:highlight>
                  <a:srgbClr val="FFFFFF"/>
                </a:highlight>
              </a:rPr>
              <a:t>linking language/devices</a:t>
            </a:r>
            <a:r>
              <a:rPr lang="en-GB" sz="3000" dirty="0">
                <a:highlight>
                  <a:srgbClr val="FFFFFF"/>
                </a:highlight>
              </a:rPr>
              <a:t>)</a:t>
            </a:r>
            <a:r>
              <a:rPr lang="en-GB" sz="3000" dirty="0">
                <a:solidFill>
                  <a:srgbClr val="0D0D0D"/>
                </a:solidFill>
                <a:highlight>
                  <a:srgbClr val="FFFFFF"/>
                </a:highlight>
              </a:rPr>
              <a:t> like "and," "but," "first," "next," and "however." These help your readers follow your ideas easily.</a:t>
            </a:r>
          </a:p>
          <a:p>
            <a:endParaRPr lang="en-US" sz="300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FDAA-AAC9-F67A-B6C6-8A2075E0A666}"/>
              </a:ext>
            </a:extLst>
          </p:cNvPr>
          <p:cNvSpPr>
            <a:spLocks noGrp="1"/>
          </p:cNvSpPr>
          <p:nvPr>
            <p:ph type="title"/>
          </p:nvPr>
        </p:nvSpPr>
        <p:spPr>
          <a:xfrm>
            <a:off x="1981200" y="-171400"/>
            <a:ext cx="8229600" cy="1143000"/>
          </a:xfrm>
        </p:spPr>
        <p:txBody>
          <a:bodyPr/>
          <a:lstStyle/>
          <a:p>
            <a:r>
              <a:rPr lang="en-US" b="1" dirty="0">
                <a:solidFill>
                  <a:srgbClr val="173AFF"/>
                </a:solidFill>
              </a:rPr>
              <a:t>Activity 1</a:t>
            </a:r>
          </a:p>
        </p:txBody>
      </p:sp>
      <p:sp>
        <p:nvSpPr>
          <p:cNvPr id="3" name="Content Placeholder 2">
            <a:extLst>
              <a:ext uri="{FF2B5EF4-FFF2-40B4-BE49-F238E27FC236}">
                <a16:creationId xmlns:a16="http://schemas.microsoft.com/office/drawing/2014/main" id="{BFA54F78-C4FA-4C97-208A-BF481C73AEFC}"/>
              </a:ext>
            </a:extLst>
          </p:cNvPr>
          <p:cNvSpPr>
            <a:spLocks noGrp="1"/>
          </p:cNvSpPr>
          <p:nvPr>
            <p:ph idx="1"/>
          </p:nvPr>
        </p:nvSpPr>
        <p:spPr>
          <a:xfrm>
            <a:off x="529389" y="971601"/>
            <a:ext cx="11117179" cy="3916363"/>
          </a:xfrm>
        </p:spPr>
        <p:txBody>
          <a:bodyPr/>
          <a:lstStyle/>
          <a:p>
            <a:pPr marL="0" indent="0" algn="just">
              <a:buNone/>
            </a:pPr>
            <a:r>
              <a:rPr lang="en-GB" dirty="0">
                <a:ea typeface="Calibri" panose="020F0502020204030204" pitchFamily="34" charset="0"/>
                <a:cs typeface="Times New Roman" panose="02020603050405020304" pitchFamily="18" charset="0"/>
              </a:rPr>
              <a:t>Go to the </a:t>
            </a:r>
            <a:r>
              <a:rPr lang="en-GB" b="1" dirty="0">
                <a:solidFill>
                  <a:srgbClr val="173AFF"/>
                </a:solidFill>
                <a:ea typeface="Calibri" panose="020F0502020204030204" pitchFamily="34" charset="0"/>
                <a:cs typeface="Times New Roman" panose="02020603050405020304" pitchFamily="18" charset="0"/>
              </a:rPr>
              <a:t>Coherence and Cohesion </a:t>
            </a:r>
            <a:r>
              <a:rPr lang="en-GB" dirty="0">
                <a:ea typeface="Calibri" panose="020F0502020204030204" pitchFamily="34" charset="0"/>
                <a:cs typeface="Times New Roman" panose="02020603050405020304" pitchFamily="18" charset="0"/>
              </a:rPr>
              <a:t>worksheet and read both paragraphs.</a:t>
            </a:r>
          </a:p>
          <a:p>
            <a:pPr marL="0" indent="0" algn="just">
              <a:buNone/>
            </a:pPr>
            <a:endParaRPr lang="en-GB" dirty="0">
              <a:ea typeface="Calibri" panose="020F0502020204030204" pitchFamily="34" charset="0"/>
              <a:cs typeface="Times New Roman" panose="02020603050405020304" pitchFamily="18" charset="0"/>
            </a:endParaRPr>
          </a:p>
          <a:p>
            <a:pPr marL="0" indent="0" algn="just">
              <a:buNone/>
            </a:pPr>
            <a:r>
              <a:rPr lang="en-GB" dirty="0">
                <a:ea typeface="Calibri" panose="020F0502020204030204" pitchFamily="34" charset="0"/>
                <a:cs typeface="Times New Roman" panose="02020603050405020304" pitchFamily="18" charset="0"/>
              </a:rPr>
              <a:t>After you read, discuss with a partner which paragraph is the better example of coherent and cohesive writing. Underline or highlight the language that helps make this paragraph more coherent and cohesive.</a:t>
            </a:r>
            <a:endParaRPr lang="en-US" dirty="0"/>
          </a:p>
        </p:txBody>
      </p:sp>
      <p:sp>
        <p:nvSpPr>
          <p:cNvPr id="4" name="Date Placeholder 3">
            <a:extLst>
              <a:ext uri="{FF2B5EF4-FFF2-40B4-BE49-F238E27FC236}">
                <a16:creationId xmlns:a16="http://schemas.microsoft.com/office/drawing/2014/main" id="{747EA478-D4BA-F8A5-2010-04824DAB09CD}"/>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418529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FBF16-568F-0899-47C0-0A193D6F3708}"/>
              </a:ext>
            </a:extLst>
          </p:cNvPr>
          <p:cNvSpPr>
            <a:spLocks noGrp="1"/>
          </p:cNvSpPr>
          <p:nvPr>
            <p:ph type="title"/>
          </p:nvPr>
        </p:nvSpPr>
        <p:spPr>
          <a:xfrm>
            <a:off x="1981200" y="-70742"/>
            <a:ext cx="8229600" cy="1143000"/>
          </a:xfrm>
        </p:spPr>
        <p:txBody>
          <a:bodyPr/>
          <a:lstStyle/>
          <a:p>
            <a:r>
              <a:rPr lang="en-US" b="1" dirty="0">
                <a:solidFill>
                  <a:srgbClr val="FF0000"/>
                </a:solidFill>
              </a:rPr>
              <a:t>Activity 1 Answers</a:t>
            </a:r>
          </a:p>
        </p:txBody>
      </p:sp>
      <p:sp>
        <p:nvSpPr>
          <p:cNvPr id="3" name="Content Placeholder 2">
            <a:extLst>
              <a:ext uri="{FF2B5EF4-FFF2-40B4-BE49-F238E27FC236}">
                <a16:creationId xmlns:a16="http://schemas.microsoft.com/office/drawing/2014/main" id="{9A75AE36-542F-422D-B44B-9D0C6E0F59BF}"/>
              </a:ext>
            </a:extLst>
          </p:cNvPr>
          <p:cNvSpPr>
            <a:spLocks noGrp="1"/>
          </p:cNvSpPr>
          <p:nvPr>
            <p:ph idx="1"/>
          </p:nvPr>
        </p:nvSpPr>
        <p:spPr>
          <a:xfrm>
            <a:off x="433137" y="836712"/>
            <a:ext cx="11405937" cy="4752528"/>
          </a:xfrm>
        </p:spPr>
        <p:txBody>
          <a:bodyPr/>
          <a:lstStyle/>
          <a:p>
            <a:pPr marL="0" indent="0" algn="just">
              <a:buNone/>
            </a:pPr>
            <a:r>
              <a:rPr lang="en-US" sz="2500" dirty="0"/>
              <a:t>Paragraph 2 is the better example of coherence and cohesion:</a:t>
            </a:r>
          </a:p>
          <a:p>
            <a:pPr marL="0" indent="0" algn="just">
              <a:buNone/>
            </a:pPr>
            <a:endParaRPr lang="en-US" sz="2700" dirty="0"/>
          </a:p>
          <a:p>
            <a:pPr marL="0" indent="0" algn="just">
              <a:buNone/>
            </a:pPr>
            <a:r>
              <a:rPr lang="en-GB" sz="2700" kern="100" dirty="0">
                <a:effectLst/>
                <a:ea typeface="+mn-lt"/>
                <a:cs typeface="+mn-lt"/>
              </a:rPr>
              <a:t>Time management is an essential skill for university students </a:t>
            </a:r>
            <a:r>
              <a:rPr lang="en-GB" sz="2700" b="1" kern="100" dirty="0">
                <a:effectLst/>
                <a:highlight>
                  <a:srgbClr val="FFFF00"/>
                </a:highlight>
                <a:ea typeface="+mn-lt"/>
                <a:cs typeface="+mn-lt"/>
              </a:rPr>
              <a:t>as</a:t>
            </a:r>
            <a:r>
              <a:rPr lang="en-GB" sz="2700" kern="100" dirty="0">
                <a:effectLst/>
                <a:ea typeface="+mn-lt"/>
                <a:cs typeface="+mn-lt"/>
              </a:rPr>
              <a:t> it helps them balance academic, work, and social responsibilities effectively. </a:t>
            </a:r>
            <a:r>
              <a:rPr lang="en-GB" sz="2700" b="1" kern="100" dirty="0">
                <a:effectLst/>
                <a:highlight>
                  <a:srgbClr val="FFFF00"/>
                </a:highlight>
                <a:ea typeface="+mn-lt"/>
                <a:cs typeface="+mn-lt"/>
              </a:rPr>
              <a:t>For instance</a:t>
            </a:r>
            <a:r>
              <a:rPr lang="en-GB" sz="2700" kern="100" dirty="0">
                <a:effectLst/>
                <a:highlight>
                  <a:srgbClr val="FFFF00"/>
                </a:highlight>
                <a:ea typeface="+mn-lt"/>
                <a:cs typeface="+mn-lt"/>
              </a:rPr>
              <a:t>,</a:t>
            </a:r>
            <a:r>
              <a:rPr lang="en-GB" sz="2700" kern="100" dirty="0">
                <a:effectLst/>
                <a:ea typeface="+mn-lt"/>
                <a:cs typeface="+mn-lt"/>
              </a:rPr>
              <a:t> using a planner to </a:t>
            </a:r>
            <a:r>
              <a:rPr lang="en-GB" sz="2700" kern="100" dirty="0">
                <a:ea typeface="+mn-lt"/>
                <a:cs typeface="+mn-lt"/>
              </a:rPr>
              <a:t>organise </a:t>
            </a:r>
            <a:r>
              <a:rPr lang="en-GB" sz="2700" kern="100" dirty="0">
                <a:effectLst/>
                <a:ea typeface="+mn-lt"/>
                <a:cs typeface="+mn-lt"/>
              </a:rPr>
              <a:t>tasks and deadlines ensures that students can </a:t>
            </a:r>
            <a:r>
              <a:rPr lang="en-GB" sz="2700" kern="100" dirty="0">
                <a:ea typeface="+mn-lt"/>
                <a:cs typeface="+mn-lt"/>
              </a:rPr>
              <a:t>prioritise </a:t>
            </a:r>
            <a:r>
              <a:rPr lang="en-GB" sz="2700" kern="100" dirty="0">
                <a:effectLst/>
                <a:ea typeface="+mn-lt"/>
                <a:cs typeface="+mn-lt"/>
              </a:rPr>
              <a:t>their assignments and avoid last-minute rushing. </a:t>
            </a:r>
            <a:r>
              <a:rPr lang="en-GB" sz="2700" b="1" kern="100" dirty="0">
                <a:effectLst/>
                <a:highlight>
                  <a:srgbClr val="FFFF00"/>
                </a:highlight>
                <a:ea typeface="+mn-lt"/>
                <a:cs typeface="+mn-lt"/>
              </a:rPr>
              <a:t>Furthermore</a:t>
            </a:r>
            <a:r>
              <a:rPr lang="en-GB" sz="2700" kern="100" dirty="0">
                <a:effectLst/>
                <a:highlight>
                  <a:srgbClr val="FFFF00"/>
                </a:highlight>
                <a:ea typeface="+mn-lt"/>
                <a:cs typeface="+mn-lt"/>
              </a:rPr>
              <a:t>,</a:t>
            </a:r>
            <a:r>
              <a:rPr lang="en-GB" sz="2700" kern="100" dirty="0">
                <a:effectLst/>
                <a:ea typeface="+mn-lt"/>
                <a:cs typeface="+mn-lt"/>
              </a:rPr>
              <a:t> this not only improves the quality of their work </a:t>
            </a:r>
            <a:r>
              <a:rPr lang="en-GB" sz="2700" b="1" kern="100" dirty="0">
                <a:effectLst/>
                <a:highlight>
                  <a:srgbClr val="FFFF00"/>
                </a:highlight>
                <a:ea typeface="+mn-lt"/>
                <a:cs typeface="+mn-lt"/>
              </a:rPr>
              <a:t>but also</a:t>
            </a:r>
            <a:r>
              <a:rPr lang="en-GB" sz="2700" kern="100" dirty="0">
                <a:effectLst/>
                <a:ea typeface="+mn-lt"/>
                <a:cs typeface="+mn-lt"/>
              </a:rPr>
              <a:t> reduces the likelihood of missing important deadlines. </a:t>
            </a:r>
            <a:r>
              <a:rPr lang="en-GB" sz="2700" b="1" kern="100" dirty="0">
                <a:effectLst/>
                <a:highlight>
                  <a:srgbClr val="FFFF00"/>
                </a:highlight>
                <a:ea typeface="+mn-lt"/>
                <a:cs typeface="+mn-lt"/>
              </a:rPr>
              <a:t>Therefore</a:t>
            </a:r>
            <a:r>
              <a:rPr lang="en-GB" sz="2700" kern="100" dirty="0">
                <a:effectLst/>
                <a:highlight>
                  <a:srgbClr val="FFFF00"/>
                </a:highlight>
                <a:ea typeface="+mn-lt"/>
                <a:cs typeface="+mn-lt"/>
              </a:rPr>
              <a:t>,</a:t>
            </a:r>
            <a:r>
              <a:rPr lang="en-GB" sz="2700" kern="100" dirty="0">
                <a:effectLst/>
                <a:ea typeface="+mn-lt"/>
                <a:cs typeface="+mn-lt"/>
              </a:rPr>
              <a:t> by staying </a:t>
            </a:r>
            <a:r>
              <a:rPr lang="en-GB" sz="2700" kern="100" dirty="0">
                <a:ea typeface="+mn-lt"/>
                <a:cs typeface="+mn-lt"/>
              </a:rPr>
              <a:t>organised</a:t>
            </a:r>
            <a:r>
              <a:rPr lang="en-GB" sz="2700" kern="100" dirty="0">
                <a:effectLst/>
                <a:ea typeface="+mn-lt"/>
                <a:cs typeface="+mn-lt"/>
              </a:rPr>
              <a:t> and managing their time wisely, students can maintain better control over their busy schedules and achieve greater academic success.</a:t>
            </a:r>
            <a:endParaRPr lang="en-GB" dirty="0">
              <a:ea typeface="+mn-lt"/>
              <a:cs typeface="+mn-lt"/>
            </a:endParaRPr>
          </a:p>
          <a:p>
            <a:pPr marL="0" indent="0" algn="just">
              <a:buNone/>
            </a:pPr>
            <a:endParaRPr lang="en-US" sz="2500" dirty="0"/>
          </a:p>
        </p:txBody>
      </p:sp>
      <p:sp>
        <p:nvSpPr>
          <p:cNvPr id="4" name="Date Placeholder 3">
            <a:extLst>
              <a:ext uri="{FF2B5EF4-FFF2-40B4-BE49-F238E27FC236}">
                <a16:creationId xmlns:a16="http://schemas.microsoft.com/office/drawing/2014/main" id="{4A8E52C1-78BC-58DA-88DA-AA0DACB81693}"/>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317377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A289B-EAF1-29F8-155A-1EF56DE9FF59}"/>
              </a:ext>
            </a:extLst>
          </p:cNvPr>
          <p:cNvSpPr>
            <a:spLocks noGrp="1"/>
          </p:cNvSpPr>
          <p:nvPr>
            <p:ph type="title"/>
          </p:nvPr>
        </p:nvSpPr>
        <p:spPr>
          <a:xfrm>
            <a:off x="609600" y="-23536"/>
            <a:ext cx="10972800" cy="1143000"/>
          </a:xfrm>
        </p:spPr>
        <p:txBody>
          <a:bodyPr/>
          <a:lstStyle/>
          <a:p>
            <a:r>
              <a:rPr lang="en-US" b="1" dirty="0">
                <a:solidFill>
                  <a:srgbClr val="FF0000"/>
                </a:solidFill>
              </a:rPr>
              <a:t>Activity 1 Answers</a:t>
            </a:r>
          </a:p>
        </p:txBody>
      </p:sp>
      <p:sp>
        <p:nvSpPr>
          <p:cNvPr id="3" name="Content Placeholder 2">
            <a:extLst>
              <a:ext uri="{FF2B5EF4-FFF2-40B4-BE49-F238E27FC236}">
                <a16:creationId xmlns:a16="http://schemas.microsoft.com/office/drawing/2014/main" id="{6FA4AEDA-07EA-3008-F27D-136F293DE470}"/>
              </a:ext>
            </a:extLst>
          </p:cNvPr>
          <p:cNvSpPr>
            <a:spLocks noGrp="1"/>
          </p:cNvSpPr>
          <p:nvPr>
            <p:ph idx="1"/>
          </p:nvPr>
        </p:nvSpPr>
        <p:spPr>
          <a:xfrm>
            <a:off x="609600" y="758687"/>
            <a:ext cx="10972800" cy="4704867"/>
          </a:xfrm>
        </p:spPr>
        <p:txBody>
          <a:bodyPr/>
          <a:lstStyle/>
          <a:p>
            <a:pPr marL="0" indent="0">
              <a:buNone/>
            </a:pPr>
            <a:br>
              <a:rPr lang="en-US" sz="2000" dirty="0">
                <a:ea typeface="+mn-lt"/>
                <a:cs typeface="+mn-lt"/>
              </a:rPr>
            </a:br>
            <a:r>
              <a:rPr lang="en-US" sz="2000" b="1" dirty="0">
                <a:solidFill>
                  <a:srgbClr val="173AFF"/>
                </a:solidFill>
                <a:ea typeface="+mn-lt"/>
                <a:cs typeface="+mn-lt"/>
              </a:rPr>
              <a:t>Paragraph 2</a:t>
            </a:r>
            <a:r>
              <a:rPr lang="en-US" sz="2000" dirty="0">
                <a:ea typeface="+mn-lt"/>
                <a:cs typeface="+mn-lt"/>
              </a:rPr>
              <a:t> has ideas which connect well and follow each other in a clear order.</a:t>
            </a:r>
            <a:endParaRPr lang="en-US" sz="2000" dirty="0"/>
          </a:p>
          <a:p>
            <a:pPr marL="0" indent="0">
              <a:buNone/>
            </a:pPr>
            <a:r>
              <a:rPr lang="en-US" sz="2000" b="1" dirty="0">
                <a:solidFill>
                  <a:srgbClr val="173AFF"/>
                </a:solidFill>
                <a:ea typeface="+mn-lt"/>
                <a:cs typeface="+mn-lt"/>
              </a:rPr>
              <a:t>Paragraph 2 </a:t>
            </a:r>
            <a:r>
              <a:rPr lang="en-US" sz="2000" dirty="0">
                <a:ea typeface="+mn-lt"/>
                <a:cs typeface="+mn-lt"/>
              </a:rPr>
              <a:t>explains step-by-step how time management helps and gives examples, so it’s clearer and more detailed.</a:t>
            </a:r>
            <a:endParaRPr lang="en-US" dirty="0">
              <a:ea typeface="+mn-lt"/>
              <a:cs typeface="+mn-lt"/>
            </a:endParaRPr>
          </a:p>
          <a:p>
            <a:pPr marL="0" indent="0">
              <a:buNone/>
            </a:pPr>
            <a:endParaRPr lang="en-US" sz="2000" dirty="0">
              <a:ea typeface="+mn-lt"/>
              <a:cs typeface="+mn-lt"/>
            </a:endParaRPr>
          </a:p>
          <a:p>
            <a:pPr marL="0" indent="0">
              <a:buNone/>
            </a:pPr>
            <a:br>
              <a:rPr lang="en-US" sz="2000" dirty="0">
                <a:ea typeface="+mn-lt"/>
                <a:cs typeface="+mn-lt"/>
              </a:rPr>
            </a:br>
            <a:r>
              <a:rPr lang="en-US" sz="2000" b="1" dirty="0">
                <a:solidFill>
                  <a:srgbClr val="173AFF"/>
                </a:solidFill>
                <a:ea typeface="+mn-lt"/>
                <a:cs typeface="+mn-lt"/>
              </a:rPr>
              <a:t>Paragraph 1</a:t>
            </a:r>
            <a:r>
              <a:rPr lang="en-US" sz="2000">
                <a:ea typeface="+mn-lt"/>
                <a:cs typeface="+mn-lt"/>
              </a:rPr>
              <a:t> has some sentences which don’t connect well, so it feels jumpy. For </a:t>
            </a:r>
            <a:r>
              <a:rPr lang="en-US" sz="2000" dirty="0">
                <a:ea typeface="+mn-lt"/>
                <a:cs typeface="+mn-lt"/>
              </a:rPr>
              <a:t>example, it talks about deadlines, then stress, then deadlines again without linking these ideas smoothly.</a:t>
            </a:r>
            <a:endParaRPr lang="en-US"/>
          </a:p>
          <a:p>
            <a:pPr marL="0" indent="0">
              <a:buNone/>
            </a:pPr>
            <a:r>
              <a:rPr lang="en-US" sz="2000" b="1" dirty="0">
                <a:solidFill>
                  <a:srgbClr val="173AFF"/>
                </a:solidFill>
                <a:ea typeface="+mn-lt"/>
                <a:cs typeface="+mn-lt"/>
              </a:rPr>
              <a:t>Paragraph 1</a:t>
            </a:r>
            <a:r>
              <a:rPr lang="en-US" sz="2000" dirty="0">
                <a:ea typeface="+mn-lt"/>
                <a:cs typeface="+mn-lt"/>
              </a:rPr>
              <a:t> has some sentences repeat the same point in different ways, like explaining what deadlines are after already mentioning them.</a:t>
            </a:r>
            <a:endParaRPr lang="en-US" dirty="0"/>
          </a:p>
          <a:p>
            <a:pPr marL="0" indent="0">
              <a:buNone/>
            </a:pPr>
            <a:r>
              <a:rPr lang="en-US" sz="2000" b="1" dirty="0">
                <a:solidFill>
                  <a:srgbClr val="173AFF"/>
                </a:solidFill>
                <a:ea typeface="+mn-lt"/>
                <a:cs typeface="+mn-lt"/>
              </a:rPr>
              <a:t>Paragraph 1 has</a:t>
            </a:r>
            <a:r>
              <a:rPr lang="en-US" sz="2000" dirty="0">
                <a:ea typeface="+mn-lt"/>
                <a:cs typeface="+mn-lt"/>
              </a:rPr>
              <a:t> no linking words to help the reader follow the ideas. This makes the paragraph feel choppy and hard to follow.</a:t>
            </a:r>
            <a:endParaRPr lang="en-US" dirty="0"/>
          </a:p>
          <a:p>
            <a:pPr marL="0" indent="0">
              <a:buNone/>
            </a:pPr>
            <a:r>
              <a:rPr lang="en-US" sz="2000" dirty="0">
                <a:ea typeface="+mn-lt"/>
                <a:cs typeface="+mn-lt"/>
              </a:rPr>
              <a:t>Because the sentences don’t flow well, it’s harder to understand the main point of</a:t>
            </a:r>
            <a:r>
              <a:rPr lang="en-US" sz="2000" b="1" dirty="0">
                <a:solidFill>
                  <a:srgbClr val="173AFF"/>
                </a:solidFill>
                <a:ea typeface="+mn-lt"/>
                <a:cs typeface="+mn-lt"/>
              </a:rPr>
              <a:t> Paragraph 1</a:t>
            </a:r>
            <a:r>
              <a:rPr lang="en-US" sz="2000" dirty="0">
                <a:ea typeface="+mn-lt"/>
                <a:cs typeface="+mn-lt"/>
              </a:rPr>
              <a:t> clearly.</a:t>
            </a:r>
            <a:endParaRPr lang="en-US" dirty="0"/>
          </a:p>
          <a:p>
            <a:pPr marL="0" indent="0">
              <a:buNone/>
            </a:pPr>
            <a:endParaRPr lang="en-US" sz="2000" dirty="0"/>
          </a:p>
          <a:p>
            <a:endParaRPr lang="en-US" sz="2000" b="1" dirty="0"/>
          </a:p>
        </p:txBody>
      </p:sp>
      <p:sp>
        <p:nvSpPr>
          <p:cNvPr id="4" name="Date Placeholder 3">
            <a:extLst>
              <a:ext uri="{FF2B5EF4-FFF2-40B4-BE49-F238E27FC236}">
                <a16:creationId xmlns:a16="http://schemas.microsoft.com/office/drawing/2014/main" id="{2AE5653E-D41B-2D25-11D2-3425BF710B91}"/>
              </a:ext>
            </a:extLst>
          </p:cNvPr>
          <p:cNvSpPr>
            <a:spLocks noGrp="1"/>
          </p:cNvSpPr>
          <p:nvPr>
            <p:ph type="dt" sz="half" idx="10"/>
          </p:nvPr>
        </p:nvSpPr>
        <p:spPr/>
        <p:txBody>
          <a:bodyPr/>
          <a:lstStyle/>
          <a:p>
            <a:pPr>
              <a:defRPr/>
            </a:pPr>
            <a:fld id="{7734DD8D-AE26-4A6C-B780-968F72A0D9BC}" type="datetime1">
              <a:rPr lang="en-GB"/>
              <a:pPr>
                <a:defRPr/>
              </a:pPr>
              <a:t>02/07/2025</a:t>
            </a:fld>
            <a:endParaRPr lang="en-GB"/>
          </a:p>
        </p:txBody>
      </p:sp>
    </p:spTree>
    <p:extLst>
      <p:ext uri="{BB962C8B-B14F-4D97-AF65-F5344CB8AC3E}">
        <p14:creationId xmlns:p14="http://schemas.microsoft.com/office/powerpoint/2010/main" val="2569270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560D-E5FB-7220-4E06-8974D1D7CCB5}"/>
              </a:ext>
            </a:extLst>
          </p:cNvPr>
          <p:cNvSpPr>
            <a:spLocks noGrp="1"/>
          </p:cNvSpPr>
          <p:nvPr>
            <p:ph type="title"/>
          </p:nvPr>
        </p:nvSpPr>
        <p:spPr/>
        <p:txBody>
          <a:bodyPr/>
          <a:lstStyle/>
          <a:p>
            <a:r>
              <a:rPr lang="en-US" b="1" dirty="0">
                <a:solidFill>
                  <a:srgbClr val="173AFF"/>
                </a:solidFill>
              </a:rPr>
              <a:t>Activity 2</a:t>
            </a:r>
            <a:endParaRPr lang="en-US" dirty="0"/>
          </a:p>
        </p:txBody>
      </p:sp>
      <p:sp>
        <p:nvSpPr>
          <p:cNvPr id="3" name="Content Placeholder 2">
            <a:extLst>
              <a:ext uri="{FF2B5EF4-FFF2-40B4-BE49-F238E27FC236}">
                <a16:creationId xmlns:a16="http://schemas.microsoft.com/office/drawing/2014/main" id="{30934D32-CE4C-013D-E327-9FA72745C0F6}"/>
              </a:ext>
            </a:extLst>
          </p:cNvPr>
          <p:cNvSpPr>
            <a:spLocks noGrp="1"/>
          </p:cNvSpPr>
          <p:nvPr>
            <p:ph idx="1"/>
          </p:nvPr>
        </p:nvSpPr>
        <p:spPr/>
        <p:txBody>
          <a:bodyPr/>
          <a:lstStyle/>
          <a:p>
            <a:pPr marL="0" indent="0">
              <a:buNone/>
            </a:pPr>
            <a:r>
              <a:rPr lang="en-US" dirty="0"/>
              <a:t>Go to the worksheet and sort the cohesive devices into their function</a:t>
            </a:r>
          </a:p>
          <a:p>
            <a:pPr marL="0" indent="0">
              <a:buNone/>
            </a:pPr>
            <a:endParaRPr lang="en-US" dirty="0"/>
          </a:p>
          <a:p>
            <a:pPr marL="0" indent="0">
              <a:buNone/>
            </a:pPr>
            <a:r>
              <a:rPr lang="en-US" dirty="0"/>
              <a:t>Compare your answers with a partner</a:t>
            </a:r>
          </a:p>
        </p:txBody>
      </p:sp>
      <p:sp>
        <p:nvSpPr>
          <p:cNvPr id="4" name="Date Placeholder 3">
            <a:extLst>
              <a:ext uri="{FF2B5EF4-FFF2-40B4-BE49-F238E27FC236}">
                <a16:creationId xmlns:a16="http://schemas.microsoft.com/office/drawing/2014/main" id="{EA16EC28-68D7-9DEE-C622-508128B92D72}"/>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1041414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3170-173F-D128-503B-A68B4FF7D6D8}"/>
              </a:ext>
            </a:extLst>
          </p:cNvPr>
          <p:cNvSpPr>
            <a:spLocks noGrp="1"/>
          </p:cNvSpPr>
          <p:nvPr>
            <p:ph type="title"/>
          </p:nvPr>
        </p:nvSpPr>
        <p:spPr/>
        <p:txBody>
          <a:bodyPr/>
          <a:lstStyle/>
          <a:p>
            <a:r>
              <a:rPr lang="en-US" b="1" dirty="0">
                <a:solidFill>
                  <a:srgbClr val="FF0000"/>
                </a:solidFill>
              </a:rPr>
              <a:t>Activity 2 Answers</a:t>
            </a:r>
          </a:p>
        </p:txBody>
      </p:sp>
      <p:sp>
        <p:nvSpPr>
          <p:cNvPr id="4" name="Date Placeholder 3">
            <a:extLst>
              <a:ext uri="{FF2B5EF4-FFF2-40B4-BE49-F238E27FC236}">
                <a16:creationId xmlns:a16="http://schemas.microsoft.com/office/drawing/2014/main" id="{440AA253-5D37-AE3D-8613-C267250B9C4E}"/>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pic>
        <p:nvPicPr>
          <p:cNvPr id="20" name="Picture 19" descr="A white table with red text&#10;&#10;Description automatically generated">
            <a:extLst>
              <a:ext uri="{FF2B5EF4-FFF2-40B4-BE49-F238E27FC236}">
                <a16:creationId xmlns:a16="http://schemas.microsoft.com/office/drawing/2014/main" id="{A9062FF3-572E-88BD-E6BA-3C61888974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3079" y="1417638"/>
            <a:ext cx="8585842" cy="3595538"/>
          </a:xfrm>
          <a:prstGeom prst="rect">
            <a:avLst/>
          </a:prstGeom>
        </p:spPr>
      </p:pic>
    </p:spTree>
    <p:extLst>
      <p:ext uri="{BB962C8B-B14F-4D97-AF65-F5344CB8AC3E}">
        <p14:creationId xmlns:p14="http://schemas.microsoft.com/office/powerpoint/2010/main" val="3338864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B141-7EF8-E972-D5B6-5C14BC6D8B9D}"/>
              </a:ext>
            </a:extLst>
          </p:cNvPr>
          <p:cNvSpPr>
            <a:spLocks noGrp="1"/>
          </p:cNvSpPr>
          <p:nvPr>
            <p:ph type="title"/>
          </p:nvPr>
        </p:nvSpPr>
        <p:spPr/>
        <p:txBody>
          <a:bodyPr/>
          <a:lstStyle/>
          <a:p>
            <a:r>
              <a:rPr lang="en-US" sz="3600" b="1" dirty="0"/>
              <a:t>How to use cohesive devices in your own writing</a:t>
            </a:r>
          </a:p>
        </p:txBody>
      </p:sp>
      <p:sp>
        <p:nvSpPr>
          <p:cNvPr id="3" name="Content Placeholder 2">
            <a:extLst>
              <a:ext uri="{FF2B5EF4-FFF2-40B4-BE49-F238E27FC236}">
                <a16:creationId xmlns:a16="http://schemas.microsoft.com/office/drawing/2014/main" id="{A515270D-F68F-A902-3238-003B6CD5460C}"/>
              </a:ext>
            </a:extLst>
          </p:cNvPr>
          <p:cNvSpPr>
            <a:spLocks noGrp="1"/>
          </p:cNvSpPr>
          <p:nvPr>
            <p:ph idx="1"/>
          </p:nvPr>
        </p:nvSpPr>
        <p:spPr>
          <a:xfrm>
            <a:off x="609600" y="1424116"/>
            <a:ext cx="10972800" cy="3916363"/>
          </a:xfrm>
        </p:spPr>
        <p:txBody>
          <a:bodyPr/>
          <a:lstStyle/>
          <a:p>
            <a:pPr marL="0" indent="0" algn="just">
              <a:buNone/>
            </a:pPr>
            <a:r>
              <a:rPr lang="en-GB" sz="2200" dirty="0"/>
              <a:t>If you can’t find any places in your writing where you think you could use cohesive devices, ask yourself if your paragraph needs more detail.</a:t>
            </a:r>
          </a:p>
          <a:p>
            <a:pPr marL="0" indent="0" algn="just">
              <a:buNone/>
            </a:pPr>
            <a:r>
              <a:rPr lang="en-GB" sz="2200" dirty="0"/>
              <a:t>Could you…</a:t>
            </a:r>
          </a:p>
          <a:p>
            <a:pPr marL="457200" indent="-457200" algn="just">
              <a:buFontTx/>
              <a:buChar char="-"/>
            </a:pPr>
            <a:r>
              <a:rPr lang="en-GB" sz="2200" dirty="0"/>
              <a:t>Add another piece of evidence to support your point? (using ‘Moreover’, ‘Furthermore’, ‘In addition…’)</a:t>
            </a:r>
          </a:p>
          <a:p>
            <a:pPr marL="457200" indent="-457200" algn="just">
              <a:buFontTx/>
              <a:buChar char="-"/>
            </a:pPr>
            <a:r>
              <a:rPr lang="en-GB" sz="2200" dirty="0"/>
              <a:t>Give an example? (using ‘such as’, ‘For example’, ‘For instance’…)</a:t>
            </a:r>
          </a:p>
          <a:p>
            <a:pPr marL="457200" indent="-457200" algn="just">
              <a:buFontTx/>
              <a:buChar char="-"/>
            </a:pPr>
            <a:r>
              <a:rPr lang="en-GB" sz="2200" dirty="0"/>
              <a:t>Organise your ideas more clearly? (using ‘Firstly’, ‘Secondly’, ‘Finally’…)</a:t>
            </a:r>
          </a:p>
          <a:p>
            <a:pPr marL="457200" indent="-457200" algn="just">
              <a:buFontTx/>
              <a:buChar char="-"/>
            </a:pPr>
            <a:r>
              <a:rPr lang="en-GB" sz="2200" dirty="0"/>
              <a:t>Explain why something is important or significant? (using ‘Consequently’, ‘For this reason’…)</a:t>
            </a:r>
          </a:p>
          <a:p>
            <a:pPr algn="just"/>
            <a:endParaRPr lang="en-US" sz="2200" dirty="0"/>
          </a:p>
        </p:txBody>
      </p:sp>
      <p:sp>
        <p:nvSpPr>
          <p:cNvPr id="4" name="Date Placeholder 3">
            <a:extLst>
              <a:ext uri="{FF2B5EF4-FFF2-40B4-BE49-F238E27FC236}">
                <a16:creationId xmlns:a16="http://schemas.microsoft.com/office/drawing/2014/main" id="{C3F38AED-C1CB-9843-8197-E6A714CAD809}"/>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809002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3919-3521-95EA-A3FC-819B768C8797}"/>
              </a:ext>
            </a:extLst>
          </p:cNvPr>
          <p:cNvSpPr>
            <a:spLocks noGrp="1"/>
          </p:cNvSpPr>
          <p:nvPr>
            <p:ph type="title"/>
          </p:nvPr>
        </p:nvSpPr>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30EC8BC1-F0B9-5945-CD35-2768F6A8989F}"/>
              </a:ext>
            </a:extLst>
          </p:cNvPr>
          <p:cNvSpPr>
            <a:spLocks noGrp="1"/>
          </p:cNvSpPr>
          <p:nvPr>
            <p:ph idx="1"/>
          </p:nvPr>
        </p:nvSpPr>
        <p:spPr>
          <a:xfrm>
            <a:off x="609600" y="1417638"/>
            <a:ext cx="10972800" cy="3916363"/>
          </a:xfrm>
        </p:spPr>
        <p:txBody>
          <a:bodyPr/>
          <a:lstStyle/>
          <a:p>
            <a:pPr marL="0" indent="0" algn="l" rtl="0" fontAlgn="base">
              <a:lnSpc>
                <a:spcPts val="2775"/>
              </a:lnSpc>
              <a:buNone/>
            </a:pPr>
            <a:r>
              <a:rPr lang="en-US" b="0" i="0" u="none" strike="noStrike" dirty="0">
                <a:solidFill>
                  <a:srgbClr val="000000"/>
                </a:solidFill>
                <a:effectLst/>
                <a:latin typeface="Myriad Pro"/>
              </a:rPr>
              <a:t>Now look at the 2</a:t>
            </a:r>
            <a:r>
              <a:rPr lang="en-US" b="0" i="0" u="none" strike="noStrike" baseline="30000" dirty="0">
                <a:solidFill>
                  <a:srgbClr val="000000"/>
                </a:solidFill>
                <a:effectLst/>
                <a:latin typeface="Myriad Pro"/>
              </a:rPr>
              <a:t>nd</a:t>
            </a:r>
            <a:r>
              <a:rPr lang="en-US" b="0" i="0" u="none" strike="noStrike" dirty="0">
                <a:solidFill>
                  <a:srgbClr val="000000"/>
                </a:solidFill>
                <a:effectLst/>
                <a:latin typeface="Myriad Pro"/>
              </a:rPr>
              <a:t> draft of the paragraph you wrote and then </a:t>
            </a:r>
            <a:r>
              <a:rPr lang="en-US" b="0" i="0" u="none" strike="noStrike">
                <a:solidFill>
                  <a:srgbClr val="000000"/>
                </a:solidFill>
                <a:effectLst/>
                <a:latin typeface="Myriad Pro"/>
              </a:rPr>
              <a:t>fixed after the TEEL lesson</a:t>
            </a:r>
            <a:endParaRPr lang="en-US" b="0" i="0" dirty="0">
              <a:solidFill>
                <a:srgbClr val="000000"/>
              </a:solidFill>
              <a:effectLst/>
              <a:latin typeface="Segoe UI" panose="020B0502040204020203" pitchFamily="34" charset="0"/>
            </a:endParaRPr>
          </a:p>
          <a:p>
            <a:pPr algn="l" rtl="0" fontAlgn="base">
              <a:lnSpc>
                <a:spcPts val="2775"/>
              </a:lnSpc>
              <a:buFont typeface="Arial" panose="020B0604020202020204" pitchFamily="34" charset="0"/>
              <a:buChar char="•"/>
            </a:pPr>
            <a:r>
              <a:rPr lang="en-US" b="0" i="0" u="none" strike="noStrike" dirty="0">
                <a:solidFill>
                  <a:srgbClr val="000000"/>
                </a:solidFill>
                <a:effectLst/>
                <a:latin typeface="Myriad Pro"/>
              </a:rPr>
              <a:t>Does it have any linking devices?</a:t>
            </a:r>
            <a:endParaRPr lang="en-US" b="0" i="0" dirty="0">
              <a:solidFill>
                <a:srgbClr val="000000"/>
              </a:solidFill>
              <a:effectLst/>
              <a:latin typeface="Arial" panose="020B0604020202020204" pitchFamily="34" charset="0"/>
            </a:endParaRPr>
          </a:p>
          <a:p>
            <a:pPr algn="l" rtl="0" fontAlgn="base">
              <a:lnSpc>
                <a:spcPts val="2775"/>
              </a:lnSpc>
              <a:buFont typeface="Arial" panose="020B0604020202020204" pitchFamily="34" charset="0"/>
              <a:buChar char="•"/>
            </a:pPr>
            <a:r>
              <a:rPr lang="en-US" dirty="0">
                <a:solidFill>
                  <a:srgbClr val="000000"/>
                </a:solidFill>
                <a:latin typeface="Myriad Pro"/>
              </a:rPr>
              <a:t>Are your ideas clearly (e.g. coherently) expressed?</a:t>
            </a:r>
            <a:endParaRPr lang="en-US" b="0" i="0" dirty="0">
              <a:solidFill>
                <a:srgbClr val="000000"/>
              </a:solidFill>
              <a:effectLst/>
              <a:latin typeface="Arial" panose="020B0604020202020204" pitchFamily="34" charset="0"/>
            </a:endParaRPr>
          </a:p>
          <a:p>
            <a:pPr algn="l" rtl="0" fontAlgn="base">
              <a:lnSpc>
                <a:spcPts val="2775"/>
              </a:lnSpc>
            </a:pPr>
            <a:r>
              <a:rPr lang="en-US" b="0" i="0" u="none" strike="noStrike" dirty="0">
                <a:solidFill>
                  <a:srgbClr val="000000"/>
                </a:solidFill>
                <a:effectLst/>
                <a:latin typeface="Myriad Pro"/>
              </a:rPr>
              <a:t>Take 10 minutes to edit your paragraph or rewrite it so that it is more </a:t>
            </a:r>
            <a:r>
              <a:rPr lang="en-US" b="1" i="0" u="none" strike="noStrike" dirty="0">
                <a:solidFill>
                  <a:srgbClr val="173AFF"/>
                </a:solidFill>
                <a:effectLst/>
                <a:latin typeface="Myriad Pro"/>
              </a:rPr>
              <a:t>coherent</a:t>
            </a:r>
            <a:r>
              <a:rPr lang="en-US" b="0" i="0" u="none" strike="noStrike" dirty="0">
                <a:solidFill>
                  <a:srgbClr val="000000"/>
                </a:solidFill>
                <a:effectLst/>
                <a:latin typeface="Myriad Pro"/>
              </a:rPr>
              <a:t> and </a:t>
            </a:r>
            <a:r>
              <a:rPr lang="en-US" b="1" i="0" u="none" strike="noStrike" dirty="0">
                <a:solidFill>
                  <a:srgbClr val="173AFF"/>
                </a:solidFill>
                <a:effectLst/>
                <a:latin typeface="Myriad Pro"/>
              </a:rPr>
              <a:t>cohesive</a:t>
            </a:r>
            <a:endParaRPr lang="en-US" b="1" i="0" dirty="0">
              <a:solidFill>
                <a:srgbClr val="173AFF"/>
              </a:solidFill>
              <a:effectLst/>
              <a:latin typeface="Segoe UI" panose="020B0502040204020203" pitchFamily="34" charset="0"/>
            </a:endParaRPr>
          </a:p>
        </p:txBody>
      </p:sp>
      <p:sp>
        <p:nvSpPr>
          <p:cNvPr id="4" name="Date Placeholder 3">
            <a:extLst>
              <a:ext uri="{FF2B5EF4-FFF2-40B4-BE49-F238E27FC236}">
                <a16:creationId xmlns:a16="http://schemas.microsoft.com/office/drawing/2014/main" id="{677EC129-CD04-E208-F9DE-3805390ECCAF}"/>
              </a:ext>
            </a:extLst>
          </p:cNvPr>
          <p:cNvSpPr>
            <a:spLocks noGrp="1"/>
          </p:cNvSpPr>
          <p:nvPr>
            <p:ph type="dt" sz="half" idx="10"/>
          </p:nvPr>
        </p:nvSpPr>
        <p:spPr/>
        <p:txBody>
          <a:bodyPr/>
          <a:lstStyle/>
          <a:p>
            <a:pPr>
              <a:defRPr/>
            </a:pPr>
            <a:fld id="{7734DD8D-AE26-4A6C-B780-968F72A0D9BC}" type="datetime1">
              <a:rPr lang="en-GB" smtClean="0"/>
              <a:pPr>
                <a:defRPr/>
              </a:pPr>
              <a:t>02/07/2025</a:t>
            </a:fld>
            <a:endParaRPr lang="en-GB"/>
          </a:p>
        </p:txBody>
      </p:sp>
    </p:spTree>
    <p:extLst>
      <p:ext uri="{BB962C8B-B14F-4D97-AF65-F5344CB8AC3E}">
        <p14:creationId xmlns:p14="http://schemas.microsoft.com/office/powerpoint/2010/main" val="753717665"/>
      </p:ext>
    </p:extLst>
  </p:cSld>
  <p:clrMapOvr>
    <a:masterClrMapping/>
  </p:clrMapOvr>
</p:sld>
</file>

<file path=ppt/theme/theme1.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539</Words>
  <Application>Microsoft Office PowerPoint</Application>
  <PresentationFormat>Widescreen</PresentationFormat>
  <Paragraphs>47</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3_20140311PresentationUWTSDTemplate</vt:lpstr>
      <vt:lpstr>1_20140311PresentationUWTSDTemplate</vt:lpstr>
      <vt:lpstr>LCHS4001_LON  Academic Skills and Employability Skills (ACE)  </vt:lpstr>
      <vt:lpstr>PowerPoint Presentation</vt:lpstr>
      <vt:lpstr>Discuss with a partner</vt:lpstr>
      <vt:lpstr>Coherence and Cohesion</vt:lpstr>
      <vt:lpstr>Activity 1</vt:lpstr>
      <vt:lpstr>Activity 1 Answers</vt:lpstr>
      <vt:lpstr>Activity 1 Answers</vt:lpstr>
      <vt:lpstr>Activity 2</vt:lpstr>
      <vt:lpstr>Activity 2 Answers</vt:lpstr>
      <vt:lpstr>How to use cohesive devices in your own writing</vt:lpstr>
      <vt:lpstr>Your Turn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Lizeta Demetriou</dc:creator>
  <cp:lastModifiedBy>Naomi Doerge</cp:lastModifiedBy>
  <cp:revision>43</cp:revision>
  <dcterms:created xsi:type="dcterms:W3CDTF">2024-10-16T14:18:27Z</dcterms:created>
  <dcterms:modified xsi:type="dcterms:W3CDTF">2025-07-02T15:28:04Z</dcterms:modified>
</cp:coreProperties>
</file>