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863" r:id="rId1"/>
  </p:sldMasterIdLst>
  <p:notesMasterIdLst>
    <p:notesMasterId r:id="rId23"/>
  </p:notesMasterIdLst>
  <p:sldIdLst>
    <p:sldId id="256" r:id="rId2"/>
    <p:sldId id="324" r:id="rId3"/>
    <p:sldId id="330" r:id="rId4"/>
    <p:sldId id="331" r:id="rId5"/>
    <p:sldId id="339" r:id="rId6"/>
    <p:sldId id="340" r:id="rId7"/>
    <p:sldId id="325" r:id="rId8"/>
    <p:sldId id="320" r:id="rId9"/>
    <p:sldId id="321" r:id="rId10"/>
    <p:sldId id="322" r:id="rId11"/>
    <p:sldId id="334" r:id="rId12"/>
    <p:sldId id="328" r:id="rId13"/>
    <p:sldId id="336" r:id="rId14"/>
    <p:sldId id="327" r:id="rId15"/>
    <p:sldId id="326" r:id="rId16"/>
    <p:sldId id="337" r:id="rId17"/>
    <p:sldId id="323" r:id="rId18"/>
    <p:sldId id="335" r:id="rId19"/>
    <p:sldId id="332" r:id="rId20"/>
    <p:sldId id="329" r:id="rId21"/>
    <p:sldId id="333" r:id="rId22"/>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eni Williams" initials="JW" lastIdx="1" clrIdx="0">
    <p:extLst>
      <p:ext uri="{19B8F6BF-5375-455C-9EA6-DF929625EA0E}">
        <p15:presenceInfo xmlns:p15="http://schemas.microsoft.com/office/powerpoint/2012/main" userId="f0c1b372bc1fb18f"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0000"/>
    <a:srgbClr val="800000"/>
    <a:srgbClr val="005024"/>
    <a:srgbClr val="FF0000"/>
    <a:srgbClr val="E70FC8"/>
    <a:srgbClr val="0000CC"/>
    <a:srgbClr val="00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7367" autoAdjust="0"/>
    <p:restoredTop sz="94660" autoAdjust="0"/>
  </p:normalViewPr>
  <p:slideViewPr>
    <p:cSldViewPr>
      <p:cViewPr varScale="1">
        <p:scale>
          <a:sx n="110" d="100"/>
          <a:sy n="110" d="100"/>
        </p:scale>
        <p:origin x="2040" y="108"/>
      </p:cViewPr>
      <p:guideLst>
        <p:guide orient="horz" pos="2160"/>
        <p:guide pos="2880"/>
      </p:guideLst>
    </p:cSldViewPr>
  </p:slideViewPr>
  <p:notesTextViewPr>
    <p:cViewPr>
      <p:scale>
        <a:sx n="100" d="100"/>
        <a:sy n="100" d="100"/>
      </p:scale>
      <p:origin x="0" y="0"/>
    </p:cViewPr>
  </p:notesTextViewPr>
  <p:sorterViewPr>
    <p:cViewPr>
      <p:scale>
        <a:sx n="125" d="100"/>
        <a:sy n="125" d="100"/>
      </p:scale>
      <p:origin x="0" y="-324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BA733D-B24C-4B24-94F5-5C1702C6F489}" type="datetimeFigureOut">
              <a:rPr lang="en-GB" smtClean="0"/>
              <a:t>05/04/2020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460BEC-DC3C-4D61-9A10-622C5A5ABC18}" type="slidenum">
              <a:rPr lang="en-GB" smtClean="0"/>
              <a:t>‹#›</a:t>
            </a:fld>
            <a:endParaRPr lang="en-GB"/>
          </a:p>
        </p:txBody>
      </p:sp>
    </p:spTree>
    <p:extLst>
      <p:ext uri="{BB962C8B-B14F-4D97-AF65-F5344CB8AC3E}">
        <p14:creationId xmlns:p14="http://schemas.microsoft.com/office/powerpoint/2010/main" val="5012148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0460BEC-DC3C-4D61-9A10-622C5A5ABC18}" type="slidenum">
              <a:rPr lang="en-GB" smtClean="0"/>
              <a:t>1</a:t>
            </a:fld>
            <a:endParaRPr lang="en-GB"/>
          </a:p>
        </p:txBody>
      </p:sp>
    </p:spTree>
    <p:extLst>
      <p:ext uri="{BB962C8B-B14F-4D97-AF65-F5344CB8AC3E}">
        <p14:creationId xmlns:p14="http://schemas.microsoft.com/office/powerpoint/2010/main" val="20734422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extBox 7"/>
          <p:cNvSpPr txBox="1"/>
          <p:nvPr/>
        </p:nvSpPr>
        <p:spPr>
          <a:xfrm>
            <a:off x="1828800" y="3159760"/>
            <a:ext cx="457200" cy="1034129"/>
          </a:xfrm>
          <a:prstGeom prst="rect">
            <a:avLst/>
          </a:prstGeom>
          <a:noFill/>
        </p:spPr>
        <p:txBody>
          <a:bodyPr wrap="square" lIns="0" tIns="9144" rIns="0" bIns="9144" rtlCol="0" anchor="ctr" anchorCtr="0">
            <a:spAutoFit/>
          </a:bodyPr>
          <a:lstStyle/>
          <a:p>
            <a:r>
              <a:rPr lang="en-US" sz="6600" dirty="0">
                <a:effectLst>
                  <a:outerShdw blurRad="38100" dist="38100" dir="2700000" algn="tl">
                    <a:srgbClr val="000000">
                      <a:alpha val="43137"/>
                    </a:srgbClr>
                  </a:outerShdw>
                </a:effectLst>
                <a:latin typeface="+mn-lt"/>
              </a:rPr>
              <a:t>{</a:t>
            </a:r>
          </a:p>
        </p:txBody>
      </p:sp>
      <p:sp>
        <p:nvSpPr>
          <p:cNvPr id="2" name="Title 1"/>
          <p:cNvSpPr>
            <a:spLocks noGrp="1"/>
          </p:cNvSpPr>
          <p:nvPr>
            <p:ph type="ctrTitle"/>
          </p:nvPr>
        </p:nvSpPr>
        <p:spPr>
          <a:xfrm>
            <a:off x="777240" y="1219200"/>
            <a:ext cx="7543800" cy="2152650"/>
          </a:xfrm>
        </p:spPr>
        <p:txBody>
          <a:bodyPr>
            <a:noAutofit/>
          </a:bodyPr>
          <a:lstStyle>
            <a:lvl1pPr>
              <a:defRPr sz="600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2133600" y="3375491"/>
            <a:ext cx="6172200" cy="685800"/>
          </a:xfrm>
        </p:spPr>
        <p:txBody>
          <a:bodyPr anchor="ct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5" name="Date Placeholder 14"/>
          <p:cNvSpPr>
            <a:spLocks noGrp="1"/>
          </p:cNvSpPr>
          <p:nvPr>
            <p:ph type="dt" sz="half" idx="10"/>
          </p:nvPr>
        </p:nvSpPr>
        <p:spPr/>
        <p:txBody>
          <a:bodyPr/>
          <a:lstStyle/>
          <a:p>
            <a:pPr>
              <a:defRPr/>
            </a:pPr>
            <a:endParaRPr lang="en-GB"/>
          </a:p>
        </p:txBody>
      </p:sp>
      <p:sp>
        <p:nvSpPr>
          <p:cNvPr id="16" name="Slide Number Placeholder 15"/>
          <p:cNvSpPr>
            <a:spLocks noGrp="1"/>
          </p:cNvSpPr>
          <p:nvPr>
            <p:ph type="sldNum" sz="quarter" idx="11"/>
          </p:nvPr>
        </p:nvSpPr>
        <p:spPr/>
        <p:txBody>
          <a:bodyPr/>
          <a:lstStyle/>
          <a:p>
            <a:pPr>
              <a:defRPr/>
            </a:pPr>
            <a:fld id="{777F05C2-CDBE-48C4-8DD8-D07085842344}" type="slidenum">
              <a:rPr lang="en-GB" smtClean="0"/>
              <a:pPr>
                <a:defRPr/>
              </a:pPr>
              <a:t>‹#›</a:t>
            </a:fld>
            <a:endParaRPr lang="en-GB"/>
          </a:p>
        </p:txBody>
      </p:sp>
      <p:sp>
        <p:nvSpPr>
          <p:cNvPr id="17" name="Footer Placeholder 16"/>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36842783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itle 12"/>
          <p:cNvSpPr>
            <a:spLocks noGrp="1"/>
          </p:cNvSpPr>
          <p:nvPr>
            <p:ph type="title"/>
          </p:nvPr>
        </p:nvSpPr>
        <p:spPr/>
        <p:txBody>
          <a:bodyPr/>
          <a:lstStyle/>
          <a:p>
            <a:r>
              <a:rPr lang="en-US"/>
              <a:t>Click to edit Master title style</a:t>
            </a:r>
          </a:p>
        </p:txBody>
      </p:sp>
      <p:sp>
        <p:nvSpPr>
          <p:cNvPr id="14" name="Date Placeholder 13"/>
          <p:cNvSpPr>
            <a:spLocks noGrp="1"/>
          </p:cNvSpPr>
          <p:nvPr>
            <p:ph type="dt" sz="half" idx="10"/>
          </p:nvPr>
        </p:nvSpPr>
        <p:spPr/>
        <p:txBody>
          <a:bodyPr/>
          <a:lstStyle/>
          <a:p>
            <a:pPr>
              <a:defRPr/>
            </a:pPr>
            <a:endParaRPr lang="en-GB"/>
          </a:p>
        </p:txBody>
      </p:sp>
      <p:sp>
        <p:nvSpPr>
          <p:cNvPr id="15" name="Slide Number Placeholder 14"/>
          <p:cNvSpPr>
            <a:spLocks noGrp="1"/>
          </p:cNvSpPr>
          <p:nvPr>
            <p:ph type="sldNum" sz="quarter" idx="11"/>
          </p:nvPr>
        </p:nvSpPr>
        <p:spPr/>
        <p:txBody>
          <a:bodyPr/>
          <a:lstStyle/>
          <a:p>
            <a:pPr>
              <a:defRPr/>
            </a:pPr>
            <a:fld id="{5664122D-BF51-474B-A2CE-072ABA2A36E0}" type="slidenum">
              <a:rPr lang="en-GB" smtClean="0"/>
              <a:pPr>
                <a:defRPr/>
              </a:pPr>
              <a:t>‹#›</a:t>
            </a:fld>
            <a:endParaRPr lang="en-GB"/>
          </a:p>
        </p:txBody>
      </p:sp>
      <p:sp>
        <p:nvSpPr>
          <p:cNvPr id="16" name="Footer Placeholder 15"/>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1671224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TextBox 7"/>
          <p:cNvSpPr txBox="1"/>
          <p:nvPr/>
        </p:nvSpPr>
        <p:spPr>
          <a:xfrm>
            <a:off x="4267200" y="4074497"/>
            <a:ext cx="457200" cy="1015663"/>
          </a:xfrm>
          <a:prstGeom prst="rect">
            <a:avLst/>
          </a:prstGeom>
          <a:noFill/>
        </p:spPr>
        <p:txBody>
          <a:bodyPr wrap="square" lIns="0" tIns="0" rIns="0" bIns="0" rtlCol="0" anchor="t" anchorCtr="0">
            <a:spAutoFit/>
          </a:bodyPr>
          <a:lstStyle/>
          <a:p>
            <a:r>
              <a:rPr lang="en-US" sz="6600" dirty="0">
                <a:effectLst>
                  <a:outerShdw blurRad="38100" dist="38100" dir="2700000" algn="tl">
                    <a:srgbClr val="000000">
                      <a:alpha val="43137"/>
                    </a:srgbClr>
                  </a:outerShdw>
                </a:effectLst>
                <a:latin typeface="+mn-lt"/>
              </a:rPr>
              <a:t>{</a:t>
            </a:r>
          </a:p>
        </p:txBody>
      </p:sp>
      <p:sp>
        <p:nvSpPr>
          <p:cNvPr id="3" name="Text Placeholder 2"/>
          <p:cNvSpPr>
            <a:spLocks noGrp="1"/>
          </p:cNvSpPr>
          <p:nvPr>
            <p:ph type="body" idx="1"/>
          </p:nvPr>
        </p:nvSpPr>
        <p:spPr>
          <a:xfrm>
            <a:off x="4572000" y="4267368"/>
            <a:ext cx="3733800" cy="731520"/>
          </a:xfrm>
        </p:spPr>
        <p:txBody>
          <a:bodyPr anchor="ctr">
            <a:normAutofit/>
          </a:bodyPr>
          <a:lstStyle>
            <a:lvl1pPr marL="0" indent="0">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12" name="Date Placeholder 11"/>
          <p:cNvSpPr>
            <a:spLocks noGrp="1"/>
          </p:cNvSpPr>
          <p:nvPr>
            <p:ph type="dt" sz="half" idx="10"/>
          </p:nvPr>
        </p:nvSpPr>
        <p:spPr/>
        <p:txBody>
          <a:bodyPr/>
          <a:lstStyle/>
          <a:p>
            <a:pPr>
              <a:defRPr/>
            </a:pPr>
            <a:endParaRPr lang="en-GB"/>
          </a:p>
        </p:txBody>
      </p:sp>
      <p:sp>
        <p:nvSpPr>
          <p:cNvPr id="13" name="Slide Number Placeholder 12"/>
          <p:cNvSpPr>
            <a:spLocks noGrp="1"/>
          </p:cNvSpPr>
          <p:nvPr>
            <p:ph type="sldNum" sz="quarter" idx="11"/>
          </p:nvPr>
        </p:nvSpPr>
        <p:spPr/>
        <p:txBody>
          <a:bodyPr/>
          <a:lstStyle/>
          <a:p>
            <a:pPr>
              <a:defRPr/>
            </a:pPr>
            <a:fld id="{2A987078-23F6-49D5-9FD3-BA940EB561BB}" type="slidenum">
              <a:rPr lang="en-GB" smtClean="0"/>
              <a:pPr>
                <a:defRPr/>
              </a:pPr>
              <a:t>‹#›</a:t>
            </a:fld>
            <a:endParaRPr lang="en-GB"/>
          </a:p>
        </p:txBody>
      </p:sp>
      <p:sp>
        <p:nvSpPr>
          <p:cNvPr id="14" name="Footer Placeholder 13"/>
          <p:cNvSpPr>
            <a:spLocks noGrp="1"/>
          </p:cNvSpPr>
          <p:nvPr>
            <p:ph type="ftr" sz="quarter" idx="12"/>
          </p:nvPr>
        </p:nvSpPr>
        <p:spPr/>
        <p:txBody>
          <a:bodyPr/>
          <a:lstStyle/>
          <a:p>
            <a:pPr>
              <a:defRPr/>
            </a:pPr>
            <a:endParaRPr lang="en-GB"/>
          </a:p>
        </p:txBody>
      </p:sp>
      <p:sp>
        <p:nvSpPr>
          <p:cNvPr id="4" name="Title 3"/>
          <p:cNvSpPr>
            <a:spLocks noGrp="1"/>
          </p:cNvSpPr>
          <p:nvPr>
            <p:ph type="title"/>
          </p:nvPr>
        </p:nvSpPr>
        <p:spPr>
          <a:xfrm>
            <a:off x="2286000" y="1905000"/>
            <a:ext cx="6035040" cy="2350008"/>
          </a:xfrm>
        </p:spPr>
        <p:txBody>
          <a:bodyPr/>
          <a:lstStyle>
            <a:lvl1pPr marL="0" algn="l" defTabSz="914400" rtl="0" eaLnBrk="1" latinLnBrk="0" hangingPunct="1">
              <a:spcBef>
                <a:spcPct val="0"/>
              </a:spcBef>
              <a:buNone/>
              <a:defRPr lang="en-US" sz="5400" b="0" kern="1200" cap="none" dirty="0" smtClean="0">
                <a:solidFill>
                  <a:schemeClr val="tx1"/>
                </a:solidFill>
                <a:effectLst>
                  <a:outerShdw blurRad="38100" dist="38100" dir="2700000" algn="tl">
                    <a:srgbClr val="000000">
                      <a:alpha val="43137"/>
                    </a:srgbClr>
                  </a:outerShdw>
                </a:effectLst>
                <a:latin typeface="+mj-lt"/>
                <a:ea typeface="+mj-ea"/>
                <a:cs typeface="+mj-cs"/>
              </a:defRPr>
            </a:lvl1pPr>
          </a:lstStyle>
          <a:p>
            <a:r>
              <a:rPr lang="en-US"/>
              <a:t>Click to edit Master title style</a:t>
            </a:r>
            <a:endParaRPr lang="en-US" dirty="0"/>
          </a:p>
        </p:txBody>
      </p:sp>
    </p:spTree>
    <p:extLst>
      <p:ext uri="{BB962C8B-B14F-4D97-AF65-F5344CB8AC3E}">
        <p14:creationId xmlns:p14="http://schemas.microsoft.com/office/powerpoint/2010/main" val="12623921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pPr>
              <a:defRPr/>
            </a:pPr>
            <a:endParaRPr lang="en-GB"/>
          </a:p>
        </p:txBody>
      </p:sp>
      <p:sp>
        <p:nvSpPr>
          <p:cNvPr id="9" name="Slide Number Placeholder 8"/>
          <p:cNvSpPr>
            <a:spLocks noGrp="1"/>
          </p:cNvSpPr>
          <p:nvPr>
            <p:ph type="sldNum" sz="quarter" idx="11"/>
          </p:nvPr>
        </p:nvSpPr>
        <p:spPr/>
        <p:txBody>
          <a:bodyPr/>
          <a:lstStyle/>
          <a:p>
            <a:pPr>
              <a:defRPr/>
            </a:pPr>
            <a:fld id="{8412A0D4-52EC-4C8D-8670-39E208BE82D8}" type="slidenum">
              <a:rPr lang="en-GB" smtClean="0"/>
              <a:pPr>
                <a:defRPr/>
              </a:pPr>
              <a:t>‹#›</a:t>
            </a:fld>
            <a:endParaRPr lang="en-GB"/>
          </a:p>
        </p:txBody>
      </p:sp>
      <p:sp>
        <p:nvSpPr>
          <p:cNvPr id="10" name="Footer Placeholder 9"/>
          <p:cNvSpPr>
            <a:spLocks noGrp="1"/>
          </p:cNvSpPr>
          <p:nvPr>
            <p:ph type="ftr" sz="quarter" idx="12"/>
          </p:nvPr>
        </p:nvSpPr>
        <p:spPr/>
        <p:txBody>
          <a:bodyPr/>
          <a:lstStyle/>
          <a:p>
            <a:pPr>
              <a:defRPr/>
            </a:pPr>
            <a:endParaRPr lang="en-GB"/>
          </a:p>
        </p:txBody>
      </p:sp>
      <p:sp>
        <p:nvSpPr>
          <p:cNvPr id="11" name="Title 10"/>
          <p:cNvSpPr>
            <a:spLocks noGrp="1"/>
          </p:cNvSpPr>
          <p:nvPr>
            <p:ph type="title"/>
          </p:nvPr>
        </p:nvSpPr>
        <p:spPr/>
        <p:txBody>
          <a:bodyPr/>
          <a:lstStyle/>
          <a:p>
            <a:r>
              <a:rPr lang="en-US"/>
              <a:t>Click to edit Master title style</a:t>
            </a:r>
            <a:endParaRPr lang="en-US" dirty="0"/>
          </a:p>
        </p:txBody>
      </p:sp>
      <p:sp>
        <p:nvSpPr>
          <p:cNvPr id="5" name="Content Placeholder 4"/>
          <p:cNvSpPr>
            <a:spLocks noGrp="1"/>
          </p:cNvSpPr>
          <p:nvPr>
            <p:ph sz="quarter" idx="13"/>
          </p:nvPr>
        </p:nvSpPr>
        <p:spPr>
          <a:xfrm>
            <a:off x="1344168" y="658368"/>
            <a:ext cx="3273552" cy="34290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6"/>
          <p:cNvSpPr>
            <a:spLocks noGrp="1"/>
          </p:cNvSpPr>
          <p:nvPr>
            <p:ph sz="quarter" idx="14"/>
          </p:nvPr>
        </p:nvSpPr>
        <p:spPr>
          <a:xfrm>
            <a:off x="5029200" y="658368"/>
            <a:ext cx="3273552" cy="343217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86363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4112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344168" y="1371600"/>
            <a:ext cx="3276600"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2920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29200" y="1371600"/>
            <a:ext cx="3273552"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TextBox 12"/>
          <p:cNvSpPr txBox="1"/>
          <p:nvPr/>
        </p:nvSpPr>
        <p:spPr>
          <a:xfrm>
            <a:off x="105664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8" name="TextBox 17"/>
          <p:cNvSpPr txBox="1"/>
          <p:nvPr/>
        </p:nvSpPr>
        <p:spPr>
          <a:xfrm>
            <a:off x="478028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2" name="Title 11"/>
          <p:cNvSpPr>
            <a:spLocks noGrp="1"/>
          </p:cNvSpPr>
          <p:nvPr>
            <p:ph type="title"/>
          </p:nvPr>
        </p:nvSpPr>
        <p:spPr/>
        <p:txBody>
          <a:bodyPr/>
          <a:lstStyle/>
          <a:p>
            <a:r>
              <a:rPr lang="en-US"/>
              <a:t>Click to edit Master title style</a:t>
            </a:r>
            <a:endParaRPr lang="en-US" dirty="0"/>
          </a:p>
        </p:txBody>
      </p:sp>
      <p:sp>
        <p:nvSpPr>
          <p:cNvPr id="14" name="Date Placeholder 13"/>
          <p:cNvSpPr>
            <a:spLocks noGrp="1"/>
          </p:cNvSpPr>
          <p:nvPr>
            <p:ph type="dt" sz="half" idx="10"/>
          </p:nvPr>
        </p:nvSpPr>
        <p:spPr/>
        <p:txBody>
          <a:bodyPr/>
          <a:lstStyle/>
          <a:p>
            <a:pPr>
              <a:defRPr/>
            </a:pPr>
            <a:endParaRPr lang="en-GB"/>
          </a:p>
        </p:txBody>
      </p:sp>
      <p:sp>
        <p:nvSpPr>
          <p:cNvPr id="15" name="Slide Number Placeholder 14"/>
          <p:cNvSpPr>
            <a:spLocks noGrp="1"/>
          </p:cNvSpPr>
          <p:nvPr>
            <p:ph type="sldNum" sz="quarter" idx="11"/>
          </p:nvPr>
        </p:nvSpPr>
        <p:spPr/>
        <p:txBody>
          <a:bodyPr/>
          <a:lstStyle/>
          <a:p>
            <a:pPr>
              <a:defRPr/>
            </a:pPr>
            <a:fld id="{E008E866-3912-4A1A-80CF-A6915FCBACDD}" type="slidenum">
              <a:rPr lang="en-GB" smtClean="0"/>
              <a:pPr>
                <a:defRPr/>
              </a:pPr>
              <a:t>‹#›</a:t>
            </a:fld>
            <a:endParaRPr lang="en-GB"/>
          </a:p>
        </p:txBody>
      </p:sp>
      <p:sp>
        <p:nvSpPr>
          <p:cNvPr id="16" name="Footer Placeholder 15"/>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30261482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7" name="Date Placeholder 6"/>
          <p:cNvSpPr>
            <a:spLocks noGrp="1"/>
          </p:cNvSpPr>
          <p:nvPr>
            <p:ph type="dt" sz="half" idx="10"/>
          </p:nvPr>
        </p:nvSpPr>
        <p:spPr/>
        <p:txBody>
          <a:bodyPr/>
          <a:lstStyle/>
          <a:p>
            <a:pPr>
              <a:defRPr/>
            </a:pPr>
            <a:endParaRPr lang="en-GB"/>
          </a:p>
        </p:txBody>
      </p:sp>
      <p:sp>
        <p:nvSpPr>
          <p:cNvPr id="8" name="Slide Number Placeholder 7"/>
          <p:cNvSpPr>
            <a:spLocks noGrp="1"/>
          </p:cNvSpPr>
          <p:nvPr>
            <p:ph type="sldNum" sz="quarter" idx="11"/>
          </p:nvPr>
        </p:nvSpPr>
        <p:spPr/>
        <p:txBody>
          <a:bodyPr/>
          <a:lstStyle/>
          <a:p>
            <a:pPr>
              <a:defRPr/>
            </a:pPr>
            <a:fld id="{96CF9D6A-9D45-48F9-8C86-898AAAFA3031}" type="slidenum">
              <a:rPr lang="en-GB" smtClean="0"/>
              <a:pPr>
                <a:defRPr/>
              </a:pPr>
              <a:t>‹#›</a:t>
            </a:fld>
            <a:endParaRPr lang="en-GB"/>
          </a:p>
        </p:txBody>
      </p:sp>
      <p:sp>
        <p:nvSpPr>
          <p:cNvPr id="9" name="Footer Placeholder 8"/>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25251747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1"/>
          </p:nvPr>
        </p:nvSpPr>
        <p:spPr/>
        <p:txBody>
          <a:bodyPr/>
          <a:lstStyle/>
          <a:p>
            <a:pPr>
              <a:defRPr/>
            </a:pPr>
            <a:fld id="{D52C3A4F-2409-4CAB-830B-4FB40D4F73BF}" type="slidenum">
              <a:rPr lang="en-GB" smtClean="0"/>
              <a:pPr>
                <a:defRPr/>
              </a:pPr>
              <a:t>‹#›</a:t>
            </a:fld>
            <a:endParaRPr lang="en-GB"/>
          </a:p>
        </p:txBody>
      </p:sp>
      <p:sp>
        <p:nvSpPr>
          <p:cNvPr id="7" name="Footer Placeholder 6"/>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2059022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9" name="TextBox 8"/>
          <p:cNvSpPr txBox="1"/>
          <p:nvPr/>
        </p:nvSpPr>
        <p:spPr>
          <a:xfrm>
            <a:off x="5328920" y="1774588"/>
            <a:ext cx="457200" cy="1231106"/>
          </a:xfrm>
          <a:prstGeom prst="rect">
            <a:avLst/>
          </a:prstGeom>
          <a:noFill/>
        </p:spPr>
        <p:txBody>
          <a:bodyPr wrap="square" lIns="0" tIns="0" rIns="0" bIns="0" rtlCol="0" anchor="t" anchorCtr="0">
            <a:spAutoFit/>
          </a:bodyPr>
          <a:lstStyle/>
          <a:p>
            <a:r>
              <a:rPr lang="en-US" sz="8000" dirty="0">
                <a:effectLst>
                  <a:outerShdw blurRad="38100" dist="38100" dir="2700000" algn="tl">
                    <a:srgbClr val="000000">
                      <a:alpha val="43137"/>
                    </a:srgbClr>
                  </a:outerShdw>
                </a:effectLst>
                <a:latin typeface="+mn-lt"/>
              </a:rPr>
              <a:t>{</a:t>
            </a:r>
          </a:p>
        </p:txBody>
      </p:sp>
      <p:sp>
        <p:nvSpPr>
          <p:cNvPr id="3" name="Content Placeholder 2"/>
          <p:cNvSpPr>
            <a:spLocks noGrp="1"/>
          </p:cNvSpPr>
          <p:nvPr>
            <p:ph idx="1"/>
          </p:nvPr>
        </p:nvSpPr>
        <p:spPr>
          <a:xfrm>
            <a:off x="838200" y="685801"/>
            <a:ext cx="4343400" cy="3429000"/>
          </a:xfrm>
        </p:spPr>
        <p:txBody>
          <a:bodyPr anchor="ct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15000" y="685801"/>
            <a:ext cx="2590800" cy="3429000"/>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5" name="Date Placeholder 14"/>
          <p:cNvSpPr>
            <a:spLocks noGrp="1"/>
          </p:cNvSpPr>
          <p:nvPr>
            <p:ph type="dt" sz="half" idx="10"/>
          </p:nvPr>
        </p:nvSpPr>
        <p:spPr/>
        <p:txBody>
          <a:bodyPr/>
          <a:lstStyle/>
          <a:p>
            <a:pPr>
              <a:defRPr/>
            </a:pPr>
            <a:endParaRPr lang="en-GB"/>
          </a:p>
        </p:txBody>
      </p:sp>
      <p:sp>
        <p:nvSpPr>
          <p:cNvPr id="16" name="Slide Number Placeholder 15"/>
          <p:cNvSpPr>
            <a:spLocks noGrp="1"/>
          </p:cNvSpPr>
          <p:nvPr>
            <p:ph type="sldNum" sz="quarter" idx="11"/>
          </p:nvPr>
        </p:nvSpPr>
        <p:spPr/>
        <p:txBody>
          <a:bodyPr/>
          <a:lstStyle/>
          <a:p>
            <a:pPr>
              <a:defRPr/>
            </a:pPr>
            <a:fld id="{888E0083-88E5-40B5-8439-511E85EC412C}" type="slidenum">
              <a:rPr lang="en-GB" smtClean="0"/>
              <a:pPr>
                <a:defRPr/>
              </a:pPr>
              <a:t>‹#›</a:t>
            </a:fld>
            <a:endParaRPr lang="en-GB"/>
          </a:p>
        </p:txBody>
      </p:sp>
      <p:sp>
        <p:nvSpPr>
          <p:cNvPr id="17" name="Footer Placeholder 16"/>
          <p:cNvSpPr>
            <a:spLocks noGrp="1"/>
          </p:cNvSpPr>
          <p:nvPr>
            <p:ph type="ftr" sz="quarter" idx="12"/>
          </p:nvPr>
        </p:nvSpPr>
        <p:spPr/>
        <p:txBody>
          <a:bodyPr/>
          <a:lstStyle/>
          <a:p>
            <a:pPr>
              <a:defRPr/>
            </a:pPr>
            <a:endParaRPr lang="en-GB"/>
          </a:p>
        </p:txBody>
      </p:sp>
      <p:sp>
        <p:nvSpPr>
          <p:cNvPr id="18" name="Title 17"/>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173355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219200" y="612775"/>
            <a:ext cx="6705600" cy="2546985"/>
          </a:xfrm>
          <a:effectLst>
            <a:outerShdw blurRad="152400" dist="317500" dir="5400000" sx="90000" sy="-19000" rotWithShape="0">
              <a:prstClr val="black">
                <a:alpha val="15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2743200" y="3453047"/>
            <a:ext cx="5029200" cy="720804"/>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Box 8"/>
          <p:cNvSpPr txBox="1"/>
          <p:nvPr/>
        </p:nvSpPr>
        <p:spPr>
          <a:xfrm>
            <a:off x="2435352" y="3331464"/>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1" name="Title 10"/>
          <p:cNvSpPr>
            <a:spLocks noGrp="1"/>
          </p:cNvSpPr>
          <p:nvPr>
            <p:ph type="title"/>
          </p:nvPr>
        </p:nvSpPr>
        <p:spPr/>
        <p:txBody>
          <a:bodyPr/>
          <a:lstStyle/>
          <a:p>
            <a:r>
              <a:rPr lang="en-US"/>
              <a:t>Click to edit Master title style</a:t>
            </a:r>
          </a:p>
        </p:txBody>
      </p:sp>
      <p:sp>
        <p:nvSpPr>
          <p:cNvPr id="13" name="Date Placeholder 12"/>
          <p:cNvSpPr>
            <a:spLocks noGrp="1"/>
          </p:cNvSpPr>
          <p:nvPr>
            <p:ph type="dt" sz="half" idx="10"/>
          </p:nvPr>
        </p:nvSpPr>
        <p:spPr/>
        <p:txBody>
          <a:bodyPr/>
          <a:lstStyle/>
          <a:p>
            <a:pPr>
              <a:defRPr/>
            </a:pPr>
            <a:endParaRPr lang="en-GB"/>
          </a:p>
        </p:txBody>
      </p:sp>
      <p:sp>
        <p:nvSpPr>
          <p:cNvPr id="14" name="Slide Number Placeholder 13"/>
          <p:cNvSpPr>
            <a:spLocks noGrp="1"/>
          </p:cNvSpPr>
          <p:nvPr>
            <p:ph type="sldNum" sz="quarter" idx="11"/>
          </p:nvPr>
        </p:nvSpPr>
        <p:spPr/>
        <p:txBody>
          <a:bodyPr/>
          <a:lstStyle/>
          <a:p>
            <a:pPr>
              <a:defRPr/>
            </a:pPr>
            <a:fld id="{43DEC6FB-BD3F-44C7-B46A-DCADB7D8BA3D}" type="slidenum">
              <a:rPr lang="en-GB" smtClean="0"/>
              <a:pPr>
                <a:defRPr/>
              </a:pPr>
              <a:t>‹#›</a:t>
            </a:fld>
            <a:endParaRPr lang="en-GB"/>
          </a:p>
        </p:txBody>
      </p:sp>
      <p:sp>
        <p:nvSpPr>
          <p:cNvPr id="15" name="Footer Placeholder 14"/>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9974509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2133600" y="685801"/>
            <a:ext cx="5791200" cy="3505199"/>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2077B4D0-B03E-4C4A-868C-38FAE51E55FB}" type="slidenum">
              <a:rPr lang="en-GB" smtClean="0"/>
              <a:pPr>
                <a:defRPr/>
              </a:pPr>
              <a:t>‹#›</a:t>
            </a:fld>
            <a:endParaRPr lang="en-GB"/>
          </a:p>
        </p:txBody>
      </p:sp>
    </p:spTree>
    <p:extLst>
      <p:ext uri="{BB962C8B-B14F-4D97-AF65-F5344CB8AC3E}">
        <p14:creationId xmlns:p14="http://schemas.microsoft.com/office/powerpoint/2010/main" val="35058770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09600" y="609601"/>
            <a:ext cx="2133600" cy="5181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895600" y="685801"/>
            <a:ext cx="5029200" cy="45720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61D25920-6DA5-4936-87DF-ECCE5B130E6A}" type="slidenum">
              <a:rPr lang="en-GB" smtClean="0"/>
              <a:pPr>
                <a:defRPr/>
              </a:pPr>
              <a:t>‹#›</a:t>
            </a:fld>
            <a:endParaRPr lang="en-GB"/>
          </a:p>
        </p:txBody>
      </p:sp>
    </p:spTree>
    <p:extLst>
      <p:ext uri="{BB962C8B-B14F-4D97-AF65-F5344CB8AC3E}">
        <p14:creationId xmlns:p14="http://schemas.microsoft.com/office/powerpoint/2010/main" val="38327253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a:gsLst>
              <a:gs pos="0">
                <a:schemeClr val="accent6">
                  <a:lumMod val="50000"/>
                  <a:alpha val="36000"/>
                </a:schemeClr>
              </a:gs>
              <a:gs pos="100000">
                <a:schemeClr val="bg2">
                  <a:alpha val="1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rot="19724275">
            <a:off x="1373221" y="1038440"/>
            <a:ext cx="7240620" cy="5706987"/>
          </a:xfrm>
          <a:prstGeom prst="ellipse">
            <a:avLst/>
          </a:prstGeom>
          <a:gradFill flip="none" rotWithShape="1">
            <a:gsLst>
              <a:gs pos="0">
                <a:schemeClr val="accent6">
                  <a:lumMod val="60000"/>
                  <a:lumOff val="40000"/>
                  <a:alpha val="7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rot="17656910">
            <a:off x="-274211" y="1165875"/>
            <a:ext cx="5538472" cy="4480459"/>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rot="19724275">
            <a:off x="3277955" y="116854"/>
            <a:ext cx="6479362" cy="4754757"/>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77240" y="4876800"/>
            <a:ext cx="7543800" cy="914400"/>
          </a:xfrm>
          <a:prstGeom prst="rect">
            <a:avLst/>
          </a:prstGeom>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2133600" y="685801"/>
            <a:ext cx="6096000" cy="3657599"/>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172200" y="6154738"/>
            <a:ext cx="2133600" cy="365125"/>
          </a:xfrm>
          <a:prstGeom prst="rect">
            <a:avLst/>
          </a:prstGeom>
        </p:spPr>
        <p:txBody>
          <a:bodyPr vert="horz" lIns="91440" tIns="45720" rIns="91440" bIns="45720" rtlCol="0" anchor="t"/>
          <a:lstStyle>
            <a:lvl1pPr algn="r">
              <a:defRPr sz="1100">
                <a:solidFill>
                  <a:schemeClr val="tx1">
                    <a:alpha val="60000"/>
                  </a:schemeClr>
                </a:solidFill>
                <a:effectLst/>
              </a:defRPr>
            </a:lvl1pPr>
          </a:lstStyle>
          <a:p>
            <a:pPr>
              <a:defRPr/>
            </a:pPr>
            <a:endParaRPr lang="en-GB"/>
          </a:p>
        </p:txBody>
      </p:sp>
      <p:sp>
        <p:nvSpPr>
          <p:cNvPr id="5" name="Footer Placeholder 4"/>
          <p:cNvSpPr>
            <a:spLocks noGrp="1"/>
          </p:cNvSpPr>
          <p:nvPr>
            <p:ph type="ftr" sz="quarter" idx="3"/>
          </p:nvPr>
        </p:nvSpPr>
        <p:spPr>
          <a:xfrm>
            <a:off x="822960" y="6154738"/>
            <a:ext cx="4572000" cy="365125"/>
          </a:xfrm>
          <a:prstGeom prst="rect">
            <a:avLst/>
          </a:prstGeom>
        </p:spPr>
        <p:txBody>
          <a:bodyPr vert="horz" lIns="91440" tIns="45720" rIns="91440" bIns="45720" rtlCol="0" anchor="t"/>
          <a:lstStyle>
            <a:lvl1pPr algn="l">
              <a:defRPr sz="1100">
                <a:solidFill>
                  <a:schemeClr val="tx1">
                    <a:alpha val="60000"/>
                  </a:schemeClr>
                </a:solidFill>
                <a:effectLst/>
              </a:defRPr>
            </a:lvl1pPr>
          </a:lstStyle>
          <a:p>
            <a:pPr>
              <a:defRPr/>
            </a:pPr>
            <a:endParaRPr lang="en-GB"/>
          </a:p>
        </p:txBody>
      </p:sp>
      <p:sp>
        <p:nvSpPr>
          <p:cNvPr id="6" name="Slide Number Placeholder 5"/>
          <p:cNvSpPr>
            <a:spLocks noGrp="1"/>
          </p:cNvSpPr>
          <p:nvPr>
            <p:ph type="sldNum" sz="quarter" idx="4"/>
          </p:nvPr>
        </p:nvSpPr>
        <p:spPr>
          <a:xfrm>
            <a:off x="822960" y="5842000"/>
            <a:ext cx="2133600" cy="304800"/>
          </a:xfrm>
          <a:prstGeom prst="rect">
            <a:avLst/>
          </a:prstGeom>
        </p:spPr>
        <p:txBody>
          <a:bodyPr vert="horz" lIns="91440" tIns="45720" rIns="91440" bIns="9144" rtlCol="0" anchor="b"/>
          <a:lstStyle>
            <a:lvl1pPr algn="l">
              <a:defRPr sz="1600">
                <a:solidFill>
                  <a:schemeClr val="tx1">
                    <a:alpha val="60000"/>
                  </a:schemeClr>
                </a:solidFill>
                <a:effectLst/>
              </a:defRPr>
            </a:lvl1pPr>
          </a:lstStyle>
          <a:p>
            <a:pPr>
              <a:defRPr/>
            </a:pPr>
            <a:fld id="{3EEE6A7E-20AC-4140-822A-FFEE88C44D49}" type="slidenum">
              <a:rPr lang="en-GB" smtClean="0"/>
              <a:pPr>
                <a:defRPr/>
              </a:pPr>
              <a:t>‹#›</a:t>
            </a:fld>
            <a:endParaRPr lang="en-GB"/>
          </a:p>
        </p:txBody>
      </p:sp>
    </p:spTree>
    <p:extLst>
      <p:ext uri="{BB962C8B-B14F-4D97-AF65-F5344CB8AC3E}">
        <p14:creationId xmlns:p14="http://schemas.microsoft.com/office/powerpoint/2010/main" val="2948678462"/>
      </p:ext>
    </p:extLst>
  </p:cSld>
  <p:clrMap bg1="dk1" tx1="lt1" bg2="dk2" tx2="lt2" accent1="accent1" accent2="accent2" accent3="accent3" accent4="accent4" accent5="accent5" accent6="accent6" hlink="hlink" folHlink="folHlink"/>
  <p:sldLayoutIdLst>
    <p:sldLayoutId id="2147483864" r:id="rId1"/>
    <p:sldLayoutId id="2147483865" r:id="rId2"/>
    <p:sldLayoutId id="2147483866" r:id="rId3"/>
    <p:sldLayoutId id="2147483867" r:id="rId4"/>
    <p:sldLayoutId id="2147483868" r:id="rId5"/>
    <p:sldLayoutId id="2147483869" r:id="rId6"/>
    <p:sldLayoutId id="2147483870" r:id="rId7"/>
    <p:sldLayoutId id="2147483871" r:id="rId8"/>
    <p:sldLayoutId id="2147483872" r:id="rId9"/>
    <p:sldLayoutId id="2147483873" r:id="rId10"/>
    <p:sldLayoutId id="2147483874" r:id="rId11"/>
  </p:sldLayoutIdLst>
  <p:txStyles>
    <p:title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microsoft.com/office/2007/relationships/hdphoto" Target="../media/hdphoto2.wdp"/><Relationship Id="rId5" Type="http://schemas.openxmlformats.org/officeDocument/2006/relationships/image" Target="../media/image3.png"/><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4.png"/><Relationship Id="rId1" Type="http://schemas.openxmlformats.org/officeDocument/2006/relationships/slideLayout" Target="../slideLayouts/slideLayout2.xml"/><Relationship Id="rId5" Type="http://schemas.microsoft.com/office/2007/relationships/hdphoto" Target="../media/hdphoto4.wdp"/><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6.png"/><Relationship Id="rId1" Type="http://schemas.openxmlformats.org/officeDocument/2006/relationships/slideLayout" Target="../slideLayouts/slideLayout2.xml"/><Relationship Id="rId5" Type="http://schemas.microsoft.com/office/2007/relationships/hdphoto" Target="../media/hdphoto6.wdp"/><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8.png"/><Relationship Id="rId1" Type="http://schemas.openxmlformats.org/officeDocument/2006/relationships/slideLayout" Target="../slideLayouts/slideLayout2.xml"/><Relationship Id="rId5" Type="http://schemas.microsoft.com/office/2007/relationships/hdphoto" Target="../media/hdphoto8.wdp"/><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11.png"/><Relationship Id="rId1" Type="http://schemas.openxmlformats.org/officeDocument/2006/relationships/slideLayout" Target="../slideLayouts/slideLayout2.xml"/><Relationship Id="rId5" Type="http://schemas.microsoft.com/office/2007/relationships/hdphoto" Target="../media/hdphoto11.wdp"/><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microsoft.com/office/2007/relationships/hdphoto" Target="../media/hdphoto12.wdp"/><Relationship Id="rId2" Type="http://schemas.openxmlformats.org/officeDocument/2006/relationships/image" Target="../media/image13.png"/><Relationship Id="rId1" Type="http://schemas.openxmlformats.org/officeDocument/2006/relationships/slideLayout" Target="../slideLayouts/slideLayout2.xml"/><Relationship Id="rId5" Type="http://schemas.microsoft.com/office/2007/relationships/hdphoto" Target="../media/hdphoto13.wdp"/><Relationship Id="rId4" Type="http://schemas.openxmlformats.org/officeDocument/2006/relationships/image" Target="../media/image14.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9" name="Rectangle 3"/>
          <p:cNvSpPr>
            <a:spLocks noGrp="1" noChangeArrowheads="1"/>
          </p:cNvSpPr>
          <p:nvPr>
            <p:ph type="subTitle" idx="1"/>
          </p:nvPr>
        </p:nvSpPr>
        <p:spPr>
          <a:xfrm>
            <a:off x="4427984" y="24475"/>
            <a:ext cx="4528592" cy="625475"/>
          </a:xfrm>
        </p:spPr>
        <p:txBody>
          <a:bodyPr>
            <a:normAutofit/>
          </a:bodyPr>
          <a:lstStyle/>
          <a:p>
            <a:pPr algn="r">
              <a:defRPr/>
            </a:pPr>
            <a:r>
              <a:rPr lang="en-GB" sz="1600" dirty="0">
                <a:effectLst/>
                <a:latin typeface="Perpetua Titling MT" pitchFamily="18" charset="0"/>
              </a:rPr>
              <a:t>CSEN7030 /hpen7008: The Child in Time</a:t>
            </a:r>
          </a:p>
        </p:txBody>
      </p:sp>
      <p:sp>
        <p:nvSpPr>
          <p:cNvPr id="4" name="Title 3">
            <a:extLst>
              <a:ext uri="{FF2B5EF4-FFF2-40B4-BE49-F238E27FC236}">
                <a16:creationId xmlns:a16="http://schemas.microsoft.com/office/drawing/2014/main" id="{D9C29CD2-2929-4505-8ACD-A16CEA1598BF}"/>
              </a:ext>
            </a:extLst>
          </p:cNvPr>
          <p:cNvSpPr>
            <a:spLocks noGrp="1"/>
          </p:cNvSpPr>
          <p:nvPr>
            <p:ph type="ctrTitle"/>
          </p:nvPr>
        </p:nvSpPr>
        <p:spPr>
          <a:xfrm>
            <a:off x="483229" y="3144213"/>
            <a:ext cx="6969091" cy="998821"/>
          </a:xfrm>
        </p:spPr>
        <p:txBody>
          <a:bodyPr/>
          <a:lstStyle/>
          <a:p>
            <a:r>
              <a:rPr lang="en-GB" sz="3400" dirty="0">
                <a:solidFill>
                  <a:srgbClr val="FFC000"/>
                </a:solidFill>
                <a:latin typeface="Felix Titling" panose="04060505060202020A04" pitchFamily="82" charset="0"/>
              </a:rPr>
              <a:t>picturing a child's world </a:t>
            </a:r>
            <a:r>
              <a:rPr lang="en-GB" sz="2000" dirty="0"/>
              <a:t>from Maurice Sendak to Anthony Browne </a:t>
            </a:r>
          </a:p>
        </p:txBody>
      </p:sp>
      <p:pic>
        <p:nvPicPr>
          <p:cNvPr id="5" name="Picture 4">
            <a:extLst>
              <a:ext uri="{FF2B5EF4-FFF2-40B4-BE49-F238E27FC236}">
                <a16:creationId xmlns:a16="http://schemas.microsoft.com/office/drawing/2014/main" id="{22FCABA1-8773-4802-820E-DB5582F055E2}"/>
              </a:ext>
            </a:extLst>
          </p:cNvPr>
          <p:cNvPicPr>
            <a:picLocks noChangeAspect="1"/>
          </p:cNvPicPr>
          <p:nvPr/>
        </p:nvPicPr>
        <p:blipFill rotWithShape="1">
          <a:blip r:embed="rId3" cstate="print">
            <a:extLst>
              <a:ext uri="{BEBA8EAE-BF5A-486C-A8C5-ECC9F3942E4B}">
                <a14:imgProps xmlns:a14="http://schemas.microsoft.com/office/drawing/2010/main">
                  <a14:imgLayer r:embed="rId4">
                    <a14:imgEffect>
                      <a14:sharpenSoften amount="25000"/>
                    </a14:imgEffect>
                    <a14:imgEffect>
                      <a14:brightnessContrast contrast="20000"/>
                    </a14:imgEffect>
                  </a14:imgLayer>
                </a14:imgProps>
              </a:ext>
              <a:ext uri="{28A0092B-C50C-407E-A947-70E740481C1C}">
                <a14:useLocalDpi xmlns:a14="http://schemas.microsoft.com/office/drawing/2010/main"/>
              </a:ext>
            </a:extLst>
          </a:blip>
          <a:srcRect/>
          <a:stretch/>
        </p:blipFill>
        <p:spPr>
          <a:xfrm>
            <a:off x="790972" y="4189025"/>
            <a:ext cx="5221188" cy="2448272"/>
          </a:xfrm>
          <a:prstGeom prst="rect">
            <a:avLst/>
          </a:prstGeom>
          <a:ln w="28575">
            <a:solidFill>
              <a:srgbClr val="FFC000"/>
            </a:solidFill>
          </a:ln>
        </p:spPr>
      </p:pic>
      <p:pic>
        <p:nvPicPr>
          <p:cNvPr id="7" name="Picture 6">
            <a:extLst>
              <a:ext uri="{FF2B5EF4-FFF2-40B4-BE49-F238E27FC236}">
                <a16:creationId xmlns:a16="http://schemas.microsoft.com/office/drawing/2014/main" id="{7823CC45-D47C-4F69-A147-F2676B86BF96}"/>
              </a:ext>
            </a:extLst>
          </p:cNvPr>
          <p:cNvPicPr>
            <a:picLocks noChangeAspect="1"/>
          </p:cNvPicPr>
          <p:nvPr/>
        </p:nvPicPr>
        <p:blipFill rotWithShape="1">
          <a:blip r:embed="rId5">
            <a:extLst>
              <a:ext uri="{BEBA8EAE-BF5A-486C-A8C5-ECC9F3942E4B}">
                <a14:imgProps xmlns:a14="http://schemas.microsoft.com/office/drawing/2010/main">
                  <a14:imgLayer r:embed="rId6">
                    <a14:imgEffect>
                      <a14:sharpenSoften amount="25000"/>
                    </a14:imgEffect>
                    <a14:imgEffect>
                      <a14:brightnessContrast contrast="20000"/>
                    </a14:imgEffect>
                  </a14:imgLayer>
                </a14:imgProps>
              </a:ext>
            </a:extLst>
          </a:blip>
          <a:srcRect l="42901" t="7001" r="7874" b="11802"/>
          <a:stretch/>
        </p:blipFill>
        <p:spPr>
          <a:xfrm>
            <a:off x="6012160" y="573297"/>
            <a:ext cx="2721192" cy="2524925"/>
          </a:xfrm>
          <a:prstGeom prst="rect">
            <a:avLst/>
          </a:prstGeom>
          <a:ln w="12700">
            <a:solidFill>
              <a:srgbClr val="FFC000"/>
            </a:solidFill>
          </a:ln>
        </p:spPr>
      </p:pic>
      <p:sp>
        <p:nvSpPr>
          <p:cNvPr id="8" name="Rectangle 7">
            <a:extLst>
              <a:ext uri="{FF2B5EF4-FFF2-40B4-BE49-F238E27FC236}">
                <a16:creationId xmlns:a16="http://schemas.microsoft.com/office/drawing/2014/main" id="{A3B94EC8-D1EA-43C6-8602-19410ED26D6B}"/>
              </a:ext>
            </a:extLst>
          </p:cNvPr>
          <p:cNvSpPr/>
          <p:nvPr/>
        </p:nvSpPr>
        <p:spPr>
          <a:xfrm>
            <a:off x="0" y="0"/>
            <a:ext cx="9144000" cy="6858000"/>
          </a:xfrm>
          <a:prstGeom prst="rect">
            <a:avLst/>
          </a:prstGeom>
          <a:noFill/>
          <a:ln w="190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8F7AB4A-EDF9-49BB-9656-D4934D520AB9}"/>
              </a:ext>
            </a:extLst>
          </p:cNvPr>
          <p:cNvSpPr>
            <a:spLocks noGrp="1"/>
          </p:cNvSpPr>
          <p:nvPr>
            <p:ph idx="1"/>
          </p:nvPr>
        </p:nvSpPr>
        <p:spPr>
          <a:xfrm>
            <a:off x="323528" y="963378"/>
            <a:ext cx="8119864" cy="5373216"/>
          </a:xfrm>
        </p:spPr>
        <p:txBody>
          <a:bodyPr>
            <a:normAutofit/>
          </a:bodyPr>
          <a:lstStyle/>
          <a:p>
            <a:pPr marL="18288" indent="0">
              <a:buNone/>
            </a:pPr>
            <a:r>
              <a:rPr lang="en-GB" sz="2200" i="1" dirty="0">
                <a:effectLst/>
              </a:rPr>
              <a:t>By the end of this module students should be able to: </a:t>
            </a:r>
          </a:p>
          <a:p>
            <a:pPr marL="18288" indent="0">
              <a:buNone/>
            </a:pPr>
            <a:endParaRPr lang="en-GB" sz="1200" i="1" dirty="0">
              <a:effectLst/>
            </a:endParaRPr>
          </a:p>
          <a:p>
            <a:pPr lvl="1">
              <a:buFont typeface="Arial" panose="020B0604020202020204" pitchFamily="34" charset="0"/>
              <a:buChar char="•"/>
            </a:pPr>
            <a:r>
              <a:rPr lang="en-GB" dirty="0">
                <a:effectLst/>
              </a:rPr>
              <a:t> </a:t>
            </a:r>
            <a:r>
              <a:rPr lang="en-GB" sz="2200" dirty="0">
                <a:effectLst/>
              </a:rPr>
              <a:t>demonstrate  advanced and sustained understanding of </a:t>
            </a:r>
            <a:r>
              <a:rPr lang="en-GB" sz="2200" dirty="0">
                <a:solidFill>
                  <a:srgbClr val="FFC000"/>
                </a:solidFill>
                <a:effectLst/>
              </a:rPr>
              <a:t>the historical and cultural construction of the figure of the child;</a:t>
            </a:r>
          </a:p>
          <a:p>
            <a:pPr lvl="1">
              <a:buFont typeface="Arial" panose="020B0604020202020204" pitchFamily="34" charset="0"/>
              <a:buChar char="•"/>
            </a:pPr>
            <a:r>
              <a:rPr lang="en-GB" sz="2200" dirty="0">
                <a:effectLst/>
              </a:rPr>
              <a:t>demonstrate a detailed knowledge and understanding of the cultural and </a:t>
            </a:r>
            <a:r>
              <a:rPr lang="en-GB" sz="2200" dirty="0">
                <a:solidFill>
                  <a:srgbClr val="FFC000"/>
                </a:solidFill>
                <a:effectLst/>
              </a:rPr>
              <a:t>historical significance of child figures in mainstream and children’s literary texts; </a:t>
            </a:r>
          </a:p>
          <a:p>
            <a:pPr lvl="1">
              <a:buFont typeface="Arial" panose="020B0604020202020204" pitchFamily="34" charset="0"/>
              <a:buChar char="•"/>
            </a:pPr>
            <a:r>
              <a:rPr lang="en-GB" sz="2200" dirty="0">
                <a:effectLst/>
              </a:rPr>
              <a:t>account for the emergence of the child as a significant </a:t>
            </a:r>
            <a:r>
              <a:rPr lang="en-GB" sz="2200" dirty="0" err="1">
                <a:effectLst/>
              </a:rPr>
              <a:t>topos</a:t>
            </a:r>
            <a:r>
              <a:rPr lang="en-GB" sz="2200" dirty="0">
                <a:effectLst/>
              </a:rPr>
              <a:t> within the development of the novel;</a:t>
            </a:r>
          </a:p>
          <a:p>
            <a:pPr lvl="1">
              <a:buFont typeface="Arial" panose="020B0604020202020204" pitchFamily="34" charset="0"/>
              <a:buChar char="•"/>
            </a:pPr>
            <a:r>
              <a:rPr lang="en-GB" sz="2200" dirty="0">
                <a:effectLst/>
              </a:rPr>
              <a:t>demonstrate a </a:t>
            </a:r>
            <a:r>
              <a:rPr lang="en-GB" sz="2200" dirty="0">
                <a:solidFill>
                  <a:srgbClr val="FFC000"/>
                </a:solidFill>
                <a:effectLst/>
              </a:rPr>
              <a:t>critically informed understanding of the evolution of children’s literature </a:t>
            </a:r>
            <a:r>
              <a:rPr lang="en-GB" sz="2200" dirty="0">
                <a:effectLst/>
              </a:rPr>
              <a:t>and of its depictions of children;  </a:t>
            </a:r>
          </a:p>
          <a:p>
            <a:pPr lvl="1">
              <a:buFont typeface="Arial" panose="020B0604020202020204" pitchFamily="34" charset="0"/>
              <a:buChar char="•"/>
            </a:pPr>
            <a:r>
              <a:rPr lang="en-GB" sz="2200" dirty="0">
                <a:effectLst/>
              </a:rPr>
              <a:t> employ a range of </a:t>
            </a:r>
            <a:r>
              <a:rPr lang="en-GB" sz="2200" dirty="0">
                <a:solidFill>
                  <a:srgbClr val="FFC000"/>
                </a:solidFill>
                <a:effectLst/>
              </a:rPr>
              <a:t>different critical and theoretical perspectives </a:t>
            </a:r>
            <a:r>
              <a:rPr lang="en-GB" sz="2200" dirty="0">
                <a:effectLst/>
              </a:rPr>
              <a:t>in order to make informed readings of literary texts.</a:t>
            </a:r>
            <a:endParaRPr lang="en-GB" sz="2200" dirty="0"/>
          </a:p>
        </p:txBody>
      </p:sp>
      <p:sp>
        <p:nvSpPr>
          <p:cNvPr id="3" name="Title 2">
            <a:extLst>
              <a:ext uri="{FF2B5EF4-FFF2-40B4-BE49-F238E27FC236}">
                <a16:creationId xmlns:a16="http://schemas.microsoft.com/office/drawing/2014/main" id="{3304C01B-2045-48A0-B9B5-9A4D59109E5F}"/>
              </a:ext>
            </a:extLst>
          </p:cNvPr>
          <p:cNvSpPr>
            <a:spLocks noGrp="1"/>
          </p:cNvSpPr>
          <p:nvPr>
            <p:ph type="title"/>
          </p:nvPr>
        </p:nvSpPr>
        <p:spPr>
          <a:xfrm>
            <a:off x="800100" y="332656"/>
            <a:ext cx="7543800" cy="640432"/>
          </a:xfrm>
        </p:spPr>
        <p:txBody>
          <a:bodyPr/>
          <a:lstStyle/>
          <a:p>
            <a:r>
              <a:rPr lang="en-GB" sz="3200" dirty="0">
                <a:solidFill>
                  <a:srgbClr val="FFC000"/>
                </a:solidFill>
                <a:effectLst/>
                <a:latin typeface="Felix Titling" panose="04060505060202020A04" pitchFamily="82" charset="0"/>
              </a:rPr>
              <a:t>LEARNING OUTCOMES</a:t>
            </a:r>
          </a:p>
        </p:txBody>
      </p:sp>
    </p:spTree>
    <p:extLst>
      <p:ext uri="{BB962C8B-B14F-4D97-AF65-F5344CB8AC3E}">
        <p14:creationId xmlns:p14="http://schemas.microsoft.com/office/powerpoint/2010/main" val="25847406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95C361C-B163-4AB0-B0DA-78314552177B}"/>
              </a:ext>
            </a:extLst>
          </p:cNvPr>
          <p:cNvSpPr>
            <a:spLocks noGrp="1"/>
          </p:cNvSpPr>
          <p:nvPr>
            <p:ph idx="1"/>
          </p:nvPr>
        </p:nvSpPr>
        <p:spPr>
          <a:xfrm>
            <a:off x="208108" y="534034"/>
            <a:ext cx="8685045" cy="6336704"/>
          </a:xfrm>
        </p:spPr>
        <p:txBody>
          <a:bodyPr>
            <a:normAutofit/>
          </a:bodyPr>
          <a:lstStyle/>
          <a:p>
            <a:pPr marL="18288" indent="0">
              <a:spcBef>
                <a:spcPts val="0"/>
              </a:spcBef>
              <a:buNone/>
            </a:pPr>
            <a:r>
              <a:rPr lang="en-GB" sz="2200" dirty="0">
                <a:effectLst/>
              </a:rPr>
              <a:t>Changes over time. Shifts from </a:t>
            </a:r>
            <a:r>
              <a:rPr lang="en-GB" sz="2200" i="1" dirty="0">
                <a:solidFill>
                  <a:srgbClr val="FFC000"/>
                </a:solidFill>
                <a:effectLst/>
              </a:rPr>
              <a:t>Alice</a:t>
            </a:r>
            <a:r>
              <a:rPr lang="en-GB" sz="2200" dirty="0">
                <a:effectLst/>
              </a:rPr>
              <a:t> to </a:t>
            </a:r>
            <a:r>
              <a:rPr lang="en-GB" sz="2200" i="1" dirty="0">
                <a:solidFill>
                  <a:srgbClr val="FFC000"/>
                </a:solidFill>
                <a:effectLst/>
              </a:rPr>
              <a:t>Five Children and It</a:t>
            </a:r>
            <a:r>
              <a:rPr lang="en-GB" sz="2200" dirty="0">
                <a:effectLst/>
              </a:rPr>
              <a:t>, to </a:t>
            </a:r>
            <a:r>
              <a:rPr lang="en-GB" sz="2200" i="1" dirty="0">
                <a:solidFill>
                  <a:srgbClr val="FFC000"/>
                </a:solidFill>
                <a:effectLst/>
              </a:rPr>
              <a:t>Winnie the Pooh</a:t>
            </a:r>
            <a:r>
              <a:rPr lang="en-GB" sz="2200" dirty="0">
                <a:effectLst/>
              </a:rPr>
              <a:t>, then on to those fearful mutations of children’s literature, </a:t>
            </a:r>
            <a:r>
              <a:rPr lang="en-GB" sz="2200" i="1" dirty="0">
                <a:solidFill>
                  <a:srgbClr val="FFC000"/>
                </a:solidFill>
                <a:effectLst/>
              </a:rPr>
              <a:t>Lord of the Flies </a:t>
            </a:r>
            <a:r>
              <a:rPr lang="en-GB" sz="2200" dirty="0">
                <a:effectLst/>
              </a:rPr>
              <a:t>and </a:t>
            </a:r>
            <a:r>
              <a:rPr lang="en-GB" sz="2200" i="1" dirty="0">
                <a:solidFill>
                  <a:srgbClr val="FFC000"/>
                </a:solidFill>
                <a:effectLst/>
              </a:rPr>
              <a:t>The Butcher Boy</a:t>
            </a:r>
            <a:r>
              <a:rPr lang="en-GB" sz="2200" i="1" dirty="0">
                <a:effectLst/>
              </a:rPr>
              <a:t> </a:t>
            </a:r>
            <a:r>
              <a:rPr lang="en-GB" sz="2200" dirty="0">
                <a:effectLst/>
              </a:rPr>
              <a:t>and toxic masculine identities. 
I looked at </a:t>
            </a:r>
            <a:r>
              <a:rPr lang="en-GB" sz="2200" i="1" dirty="0" err="1">
                <a:solidFill>
                  <a:srgbClr val="FFC000"/>
                </a:solidFill>
                <a:effectLst/>
              </a:rPr>
              <a:t>Chocky</a:t>
            </a:r>
            <a:r>
              <a:rPr lang="en-GB" sz="2200" dirty="0">
                <a:effectLst/>
              </a:rPr>
              <a:t> and </a:t>
            </a:r>
            <a:r>
              <a:rPr lang="en-GB" sz="2200" i="1" dirty="0">
                <a:solidFill>
                  <a:srgbClr val="FFC000"/>
                </a:solidFill>
                <a:effectLst/>
              </a:rPr>
              <a:t>The Child in Time </a:t>
            </a:r>
            <a:r>
              <a:rPr lang="en-GB" sz="2200" dirty="0">
                <a:effectLst/>
              </a:rPr>
              <a:t>because they gave us new relationships reflecting their own times : tender relationships of father and son which had not appeared earlier texts. </a:t>
            </a:r>
            <a:r>
              <a:rPr lang="en-GB" sz="2200" i="1" dirty="0">
                <a:solidFill>
                  <a:srgbClr val="FFC000"/>
                </a:solidFill>
                <a:effectLst/>
              </a:rPr>
              <a:t>The Child in Time </a:t>
            </a:r>
            <a:r>
              <a:rPr lang="en-GB" sz="2200" dirty="0">
                <a:effectLst/>
              </a:rPr>
              <a:t>explores the way that society can harbour diametrically opposed ideas of the child: as sweet innocent or predatory trickster. 
From the 1950s on - from Maurice Sendak’s  hugely popular </a:t>
            </a:r>
            <a:r>
              <a:rPr lang="en-GB" sz="2200" i="1" dirty="0">
                <a:solidFill>
                  <a:srgbClr val="FFC000"/>
                </a:solidFill>
                <a:effectLst/>
              </a:rPr>
              <a:t>Where the Wild Things Are </a:t>
            </a:r>
            <a:r>
              <a:rPr lang="en-GB" sz="2200" dirty="0">
                <a:effectLst/>
              </a:rPr>
              <a:t>right through to </a:t>
            </a:r>
            <a:r>
              <a:rPr lang="en-GB" sz="2200" i="1" dirty="0">
                <a:solidFill>
                  <a:srgbClr val="FFC000"/>
                </a:solidFill>
                <a:effectLst/>
              </a:rPr>
              <a:t>Gorilla</a:t>
            </a:r>
            <a:r>
              <a:rPr lang="en-GB" sz="2200" dirty="0">
                <a:effectLst/>
              </a:rPr>
              <a:t>, one of Anthony Browne’s enormously popular books by there has been a further shift reflecting the changing nature of the family. This family often has a single child and it may have only one parent. Both the texts I've chosen for this week [</a:t>
            </a:r>
            <a:r>
              <a:rPr lang="en-GB" sz="2200" i="1" dirty="0">
                <a:effectLst/>
              </a:rPr>
              <a:t>and with which, because of all the complications of the lockdown, I want to close the module],</a:t>
            </a:r>
            <a:r>
              <a:rPr lang="en-GB" sz="2200" dirty="0">
                <a:effectLst/>
              </a:rPr>
              <a:t> present us with a single child and his/her relationship with the single parent of the other sex.  Max’s mother is cross with him and sends him to bed with no supper, and Hannah lives with her father who she feels is always too busy for her.  Both of these children manage their frustrations through nocturnal adventures in which their needs – for Max, to manage his anger and feel loved: for Hannah, yearning for a caring father - are imagined and assuaged.</a:t>
            </a:r>
            <a:endParaRPr lang="en-GB" sz="2200" dirty="0"/>
          </a:p>
        </p:txBody>
      </p:sp>
      <p:sp>
        <p:nvSpPr>
          <p:cNvPr id="3" name="Title 2">
            <a:extLst>
              <a:ext uri="{FF2B5EF4-FFF2-40B4-BE49-F238E27FC236}">
                <a16:creationId xmlns:a16="http://schemas.microsoft.com/office/drawing/2014/main" id="{E156DE2D-5739-4C5B-B433-92D7CFD3CC3B}"/>
              </a:ext>
            </a:extLst>
          </p:cNvPr>
          <p:cNvSpPr>
            <a:spLocks noGrp="1"/>
          </p:cNvSpPr>
          <p:nvPr>
            <p:ph type="title"/>
          </p:nvPr>
        </p:nvSpPr>
        <p:spPr>
          <a:xfrm>
            <a:off x="208108" y="-99392"/>
            <a:ext cx="9144000" cy="698376"/>
          </a:xfrm>
        </p:spPr>
        <p:txBody>
          <a:bodyPr/>
          <a:lstStyle/>
          <a:p>
            <a:r>
              <a:rPr lang="en-GB" sz="3200" dirty="0">
                <a:solidFill>
                  <a:srgbClr val="FFC000"/>
                </a:solidFill>
                <a:effectLst/>
                <a:latin typeface="Felix Titling" panose="04060505060202020A04" pitchFamily="82" charset="0"/>
              </a:rPr>
              <a:t>The place of this week’s texts</a:t>
            </a:r>
          </a:p>
        </p:txBody>
      </p:sp>
    </p:spTree>
    <p:extLst>
      <p:ext uri="{BB962C8B-B14F-4D97-AF65-F5344CB8AC3E}">
        <p14:creationId xmlns:p14="http://schemas.microsoft.com/office/powerpoint/2010/main" val="19090260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95C361C-B163-4AB0-B0DA-78314552177B}"/>
              </a:ext>
            </a:extLst>
          </p:cNvPr>
          <p:cNvSpPr>
            <a:spLocks noGrp="1"/>
          </p:cNvSpPr>
          <p:nvPr>
            <p:ph idx="1"/>
          </p:nvPr>
        </p:nvSpPr>
        <p:spPr>
          <a:xfrm>
            <a:off x="539552" y="1520788"/>
            <a:ext cx="8158946" cy="4500500"/>
          </a:xfrm>
        </p:spPr>
        <p:txBody>
          <a:bodyPr>
            <a:normAutofit/>
          </a:bodyPr>
          <a:lstStyle/>
          <a:p>
            <a:pPr marL="18288" indent="0">
              <a:buNone/>
            </a:pPr>
            <a:r>
              <a:rPr lang="en-GB" sz="2200" dirty="0"/>
              <a:t>Brown's strategy of identifying the masculine with the figure of the gorilla enables him to allude to the ways in which masculinity is constructed within popular culture, especially through his use (pp. 20 and 24) of background images, which suggest the stereotypes of </a:t>
            </a:r>
            <a:r>
              <a:rPr lang="en-GB" sz="2200" dirty="0" err="1"/>
              <a:t>Chaplinesque</a:t>
            </a:r>
            <a:r>
              <a:rPr lang="en-GB" sz="2200" dirty="0"/>
              <a:t> clown , western hero and criminal, but he subverts these stereotypes by comparing them with the figure of the father / gorilla , whose </a:t>
            </a:r>
            <a:r>
              <a:rPr lang="en-GB" sz="2200" dirty="0">
                <a:solidFill>
                  <a:srgbClr val="FFC000"/>
                </a:solidFill>
              </a:rPr>
              <a:t>blend of strength and tenderness affords a view of the masculine that resists polarised associations of strength with men and tenderness with women. </a:t>
            </a:r>
          </a:p>
          <a:p>
            <a:pPr marL="18288" indent="0">
              <a:buNone/>
            </a:pPr>
            <a:endParaRPr lang="en-GB" sz="2200" dirty="0"/>
          </a:p>
          <a:p>
            <a:pPr marL="18288" indent="0">
              <a:buNone/>
            </a:pPr>
            <a:r>
              <a:rPr lang="en-GB" sz="1900" dirty="0">
                <a:effectLst/>
              </a:rPr>
              <a:t>Clare Bradford, ‘Playing with Father: Anthony Browne’s Picture Books and the Masculine’, </a:t>
            </a:r>
            <a:r>
              <a:rPr lang="en-GB" sz="1900" i="1" dirty="0">
                <a:effectLst/>
              </a:rPr>
              <a:t>Children’s Literature in Education</a:t>
            </a:r>
            <a:r>
              <a:rPr lang="en-GB" sz="1900" dirty="0">
                <a:effectLst/>
              </a:rPr>
              <a:t>, Vol. 29, No.2, December 2001 </a:t>
            </a:r>
            <a:endParaRPr lang="en-GB" sz="1900" dirty="0"/>
          </a:p>
        </p:txBody>
      </p:sp>
      <p:sp>
        <p:nvSpPr>
          <p:cNvPr id="3" name="Title 2">
            <a:extLst>
              <a:ext uri="{FF2B5EF4-FFF2-40B4-BE49-F238E27FC236}">
                <a16:creationId xmlns:a16="http://schemas.microsoft.com/office/drawing/2014/main" id="{E156DE2D-5739-4C5B-B433-92D7CFD3CC3B}"/>
              </a:ext>
            </a:extLst>
          </p:cNvPr>
          <p:cNvSpPr>
            <a:spLocks noGrp="1"/>
          </p:cNvSpPr>
          <p:nvPr>
            <p:ph type="title"/>
          </p:nvPr>
        </p:nvSpPr>
        <p:spPr>
          <a:xfrm>
            <a:off x="179512" y="548680"/>
            <a:ext cx="7920880" cy="576064"/>
          </a:xfrm>
        </p:spPr>
        <p:txBody>
          <a:bodyPr/>
          <a:lstStyle/>
          <a:p>
            <a:r>
              <a:rPr lang="en-GB" sz="2800" dirty="0">
                <a:solidFill>
                  <a:srgbClr val="FFC000"/>
                </a:solidFill>
                <a:effectLst/>
              </a:rPr>
              <a:t>Rethinking the masculine in </a:t>
            </a:r>
            <a:r>
              <a:rPr lang="en-GB" sz="2800" i="1" dirty="0">
                <a:solidFill>
                  <a:srgbClr val="FFC000"/>
                </a:solidFill>
                <a:effectLst/>
              </a:rPr>
              <a:t>Gorilla</a:t>
            </a:r>
            <a:r>
              <a:rPr lang="en-GB" sz="2800" dirty="0">
                <a:solidFill>
                  <a:srgbClr val="FFC000"/>
                </a:solidFill>
                <a:effectLst/>
              </a:rPr>
              <a:t> </a:t>
            </a:r>
          </a:p>
        </p:txBody>
      </p:sp>
    </p:spTree>
    <p:extLst>
      <p:ext uri="{BB962C8B-B14F-4D97-AF65-F5344CB8AC3E}">
        <p14:creationId xmlns:p14="http://schemas.microsoft.com/office/powerpoint/2010/main" val="25801779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783D899-D138-4B9F-8AB7-61858E068751}"/>
              </a:ext>
            </a:extLst>
          </p:cNvPr>
          <p:cNvPicPr>
            <a:picLocks noChangeAspect="1"/>
          </p:cNvPicPr>
          <p:nvPr/>
        </p:nvPicPr>
        <p:blipFill rotWithShape="1">
          <a:blip r:embed="rId2" cstate="print">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 uri="{28A0092B-C50C-407E-A947-70E740481C1C}">
                <a14:useLocalDpi xmlns:a14="http://schemas.microsoft.com/office/drawing/2010/main"/>
              </a:ext>
            </a:extLst>
          </a:blip>
          <a:srcRect/>
          <a:stretch/>
        </p:blipFill>
        <p:spPr>
          <a:xfrm>
            <a:off x="852803" y="3140968"/>
            <a:ext cx="3744416" cy="3469091"/>
          </a:xfrm>
          <a:prstGeom prst="rect">
            <a:avLst/>
          </a:prstGeom>
          <a:ln w="28575">
            <a:solidFill>
              <a:srgbClr val="FFC000"/>
            </a:solidFill>
          </a:ln>
        </p:spPr>
      </p:pic>
      <p:pic>
        <p:nvPicPr>
          <p:cNvPr id="5" name="Picture 4">
            <a:extLst>
              <a:ext uri="{FF2B5EF4-FFF2-40B4-BE49-F238E27FC236}">
                <a16:creationId xmlns:a16="http://schemas.microsoft.com/office/drawing/2014/main" id="{BB606023-7ACD-4C4D-A5AF-9A0B9178B88D}"/>
              </a:ext>
            </a:extLst>
          </p:cNvPr>
          <p:cNvPicPr>
            <a:picLocks noChangeAspect="1"/>
          </p:cNvPicPr>
          <p:nvPr/>
        </p:nvPicPr>
        <p:blipFill rotWithShape="1">
          <a:blip r:embed="rId4" cstate="print">
            <a:extLst>
              <a:ext uri="{BEBA8EAE-BF5A-486C-A8C5-ECC9F3942E4B}">
                <a14:imgProps xmlns:a14="http://schemas.microsoft.com/office/drawing/2010/main">
                  <a14:imgLayer r:embed="rId5">
                    <a14:imgEffect>
                      <a14:sharpenSoften amount="25000"/>
                    </a14:imgEffect>
                    <a14:imgEffect>
                      <a14:brightnessContrast bright="20000" contrast="20000"/>
                    </a14:imgEffect>
                  </a14:imgLayer>
                </a14:imgProps>
              </a:ext>
              <a:ext uri="{28A0092B-C50C-407E-A947-70E740481C1C}">
                <a14:useLocalDpi xmlns:a14="http://schemas.microsoft.com/office/drawing/2010/main"/>
              </a:ext>
            </a:extLst>
          </a:blip>
          <a:srcRect/>
          <a:stretch/>
        </p:blipFill>
        <p:spPr>
          <a:xfrm>
            <a:off x="852803" y="404664"/>
            <a:ext cx="5184576" cy="2520280"/>
          </a:xfrm>
          <a:prstGeom prst="rect">
            <a:avLst/>
          </a:prstGeom>
          <a:ln w="28575">
            <a:solidFill>
              <a:srgbClr val="FFC000"/>
            </a:solidFill>
          </a:ln>
        </p:spPr>
      </p:pic>
      <p:sp>
        <p:nvSpPr>
          <p:cNvPr id="6" name="Title 2">
            <a:extLst>
              <a:ext uri="{FF2B5EF4-FFF2-40B4-BE49-F238E27FC236}">
                <a16:creationId xmlns:a16="http://schemas.microsoft.com/office/drawing/2014/main" id="{02D6CB16-27EF-4A84-AE5A-912ADE8197AC}"/>
              </a:ext>
            </a:extLst>
          </p:cNvPr>
          <p:cNvSpPr>
            <a:spLocks noGrp="1"/>
          </p:cNvSpPr>
          <p:nvPr>
            <p:ph type="title"/>
          </p:nvPr>
        </p:nvSpPr>
        <p:spPr>
          <a:xfrm>
            <a:off x="4860032" y="2780928"/>
            <a:ext cx="3096344" cy="1584175"/>
          </a:xfrm>
        </p:spPr>
        <p:txBody>
          <a:bodyPr/>
          <a:lstStyle/>
          <a:p>
            <a:r>
              <a:rPr lang="en-GB" sz="2400" dirty="0">
                <a:solidFill>
                  <a:srgbClr val="FFC000"/>
                </a:solidFill>
                <a:effectLst/>
                <a:latin typeface="Felix Titling" panose="04060505060202020A04" pitchFamily="82" charset="0"/>
              </a:rPr>
              <a:t>Transformation &amp; a substitute father </a:t>
            </a:r>
          </a:p>
        </p:txBody>
      </p:sp>
    </p:spTree>
    <p:extLst>
      <p:ext uri="{BB962C8B-B14F-4D97-AF65-F5344CB8AC3E}">
        <p14:creationId xmlns:p14="http://schemas.microsoft.com/office/powerpoint/2010/main" val="29643246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232D388-E338-4043-965E-CBC32682664C}"/>
              </a:ext>
            </a:extLst>
          </p:cNvPr>
          <p:cNvSpPr>
            <a:spLocks noGrp="1"/>
          </p:cNvSpPr>
          <p:nvPr>
            <p:ph type="title"/>
          </p:nvPr>
        </p:nvSpPr>
        <p:spPr>
          <a:xfrm>
            <a:off x="694723" y="5301208"/>
            <a:ext cx="7543800" cy="914400"/>
          </a:xfrm>
        </p:spPr>
        <p:txBody>
          <a:bodyPr/>
          <a:lstStyle/>
          <a:p>
            <a:pPr algn="ctr"/>
            <a:r>
              <a:rPr lang="en-GB" sz="2400" dirty="0">
                <a:solidFill>
                  <a:srgbClr val="FFC000"/>
                </a:solidFill>
                <a:latin typeface="Felix Titling" panose="04060505060202020A04" pitchFamily="82" charset="0"/>
              </a:rPr>
              <a:t>Father figures: Hannah &amp; the gorilla; Hannah &amp; her father </a:t>
            </a:r>
          </a:p>
        </p:txBody>
      </p:sp>
      <p:pic>
        <p:nvPicPr>
          <p:cNvPr id="4" name="Picture 3">
            <a:extLst>
              <a:ext uri="{FF2B5EF4-FFF2-40B4-BE49-F238E27FC236}">
                <a16:creationId xmlns:a16="http://schemas.microsoft.com/office/drawing/2014/main" id="{305772F4-342E-454F-B507-5ABD4F5A222F}"/>
              </a:ext>
            </a:extLst>
          </p:cNvPr>
          <p:cNvPicPr>
            <a:picLocks noChangeAspect="1"/>
          </p:cNvPicPr>
          <p:nvPr/>
        </p:nvPicPr>
        <p:blipFill rotWithShape="1">
          <a:blip r:embed="rId2">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Lst>
          </a:blip>
          <a:srcRect l="8501" t="21853" r="62600" b="27600"/>
          <a:stretch/>
        </p:blipFill>
        <p:spPr>
          <a:xfrm>
            <a:off x="539552" y="861854"/>
            <a:ext cx="3927071" cy="3863611"/>
          </a:xfrm>
          <a:prstGeom prst="rect">
            <a:avLst/>
          </a:prstGeom>
          <a:ln w="28575">
            <a:solidFill>
              <a:srgbClr val="FFC000"/>
            </a:solidFill>
          </a:ln>
        </p:spPr>
      </p:pic>
      <p:pic>
        <p:nvPicPr>
          <p:cNvPr id="5" name="Picture 4">
            <a:extLst>
              <a:ext uri="{FF2B5EF4-FFF2-40B4-BE49-F238E27FC236}">
                <a16:creationId xmlns:a16="http://schemas.microsoft.com/office/drawing/2014/main" id="{85AD460E-62E6-49FB-AF9E-7ACAA1339080}"/>
              </a:ext>
            </a:extLst>
          </p:cNvPr>
          <p:cNvPicPr>
            <a:picLocks noChangeAspect="1"/>
          </p:cNvPicPr>
          <p:nvPr/>
        </p:nvPicPr>
        <p:blipFill rotWithShape="1">
          <a:blip r:embed="rId4">
            <a:extLst>
              <a:ext uri="{BEBA8EAE-BF5A-486C-A8C5-ECC9F3942E4B}">
                <a14:imgProps xmlns:a14="http://schemas.microsoft.com/office/drawing/2010/main">
                  <a14:imgLayer r:embed="rId5">
                    <a14:imgEffect>
                      <a14:sharpenSoften amount="25000"/>
                    </a14:imgEffect>
                    <a14:imgEffect>
                      <a14:brightnessContrast contrast="20000"/>
                    </a14:imgEffect>
                  </a14:imgLayer>
                </a14:imgProps>
              </a:ext>
            </a:extLst>
          </a:blip>
          <a:srcRect l="7476" t="19201" r="61812" b="29000"/>
          <a:stretch/>
        </p:blipFill>
        <p:spPr>
          <a:xfrm>
            <a:off x="4860032" y="861855"/>
            <a:ext cx="4072115" cy="3863289"/>
          </a:xfrm>
          <a:prstGeom prst="rect">
            <a:avLst/>
          </a:prstGeom>
          <a:ln w="19050">
            <a:solidFill>
              <a:srgbClr val="FFC000"/>
            </a:solidFill>
          </a:ln>
        </p:spPr>
      </p:pic>
    </p:spTree>
    <p:extLst>
      <p:ext uri="{BB962C8B-B14F-4D97-AF65-F5344CB8AC3E}">
        <p14:creationId xmlns:p14="http://schemas.microsoft.com/office/powerpoint/2010/main" val="38590254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9E46F5C-314B-4D4D-9F4D-4EF392870AFA}"/>
              </a:ext>
            </a:extLst>
          </p:cNvPr>
          <p:cNvSpPr>
            <a:spLocks noGrp="1"/>
          </p:cNvSpPr>
          <p:nvPr>
            <p:ph idx="1"/>
          </p:nvPr>
        </p:nvSpPr>
        <p:spPr>
          <a:xfrm>
            <a:off x="251520" y="702094"/>
            <a:ext cx="8568952" cy="5976664"/>
          </a:xfrm>
        </p:spPr>
        <p:txBody>
          <a:bodyPr>
            <a:normAutofit fontScale="92500" lnSpcReduction="10000"/>
          </a:bodyPr>
          <a:lstStyle/>
          <a:p>
            <a:pPr marL="18288" indent="0">
              <a:buNone/>
            </a:pPr>
            <a:r>
              <a:rPr lang="en-GB" sz="2200" dirty="0">
                <a:solidFill>
                  <a:srgbClr val="FFC000"/>
                </a:solidFill>
                <a:effectLst/>
              </a:rPr>
              <a:t>Picture books have the shape that they do</a:t>
            </a:r>
            <a:r>
              <a:rPr lang="en-GB" sz="2200" dirty="0">
                <a:effectLst/>
              </a:rPr>
              <a:t>, for example, because their design </a:t>
            </a:r>
            <a:r>
              <a:rPr lang="en-GB" sz="2200" dirty="0">
                <a:solidFill>
                  <a:srgbClr val="FFC000"/>
                </a:solidFill>
                <a:effectLst/>
              </a:rPr>
              <a:t>anticipates a dual readership in which a speaking reader will chaperone the words</a:t>
            </a:r>
            <a:r>
              <a:rPr lang="en-GB" sz="2200" dirty="0">
                <a:effectLst/>
              </a:rPr>
              <a:t>. They are often horizontal rather than vertical, and even when they are vertical, they tend to be // oversized. These shapes make the sharing of picture books easier, so that a speaking reader might spread the book over two laps while performing the words for the listening reader. Comics traditionally have been published in magazine format and, like magazines for adults, are shaped for easy individual management rather than sharing between readers.</a:t>
            </a:r>
          </a:p>
          <a:p>
            <a:pPr marL="18288" indent="0">
              <a:buNone/>
            </a:pPr>
            <a:r>
              <a:rPr lang="en-GB" sz="2200" dirty="0">
                <a:solidFill>
                  <a:srgbClr val="FFC000"/>
                </a:solidFill>
                <a:effectLst/>
              </a:rPr>
              <a:t>Picture books offer that power over the shaping of meaning to the reader of the book who speaks the words aloud, </a:t>
            </a:r>
            <a:r>
              <a:rPr lang="en-GB" sz="2200" dirty="0">
                <a:effectLst/>
              </a:rPr>
              <a:t>the reader usually assumed to be an adult. The implications of that structural investment of power in a proficient—probably adult—reader who is activating the picture book along with a listening—probably child—reader are far reaching.  </a:t>
            </a:r>
          </a:p>
          <a:p>
            <a:pPr marL="18288" indent="0">
              <a:buNone/>
            </a:pPr>
            <a:endParaRPr lang="en-GB" sz="1100" dirty="0">
              <a:effectLst/>
            </a:endParaRPr>
          </a:p>
          <a:p>
            <a:pPr marL="18288" indent="0">
              <a:buNone/>
            </a:pPr>
            <a:r>
              <a:rPr lang="en-GB" sz="2200" b="1" dirty="0">
                <a:solidFill>
                  <a:srgbClr val="FFC000"/>
                </a:solidFill>
                <a:effectLst/>
              </a:rPr>
              <a:t>the picture book might be understood as a site of psychosocial engagement between parent and child, and between child and adult-author—engagement that is at once play and serious business</a:t>
            </a:r>
            <a:r>
              <a:rPr lang="en-GB" sz="2200" dirty="0">
                <a:solidFill>
                  <a:srgbClr val="FFC000"/>
                </a:solidFill>
                <a:effectLst/>
              </a:rPr>
              <a:t>”</a:t>
            </a:r>
            <a:r>
              <a:rPr lang="en-GB" sz="2200" dirty="0">
                <a:effectLst/>
              </a:rPr>
              <a:t> (213). Kidd’s point throughout his essay is that picture book creators such as Maurice Sendak have been part of a broad cultural conversation about the psychological formation of children, and it is key that picture books attempt to exercise their power in a site that is both instructional and delightful. </a:t>
            </a:r>
          </a:p>
          <a:p>
            <a:pPr marL="384048" lvl="1" indent="0">
              <a:buNone/>
            </a:pPr>
            <a:r>
              <a:rPr lang="en-GB" dirty="0">
                <a:effectLst/>
              </a:rPr>
              <a:t>Joe </a:t>
            </a:r>
            <a:r>
              <a:rPr lang="en-GB" dirty="0" err="1">
                <a:effectLst/>
              </a:rPr>
              <a:t>Sutliff</a:t>
            </a:r>
            <a:r>
              <a:rPr lang="en-GB" dirty="0">
                <a:effectLst/>
              </a:rPr>
              <a:t> Sanders, ‘Chaperoning Words: Meaning-Making in Comics and Picture Books’, </a:t>
            </a:r>
            <a:r>
              <a:rPr lang="en-GB" i="1" dirty="0">
                <a:effectLst/>
              </a:rPr>
              <a:t>Children’s Literature</a:t>
            </a:r>
            <a:r>
              <a:rPr lang="en-GB" dirty="0">
                <a:effectLst/>
              </a:rPr>
              <a:t>, Vol. 41 2013, pp.57-90 pp.63-64; p.65</a:t>
            </a:r>
          </a:p>
        </p:txBody>
      </p:sp>
      <p:sp>
        <p:nvSpPr>
          <p:cNvPr id="3" name="Title 2">
            <a:extLst>
              <a:ext uri="{FF2B5EF4-FFF2-40B4-BE49-F238E27FC236}">
                <a16:creationId xmlns:a16="http://schemas.microsoft.com/office/drawing/2014/main" id="{012299D5-2A82-47AC-B9F5-808B1751A765}"/>
              </a:ext>
            </a:extLst>
          </p:cNvPr>
          <p:cNvSpPr>
            <a:spLocks noGrp="1"/>
          </p:cNvSpPr>
          <p:nvPr>
            <p:ph type="title"/>
          </p:nvPr>
        </p:nvSpPr>
        <p:spPr>
          <a:xfrm>
            <a:off x="308450" y="22381"/>
            <a:ext cx="8656038" cy="670315"/>
          </a:xfrm>
        </p:spPr>
        <p:txBody>
          <a:bodyPr/>
          <a:lstStyle/>
          <a:p>
            <a:r>
              <a:rPr lang="en-GB" sz="3000" dirty="0">
                <a:solidFill>
                  <a:srgbClr val="FFC000"/>
                </a:solidFill>
                <a:effectLst/>
                <a:latin typeface="Felix Titling" panose="04060505060202020A04" pitchFamily="82" charset="0"/>
              </a:rPr>
              <a:t>The picture book as site of connection</a:t>
            </a:r>
          </a:p>
        </p:txBody>
      </p:sp>
    </p:spTree>
    <p:extLst>
      <p:ext uri="{BB962C8B-B14F-4D97-AF65-F5344CB8AC3E}">
        <p14:creationId xmlns:p14="http://schemas.microsoft.com/office/powerpoint/2010/main" val="27544458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95C361C-B163-4AB0-B0DA-78314552177B}"/>
              </a:ext>
            </a:extLst>
          </p:cNvPr>
          <p:cNvSpPr>
            <a:spLocks noGrp="1"/>
          </p:cNvSpPr>
          <p:nvPr>
            <p:ph idx="1"/>
          </p:nvPr>
        </p:nvSpPr>
        <p:spPr>
          <a:xfrm>
            <a:off x="251520" y="1340768"/>
            <a:ext cx="8424936" cy="4680520"/>
          </a:xfrm>
        </p:spPr>
        <p:txBody>
          <a:bodyPr>
            <a:normAutofit/>
          </a:bodyPr>
          <a:lstStyle/>
          <a:p>
            <a:pPr marL="18288" indent="0">
              <a:buNone/>
            </a:pPr>
            <a:r>
              <a:rPr lang="en-GB" sz="2300" dirty="0">
                <a:effectLst/>
              </a:rPr>
              <a:t>The </a:t>
            </a:r>
            <a:r>
              <a:rPr lang="en-GB" sz="2300" dirty="0" err="1">
                <a:effectLst/>
              </a:rPr>
              <a:t>picturebook</a:t>
            </a:r>
            <a:r>
              <a:rPr lang="en-GB" sz="2300" dirty="0">
                <a:effectLst/>
              </a:rPr>
              <a:t> is a material part of a child’s or adult’s …. act of reading. Warner argues </a:t>
            </a:r>
            <a:r>
              <a:rPr lang="en-GB" sz="2300" dirty="0">
                <a:solidFill>
                  <a:srgbClr val="FFC000"/>
                </a:solidFill>
                <a:effectLst/>
              </a:rPr>
              <a:t>that “Before children learn to read, they act like readers when they play with materials and objects like readers”. </a:t>
            </a:r>
            <a:r>
              <a:rPr lang="en-GB" sz="2300" dirty="0">
                <a:effectLst/>
              </a:rPr>
              <a:t>The book, actually intended for reading, is foremost such an object. And because the books </a:t>
            </a:r>
            <a:r>
              <a:rPr lang="en-GB" sz="2300" dirty="0" err="1">
                <a:effectLst/>
              </a:rPr>
              <a:t>Gravett</a:t>
            </a:r>
            <a:r>
              <a:rPr lang="en-GB" sz="2300" dirty="0">
                <a:effectLst/>
              </a:rPr>
              <a:t> narrates are nonfictional, informational texts, she emphasizes play with their materiality as fictional narrative, focusing less on the information in them than on their material existence as objects for reading. Karin </a:t>
            </a:r>
            <a:r>
              <a:rPr lang="en-GB" sz="2300" dirty="0" err="1">
                <a:effectLst/>
              </a:rPr>
              <a:t>Littau</a:t>
            </a:r>
            <a:r>
              <a:rPr lang="en-GB" sz="2300" dirty="0">
                <a:effectLst/>
              </a:rPr>
              <a:t> notes that </a:t>
            </a:r>
            <a:r>
              <a:rPr lang="en-GB" sz="2300" dirty="0">
                <a:solidFill>
                  <a:srgbClr val="FFC000"/>
                </a:solidFill>
                <a:effectLst/>
              </a:rPr>
              <a:t>“books are carriers of meaning, but first and foremost they are also material objects which determine modes and habits of reading” (37). These modes and habits in turn have an impact on the book,</a:t>
            </a:r>
            <a:r>
              <a:rPr lang="en-GB" sz="2300" dirty="0">
                <a:effectLst/>
              </a:rPr>
              <a:t> and </a:t>
            </a:r>
            <a:r>
              <a:rPr lang="en-GB" sz="2300" dirty="0" err="1">
                <a:effectLst/>
              </a:rPr>
              <a:t>Gravett</a:t>
            </a:r>
            <a:r>
              <a:rPr lang="en-GB" sz="2300" dirty="0">
                <a:effectLst/>
              </a:rPr>
              <a:t> illustrates and writes that impact into her narrative.</a:t>
            </a:r>
          </a:p>
          <a:p>
            <a:pPr marL="18288" indent="0">
              <a:buNone/>
            </a:pPr>
            <a:r>
              <a:rPr lang="en-GB" b="1" dirty="0">
                <a:effectLst/>
              </a:rPr>
              <a:t> 	</a:t>
            </a:r>
            <a:r>
              <a:rPr lang="en-GB" sz="2000" dirty="0">
                <a:effectLst/>
              </a:rPr>
              <a:t>Rebecca-Anne C. Do </a:t>
            </a:r>
            <a:r>
              <a:rPr lang="en-GB" sz="2000" dirty="0" err="1">
                <a:effectLst/>
              </a:rPr>
              <a:t>Rozario</a:t>
            </a:r>
            <a:r>
              <a:rPr lang="en-GB" sz="2000" dirty="0">
                <a:effectLst/>
              </a:rPr>
              <a:t>, ‘Consuming Books: Synergies of Materiality and 	Narrative in </a:t>
            </a:r>
            <a:r>
              <a:rPr lang="en-GB" sz="2000" dirty="0" err="1">
                <a:effectLst/>
              </a:rPr>
              <a:t>Picturebooks</a:t>
            </a:r>
            <a:r>
              <a:rPr lang="en-GB" sz="2000" dirty="0">
                <a:effectLst/>
              </a:rPr>
              <a:t>’, </a:t>
            </a:r>
            <a:r>
              <a:rPr lang="en-GB" sz="2000" i="1" dirty="0">
                <a:effectLst/>
              </a:rPr>
              <a:t>Children's Literature, </a:t>
            </a:r>
            <a:r>
              <a:rPr lang="en-GB" sz="2000" dirty="0">
                <a:effectLst/>
              </a:rPr>
              <a:t>Volume 40, 2012</a:t>
            </a:r>
            <a:endParaRPr lang="en-GB" dirty="0"/>
          </a:p>
        </p:txBody>
      </p:sp>
      <p:sp>
        <p:nvSpPr>
          <p:cNvPr id="3" name="Title 2">
            <a:extLst>
              <a:ext uri="{FF2B5EF4-FFF2-40B4-BE49-F238E27FC236}">
                <a16:creationId xmlns:a16="http://schemas.microsoft.com/office/drawing/2014/main" id="{E156DE2D-5739-4C5B-B433-92D7CFD3CC3B}"/>
              </a:ext>
            </a:extLst>
          </p:cNvPr>
          <p:cNvSpPr>
            <a:spLocks noGrp="1"/>
          </p:cNvSpPr>
          <p:nvPr>
            <p:ph type="title"/>
          </p:nvPr>
        </p:nvSpPr>
        <p:spPr>
          <a:xfrm>
            <a:off x="251520" y="260648"/>
            <a:ext cx="9144000" cy="698376"/>
          </a:xfrm>
        </p:spPr>
        <p:txBody>
          <a:bodyPr/>
          <a:lstStyle/>
          <a:p>
            <a:r>
              <a:rPr lang="en-GB" sz="3200" dirty="0">
                <a:solidFill>
                  <a:srgbClr val="FFC000"/>
                </a:solidFill>
                <a:effectLst/>
                <a:latin typeface="Felix Titling" panose="04060505060202020A04" pitchFamily="82" charset="0"/>
              </a:rPr>
              <a:t>Form &amp; meaning in the picture book</a:t>
            </a:r>
          </a:p>
        </p:txBody>
      </p:sp>
    </p:spTree>
    <p:extLst>
      <p:ext uri="{BB962C8B-B14F-4D97-AF65-F5344CB8AC3E}">
        <p14:creationId xmlns:p14="http://schemas.microsoft.com/office/powerpoint/2010/main" val="41690166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95C361C-B163-4AB0-B0DA-78314552177B}"/>
              </a:ext>
            </a:extLst>
          </p:cNvPr>
          <p:cNvSpPr>
            <a:spLocks noGrp="1"/>
          </p:cNvSpPr>
          <p:nvPr>
            <p:ph idx="1"/>
          </p:nvPr>
        </p:nvSpPr>
        <p:spPr>
          <a:xfrm>
            <a:off x="251520" y="764704"/>
            <a:ext cx="8640960" cy="6381328"/>
          </a:xfrm>
        </p:spPr>
        <p:txBody>
          <a:bodyPr>
            <a:normAutofit/>
          </a:bodyPr>
          <a:lstStyle/>
          <a:p>
            <a:pPr marL="18288" indent="0">
              <a:buNone/>
            </a:pPr>
            <a:r>
              <a:rPr lang="en-GB" dirty="0">
                <a:effectLst/>
              </a:rPr>
              <a:t>This process [by which juxtaposed words and images produce meaning ] is at work in every instance in which words and images are put together. Not only does it function in comics and picture books (and film, painting, television, video games, and a host of other media), it is even true of image/text combinations that do not purport to be art…. The most illuminating analysis of this meaning-making process comes from the work of Roland Barthes, especially the first three chapters of </a:t>
            </a:r>
            <a:r>
              <a:rPr lang="en-GB" i="1" dirty="0">
                <a:effectLst/>
              </a:rPr>
              <a:t>The Responsibility of Forms</a:t>
            </a:r>
            <a:r>
              <a:rPr lang="en-GB" dirty="0">
                <a:effectLst/>
              </a:rPr>
              <a:t>. Over the course of these chapters, </a:t>
            </a:r>
            <a:r>
              <a:rPr lang="en-GB" dirty="0">
                <a:solidFill>
                  <a:srgbClr val="FFC000"/>
                </a:solidFill>
                <a:effectLst/>
              </a:rPr>
              <a:t>Barthes develops his argument that images are always perceived through a process that results in a narrowing of meaning. The selection of meaning according to culturally loaded signs is important not only because it helps to produce meaning, but also because—and this point will be crucial for defining both comics and picture books—it suppresses meaning.</a:t>
            </a:r>
            <a:r>
              <a:rPr lang="en-GB" dirty="0">
                <a:solidFill>
                  <a:srgbClr val="00B0F0"/>
                </a:solidFill>
                <a:effectLst/>
              </a:rPr>
              <a:t> </a:t>
            </a:r>
            <a:r>
              <a:rPr lang="en-GB" dirty="0">
                <a:effectLst/>
              </a:rPr>
              <a:t>From Barthes’ perspective, an image can and does mean far more than its producers intend. The sea of possible meanings is terrifying, sublime in the </a:t>
            </a:r>
            <a:r>
              <a:rPr lang="en-GB" dirty="0" err="1">
                <a:effectLst/>
              </a:rPr>
              <a:t>Burkean</a:t>
            </a:r>
            <a:r>
              <a:rPr lang="en-GB" dirty="0">
                <a:effectLst/>
              </a:rPr>
              <a:t> sense that it is too enormous to be comprehended. As a result, </a:t>
            </a:r>
            <a:r>
              <a:rPr lang="en-GB" dirty="0">
                <a:solidFill>
                  <a:srgbClr val="FFC000"/>
                </a:solidFill>
                <a:effectLst/>
              </a:rPr>
              <a:t>Barthes argues, “in every society a certain number of techniques are developed in order to fix the floating chain of </a:t>
            </a:r>
            <a:r>
              <a:rPr lang="en-GB" dirty="0" err="1">
                <a:solidFill>
                  <a:srgbClr val="FFC000"/>
                </a:solidFill>
                <a:effectLst/>
              </a:rPr>
              <a:t>signifieds</a:t>
            </a:r>
            <a:r>
              <a:rPr lang="en-GB" dirty="0">
                <a:solidFill>
                  <a:srgbClr val="FFC000"/>
                </a:solidFill>
                <a:effectLst/>
              </a:rPr>
              <a:t>, to combat the terror of uncertain signs: </a:t>
            </a:r>
            <a:r>
              <a:rPr lang="en-GB" dirty="0">
                <a:effectLst/>
              </a:rPr>
              <a:t>the linguistic message is one of these techniques” (28; original emphasis). […] </a:t>
            </a:r>
          </a:p>
          <a:p>
            <a:pPr marL="18288" indent="0">
              <a:buNone/>
            </a:pPr>
            <a:r>
              <a:rPr lang="en-GB" dirty="0">
                <a:effectLst/>
              </a:rPr>
              <a:t>	</a:t>
            </a:r>
            <a:r>
              <a:rPr lang="en-GB" sz="1800" dirty="0">
                <a:effectLst/>
              </a:rPr>
              <a:t>Joe </a:t>
            </a:r>
            <a:r>
              <a:rPr lang="en-GB" sz="1800" dirty="0" err="1">
                <a:effectLst/>
              </a:rPr>
              <a:t>Sutliff</a:t>
            </a:r>
            <a:r>
              <a:rPr lang="en-GB" sz="1800" dirty="0">
                <a:effectLst/>
              </a:rPr>
              <a:t> Sanders, ‘Chaperoning Words: Meaning-Making in Comics and Picture 	Books’, </a:t>
            </a:r>
            <a:r>
              <a:rPr lang="en-GB" sz="1800" i="1" dirty="0">
                <a:effectLst/>
              </a:rPr>
              <a:t>Children’s Literature</a:t>
            </a:r>
            <a:r>
              <a:rPr lang="en-GB" sz="1800" dirty="0">
                <a:effectLst/>
              </a:rPr>
              <a:t>, Vol. 41 2013, pp.57-90 p.60</a:t>
            </a:r>
          </a:p>
          <a:p>
            <a:pPr marL="18288" indent="0">
              <a:buNone/>
            </a:pPr>
            <a:endParaRPr lang="en-GB" dirty="0"/>
          </a:p>
        </p:txBody>
      </p:sp>
      <p:sp>
        <p:nvSpPr>
          <p:cNvPr id="3" name="Title 2">
            <a:extLst>
              <a:ext uri="{FF2B5EF4-FFF2-40B4-BE49-F238E27FC236}">
                <a16:creationId xmlns:a16="http://schemas.microsoft.com/office/drawing/2014/main" id="{E156DE2D-5739-4C5B-B433-92D7CFD3CC3B}"/>
              </a:ext>
            </a:extLst>
          </p:cNvPr>
          <p:cNvSpPr>
            <a:spLocks noGrp="1"/>
          </p:cNvSpPr>
          <p:nvPr>
            <p:ph type="title"/>
          </p:nvPr>
        </p:nvSpPr>
        <p:spPr>
          <a:xfrm>
            <a:off x="0" y="-99392"/>
            <a:ext cx="9144000" cy="698376"/>
          </a:xfrm>
        </p:spPr>
        <p:txBody>
          <a:bodyPr/>
          <a:lstStyle/>
          <a:p>
            <a:pPr algn="ctr"/>
            <a:r>
              <a:rPr lang="en-GB" sz="3200" dirty="0">
                <a:solidFill>
                  <a:srgbClr val="FFC000"/>
                </a:solidFill>
                <a:effectLst/>
                <a:latin typeface="Felix Titling" panose="04060505060202020A04" pitchFamily="82" charset="0"/>
              </a:rPr>
              <a:t>interpreting picture books</a:t>
            </a:r>
          </a:p>
        </p:txBody>
      </p:sp>
    </p:spTree>
    <p:extLst>
      <p:ext uri="{BB962C8B-B14F-4D97-AF65-F5344CB8AC3E}">
        <p14:creationId xmlns:p14="http://schemas.microsoft.com/office/powerpoint/2010/main" val="15759756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95C361C-B163-4AB0-B0DA-78314552177B}"/>
              </a:ext>
            </a:extLst>
          </p:cNvPr>
          <p:cNvSpPr>
            <a:spLocks noGrp="1"/>
          </p:cNvSpPr>
          <p:nvPr>
            <p:ph idx="1"/>
          </p:nvPr>
        </p:nvSpPr>
        <p:spPr>
          <a:xfrm>
            <a:off x="226503" y="841105"/>
            <a:ext cx="8521961" cy="5900939"/>
          </a:xfrm>
        </p:spPr>
        <p:txBody>
          <a:bodyPr>
            <a:normAutofit/>
          </a:bodyPr>
          <a:lstStyle/>
          <a:p>
            <a:pPr marL="18288" indent="0">
              <a:buNone/>
            </a:pPr>
            <a:r>
              <a:rPr lang="en-GB" dirty="0"/>
              <a:t>Picture-book characters spring to life in both verbal and visual registers. Moving about the page before our eyes as well as speaking and acting in their respective stories, they often make a long-lasting impact on children. </a:t>
            </a:r>
            <a:r>
              <a:rPr lang="en-GB" dirty="0">
                <a:solidFill>
                  <a:srgbClr val="FFC000"/>
                </a:solidFill>
              </a:rPr>
              <a:t>Pictures and words, moreover, may overlap but are never commensurate;</a:t>
            </a:r>
            <a:r>
              <a:rPr lang="en-GB" dirty="0"/>
              <a:t> like the words and notes of a song, they mean and evoke differently even while being experienced together. …</a:t>
            </a:r>
          </a:p>
          <a:p>
            <a:pPr marL="18288" indent="0">
              <a:buNone/>
            </a:pPr>
            <a:endParaRPr lang="en-GB" sz="1100" dirty="0">
              <a:effectLst/>
            </a:endParaRPr>
          </a:p>
          <a:p>
            <a:pPr marL="18288" indent="0">
              <a:buNone/>
            </a:pPr>
            <a:r>
              <a:rPr lang="en-GB" dirty="0">
                <a:effectLst/>
              </a:rPr>
              <a:t>This theme, which is virtually ubiquitous, concerns </a:t>
            </a:r>
            <a:r>
              <a:rPr lang="en-GB" dirty="0">
                <a:solidFill>
                  <a:srgbClr val="FFC000"/>
                </a:solidFill>
                <a:effectLst/>
              </a:rPr>
              <a:t>a child or a child surrogate …who ventures forth, encounters danger, endures loneliness, and then finally comes to a salutary resolution. </a:t>
            </a:r>
            <a:r>
              <a:rPr lang="en-GB" dirty="0">
                <a:effectLst/>
              </a:rPr>
              <a:t>Dominant throughout </a:t>
            </a:r>
            <a:r>
              <a:rPr lang="en-GB" dirty="0" err="1">
                <a:effectLst/>
              </a:rPr>
              <a:t>Steig's</a:t>
            </a:r>
            <a:r>
              <a:rPr lang="en-GB" dirty="0">
                <a:effectLst/>
              </a:rPr>
              <a:t> work, this motif plays out in many if not most of his picture books. When we reflect, however, on children's literature more generally, we soon realize that it is a theme that pervades the pages of nearly all significant stories designed for children.</a:t>
            </a:r>
          </a:p>
          <a:p>
            <a:pPr marL="18288" indent="0">
              <a:buNone/>
            </a:pPr>
            <a:r>
              <a:rPr lang="en-GB" dirty="0">
                <a:effectLst/>
              </a:rPr>
              <a:t>On some level, children's books must be about this, must they not? </a:t>
            </a:r>
            <a:r>
              <a:rPr lang="en-GB" dirty="0">
                <a:solidFill>
                  <a:srgbClr val="FFC000"/>
                </a:solidFill>
                <a:effectLst/>
              </a:rPr>
              <a:t>About separation, striking out on one's own, meeting challenges, learning to cope, longing for home, missing what one had or was, or missing what one wishes one had </a:t>
            </a:r>
          </a:p>
          <a:p>
            <a:pPr marL="384048" lvl="1" indent="0">
              <a:buNone/>
            </a:pPr>
            <a:r>
              <a:rPr lang="en-GB" dirty="0">
                <a:effectLst/>
              </a:rPr>
              <a:t>Ellen Handler Spitz, ‘Ethos in </a:t>
            </a:r>
            <a:r>
              <a:rPr lang="en-GB" dirty="0" err="1">
                <a:effectLst/>
              </a:rPr>
              <a:t>Steig's</a:t>
            </a:r>
            <a:r>
              <a:rPr lang="en-GB" dirty="0">
                <a:effectLst/>
              </a:rPr>
              <a:t> and Sendak's Picture Books: The Connected and the Lonely Child’ </a:t>
            </a:r>
            <a:r>
              <a:rPr lang="en-GB" i="1" dirty="0">
                <a:effectLst/>
              </a:rPr>
              <a:t>The Journal of Aesthetic Education</a:t>
            </a:r>
            <a:r>
              <a:rPr lang="en-GB" dirty="0">
                <a:effectLst/>
              </a:rPr>
              <a:t>, Vol. 43, No. 2, </a:t>
            </a:r>
            <a:r>
              <a:rPr lang="en-GB" i="1" dirty="0">
                <a:effectLst/>
              </a:rPr>
              <a:t>Special Issue on Children's Literature </a:t>
            </a:r>
            <a:r>
              <a:rPr lang="en-GB" dirty="0">
                <a:effectLst/>
              </a:rPr>
              <a:t>(Summer, 2009), pp. 64-76</a:t>
            </a:r>
          </a:p>
        </p:txBody>
      </p:sp>
      <p:sp>
        <p:nvSpPr>
          <p:cNvPr id="3" name="Title 2">
            <a:extLst>
              <a:ext uri="{FF2B5EF4-FFF2-40B4-BE49-F238E27FC236}">
                <a16:creationId xmlns:a16="http://schemas.microsoft.com/office/drawing/2014/main" id="{E156DE2D-5739-4C5B-B433-92D7CFD3CC3B}"/>
              </a:ext>
            </a:extLst>
          </p:cNvPr>
          <p:cNvSpPr>
            <a:spLocks noGrp="1"/>
          </p:cNvSpPr>
          <p:nvPr>
            <p:ph type="title"/>
          </p:nvPr>
        </p:nvSpPr>
        <p:spPr>
          <a:xfrm>
            <a:off x="226503" y="115955"/>
            <a:ext cx="9144000" cy="698376"/>
          </a:xfrm>
        </p:spPr>
        <p:txBody>
          <a:bodyPr/>
          <a:lstStyle/>
          <a:p>
            <a:pPr algn="ctr"/>
            <a:r>
              <a:rPr lang="en-GB" sz="3200" dirty="0">
                <a:solidFill>
                  <a:srgbClr val="FFC000"/>
                </a:solidFill>
                <a:effectLst/>
                <a:latin typeface="Felix Titling" panose="04060505060202020A04" pitchFamily="82" charset="0"/>
              </a:rPr>
              <a:t>The Connected and the Lonely Child</a:t>
            </a:r>
          </a:p>
        </p:txBody>
      </p:sp>
    </p:spTree>
    <p:extLst>
      <p:ext uri="{BB962C8B-B14F-4D97-AF65-F5344CB8AC3E}">
        <p14:creationId xmlns:p14="http://schemas.microsoft.com/office/powerpoint/2010/main" val="11992302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EBEFDA9-73E2-4FCB-8A6F-5E7AD500E17D}"/>
              </a:ext>
            </a:extLst>
          </p:cNvPr>
          <p:cNvPicPr>
            <a:picLocks noChangeAspect="1"/>
          </p:cNvPicPr>
          <p:nvPr/>
        </p:nvPicPr>
        <p:blipFill rotWithShape="1">
          <a:blip r:embed="rId2">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Lst>
          </a:blip>
          <a:srcRect l="1963" t="16401" r="2750" b="12201"/>
          <a:stretch/>
        </p:blipFill>
        <p:spPr>
          <a:xfrm>
            <a:off x="1645406" y="260648"/>
            <a:ext cx="6321172" cy="2664296"/>
          </a:xfrm>
          <a:prstGeom prst="rect">
            <a:avLst/>
          </a:prstGeom>
          <a:ln w="28575">
            <a:solidFill>
              <a:schemeClr val="accent5">
                <a:lumMod val="40000"/>
                <a:lumOff val="60000"/>
              </a:schemeClr>
            </a:solidFill>
          </a:ln>
        </p:spPr>
      </p:pic>
      <p:pic>
        <p:nvPicPr>
          <p:cNvPr id="6" name="Picture 5">
            <a:extLst>
              <a:ext uri="{FF2B5EF4-FFF2-40B4-BE49-F238E27FC236}">
                <a16:creationId xmlns:a16="http://schemas.microsoft.com/office/drawing/2014/main" id="{69F31706-FF18-496D-B02D-7946738DCF4A}"/>
              </a:ext>
            </a:extLst>
          </p:cNvPr>
          <p:cNvPicPr>
            <a:picLocks noChangeAspect="1"/>
          </p:cNvPicPr>
          <p:nvPr/>
        </p:nvPicPr>
        <p:blipFill rotWithShape="1">
          <a:blip r:embed="rId4" cstate="print">
            <a:extLst>
              <a:ext uri="{BEBA8EAE-BF5A-486C-A8C5-ECC9F3942E4B}">
                <a14:imgProps xmlns:a14="http://schemas.microsoft.com/office/drawing/2010/main">
                  <a14:imgLayer r:embed="rId5">
                    <a14:imgEffect>
                      <a14:sharpenSoften amount="25000"/>
                    </a14:imgEffect>
                    <a14:imgEffect>
                      <a14:brightnessContrast contrast="20000"/>
                    </a14:imgEffect>
                  </a14:imgLayer>
                </a14:imgProps>
              </a:ext>
              <a:ext uri="{28A0092B-C50C-407E-A947-70E740481C1C}">
                <a14:useLocalDpi xmlns:a14="http://schemas.microsoft.com/office/drawing/2010/main"/>
              </a:ext>
            </a:extLst>
          </a:blip>
          <a:srcRect/>
          <a:stretch/>
        </p:blipFill>
        <p:spPr>
          <a:xfrm>
            <a:off x="1645406" y="3212976"/>
            <a:ext cx="6321172" cy="2873260"/>
          </a:xfrm>
          <a:prstGeom prst="rect">
            <a:avLst/>
          </a:prstGeom>
          <a:ln w="28575">
            <a:solidFill>
              <a:schemeClr val="accent5">
                <a:lumMod val="40000"/>
                <a:lumOff val="60000"/>
              </a:schemeClr>
            </a:solidFill>
          </a:ln>
        </p:spPr>
      </p:pic>
      <p:sp>
        <p:nvSpPr>
          <p:cNvPr id="7" name="Title 2">
            <a:extLst>
              <a:ext uri="{FF2B5EF4-FFF2-40B4-BE49-F238E27FC236}">
                <a16:creationId xmlns:a16="http://schemas.microsoft.com/office/drawing/2014/main" id="{7403DF2A-8172-4678-9518-FFEE2E45E5B2}"/>
              </a:ext>
            </a:extLst>
          </p:cNvPr>
          <p:cNvSpPr>
            <a:spLocks noGrp="1"/>
          </p:cNvSpPr>
          <p:nvPr>
            <p:ph type="title"/>
          </p:nvPr>
        </p:nvSpPr>
        <p:spPr>
          <a:xfrm>
            <a:off x="797624" y="6237312"/>
            <a:ext cx="7200800" cy="554360"/>
          </a:xfrm>
        </p:spPr>
        <p:txBody>
          <a:bodyPr/>
          <a:lstStyle/>
          <a:p>
            <a:pPr algn="ctr"/>
            <a:r>
              <a:rPr lang="en-GB" sz="2800" dirty="0">
                <a:solidFill>
                  <a:srgbClr val="FFC000"/>
                </a:solidFill>
                <a:effectLst/>
                <a:latin typeface="Felix Titling" panose="04060505060202020A04" pitchFamily="82" charset="0"/>
              </a:rPr>
              <a:t>Punishment &amp; escape</a:t>
            </a:r>
          </a:p>
        </p:txBody>
      </p:sp>
    </p:spTree>
    <p:extLst>
      <p:ext uri="{BB962C8B-B14F-4D97-AF65-F5344CB8AC3E}">
        <p14:creationId xmlns:p14="http://schemas.microsoft.com/office/powerpoint/2010/main" val="21725848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95C361C-B163-4AB0-B0DA-78314552177B}"/>
              </a:ext>
            </a:extLst>
          </p:cNvPr>
          <p:cNvSpPr>
            <a:spLocks noGrp="1"/>
          </p:cNvSpPr>
          <p:nvPr>
            <p:ph idx="1"/>
          </p:nvPr>
        </p:nvSpPr>
        <p:spPr>
          <a:xfrm>
            <a:off x="229477" y="476672"/>
            <a:ext cx="8685045" cy="6597352"/>
          </a:xfrm>
        </p:spPr>
        <p:txBody>
          <a:bodyPr>
            <a:normAutofit fontScale="92500" lnSpcReduction="20000"/>
          </a:bodyPr>
          <a:lstStyle/>
          <a:p>
            <a:pPr marL="18288" indent="0">
              <a:lnSpc>
                <a:spcPct val="120000"/>
              </a:lnSpc>
              <a:spcBef>
                <a:spcPts val="0"/>
              </a:spcBef>
              <a:buNone/>
            </a:pPr>
            <a:r>
              <a:rPr lang="en-GB" sz="2200" dirty="0">
                <a:effectLst/>
              </a:rPr>
              <a:t>The child can have his/her libidinal flings —they are even seen as natural and healthy—but, with the proper guidance, these flings need not threaten parental authority. Bruno Bettelheim may be the most famous of the revisionists, first attacking Sendak's monsters, then welcoming them </a:t>
            </a:r>
            <a:r>
              <a:rPr lang="en-GB" sz="1700" dirty="0">
                <a:effectLst/>
              </a:rPr>
              <a:t>(Lanes, p. 104; Cech, pp. 111-112). </a:t>
            </a:r>
            <a:r>
              <a:rPr lang="en-GB" sz="2200" dirty="0">
                <a:effectLst/>
              </a:rPr>
              <a:t>But it is Sendak himself, as child psychologist, who best neutralizes the power of his wild things: </a:t>
            </a:r>
            <a:r>
              <a:rPr lang="en-GB" sz="2200" dirty="0">
                <a:solidFill>
                  <a:srgbClr val="FFC000"/>
                </a:solidFill>
                <a:effectLst/>
              </a:rPr>
              <a:t>To master these forces, children turn to fantasy: that imagined world where disturbing emotional situations are solved to their satisfaction. Through fantasy, Max, the hero of my book, discharges his anger against his mother, and returns to the real world sleepy, hungry, and at peace with himself</a:t>
            </a:r>
            <a:r>
              <a:rPr lang="en-GB" sz="2200" dirty="0">
                <a:effectLst/>
              </a:rPr>
              <a:t>. </a:t>
            </a:r>
            <a:r>
              <a:rPr lang="en-GB" sz="1700" dirty="0">
                <a:effectLst/>
              </a:rPr>
              <a:t>(Caldecott and Co., p. 151) </a:t>
            </a:r>
          </a:p>
          <a:p>
            <a:pPr marL="18288" indent="0">
              <a:lnSpc>
                <a:spcPct val="120000"/>
              </a:lnSpc>
              <a:spcBef>
                <a:spcPts val="0"/>
              </a:spcBef>
              <a:buNone/>
            </a:pPr>
            <a:endParaRPr lang="en-GB" sz="1200" dirty="0">
              <a:effectLst/>
            </a:endParaRPr>
          </a:p>
          <a:p>
            <a:pPr marL="18288" indent="0">
              <a:lnSpc>
                <a:spcPct val="120000"/>
              </a:lnSpc>
              <a:spcBef>
                <a:spcPts val="0"/>
              </a:spcBef>
              <a:buNone/>
            </a:pPr>
            <a:r>
              <a:rPr lang="en-GB" sz="2200" dirty="0">
                <a:effectLst/>
              </a:rPr>
              <a:t>Max is only the leader of a light-hearted rumpus. He does not threaten a violent takeover. He does not eat up the monsters; rather, they threaten to eat him up with affection. Max disciplines the Wild Things by sending them to bed without dinner, as he himself has been disciplined, and thus puts himself in a position that parallels parental authority. … when Max comes back to himself, he and his room can be easily reclaimed by the warm food, because "Max needs someone unlike himself to 'love him best of all' and cook his supper, regardless of the compromise to his freedom" </a:t>
            </a:r>
            <a:r>
              <a:rPr lang="en-GB" sz="1700" dirty="0">
                <a:effectLst/>
              </a:rPr>
              <a:t>(De Luca, p. 13). </a:t>
            </a:r>
            <a:r>
              <a:rPr lang="en-GB" sz="2200" dirty="0">
                <a:effectLst/>
              </a:rPr>
              <a:t>Earlier, when Max begins his reverie, the table in his room has only a plant on it. Only at the end, </a:t>
            </a:r>
            <a:r>
              <a:rPr lang="en-GB" sz="2200" dirty="0">
                <a:solidFill>
                  <a:srgbClr val="FFC000"/>
                </a:solidFill>
                <a:effectLst/>
              </a:rPr>
              <a:t>when he is spent, does food appear on the table, thereby symbolically including Max in the family once more</a:t>
            </a:r>
            <a:r>
              <a:rPr lang="en-GB" sz="2200" dirty="0">
                <a:effectLst/>
              </a:rPr>
              <a:t>.</a:t>
            </a:r>
          </a:p>
          <a:p>
            <a:pPr marL="18288" indent="0">
              <a:lnSpc>
                <a:spcPct val="120000"/>
              </a:lnSpc>
              <a:spcBef>
                <a:spcPts val="0"/>
              </a:spcBef>
              <a:buNone/>
            </a:pPr>
            <a:r>
              <a:rPr lang="en-GB" sz="1800" dirty="0">
                <a:effectLst/>
              </a:rPr>
              <a:t>Kara Keeling &amp; Scott Pollard, ‘Power, Food, and Eating in Maurice Sendak &amp; Henrik Drescher: </a:t>
            </a:r>
            <a:r>
              <a:rPr lang="en-GB" sz="1800" i="1" dirty="0">
                <a:effectLst/>
              </a:rPr>
              <a:t>Where the Wild Things Are, In the Night Kitchen, </a:t>
            </a:r>
            <a:r>
              <a:rPr lang="en-GB" sz="1800" dirty="0">
                <a:effectLst/>
              </a:rPr>
              <a:t>&amp;</a:t>
            </a:r>
            <a:r>
              <a:rPr lang="en-GB" sz="1800" i="1" dirty="0">
                <a:effectLst/>
              </a:rPr>
              <a:t> The Boy Who Ate Around’, Children's Literature in Education</a:t>
            </a:r>
            <a:r>
              <a:rPr lang="en-GB" sz="1800" dirty="0">
                <a:effectLst/>
              </a:rPr>
              <a:t>, Vol. 30, No. 2, 1999</a:t>
            </a:r>
            <a:endParaRPr lang="en-GB" sz="1800" dirty="0"/>
          </a:p>
        </p:txBody>
      </p:sp>
      <p:sp>
        <p:nvSpPr>
          <p:cNvPr id="3" name="Title 2">
            <a:extLst>
              <a:ext uri="{FF2B5EF4-FFF2-40B4-BE49-F238E27FC236}">
                <a16:creationId xmlns:a16="http://schemas.microsoft.com/office/drawing/2014/main" id="{E156DE2D-5739-4C5B-B433-92D7CFD3CC3B}"/>
              </a:ext>
            </a:extLst>
          </p:cNvPr>
          <p:cNvSpPr>
            <a:spLocks noGrp="1"/>
          </p:cNvSpPr>
          <p:nvPr>
            <p:ph type="title"/>
          </p:nvPr>
        </p:nvSpPr>
        <p:spPr>
          <a:xfrm>
            <a:off x="395536" y="-9872"/>
            <a:ext cx="6768752" cy="630560"/>
          </a:xfrm>
        </p:spPr>
        <p:txBody>
          <a:bodyPr/>
          <a:lstStyle/>
          <a:p>
            <a:pPr algn="ctr"/>
            <a:r>
              <a:rPr lang="en-GB" sz="3200" dirty="0">
                <a:solidFill>
                  <a:srgbClr val="FFC000"/>
                </a:solidFill>
                <a:effectLst/>
                <a:latin typeface="Felix Titling" panose="04060505060202020A04" pitchFamily="82" charset="0"/>
              </a:rPr>
              <a:t>The function of fantasy</a:t>
            </a:r>
          </a:p>
        </p:txBody>
      </p:sp>
    </p:spTree>
    <p:extLst>
      <p:ext uri="{BB962C8B-B14F-4D97-AF65-F5344CB8AC3E}">
        <p14:creationId xmlns:p14="http://schemas.microsoft.com/office/powerpoint/2010/main" val="29663514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065BC9A6-8FBC-416C-90D2-96A90B6FE9B2}"/>
              </a:ext>
            </a:extLst>
          </p:cNvPr>
          <p:cNvPicPr>
            <a:picLocks noChangeAspect="1"/>
          </p:cNvPicPr>
          <p:nvPr/>
        </p:nvPicPr>
        <p:blipFill rotWithShape="1">
          <a:blip r:embed="rId2" cstate="print">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 uri="{28A0092B-C50C-407E-A947-70E740481C1C}">
                <a14:useLocalDpi xmlns:a14="http://schemas.microsoft.com/office/drawing/2010/main"/>
              </a:ext>
            </a:extLst>
          </a:blip>
          <a:srcRect/>
          <a:stretch/>
        </p:blipFill>
        <p:spPr>
          <a:xfrm>
            <a:off x="179512" y="1340768"/>
            <a:ext cx="8364930" cy="3672408"/>
          </a:xfrm>
          <a:prstGeom prst="rect">
            <a:avLst/>
          </a:prstGeom>
          <a:ln w="28575">
            <a:solidFill>
              <a:schemeClr val="accent5">
                <a:lumMod val="40000"/>
                <a:lumOff val="60000"/>
              </a:schemeClr>
            </a:solidFill>
          </a:ln>
        </p:spPr>
      </p:pic>
      <p:sp>
        <p:nvSpPr>
          <p:cNvPr id="9" name="Title 2">
            <a:extLst>
              <a:ext uri="{FF2B5EF4-FFF2-40B4-BE49-F238E27FC236}">
                <a16:creationId xmlns:a16="http://schemas.microsoft.com/office/drawing/2014/main" id="{B4051A1F-4708-4676-B912-44AE64272B1E}"/>
              </a:ext>
            </a:extLst>
          </p:cNvPr>
          <p:cNvSpPr>
            <a:spLocks noGrp="1"/>
          </p:cNvSpPr>
          <p:nvPr>
            <p:ph type="title"/>
          </p:nvPr>
        </p:nvSpPr>
        <p:spPr>
          <a:xfrm>
            <a:off x="971600" y="5733256"/>
            <a:ext cx="7200800" cy="554360"/>
          </a:xfrm>
        </p:spPr>
        <p:txBody>
          <a:bodyPr/>
          <a:lstStyle/>
          <a:p>
            <a:pPr algn="ctr"/>
            <a:r>
              <a:rPr lang="en-GB" sz="2800" dirty="0">
                <a:solidFill>
                  <a:srgbClr val="FFC000"/>
                </a:solidFill>
                <a:effectLst/>
                <a:latin typeface="Felix Titling" panose="04060505060202020A04" pitchFamily="82" charset="0"/>
              </a:rPr>
              <a:t>One of the wild things</a:t>
            </a:r>
          </a:p>
        </p:txBody>
      </p:sp>
    </p:spTree>
    <p:extLst>
      <p:ext uri="{BB962C8B-B14F-4D97-AF65-F5344CB8AC3E}">
        <p14:creationId xmlns:p14="http://schemas.microsoft.com/office/powerpoint/2010/main" val="6090064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FBA7A1C-F758-4454-BAE9-EDCF73630768}"/>
              </a:ext>
            </a:extLst>
          </p:cNvPr>
          <p:cNvSpPr/>
          <p:nvPr/>
        </p:nvSpPr>
        <p:spPr>
          <a:xfrm>
            <a:off x="251520" y="-16533"/>
            <a:ext cx="8640960" cy="6806992"/>
          </a:xfrm>
          <a:prstGeom prst="rect">
            <a:avLst/>
          </a:prstGeom>
        </p:spPr>
        <p:txBody>
          <a:bodyPr wrap="square">
            <a:spAutoFit/>
          </a:bodyPr>
          <a:lstStyle/>
          <a:p>
            <a:pPr>
              <a:spcAft>
                <a:spcPts val="600"/>
              </a:spcAft>
            </a:pPr>
            <a:r>
              <a:rPr lang="en-GB" sz="2200" dirty="0">
                <a:latin typeface="Perpetua" panose="02020502060401020303" pitchFamily="18" charset="0"/>
                <a:ea typeface="Perpetua" panose="02020502060401020303" pitchFamily="18" charset="0"/>
                <a:cs typeface="Times New Roman" panose="02020603050405020304" pitchFamily="18" charset="0"/>
              </a:rPr>
              <a:t>Looking to explain </a:t>
            </a:r>
            <a:r>
              <a:rPr lang="en-GB" sz="2200" dirty="0">
                <a:solidFill>
                  <a:srgbClr val="FFC000"/>
                </a:solidFill>
                <a:latin typeface="Perpetua" panose="02020502060401020303" pitchFamily="18" charset="0"/>
                <a:ea typeface="Perpetua" panose="02020502060401020303" pitchFamily="18" charset="0"/>
                <a:cs typeface="Times New Roman" panose="02020603050405020304" pitchFamily="18" charset="0"/>
              </a:rPr>
              <a:t>the cultural milieu that gave rise to </a:t>
            </a:r>
            <a:r>
              <a:rPr lang="en-GB" sz="2200" i="1" dirty="0">
                <a:solidFill>
                  <a:srgbClr val="FFC000"/>
                </a:solidFill>
                <a:latin typeface="Perpetua" panose="02020502060401020303" pitchFamily="18" charset="0"/>
                <a:ea typeface="Perpetua" panose="02020502060401020303" pitchFamily="18" charset="0"/>
                <a:cs typeface="Times New Roman" panose="02020603050405020304" pitchFamily="18" charset="0"/>
              </a:rPr>
              <a:t>Where the Wild Things Are</a:t>
            </a:r>
            <a:r>
              <a:rPr lang="en-GB" sz="2200" dirty="0">
                <a:solidFill>
                  <a:srgbClr val="FFC000"/>
                </a:solidFill>
                <a:latin typeface="Perpetua" panose="02020502060401020303" pitchFamily="18" charset="0"/>
                <a:ea typeface="Perpetua" panose="02020502060401020303" pitchFamily="18" charset="0"/>
                <a:cs typeface="Times New Roman" panose="02020603050405020304" pitchFamily="18" charset="0"/>
              </a:rPr>
              <a:t>, John Cech offers a more nuanced vision of </a:t>
            </a:r>
            <a:r>
              <a:rPr lang="en-GB" sz="2200" dirty="0" err="1">
                <a:solidFill>
                  <a:srgbClr val="FFC000"/>
                </a:solidFill>
                <a:latin typeface="Perpetua" panose="02020502060401020303" pitchFamily="18" charset="0"/>
                <a:ea typeface="Perpetua" panose="02020502060401020303" pitchFamily="18" charset="0"/>
                <a:cs typeface="Times New Roman" panose="02020603050405020304" pitchFamily="18" charset="0"/>
              </a:rPr>
              <a:t>postwar</a:t>
            </a:r>
            <a:r>
              <a:rPr lang="en-GB" sz="2200" dirty="0">
                <a:solidFill>
                  <a:srgbClr val="FFC000"/>
                </a:solidFill>
                <a:latin typeface="Perpetua" panose="02020502060401020303" pitchFamily="18" charset="0"/>
                <a:ea typeface="Perpetua" panose="02020502060401020303" pitchFamily="18" charset="0"/>
                <a:cs typeface="Times New Roman" panose="02020603050405020304" pitchFamily="18" charset="0"/>
              </a:rPr>
              <a:t> children's literature. </a:t>
            </a:r>
            <a:r>
              <a:rPr lang="en-GB" sz="2200" dirty="0">
                <a:latin typeface="Perpetua" panose="02020502060401020303" pitchFamily="18" charset="0"/>
                <a:ea typeface="Perpetua" panose="02020502060401020303" pitchFamily="18" charset="0"/>
                <a:cs typeface="Times New Roman" panose="02020603050405020304" pitchFamily="18" charset="0"/>
              </a:rPr>
              <a:t>He explains that "throughout the 1950s" there was a movement "toward a more </a:t>
            </a:r>
            <a:r>
              <a:rPr lang="en-GB" sz="2200" dirty="0">
                <a:solidFill>
                  <a:srgbClr val="FFC000"/>
                </a:solidFill>
                <a:latin typeface="Perpetua" panose="02020502060401020303" pitchFamily="18" charset="0"/>
                <a:ea typeface="Perpetua" panose="02020502060401020303" pitchFamily="18" charset="0"/>
                <a:cs typeface="Times New Roman" panose="02020603050405020304" pitchFamily="18" charset="0"/>
              </a:rPr>
              <a:t>open, psychologically sensitive kind of children's book</a:t>
            </a:r>
            <a:r>
              <a:rPr lang="en-GB" sz="2200" dirty="0">
                <a:latin typeface="Perpetua" panose="02020502060401020303" pitchFamily="18" charset="0"/>
                <a:ea typeface="Perpetua" panose="02020502060401020303" pitchFamily="18" charset="0"/>
                <a:cs typeface="Times New Roman" panose="02020603050405020304" pitchFamily="18" charset="0"/>
              </a:rPr>
              <a:t>" (p. 130). He then invokes Sally Allen </a:t>
            </a:r>
            <a:r>
              <a:rPr lang="en-GB" sz="2200" dirty="0" err="1">
                <a:latin typeface="Perpetua" panose="02020502060401020303" pitchFamily="18" charset="0"/>
                <a:ea typeface="Perpetua" panose="02020502060401020303" pitchFamily="18" charset="0"/>
                <a:cs typeface="Times New Roman" panose="02020603050405020304" pitchFamily="18" charset="0"/>
              </a:rPr>
              <a:t>McNall</a:t>
            </a:r>
            <a:r>
              <a:rPr lang="en-GB" sz="2200" dirty="0">
                <a:latin typeface="Perpetua" panose="02020502060401020303" pitchFamily="18" charset="0"/>
                <a:ea typeface="Perpetua" panose="02020502060401020303" pitchFamily="18" charset="0"/>
                <a:cs typeface="Times New Roman" panose="02020603050405020304" pitchFamily="18" charset="0"/>
              </a:rPr>
              <a:t>, for whom "the dream life" of </a:t>
            </a:r>
            <a:r>
              <a:rPr lang="en-GB" sz="2200" dirty="0" err="1">
                <a:latin typeface="Perpetua" panose="02020502060401020303" pitchFamily="18" charset="0"/>
                <a:ea typeface="Perpetua" panose="02020502060401020303" pitchFamily="18" charset="0"/>
                <a:cs typeface="Times New Roman" panose="02020603050405020304" pitchFamily="18" charset="0"/>
              </a:rPr>
              <a:t>postwar</a:t>
            </a:r>
            <a:r>
              <a:rPr lang="en-GB" sz="2200" dirty="0">
                <a:latin typeface="Perpetua" panose="02020502060401020303" pitchFamily="18" charset="0"/>
                <a:ea typeface="Perpetua" panose="02020502060401020303" pitchFamily="18" charset="0"/>
                <a:cs typeface="Times New Roman" panose="02020603050405020304" pitchFamily="18" charset="0"/>
              </a:rPr>
              <a:t> American culture had been enlarged to attribute worthiness to everyone, in an upsurge of conviction in the myth of social mobility, and </a:t>
            </a:r>
            <a:r>
              <a:rPr lang="en-GB" sz="2200" dirty="0">
                <a:solidFill>
                  <a:srgbClr val="FFC000"/>
                </a:solidFill>
                <a:latin typeface="Perpetua" panose="02020502060401020303" pitchFamily="18" charset="0"/>
                <a:ea typeface="Perpetua" panose="02020502060401020303" pitchFamily="18" charset="0"/>
                <a:cs typeface="Times New Roman" panose="02020603050405020304" pitchFamily="18" charset="0"/>
              </a:rPr>
              <a:t>in the value of tolerance. . . . The image of the family became more democratic, while children became simultaneously more daring and more sensible, </a:t>
            </a:r>
            <a:r>
              <a:rPr lang="en-GB" sz="2200" dirty="0">
                <a:latin typeface="Perpetua" panose="02020502060401020303" pitchFamily="18" charset="0"/>
                <a:ea typeface="Perpetua" panose="02020502060401020303" pitchFamily="18" charset="0"/>
                <a:cs typeface="Times New Roman" panose="02020603050405020304" pitchFamily="18" charset="0"/>
              </a:rPr>
              <a:t>(p. 409)</a:t>
            </a:r>
          </a:p>
          <a:p>
            <a:pPr>
              <a:spcAft>
                <a:spcPts val="600"/>
              </a:spcAft>
            </a:pPr>
            <a:r>
              <a:rPr lang="en-GB" sz="1000" dirty="0">
                <a:latin typeface="Perpetua" panose="02020502060401020303" pitchFamily="18" charset="0"/>
                <a:ea typeface="Perpetua" panose="02020502060401020303" pitchFamily="18" charset="0"/>
                <a:cs typeface="Times New Roman" panose="02020603050405020304" pitchFamily="18" charset="0"/>
              </a:rPr>
              <a:t> </a:t>
            </a:r>
          </a:p>
          <a:p>
            <a:pPr>
              <a:spcAft>
                <a:spcPts val="800"/>
              </a:spcAft>
            </a:pPr>
            <a:r>
              <a:rPr lang="en-GB" sz="2200" dirty="0">
                <a:latin typeface="Perpetua" panose="02020502060401020303" pitchFamily="18" charset="0"/>
                <a:cs typeface="Times New Roman" panose="02020603050405020304" pitchFamily="18" charset="0"/>
              </a:rPr>
              <a:t>Words disappear, no longer framing the scene; instead, the moon presides over lunatic </a:t>
            </a:r>
            <a:r>
              <a:rPr lang="en-GB" sz="2200" dirty="0" err="1">
                <a:latin typeface="Perpetua" panose="02020502060401020303" pitchFamily="18" charset="0"/>
                <a:cs typeface="Times New Roman" panose="02020603050405020304" pitchFamily="18" charset="0"/>
              </a:rPr>
              <a:t>behavior</a:t>
            </a:r>
            <a:r>
              <a:rPr lang="en-GB" sz="2200" dirty="0">
                <a:latin typeface="Perpetua" panose="02020502060401020303" pitchFamily="18" charset="0"/>
                <a:cs typeface="Times New Roman" panose="02020603050405020304" pitchFamily="18" charset="0"/>
              </a:rPr>
              <a:t>, where Max rules "as the most wild thing of all," and the voice of reason—culturally accepted norms of </a:t>
            </a:r>
            <a:r>
              <a:rPr lang="en-GB" sz="2200" dirty="0" err="1">
                <a:latin typeface="Perpetua" panose="02020502060401020303" pitchFamily="18" charset="0"/>
                <a:cs typeface="Times New Roman" panose="02020603050405020304" pitchFamily="18" charset="0"/>
              </a:rPr>
              <a:t>behavior</a:t>
            </a:r>
            <a:r>
              <a:rPr lang="en-GB" sz="2200" dirty="0">
                <a:latin typeface="Perpetua" panose="02020502060401020303" pitchFamily="18" charset="0"/>
                <a:cs typeface="Times New Roman" panose="02020603050405020304" pitchFamily="18" charset="0"/>
              </a:rPr>
              <a:t>—utters not a peep for three double-spread pictures. As Cech puts it, </a:t>
            </a:r>
          </a:p>
          <a:p>
            <a:pPr marL="457200">
              <a:spcAft>
                <a:spcPts val="800"/>
              </a:spcAft>
            </a:pPr>
            <a:r>
              <a:rPr lang="en-GB" sz="2000" dirty="0">
                <a:latin typeface="Perpetua" panose="02020502060401020303" pitchFamily="18" charset="0"/>
                <a:ea typeface="Perpetua" panose="02020502060401020303" pitchFamily="18" charset="0"/>
                <a:cs typeface="Times New Roman" panose="02020603050405020304" pitchFamily="18" charset="0"/>
              </a:rPr>
              <a:t>With regards to the conventions of children's books, </a:t>
            </a:r>
            <a:r>
              <a:rPr lang="en-GB" sz="2000" i="1" dirty="0">
                <a:latin typeface="Perpetua" panose="02020502060401020303" pitchFamily="18" charset="0"/>
                <a:ea typeface="Perpetua" panose="02020502060401020303" pitchFamily="18" charset="0"/>
                <a:cs typeface="Times New Roman" panose="02020603050405020304" pitchFamily="18" charset="0"/>
              </a:rPr>
              <a:t>Where the Wild Things Are</a:t>
            </a:r>
            <a:r>
              <a:rPr lang="en-GB" sz="2000" dirty="0">
                <a:latin typeface="Perpetua" panose="02020502060401020303" pitchFamily="18" charset="0"/>
                <a:ea typeface="Perpetua" panose="02020502060401020303" pitchFamily="18" charset="0"/>
                <a:cs typeface="Times New Roman" panose="02020603050405020304" pitchFamily="18" charset="0"/>
              </a:rPr>
              <a:t> crossed a number of unmarked but nevertheless carefully tended boundaries. Most strikingly, </a:t>
            </a:r>
            <a:r>
              <a:rPr lang="en-GB" sz="2000" dirty="0">
                <a:solidFill>
                  <a:srgbClr val="FFC000"/>
                </a:solidFill>
                <a:latin typeface="Perpetua" panose="02020502060401020303" pitchFamily="18" charset="0"/>
                <a:ea typeface="Perpetua" panose="02020502060401020303" pitchFamily="18" charset="0"/>
                <a:cs typeface="Times New Roman" panose="02020603050405020304" pitchFamily="18" charset="0"/>
              </a:rPr>
              <a:t>it broke a taboo against the expression of the powerful emotions of childhood—whether they were explosions of anger or sudden journeys into fantasy—that were normally kept away from picture books</a:t>
            </a:r>
            <a:r>
              <a:rPr lang="en-GB" sz="2000" dirty="0">
                <a:latin typeface="Perpetua" panose="02020502060401020303" pitchFamily="18" charset="0"/>
                <a:ea typeface="Perpetua" panose="02020502060401020303" pitchFamily="18" charset="0"/>
                <a:cs typeface="Times New Roman" panose="02020603050405020304" pitchFamily="18" charset="0"/>
              </a:rPr>
              <a:t>, (p. 410) </a:t>
            </a:r>
          </a:p>
          <a:p>
            <a:pPr marL="457200">
              <a:spcAft>
                <a:spcPts val="800"/>
              </a:spcAft>
            </a:pPr>
            <a:r>
              <a:rPr lang="en-GB" sz="1700" dirty="0">
                <a:latin typeface="+mn-lt"/>
              </a:rPr>
              <a:t>[Kara Keeling &amp; Scott Pollard, ‘Power, Food, and Eating in Maurice Sendak &amp; Henrik Drescher’ ]</a:t>
            </a:r>
          </a:p>
        </p:txBody>
      </p:sp>
      <p:sp>
        <p:nvSpPr>
          <p:cNvPr id="9" name="Title 2">
            <a:extLst>
              <a:ext uri="{FF2B5EF4-FFF2-40B4-BE49-F238E27FC236}">
                <a16:creationId xmlns:a16="http://schemas.microsoft.com/office/drawing/2014/main" id="{4E62F31A-895E-419F-A94E-7BF16D8329B8}"/>
              </a:ext>
            </a:extLst>
          </p:cNvPr>
          <p:cNvSpPr txBox="1">
            <a:spLocks/>
          </p:cNvSpPr>
          <p:nvPr/>
        </p:nvSpPr>
        <p:spPr>
          <a:xfrm>
            <a:off x="6911752" y="2636912"/>
            <a:ext cx="2232248" cy="698376"/>
          </a:xfrm>
          <a:prstGeom prst="rect">
            <a:avLst/>
          </a:prstGeom>
        </p:spPr>
        <p:txBody>
          <a:bodyPr vert="horz" lIns="91440" tIns="45720" rIns="91440" bIns="45720" rtlCol="0" anchor="b">
            <a:noAutofit/>
          </a:bodyPr>
          <a:lst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fontAlgn="auto">
              <a:spcAft>
                <a:spcPts val="0"/>
              </a:spcAft>
            </a:pPr>
            <a:r>
              <a:rPr lang="en-GB" sz="3200" dirty="0">
                <a:solidFill>
                  <a:srgbClr val="FFC000"/>
                </a:solidFill>
                <a:effectLst/>
                <a:latin typeface="Felix Titling" panose="04060505060202020A04" pitchFamily="82" charset="0"/>
              </a:rPr>
              <a:t>Context</a:t>
            </a:r>
            <a:r>
              <a:rPr lang="en-GB" sz="3200" dirty="0">
                <a:solidFill>
                  <a:srgbClr val="FFC000"/>
                </a:solidFill>
                <a:effectLst/>
              </a:rPr>
              <a:t> </a:t>
            </a:r>
          </a:p>
        </p:txBody>
      </p:sp>
    </p:spTree>
    <p:extLst>
      <p:ext uri="{BB962C8B-B14F-4D97-AF65-F5344CB8AC3E}">
        <p14:creationId xmlns:p14="http://schemas.microsoft.com/office/powerpoint/2010/main" val="11450815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156DE2D-5739-4C5B-B433-92D7CFD3CC3B}"/>
              </a:ext>
            </a:extLst>
          </p:cNvPr>
          <p:cNvSpPr>
            <a:spLocks noGrp="1"/>
          </p:cNvSpPr>
          <p:nvPr>
            <p:ph type="title"/>
          </p:nvPr>
        </p:nvSpPr>
        <p:spPr>
          <a:xfrm>
            <a:off x="179512" y="188640"/>
            <a:ext cx="8064896" cy="1080120"/>
          </a:xfrm>
        </p:spPr>
        <p:txBody>
          <a:bodyPr/>
          <a:lstStyle/>
          <a:p>
            <a:pPr algn="ctr"/>
            <a:r>
              <a:rPr lang="en-GB" sz="2800" dirty="0">
                <a:solidFill>
                  <a:srgbClr val="FFC000"/>
                </a:solidFill>
                <a:effectLst/>
                <a:latin typeface="Felix Titling" panose="04060505060202020A04" pitchFamily="82" charset="0"/>
              </a:rPr>
              <a:t>Children’s books not only for comfort &amp; reassurance</a:t>
            </a:r>
          </a:p>
        </p:txBody>
      </p:sp>
      <p:sp>
        <p:nvSpPr>
          <p:cNvPr id="12" name="Content Placeholder 11">
            <a:extLst>
              <a:ext uri="{FF2B5EF4-FFF2-40B4-BE49-F238E27FC236}">
                <a16:creationId xmlns:a16="http://schemas.microsoft.com/office/drawing/2014/main" id="{8F7B82F9-F3F7-4788-B010-FC33E7163019}"/>
              </a:ext>
            </a:extLst>
          </p:cNvPr>
          <p:cNvSpPr>
            <a:spLocks noGrp="1"/>
          </p:cNvSpPr>
          <p:nvPr>
            <p:ph idx="1"/>
          </p:nvPr>
        </p:nvSpPr>
        <p:spPr>
          <a:xfrm>
            <a:off x="539552" y="1775575"/>
            <a:ext cx="8064896" cy="4238083"/>
          </a:xfrm>
          <a:prstGeom prst="rect">
            <a:avLst/>
          </a:prstGeom>
        </p:spPr>
        <p:txBody>
          <a:bodyPr wrap="square">
            <a:spAutoFit/>
          </a:bodyPr>
          <a:lstStyle/>
          <a:p>
            <a:pPr marL="18288" indent="0">
              <a:buNone/>
            </a:pPr>
            <a:r>
              <a:rPr lang="en-GB" sz="2200" dirty="0">
                <a:effectLst/>
              </a:rPr>
              <a:t>Aristotle considers spectacle, the very process of performing the piece, the least important of tragedy. Pictures in picture-books would count as mere spectacle. Nonetheless, his conception of tragedy can be applied,  with some modification, to children's picture-books. </a:t>
            </a:r>
            <a:r>
              <a:rPr lang="en-GB" sz="2200" dirty="0">
                <a:solidFill>
                  <a:srgbClr val="FFC000"/>
                </a:solidFill>
                <a:effectLst/>
              </a:rPr>
              <a:t>Some of these, perhaps  the best (for example Maurice Sendak's </a:t>
            </a:r>
            <a:r>
              <a:rPr lang="en-GB" sz="2200" i="1" dirty="0">
                <a:solidFill>
                  <a:srgbClr val="FFC000"/>
                </a:solidFill>
                <a:effectLst/>
              </a:rPr>
              <a:t>Where the Wild Things Are </a:t>
            </a:r>
            <a:r>
              <a:rPr lang="en-GB" sz="2200" dirty="0">
                <a:effectLst/>
              </a:rPr>
              <a:t>and </a:t>
            </a:r>
            <a:r>
              <a:rPr lang="en-GB" sz="2200" i="1" dirty="0">
                <a:effectLst/>
              </a:rPr>
              <a:t>In the Night Kitchen</a:t>
            </a:r>
            <a:r>
              <a:rPr lang="en-GB" sz="2200" dirty="0">
                <a:effectLst/>
              </a:rPr>
              <a:t>) </a:t>
            </a:r>
            <a:r>
              <a:rPr lang="en-GB" sz="2200" dirty="0">
                <a:solidFill>
                  <a:srgbClr val="FFC000"/>
                </a:solidFill>
                <a:effectLst/>
              </a:rPr>
              <a:t>involve a purging of pity and fear. </a:t>
            </a:r>
            <a:r>
              <a:rPr lang="en-GB" sz="2200" dirty="0">
                <a:effectLst/>
              </a:rPr>
              <a:t>Some writers on children's picture-books seem to believe that comfort and reassurance are their  most important goals. Yet these </a:t>
            </a:r>
            <a:r>
              <a:rPr lang="en-GB" sz="2200" dirty="0">
                <a:solidFill>
                  <a:srgbClr val="FFC000"/>
                </a:solidFill>
                <a:effectLst/>
              </a:rPr>
              <a:t>books may also provide a context for imaginative adventure, and even for a journey into the dark night of the soul. </a:t>
            </a:r>
          </a:p>
          <a:p>
            <a:pPr marL="18288" indent="0">
              <a:buNone/>
            </a:pPr>
            <a:endParaRPr lang="en-GB" dirty="0">
              <a:solidFill>
                <a:srgbClr val="FFC000"/>
              </a:solidFill>
              <a:effectLst/>
            </a:endParaRPr>
          </a:p>
          <a:p>
            <a:pPr marL="18288" indent="0">
              <a:buNone/>
            </a:pPr>
            <a:r>
              <a:rPr lang="en-GB" dirty="0">
                <a:effectLst/>
              </a:rPr>
              <a:t> T</a:t>
            </a:r>
            <a:r>
              <a:rPr lang="en-GB" sz="2000" dirty="0">
                <a:effectLst/>
              </a:rPr>
              <a:t>homas Leddy, ‘Aesthetics and Children's Picture-Books, </a:t>
            </a:r>
            <a:r>
              <a:rPr lang="en-GB" sz="2000" i="1" dirty="0">
                <a:effectLst/>
              </a:rPr>
              <a:t>The Journal of Aesthetic Education</a:t>
            </a:r>
            <a:r>
              <a:rPr lang="en-GB" sz="2000" dirty="0">
                <a:effectLst/>
              </a:rPr>
              <a:t>, Vol. 36, No. 4 (Winter, 2002), pp. 43-54</a:t>
            </a:r>
            <a:endParaRPr lang="en-GB" dirty="0">
              <a:effectLst/>
            </a:endParaRPr>
          </a:p>
        </p:txBody>
      </p:sp>
    </p:spTree>
    <p:extLst>
      <p:ext uri="{BB962C8B-B14F-4D97-AF65-F5344CB8AC3E}">
        <p14:creationId xmlns:p14="http://schemas.microsoft.com/office/powerpoint/2010/main" val="25475424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8005A4B-D74B-4B4D-8BD0-221B49B87AB8}"/>
              </a:ext>
            </a:extLst>
          </p:cNvPr>
          <p:cNvPicPr>
            <a:picLocks noChangeAspect="1"/>
          </p:cNvPicPr>
          <p:nvPr/>
        </p:nvPicPr>
        <p:blipFill rotWithShape="1">
          <a:blip r:embed="rId2" cstate="print">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 uri="{28A0092B-C50C-407E-A947-70E740481C1C}">
                <a14:useLocalDpi xmlns:a14="http://schemas.microsoft.com/office/drawing/2010/main"/>
              </a:ext>
            </a:extLst>
          </a:blip>
          <a:srcRect/>
          <a:stretch/>
        </p:blipFill>
        <p:spPr>
          <a:xfrm>
            <a:off x="1403648" y="332656"/>
            <a:ext cx="5955485" cy="2736304"/>
          </a:xfrm>
          <a:prstGeom prst="rect">
            <a:avLst/>
          </a:prstGeom>
          <a:ln w="28575">
            <a:solidFill>
              <a:schemeClr val="accent5">
                <a:lumMod val="40000"/>
                <a:lumOff val="60000"/>
              </a:schemeClr>
            </a:solidFill>
          </a:ln>
        </p:spPr>
      </p:pic>
      <p:pic>
        <p:nvPicPr>
          <p:cNvPr id="5" name="Picture 4">
            <a:extLst>
              <a:ext uri="{FF2B5EF4-FFF2-40B4-BE49-F238E27FC236}">
                <a16:creationId xmlns:a16="http://schemas.microsoft.com/office/drawing/2014/main" id="{A58C97F5-6A15-491F-ABED-A39794D323FD}"/>
              </a:ext>
            </a:extLst>
          </p:cNvPr>
          <p:cNvPicPr>
            <a:picLocks noChangeAspect="1"/>
          </p:cNvPicPr>
          <p:nvPr/>
        </p:nvPicPr>
        <p:blipFill rotWithShape="1">
          <a:blip r:embed="rId4" cstate="print">
            <a:extLst>
              <a:ext uri="{BEBA8EAE-BF5A-486C-A8C5-ECC9F3942E4B}">
                <a14:imgProps xmlns:a14="http://schemas.microsoft.com/office/drawing/2010/main">
                  <a14:imgLayer r:embed="rId5">
                    <a14:imgEffect>
                      <a14:sharpenSoften amount="25000"/>
                    </a14:imgEffect>
                    <a14:imgEffect>
                      <a14:brightnessContrast contrast="20000"/>
                    </a14:imgEffect>
                  </a14:imgLayer>
                </a14:imgProps>
              </a:ext>
              <a:ext uri="{28A0092B-C50C-407E-A947-70E740481C1C}">
                <a14:useLocalDpi xmlns:a14="http://schemas.microsoft.com/office/drawing/2010/main"/>
              </a:ext>
            </a:extLst>
          </a:blip>
          <a:srcRect/>
          <a:stretch/>
        </p:blipFill>
        <p:spPr>
          <a:xfrm>
            <a:off x="1403648" y="3212977"/>
            <a:ext cx="5957690" cy="2708042"/>
          </a:xfrm>
          <a:prstGeom prst="rect">
            <a:avLst/>
          </a:prstGeom>
          <a:ln w="28575">
            <a:solidFill>
              <a:schemeClr val="accent5">
                <a:lumMod val="40000"/>
                <a:lumOff val="60000"/>
              </a:schemeClr>
            </a:solidFill>
          </a:ln>
        </p:spPr>
      </p:pic>
      <p:sp>
        <p:nvSpPr>
          <p:cNvPr id="6" name="Title 2">
            <a:extLst>
              <a:ext uri="{FF2B5EF4-FFF2-40B4-BE49-F238E27FC236}">
                <a16:creationId xmlns:a16="http://schemas.microsoft.com/office/drawing/2014/main" id="{FA50503A-6529-4394-9023-A965BEF3763D}"/>
              </a:ext>
            </a:extLst>
          </p:cNvPr>
          <p:cNvSpPr>
            <a:spLocks noGrp="1"/>
          </p:cNvSpPr>
          <p:nvPr>
            <p:ph type="title"/>
          </p:nvPr>
        </p:nvSpPr>
        <p:spPr>
          <a:xfrm>
            <a:off x="971600" y="6086236"/>
            <a:ext cx="7200800" cy="554360"/>
          </a:xfrm>
        </p:spPr>
        <p:txBody>
          <a:bodyPr/>
          <a:lstStyle/>
          <a:p>
            <a:pPr algn="ctr"/>
            <a:r>
              <a:rPr lang="en-GB" sz="2800" dirty="0">
                <a:solidFill>
                  <a:srgbClr val="FFC000"/>
                </a:solidFill>
                <a:effectLst/>
                <a:latin typeface="Felix Titling" panose="04060505060202020A04" pitchFamily="82" charset="0"/>
              </a:rPr>
              <a:t>regret &amp; return home</a:t>
            </a:r>
          </a:p>
        </p:txBody>
      </p:sp>
    </p:spTree>
    <p:extLst>
      <p:ext uri="{BB962C8B-B14F-4D97-AF65-F5344CB8AC3E}">
        <p14:creationId xmlns:p14="http://schemas.microsoft.com/office/powerpoint/2010/main" val="12318089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95C361C-B163-4AB0-B0DA-78314552177B}"/>
              </a:ext>
            </a:extLst>
          </p:cNvPr>
          <p:cNvSpPr>
            <a:spLocks noGrp="1"/>
          </p:cNvSpPr>
          <p:nvPr>
            <p:ph idx="1"/>
          </p:nvPr>
        </p:nvSpPr>
        <p:spPr>
          <a:xfrm>
            <a:off x="207434" y="521296"/>
            <a:ext cx="8685045" cy="6336704"/>
          </a:xfrm>
        </p:spPr>
        <p:txBody>
          <a:bodyPr>
            <a:normAutofit lnSpcReduction="10000"/>
          </a:bodyPr>
          <a:lstStyle/>
          <a:p>
            <a:pPr marL="18288" indent="0">
              <a:buNone/>
            </a:pPr>
            <a:r>
              <a:rPr lang="en-GB" sz="2200" dirty="0">
                <a:effectLst/>
              </a:rPr>
              <a:t>[Sendak] is scarcely unique in representing </a:t>
            </a:r>
            <a:r>
              <a:rPr lang="en-GB" sz="2200" dirty="0">
                <a:solidFill>
                  <a:srgbClr val="FFC000"/>
                </a:solidFill>
                <a:effectLst/>
              </a:rPr>
              <a:t>children who are anguished because of parents who can- not or will not respond to their offspring's needs for understanding, affection, nurturance, and protection</a:t>
            </a:r>
            <a:r>
              <a:rPr lang="en-GB" sz="2200" dirty="0">
                <a:effectLst/>
              </a:rPr>
              <a:t>. …the history of children's literature teems with such figures - with ill-treated child victims and their absent mothers and fathers. Think of all the deceased birth mothers, weak-willed cipher fathers, spiteful step-mothers, maltreated younger sons, and cruelly punished daughters</a:t>
            </a:r>
          </a:p>
          <a:p>
            <a:pPr marL="18288" indent="0">
              <a:buNone/>
            </a:pPr>
            <a:endParaRPr lang="en-GB" sz="1000" dirty="0">
              <a:effectLst/>
            </a:endParaRPr>
          </a:p>
          <a:p>
            <a:pPr marL="18288" indent="0">
              <a:buNone/>
            </a:pPr>
            <a:r>
              <a:rPr lang="en-GB" sz="2200" dirty="0">
                <a:effectLst/>
              </a:rPr>
              <a:t>… there is a profound sense in which every child, from time to time, perceives herself or himself to be alone - an outsider, a victim - and feels the need to retreat into some sort of a private space, some refuge far away from others. Maurice Sendak, in perceiving and capturing this authentic facet of childhood, manages to recreate in his picture books a powerful representation of this state of mind. </a:t>
            </a:r>
            <a:r>
              <a:rPr lang="en-GB" sz="2200" dirty="0">
                <a:solidFill>
                  <a:srgbClr val="FFC000"/>
                </a:solidFill>
                <a:effectLst/>
              </a:rPr>
              <a:t>He evokes children's often well-hidden but inescapable feelings of being misperceived, overlooked, and estranged, and, in doing so, he offers them a precious boon. </a:t>
            </a:r>
            <a:r>
              <a:rPr lang="en-GB" sz="2200" dirty="0">
                <a:effectLst/>
              </a:rPr>
              <a:t>Indeed, </a:t>
            </a:r>
            <a:r>
              <a:rPr lang="en-GB" sz="2200" dirty="0">
                <a:solidFill>
                  <a:srgbClr val="FFC000"/>
                </a:solidFill>
                <a:effectLst/>
              </a:rPr>
              <a:t>Sendak does not leave his child readers alone. He leaves his protagonists alone</a:t>
            </a:r>
            <a:r>
              <a:rPr lang="en-GB" sz="2200" dirty="0">
                <a:effectLst/>
              </a:rPr>
              <a:t>. This, however, may serve to show some members of his child audience how well he grasps what they are sometimes feeling. Thus, Sendak … empowers them to feel less lonely and to know that they are not wholly disconnected or lost.</a:t>
            </a:r>
            <a:r>
              <a:rPr lang="en-GB" sz="2400" dirty="0">
                <a:effectLst/>
              </a:rPr>
              <a:t> [Spitz]</a:t>
            </a:r>
            <a:endParaRPr lang="en-GB" sz="2200" dirty="0"/>
          </a:p>
        </p:txBody>
      </p:sp>
      <p:sp>
        <p:nvSpPr>
          <p:cNvPr id="3" name="Title 2">
            <a:extLst>
              <a:ext uri="{FF2B5EF4-FFF2-40B4-BE49-F238E27FC236}">
                <a16:creationId xmlns:a16="http://schemas.microsoft.com/office/drawing/2014/main" id="{E156DE2D-5739-4C5B-B433-92D7CFD3CC3B}"/>
              </a:ext>
            </a:extLst>
          </p:cNvPr>
          <p:cNvSpPr>
            <a:spLocks noGrp="1"/>
          </p:cNvSpPr>
          <p:nvPr>
            <p:ph type="title"/>
          </p:nvPr>
        </p:nvSpPr>
        <p:spPr>
          <a:xfrm>
            <a:off x="179512" y="-9872"/>
            <a:ext cx="9144000" cy="698376"/>
          </a:xfrm>
        </p:spPr>
        <p:txBody>
          <a:bodyPr/>
          <a:lstStyle/>
          <a:p>
            <a:pPr algn="ctr"/>
            <a:r>
              <a:rPr lang="en-GB" sz="3200" dirty="0">
                <a:solidFill>
                  <a:srgbClr val="FFC000"/>
                </a:solidFill>
                <a:effectLst/>
                <a:latin typeface="Felix Titling" panose="04060505060202020A04" pitchFamily="82" charset="0"/>
              </a:rPr>
              <a:t>The anguished child</a:t>
            </a:r>
          </a:p>
        </p:txBody>
      </p:sp>
    </p:spTree>
    <p:extLst>
      <p:ext uri="{BB962C8B-B14F-4D97-AF65-F5344CB8AC3E}">
        <p14:creationId xmlns:p14="http://schemas.microsoft.com/office/powerpoint/2010/main" val="1402026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9023D59-DD31-489F-A285-3CBBD3B70D73}"/>
              </a:ext>
            </a:extLst>
          </p:cNvPr>
          <p:cNvPicPr>
            <a:picLocks noChangeAspect="1"/>
          </p:cNvPicPr>
          <p:nvPr/>
        </p:nvPicPr>
        <p:blipFill rotWithShape="1">
          <a:blip r:embed="rId2" cstate="print">
            <a:extLst>
              <a:ext uri="{BEBA8EAE-BF5A-486C-A8C5-ECC9F3942E4B}">
                <a14:imgProps xmlns:a14="http://schemas.microsoft.com/office/drawing/2010/main">
                  <a14:imgLayer r:embed="rId3">
                    <a14:imgEffect>
                      <a14:sharpenSoften amount="25000"/>
                    </a14:imgEffect>
                    <a14:imgEffect>
                      <a14:brightnessContrast bright="20000" contrast="20000"/>
                    </a14:imgEffect>
                  </a14:imgLayer>
                </a14:imgProps>
              </a:ext>
              <a:ext uri="{28A0092B-C50C-407E-A947-70E740481C1C}">
                <a14:useLocalDpi xmlns:a14="http://schemas.microsoft.com/office/drawing/2010/main"/>
              </a:ext>
            </a:extLst>
          </a:blip>
          <a:srcRect/>
          <a:stretch/>
        </p:blipFill>
        <p:spPr>
          <a:xfrm>
            <a:off x="1835696" y="260648"/>
            <a:ext cx="5182448" cy="2570158"/>
          </a:xfrm>
          <a:prstGeom prst="rect">
            <a:avLst/>
          </a:prstGeom>
          <a:ln w="28575">
            <a:solidFill>
              <a:srgbClr val="FFC000"/>
            </a:solidFill>
          </a:ln>
        </p:spPr>
      </p:pic>
      <p:pic>
        <p:nvPicPr>
          <p:cNvPr id="9" name="Picture 8">
            <a:extLst>
              <a:ext uri="{FF2B5EF4-FFF2-40B4-BE49-F238E27FC236}">
                <a16:creationId xmlns:a16="http://schemas.microsoft.com/office/drawing/2014/main" id="{5C960C36-F247-4B03-A926-C4232B600E34}"/>
              </a:ext>
            </a:extLst>
          </p:cNvPr>
          <p:cNvPicPr>
            <a:picLocks noChangeAspect="1"/>
          </p:cNvPicPr>
          <p:nvPr/>
        </p:nvPicPr>
        <p:blipFill rotWithShape="1">
          <a:blip r:embed="rId4">
            <a:extLst>
              <a:ext uri="{BEBA8EAE-BF5A-486C-A8C5-ECC9F3942E4B}">
                <a14:imgProps xmlns:a14="http://schemas.microsoft.com/office/drawing/2010/main">
                  <a14:imgLayer r:embed="rId5">
                    <a14:imgEffect>
                      <a14:sharpenSoften amount="25000"/>
                    </a14:imgEffect>
                    <a14:imgEffect>
                      <a14:brightnessContrast bright="20000" contrast="20000"/>
                    </a14:imgEffect>
                  </a14:imgLayer>
                </a14:imgProps>
              </a:ext>
            </a:extLst>
          </a:blip>
          <a:srcRect l="6688" t="19201" r="35825" b="26200"/>
          <a:stretch/>
        </p:blipFill>
        <p:spPr>
          <a:xfrm>
            <a:off x="1854154" y="3068960"/>
            <a:ext cx="5182448" cy="2768705"/>
          </a:xfrm>
          <a:prstGeom prst="rect">
            <a:avLst/>
          </a:prstGeom>
          <a:ln w="28575">
            <a:solidFill>
              <a:srgbClr val="FFC000"/>
            </a:solidFill>
          </a:ln>
        </p:spPr>
      </p:pic>
      <p:sp>
        <p:nvSpPr>
          <p:cNvPr id="10" name="Title 2">
            <a:extLst>
              <a:ext uri="{FF2B5EF4-FFF2-40B4-BE49-F238E27FC236}">
                <a16:creationId xmlns:a16="http://schemas.microsoft.com/office/drawing/2014/main" id="{C9CAF0F0-227A-4DEC-AC94-2E356FFF1F65}"/>
              </a:ext>
            </a:extLst>
          </p:cNvPr>
          <p:cNvSpPr>
            <a:spLocks noGrp="1"/>
          </p:cNvSpPr>
          <p:nvPr>
            <p:ph type="title"/>
          </p:nvPr>
        </p:nvSpPr>
        <p:spPr>
          <a:xfrm>
            <a:off x="971600" y="6086236"/>
            <a:ext cx="7200800" cy="554360"/>
          </a:xfrm>
        </p:spPr>
        <p:txBody>
          <a:bodyPr/>
          <a:lstStyle/>
          <a:p>
            <a:pPr algn="ctr"/>
            <a:r>
              <a:rPr lang="en-GB" sz="2800" dirty="0">
                <a:solidFill>
                  <a:srgbClr val="FFC000"/>
                </a:solidFill>
                <a:effectLst/>
                <a:latin typeface="Felix Titling" panose="04060505060202020A04" pitchFamily="82" charset="0"/>
              </a:rPr>
              <a:t>Hannah: isolated &amp; alone</a:t>
            </a:r>
          </a:p>
        </p:txBody>
      </p:sp>
    </p:spTree>
    <p:extLst>
      <p:ext uri="{BB962C8B-B14F-4D97-AF65-F5344CB8AC3E}">
        <p14:creationId xmlns:p14="http://schemas.microsoft.com/office/powerpoint/2010/main" val="21195805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95C361C-B163-4AB0-B0DA-78314552177B}"/>
              </a:ext>
            </a:extLst>
          </p:cNvPr>
          <p:cNvSpPr>
            <a:spLocks noGrp="1"/>
          </p:cNvSpPr>
          <p:nvPr>
            <p:ph idx="1"/>
          </p:nvPr>
        </p:nvSpPr>
        <p:spPr>
          <a:xfrm>
            <a:off x="229477" y="620688"/>
            <a:ext cx="8685045" cy="6120680"/>
          </a:xfrm>
        </p:spPr>
        <p:txBody>
          <a:bodyPr>
            <a:normAutofit lnSpcReduction="10000"/>
          </a:bodyPr>
          <a:lstStyle/>
          <a:p>
            <a:pPr marL="18288" indent="0">
              <a:spcBef>
                <a:spcPts val="0"/>
              </a:spcBef>
              <a:buNone/>
            </a:pPr>
            <a:r>
              <a:rPr lang="en-GB" dirty="0">
                <a:effectLst/>
              </a:rPr>
              <a:t>while some children who were fluent readers of print were also good at reading image (such as Joe), it was also noticeable that </a:t>
            </a:r>
            <a:r>
              <a:rPr lang="en-GB" dirty="0">
                <a:solidFill>
                  <a:srgbClr val="FFC000"/>
                </a:solidFill>
                <a:effectLst/>
              </a:rPr>
              <a:t>many children in this study labelled as below average readers (such as Lara) were capable of subtle and engaged analysis of visual texts within an enabling environment</a:t>
            </a:r>
            <a:r>
              <a:rPr lang="en-GB" dirty="0">
                <a:effectLst/>
              </a:rPr>
              <a:t>:</a:t>
            </a:r>
          </a:p>
          <a:p>
            <a:pPr>
              <a:spcBef>
                <a:spcPts val="0"/>
              </a:spcBef>
              <a:buFont typeface="Arial" panose="020B0604020202020204" pitchFamily="34" charset="0"/>
              <a:buChar char="•"/>
            </a:pPr>
            <a:r>
              <a:rPr lang="en-GB" sz="1900" dirty="0">
                <a:effectLst/>
              </a:rPr>
              <a:t>with an interested, experienced reader who listens carefully to their responses and gives them time to think; </a:t>
            </a:r>
          </a:p>
          <a:p>
            <a:pPr>
              <a:spcBef>
                <a:spcPts val="0"/>
              </a:spcBef>
              <a:buFont typeface="Arial" panose="020B0604020202020204" pitchFamily="34" charset="0"/>
              <a:buChar char="•"/>
            </a:pPr>
            <a:r>
              <a:rPr lang="en-GB" sz="1900" dirty="0">
                <a:effectLst/>
              </a:rPr>
              <a:t>a situation where the emphasis is on talk and image rather than written text and writing; </a:t>
            </a:r>
          </a:p>
          <a:p>
            <a:pPr>
              <a:spcBef>
                <a:spcPts val="0"/>
              </a:spcBef>
              <a:buFont typeface="Arial" panose="020B0604020202020204" pitchFamily="34" charset="0"/>
              <a:buChar char="•"/>
            </a:pPr>
            <a:r>
              <a:rPr lang="en-GB" sz="1900" dirty="0">
                <a:effectLst/>
              </a:rPr>
              <a:t>where carefully constructed questions supportively challenge their thinking; </a:t>
            </a:r>
          </a:p>
          <a:p>
            <a:pPr>
              <a:spcBef>
                <a:spcPts val="0"/>
              </a:spcBef>
              <a:buFont typeface="Arial" panose="020B0604020202020204" pitchFamily="34" charset="0"/>
              <a:buChar char="•"/>
            </a:pPr>
            <a:r>
              <a:rPr lang="en-GB" sz="1900" dirty="0">
                <a:effectLst/>
              </a:rPr>
              <a:t>through the facilitating process of talking in a focused yet open ended way with peers and a teacher/researcher with high expectations of what the children could achieve;  </a:t>
            </a:r>
          </a:p>
          <a:p>
            <a:pPr>
              <a:spcBef>
                <a:spcPts val="0"/>
              </a:spcBef>
              <a:buFont typeface="Arial" panose="020B0604020202020204" pitchFamily="34" charset="0"/>
              <a:buChar char="•"/>
            </a:pPr>
            <a:r>
              <a:rPr lang="en-GB" sz="1900" dirty="0">
                <a:effectLst/>
              </a:rPr>
              <a:t>using a text that is intellectually, affectively and visually interesting and that motivates engagement and scaffolds learning— in other words, a text that teaches (Meek, 1988).</a:t>
            </a:r>
          </a:p>
          <a:p>
            <a:pPr marL="18288" indent="0">
              <a:spcBef>
                <a:spcPts val="0"/>
              </a:spcBef>
              <a:buNone/>
            </a:pPr>
            <a:r>
              <a:rPr lang="en-GB" dirty="0">
                <a:effectLst/>
              </a:rPr>
              <a:t> Indeed, as we read the transcripts, it is almost possible to watch the children working through what Vygotsky (1978) famously called </a:t>
            </a:r>
            <a:r>
              <a:rPr lang="en-GB" dirty="0">
                <a:solidFill>
                  <a:srgbClr val="FFC000"/>
                </a:solidFill>
                <a:effectLst/>
              </a:rPr>
              <a:t>a zone of proximal development into deeper understanding</a:t>
            </a:r>
            <a:r>
              <a:rPr lang="en-GB" dirty="0">
                <a:effectLst/>
              </a:rPr>
              <a:t>. </a:t>
            </a:r>
          </a:p>
          <a:p>
            <a:pPr marL="384048" lvl="1" indent="0">
              <a:spcBef>
                <a:spcPts val="0"/>
              </a:spcBef>
              <a:buNone/>
            </a:pPr>
            <a:r>
              <a:rPr lang="en-GB" sz="1800" dirty="0">
                <a:effectLst/>
              </a:rPr>
              <a:t>Lara: 	It’s a good book because it gives you the feel of what it’s like, because I never thought what 	it would be like in a cage. </a:t>
            </a:r>
          </a:p>
          <a:p>
            <a:pPr marL="384048" lvl="1" indent="0">
              <a:spcBef>
                <a:spcPts val="0"/>
              </a:spcBef>
              <a:buNone/>
            </a:pPr>
            <a:r>
              <a:rPr lang="en-GB" sz="1800" dirty="0">
                <a:effectLst/>
              </a:rPr>
              <a:t>I: 	You’ve never thought of that before.</a:t>
            </a:r>
          </a:p>
          <a:p>
            <a:pPr marL="384048" lvl="1" indent="0">
              <a:spcBef>
                <a:spcPts val="0"/>
              </a:spcBef>
              <a:buNone/>
            </a:pPr>
            <a:r>
              <a:rPr lang="en-GB" sz="1800" dirty="0">
                <a:effectLst/>
              </a:rPr>
              <a:t>Lara: 	No, but then when I read this book it made me feel different. </a:t>
            </a:r>
            <a:r>
              <a:rPr lang="en-GB" sz="1800" i="1" dirty="0">
                <a:effectLst/>
              </a:rPr>
              <a:t>It’s a serious book.</a:t>
            </a:r>
            <a:r>
              <a:rPr lang="en-GB" sz="1800" dirty="0">
                <a:effectLst/>
              </a:rPr>
              <a:t> (our 	emphasis</a:t>
            </a:r>
            <a:r>
              <a:rPr lang="en-GB" sz="1600" dirty="0">
                <a:effectLst/>
              </a:rPr>
              <a:t>) </a:t>
            </a:r>
          </a:p>
          <a:p>
            <a:pPr marL="18288" indent="0">
              <a:spcBef>
                <a:spcPts val="0"/>
              </a:spcBef>
              <a:buNone/>
            </a:pPr>
            <a:r>
              <a:rPr lang="en-GB" sz="1600" dirty="0">
                <a:effectLst/>
              </a:rPr>
              <a:t>Morag Styles and Evelyn Arizpe, ‘A Gorilla with ‘Grandpa’s Eyes’: How Children Interpret Visual Texts—A Case Study of Anthony Browne’s Zoo’, </a:t>
            </a:r>
            <a:r>
              <a:rPr lang="en-GB" sz="1600" i="1" dirty="0">
                <a:effectLst/>
              </a:rPr>
              <a:t>Children’s Literature in Education</a:t>
            </a:r>
            <a:r>
              <a:rPr lang="en-GB" sz="1600" dirty="0">
                <a:effectLst/>
              </a:rPr>
              <a:t>, Vol. 32, No. 4, December 2001 </a:t>
            </a:r>
          </a:p>
        </p:txBody>
      </p:sp>
      <p:sp>
        <p:nvSpPr>
          <p:cNvPr id="3" name="Title 2">
            <a:extLst>
              <a:ext uri="{FF2B5EF4-FFF2-40B4-BE49-F238E27FC236}">
                <a16:creationId xmlns:a16="http://schemas.microsoft.com/office/drawing/2014/main" id="{E156DE2D-5739-4C5B-B433-92D7CFD3CC3B}"/>
              </a:ext>
            </a:extLst>
          </p:cNvPr>
          <p:cNvSpPr>
            <a:spLocks noGrp="1"/>
          </p:cNvSpPr>
          <p:nvPr>
            <p:ph type="title"/>
          </p:nvPr>
        </p:nvSpPr>
        <p:spPr>
          <a:xfrm>
            <a:off x="827584" y="206152"/>
            <a:ext cx="9144000" cy="414536"/>
          </a:xfrm>
        </p:spPr>
        <p:txBody>
          <a:bodyPr/>
          <a:lstStyle/>
          <a:p>
            <a:r>
              <a:rPr lang="en-GB" sz="3200" dirty="0">
                <a:solidFill>
                  <a:srgbClr val="FFC000"/>
                </a:solidFill>
                <a:effectLst/>
              </a:rPr>
              <a:t>The importance of visual literacy </a:t>
            </a:r>
          </a:p>
        </p:txBody>
      </p:sp>
    </p:spTree>
    <p:extLst>
      <p:ext uri="{BB962C8B-B14F-4D97-AF65-F5344CB8AC3E}">
        <p14:creationId xmlns:p14="http://schemas.microsoft.com/office/powerpoint/2010/main" val="18154764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95C361C-B163-4AB0-B0DA-78314552177B}"/>
              </a:ext>
            </a:extLst>
          </p:cNvPr>
          <p:cNvSpPr>
            <a:spLocks noGrp="1"/>
          </p:cNvSpPr>
          <p:nvPr>
            <p:ph idx="1"/>
          </p:nvPr>
        </p:nvSpPr>
        <p:spPr>
          <a:xfrm>
            <a:off x="229477" y="620688"/>
            <a:ext cx="8685045" cy="6336704"/>
          </a:xfrm>
        </p:spPr>
        <p:txBody>
          <a:bodyPr>
            <a:normAutofit lnSpcReduction="10000"/>
          </a:bodyPr>
          <a:lstStyle/>
          <a:p>
            <a:pPr marL="355600" indent="0">
              <a:buNone/>
            </a:pPr>
            <a:r>
              <a:rPr lang="en-GB" sz="2000" dirty="0">
                <a:effectLst/>
              </a:rPr>
              <a:t>I sometimes use animals to show a side of our nature that we repress. And many children haven’t learned to express that side of our nature. . . . I don’t think the book is as bleak as people thought it was either. I mean I know it’s a harsh view of males. I was only reminding us all that we are animals ourselves and we forget that. </a:t>
            </a:r>
          </a:p>
          <a:p>
            <a:pPr marL="18288" indent="0">
              <a:buNone/>
            </a:pPr>
            <a:r>
              <a:rPr lang="en-GB" sz="2200" dirty="0">
                <a:effectLst/>
              </a:rPr>
              <a:t>Browne has high expectations of his young readers and believes in their capacities to tackle complex texts:</a:t>
            </a:r>
          </a:p>
          <a:p>
            <a:pPr marL="355600" indent="0">
              <a:buNone/>
            </a:pPr>
            <a:r>
              <a:rPr lang="en-GB" sz="2000" dirty="0">
                <a:effectLst/>
              </a:rPr>
              <a:t>The readership of my picture books is of </a:t>
            </a:r>
            <a:r>
              <a:rPr lang="en-GB" sz="2000" dirty="0">
                <a:solidFill>
                  <a:srgbClr val="FFC000"/>
                </a:solidFill>
                <a:effectLst/>
              </a:rPr>
              <a:t>a wide range, not so much the ages</a:t>
            </a:r>
            <a:r>
              <a:rPr lang="en-GB" sz="2000" dirty="0">
                <a:effectLst/>
              </a:rPr>
              <a:t>,</a:t>
            </a:r>
            <a:r>
              <a:rPr lang="en-GB" sz="2000" dirty="0">
                <a:solidFill>
                  <a:srgbClr val="FFC000"/>
                </a:solidFill>
                <a:effectLst/>
              </a:rPr>
              <a:t> but the reading abilities, and reading visually, as well as reading the words. </a:t>
            </a:r>
            <a:r>
              <a:rPr lang="en-GB" sz="2000" dirty="0">
                <a:effectLst/>
              </a:rPr>
              <a:t>. . . Some things you say in the gap between the pictures and the words. </a:t>
            </a:r>
            <a:r>
              <a:rPr lang="en-GB" sz="2000" dirty="0">
                <a:solidFill>
                  <a:srgbClr val="FFC000"/>
                </a:solidFill>
                <a:effectLst/>
              </a:rPr>
              <a:t>I like to put things in which are there to be found, by adults or children who are more aware, or children who have read the -book three or four times, </a:t>
            </a:r>
            <a:r>
              <a:rPr lang="en-GB" sz="2000" dirty="0">
                <a:effectLst/>
              </a:rPr>
              <a:t>or have seen something since the first reading that relates to something I put in the book. . . . That’s what pleases me so much to hear [in response to a description of children’s enthusiastic reactions to </a:t>
            </a:r>
            <a:r>
              <a:rPr lang="en-GB" sz="2000" i="1" dirty="0">
                <a:effectLst/>
              </a:rPr>
              <a:t>Zoo</a:t>
            </a:r>
            <a:r>
              <a:rPr lang="en-GB" sz="2000" dirty="0">
                <a:effectLst/>
              </a:rPr>
              <a:t>] because </a:t>
            </a:r>
            <a:r>
              <a:rPr lang="en-GB" sz="2000" dirty="0">
                <a:solidFill>
                  <a:srgbClr val="FFC000"/>
                </a:solidFill>
                <a:effectLst/>
              </a:rPr>
              <a:t>children are capable of much more than people think they are . . . the creative aspect of children’s minds is very exciting</a:t>
            </a:r>
            <a:r>
              <a:rPr lang="en-GB" sz="2000" dirty="0">
                <a:effectLst/>
              </a:rPr>
              <a:t>.</a:t>
            </a:r>
            <a:endParaRPr lang="en-GB" sz="1900" dirty="0">
              <a:effectLst/>
            </a:endParaRPr>
          </a:p>
          <a:p>
            <a:pPr marL="18288" indent="0">
              <a:buNone/>
            </a:pPr>
            <a:r>
              <a:rPr lang="en-GB" sz="2200" dirty="0">
                <a:effectLst/>
              </a:rPr>
              <a:t>Browne underlines the centrality of rigorous looking:</a:t>
            </a:r>
          </a:p>
          <a:p>
            <a:pPr marL="355600" indent="0">
              <a:buNone/>
            </a:pPr>
            <a:r>
              <a:rPr lang="en-GB" sz="2000" dirty="0">
                <a:effectLst/>
              </a:rPr>
              <a:t>Some things you say in the gap between the pictures and the words . . . you hint at a lot of things that are going on . . . </a:t>
            </a:r>
            <a:r>
              <a:rPr lang="en-GB" sz="2000" dirty="0">
                <a:solidFill>
                  <a:srgbClr val="FFC000"/>
                </a:solidFill>
                <a:effectLst/>
              </a:rPr>
              <a:t>it makes them [children] concentrate on looking as well . . . [they] are taught that looking isn’t as important. It’s the most important thing in the world</a:t>
            </a:r>
          </a:p>
          <a:p>
            <a:pPr marL="355600" indent="0">
              <a:buNone/>
            </a:pPr>
            <a:r>
              <a:rPr lang="en-GB" dirty="0">
                <a:effectLst/>
              </a:rPr>
              <a:t>			</a:t>
            </a:r>
            <a:r>
              <a:rPr lang="en-GB" sz="2000" dirty="0">
                <a:effectLst/>
              </a:rPr>
              <a:t>Quoted in Morag Styles and Evelyn Arizpe, </a:t>
            </a:r>
          </a:p>
          <a:p>
            <a:pPr marL="18288" indent="0">
              <a:buNone/>
            </a:pPr>
            <a:endParaRPr lang="en-GB" sz="2200" dirty="0"/>
          </a:p>
        </p:txBody>
      </p:sp>
      <p:sp>
        <p:nvSpPr>
          <p:cNvPr id="3" name="Title 2">
            <a:extLst>
              <a:ext uri="{FF2B5EF4-FFF2-40B4-BE49-F238E27FC236}">
                <a16:creationId xmlns:a16="http://schemas.microsoft.com/office/drawing/2014/main" id="{E156DE2D-5739-4C5B-B433-92D7CFD3CC3B}"/>
              </a:ext>
            </a:extLst>
          </p:cNvPr>
          <p:cNvSpPr>
            <a:spLocks noGrp="1"/>
          </p:cNvSpPr>
          <p:nvPr>
            <p:ph type="title"/>
          </p:nvPr>
        </p:nvSpPr>
        <p:spPr>
          <a:xfrm>
            <a:off x="323528" y="206152"/>
            <a:ext cx="9755560" cy="414536"/>
          </a:xfrm>
        </p:spPr>
        <p:txBody>
          <a:bodyPr/>
          <a:lstStyle/>
          <a:p>
            <a:r>
              <a:rPr lang="en-GB" sz="3200" dirty="0">
                <a:solidFill>
                  <a:srgbClr val="FFC000"/>
                </a:solidFill>
                <a:effectLst/>
                <a:latin typeface="Felix Titling" panose="04060505060202020A04" pitchFamily="82" charset="0"/>
              </a:rPr>
              <a:t>interview with Anthony Browne</a:t>
            </a:r>
          </a:p>
        </p:txBody>
      </p:sp>
    </p:spTree>
    <p:extLst>
      <p:ext uri="{BB962C8B-B14F-4D97-AF65-F5344CB8AC3E}">
        <p14:creationId xmlns:p14="http://schemas.microsoft.com/office/powerpoint/2010/main" val="18602641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95C361C-B163-4AB0-B0DA-78314552177B}"/>
              </a:ext>
            </a:extLst>
          </p:cNvPr>
          <p:cNvSpPr>
            <a:spLocks noGrp="1"/>
          </p:cNvSpPr>
          <p:nvPr>
            <p:ph idx="1"/>
          </p:nvPr>
        </p:nvSpPr>
        <p:spPr>
          <a:xfrm>
            <a:off x="539552" y="1340768"/>
            <a:ext cx="8252997" cy="3467634"/>
          </a:xfrm>
        </p:spPr>
        <p:txBody>
          <a:bodyPr>
            <a:normAutofit/>
          </a:bodyPr>
          <a:lstStyle/>
          <a:p>
            <a:pPr>
              <a:buFont typeface="Arial" panose="020B0604020202020204" pitchFamily="34" charset="0"/>
              <a:buChar char="•"/>
            </a:pPr>
            <a:r>
              <a:rPr lang="en-GB" sz="2200" dirty="0">
                <a:effectLst/>
              </a:rPr>
              <a:t>Changing ideas of the child are related to changing ideas of the family 
changing ideas of the family or related to changing </a:t>
            </a:r>
            <a:r>
              <a:rPr lang="en-GB" sz="2200" dirty="0" err="1">
                <a:effectLst/>
              </a:rPr>
              <a:t>changing</a:t>
            </a:r>
            <a:r>
              <a:rPr lang="en-GB" sz="2200" dirty="0">
                <a:effectLst/>
              </a:rPr>
              <a:t> socio economic situation 
changing socio economic situation related to changing political situation 
Changing political situation reflected in changing ideas of the individual 
Changing ideas of the individual linked to changing ideas of fiction and its function 
start and end with childhood anguish in </a:t>
            </a:r>
            <a:r>
              <a:rPr lang="en-GB" sz="2200" i="1" dirty="0">
                <a:effectLst/>
              </a:rPr>
              <a:t>Mansfield Park Wuthering Heights </a:t>
            </a:r>
            <a:r>
              <a:rPr lang="en-GB" sz="2200" dirty="0">
                <a:effectLst/>
              </a:rPr>
              <a:t>and </a:t>
            </a:r>
            <a:r>
              <a:rPr lang="en-GB" sz="2200" i="1" dirty="0">
                <a:effectLst/>
              </a:rPr>
              <a:t>Gorilla</a:t>
            </a:r>
          </a:p>
        </p:txBody>
      </p:sp>
      <p:sp>
        <p:nvSpPr>
          <p:cNvPr id="3" name="Title 2">
            <a:extLst>
              <a:ext uri="{FF2B5EF4-FFF2-40B4-BE49-F238E27FC236}">
                <a16:creationId xmlns:a16="http://schemas.microsoft.com/office/drawing/2014/main" id="{E156DE2D-5739-4C5B-B433-92D7CFD3CC3B}"/>
              </a:ext>
            </a:extLst>
          </p:cNvPr>
          <p:cNvSpPr>
            <a:spLocks noGrp="1"/>
          </p:cNvSpPr>
          <p:nvPr>
            <p:ph type="title"/>
          </p:nvPr>
        </p:nvSpPr>
        <p:spPr>
          <a:xfrm>
            <a:off x="827584" y="206152"/>
            <a:ext cx="2232248" cy="558552"/>
          </a:xfrm>
        </p:spPr>
        <p:txBody>
          <a:bodyPr/>
          <a:lstStyle/>
          <a:p>
            <a:r>
              <a:rPr lang="en-GB" sz="3200" dirty="0">
                <a:solidFill>
                  <a:srgbClr val="FFC000"/>
                </a:solidFill>
                <a:effectLst/>
                <a:latin typeface="Felix Titling" panose="04060505060202020A04" pitchFamily="82" charset="0"/>
              </a:rPr>
              <a:t>Issues </a:t>
            </a:r>
          </a:p>
        </p:txBody>
      </p:sp>
    </p:spTree>
    <p:extLst>
      <p:ext uri="{BB962C8B-B14F-4D97-AF65-F5344CB8AC3E}">
        <p14:creationId xmlns:p14="http://schemas.microsoft.com/office/powerpoint/2010/main" val="16447514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Custom 1">
      <a:majorFont>
        <a:latin typeface="Perpetua Titling MT"/>
        <a:ea typeface=""/>
        <a:cs typeface=""/>
      </a:majorFont>
      <a:minorFont>
        <a:latin typeface="Perpetua"/>
        <a:ea typeface=""/>
        <a:cs typeface=""/>
      </a:minorFont>
    </a:fontScheme>
    <a:fmtScheme name="Elemental">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glow" dir="tl">
              <a:rot lat="0" lon="0" rev="19800000"/>
            </a:lightRig>
          </a:scene3d>
          <a:sp3d prstMaterial="metal">
            <a:bevelT w="38100" h="3810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50800" h="50800"/>
          </a:sp3d>
        </a:effectStyle>
      </a:effectStyleLst>
      <a:bgFillStyleLst>
        <a:solidFill>
          <a:schemeClr val="phClr"/>
        </a:solidFill>
        <a:gradFill rotWithShape="1">
          <a:gsLst>
            <a:gs pos="0">
              <a:schemeClr val="phClr">
                <a:tint val="95000"/>
              </a:schemeClr>
            </a:gs>
            <a:gs pos="100000">
              <a:schemeClr val="phClr">
                <a:shade val="40000"/>
                <a:satMod val="180000"/>
              </a:schemeClr>
            </a:gs>
          </a:gsLst>
          <a:lin ang="5400000" scaled="0"/>
        </a:gradFill>
        <a:blipFill>
          <a:blip xmlns:r="http://schemas.openxmlformats.org/officeDocument/2006/relationships" r:embed="rId1">
            <a:duotone>
              <a:schemeClr val="phClr">
                <a:shade val="14000"/>
                <a:satMod val="280000"/>
              </a:schemeClr>
              <a:schemeClr val="phClr">
                <a:tint val="60000"/>
                <a:satMod val="120000"/>
              </a:schemeClr>
            </a:duotone>
          </a:blip>
          <a:stretch/>
        </a:blipFill>
      </a:bgFillStyleLst>
    </a:fmtScheme>
  </a:themeElements>
  <a:objectDefaults/>
  <a:extraClrSchemeLst/>
  <a:extLst>
    <a:ext uri="{05A4C25C-085E-4340-85A3-A5531E510DB2}">
      <thm15:themeFamily xmlns:thm15="http://schemas.microsoft.com/office/thememl/2012/main" name="mod" id="{8D966693-D3CA-425B-8C49-C78EB3E0C087}" vid="{69A039BD-CE67-412B-BDFC-78875A365A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880</TotalTime>
  <Words>3423</Words>
  <Application>Microsoft Office PowerPoint</Application>
  <PresentationFormat>On-screen Show (4:3)</PresentationFormat>
  <Paragraphs>81</Paragraphs>
  <Slides>21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Arial</vt:lpstr>
      <vt:lpstr>Calibri</vt:lpstr>
      <vt:lpstr>Felix Titling</vt:lpstr>
      <vt:lpstr>Perpetua</vt:lpstr>
      <vt:lpstr>Perpetua Titling MT</vt:lpstr>
      <vt:lpstr>Wingdings</vt:lpstr>
      <vt:lpstr>mod</vt:lpstr>
      <vt:lpstr>picturing a child's world from Maurice Sendak to Anthony Browne </vt:lpstr>
      <vt:lpstr>LEARNING OUTCOMES</vt:lpstr>
      <vt:lpstr>The place of this week’s texts</vt:lpstr>
      <vt:lpstr>Rethinking the masculine in Gorilla </vt:lpstr>
      <vt:lpstr>Transformation &amp; a substitute father </vt:lpstr>
      <vt:lpstr>Father figures: Hannah &amp; the gorilla; Hannah &amp; her father </vt:lpstr>
      <vt:lpstr>The picture book as site of connection</vt:lpstr>
      <vt:lpstr>Form &amp; meaning in the picture book</vt:lpstr>
      <vt:lpstr>interpreting picture books</vt:lpstr>
      <vt:lpstr>The Connected and the Lonely Child</vt:lpstr>
      <vt:lpstr>Punishment &amp; escape</vt:lpstr>
      <vt:lpstr>The function of fantasy</vt:lpstr>
      <vt:lpstr>One of the wild things</vt:lpstr>
      <vt:lpstr>PowerPoint Presentation</vt:lpstr>
      <vt:lpstr>Children’s books not only for comfort &amp; reassurance</vt:lpstr>
      <vt:lpstr>regret &amp; return home</vt:lpstr>
      <vt:lpstr>The anguished child</vt:lpstr>
      <vt:lpstr>Hannah: isolated &amp; alone</vt:lpstr>
      <vt:lpstr>The importance of visual literacy </vt:lpstr>
      <vt:lpstr>interview with Anthony Browne</vt:lpstr>
      <vt:lpstr>Issues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CHILD  AS A SCAPEGOAT  FOR THE DYFUNCTIONAL COMMUNITY  Patrick McCabe, The Butcher Boy  </dc:title>
  <dc:creator>Jeni Williams</dc:creator>
  <cp:lastModifiedBy>Jeni Williams</cp:lastModifiedBy>
  <cp:revision>55</cp:revision>
  <dcterms:created xsi:type="dcterms:W3CDTF">2020-03-30T14:52:00Z</dcterms:created>
  <dcterms:modified xsi:type="dcterms:W3CDTF">2020-04-05T23:18:31Z</dcterms:modified>
</cp:coreProperties>
</file>